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7db531bb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7db531bb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db531bb7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7db531bb7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e57317ed5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e57317ed5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5f7b8f1a0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5f7b8f1a0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e57317eb6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e57317eb6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5f7b8f1a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5f7b8f1a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Define overlapping pixels as illumina CpG within 100 bp of Agilent probe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Work with illumina epic 850k and agilent CGH 60k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Write the number of CpGs in every pixel (Avg and min-max) V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Check cg vs CG (we are expecting number of CpGs to be number of molecules X number of CpGs in probe +- 100bp from each end V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We are labeling unmethylated CpGs on agilent. Use 1-beta as illumina signal 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5f7b8f1a0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5f7b8f1a0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5f7b8f1a0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5f7b8f1a0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e57317eb6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e57317eb6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e57317eb6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e57317eb6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6819e5d1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6819e5d1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6819e5d1c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6819e5d1c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e57317eb6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e57317eb6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GC/CG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f7b8f1a0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f7b8f1a0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7ae2ab2f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7ae2ab2f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7ae2ab2ff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7ae2ab2ff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2.png"/><Relationship Id="rId6" Type="http://schemas.openxmlformats.org/officeDocument/2006/relationships/image" Target="../media/image9.png"/><Relationship Id="rId7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$5 Methylation array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8/7/23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/>
        </p:nvSpPr>
        <p:spPr>
          <a:xfrm>
            <a:off x="154350" y="281975"/>
            <a:ext cx="3800700" cy="15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Agilent ∩ </a:t>
            </a:r>
            <a:r>
              <a:rPr lang="en"/>
              <a:t>horvath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∩ </a:t>
            </a:r>
            <a:r>
              <a:rPr lang="en">
                <a:solidFill>
                  <a:schemeClr val="dk1"/>
                </a:solidFill>
              </a:rPr>
              <a:t>available</a:t>
            </a:r>
            <a:r>
              <a:rPr lang="en">
                <a:solidFill>
                  <a:schemeClr val="dk1"/>
                </a:solidFill>
              </a:rPr>
              <a:t> beta_vals</a:t>
            </a:r>
            <a:endParaRPr/>
          </a:p>
        </p:txBody>
      </p:sp>
      <p:sp>
        <p:nvSpPr>
          <p:cNvPr id="166" name="Google Shape;166;p22"/>
          <p:cNvSpPr txBox="1"/>
          <p:nvPr/>
        </p:nvSpPr>
        <p:spPr>
          <a:xfrm>
            <a:off x="154350" y="698150"/>
            <a:ext cx="1825200" cy="12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 output</a:t>
            </a:r>
            <a:endParaRPr/>
          </a:p>
        </p:txBody>
      </p:sp>
      <p:pic>
        <p:nvPicPr>
          <p:cNvPr id="167" name="Google Shape;16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4388" y="698152"/>
            <a:ext cx="5607626" cy="420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6171" y="212075"/>
            <a:ext cx="6698867" cy="502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3"/>
          <p:cNvSpPr txBox="1"/>
          <p:nvPr/>
        </p:nvSpPr>
        <p:spPr>
          <a:xfrm>
            <a:off x="154350" y="698150"/>
            <a:ext cx="3800700" cy="15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Beta-values</a:t>
            </a:r>
            <a:endParaRPr/>
          </a:p>
        </p:txBody>
      </p:sp>
      <p:sp>
        <p:nvSpPr>
          <p:cNvPr id="174" name="Google Shape;174;p23"/>
          <p:cNvSpPr txBox="1"/>
          <p:nvPr/>
        </p:nvSpPr>
        <p:spPr>
          <a:xfrm>
            <a:off x="154350" y="281975"/>
            <a:ext cx="3800700" cy="15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Agilent ∩ horvath </a:t>
            </a:r>
            <a:r>
              <a:rPr lang="en">
                <a:solidFill>
                  <a:schemeClr val="dk1"/>
                </a:solidFill>
              </a:rPr>
              <a:t>∩ available beta_vals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/>
        </p:nvSpPr>
        <p:spPr>
          <a:xfrm>
            <a:off x="1173275" y="720050"/>
            <a:ext cx="41091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 8/8/23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Robust and validated code V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Find set of overlapping pixels on the right arrays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Find 5 horvath samples and show linear graph between age and methylation age (illumina)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For the same samples, find values for the 345 horvath pixels( from simulation)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Calculate and plot Jax-methylation age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5"/>
          <p:cNvPicPr preferRelativeResize="0"/>
          <p:nvPr/>
        </p:nvPicPr>
        <p:blipFill rotWithShape="1">
          <a:blip r:embed="rId3">
            <a:alphaModFix/>
          </a:blip>
          <a:srcRect b="0" l="0" r="43674" t="0"/>
          <a:stretch/>
        </p:blipFill>
        <p:spPr>
          <a:xfrm>
            <a:off x="562400" y="131450"/>
            <a:ext cx="4688626" cy="488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6"/>
          <p:cNvPicPr preferRelativeResize="0"/>
          <p:nvPr/>
        </p:nvPicPr>
        <p:blipFill rotWithShape="1">
          <a:blip r:embed="rId3">
            <a:alphaModFix/>
          </a:blip>
          <a:srcRect b="0" l="0" r="17525" t="0"/>
          <a:stretch/>
        </p:blipFill>
        <p:spPr>
          <a:xfrm>
            <a:off x="152400" y="164614"/>
            <a:ext cx="7840697" cy="4888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6"/>
          <p:cNvPicPr preferRelativeResize="0"/>
          <p:nvPr/>
        </p:nvPicPr>
        <p:blipFill rotWithShape="1">
          <a:blip r:embed="rId3">
            <a:alphaModFix/>
          </a:blip>
          <a:srcRect b="0" l="90939" r="0" t="0"/>
          <a:stretch/>
        </p:blipFill>
        <p:spPr>
          <a:xfrm>
            <a:off x="8122214" y="84650"/>
            <a:ext cx="861360" cy="48884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4600" y="0"/>
            <a:ext cx="6363875" cy="5091076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7"/>
          <p:cNvSpPr txBox="1"/>
          <p:nvPr>
            <p:ph idx="4294967295" type="subTitle"/>
          </p:nvPr>
        </p:nvSpPr>
        <p:spPr>
          <a:xfrm>
            <a:off x="311700" y="832775"/>
            <a:ext cx="2049900" cy="26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values=integrated number of CpG for 100 molecules per pixel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3625" y="152400"/>
            <a:ext cx="6048375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8"/>
          <p:cNvSpPr txBox="1"/>
          <p:nvPr>
            <p:ph idx="4294967295" type="subTitle"/>
          </p:nvPr>
        </p:nvSpPr>
        <p:spPr>
          <a:xfrm>
            <a:off x="311700" y="832775"/>
            <a:ext cx="1757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Ilummina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Beta values for same pixels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3625" y="152400"/>
            <a:ext cx="6048375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9"/>
          <p:cNvSpPr txBox="1"/>
          <p:nvPr>
            <p:ph idx="4294967295" type="subTitle"/>
          </p:nvPr>
        </p:nvSpPr>
        <p:spPr>
          <a:xfrm>
            <a:off x="311700" y="832775"/>
            <a:ext cx="2467800" cy="29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Ilummina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Multiplied</a:t>
            </a:r>
            <a:r>
              <a:rPr lang="en"/>
              <a:t> by sim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Results (beta times number of CpG)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6806125" y="485050"/>
            <a:ext cx="186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מה יש כרגע</a:t>
            </a:r>
            <a:endParaRPr/>
          </a:p>
        </p:txBody>
      </p:sp>
      <p:sp>
        <p:nvSpPr>
          <p:cNvPr id="61" name="Google Shape;61;p14"/>
          <p:cNvSpPr txBox="1"/>
          <p:nvPr>
            <p:ph idx="2" type="body"/>
          </p:nvPr>
        </p:nvSpPr>
        <p:spPr>
          <a:xfrm>
            <a:off x="4510525" y="1152475"/>
            <a:ext cx="432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1" algn="r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המרה מרצפים או מיקום גנומי לערכי סימולציה כולל ייצוג ויזואלי </a:t>
            </a:r>
            <a:endParaRPr/>
          </a:p>
          <a:p>
            <a:pPr indent="-317500" lvl="0" marL="457200" rtl="1" algn="r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המרה מערכי הסימולציה לערכי בטא כולל נרמול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2" type="body"/>
          </p:nvPr>
        </p:nvSpPr>
        <p:spPr>
          <a:xfrm>
            <a:off x="180375" y="106600"/>
            <a:ext cx="3879000" cy="11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b="1" lang="en" sz="1685"/>
              <a:t>target’s l</a:t>
            </a:r>
            <a:r>
              <a:rPr b="1" lang="en" sz="1685"/>
              <a:t>ength of sequences</a:t>
            </a:r>
            <a:r>
              <a:rPr lang="en" sz="1685"/>
              <a:t> generated randomly from a normal distribution </a:t>
            </a:r>
            <a:endParaRPr sz="1685"/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b="70465" l="0" r="14624" t="0"/>
          <a:stretch/>
        </p:blipFill>
        <p:spPr>
          <a:xfrm>
            <a:off x="3744850" y="160250"/>
            <a:ext cx="3015350" cy="6183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/>
          <p:nvPr/>
        </p:nvSpPr>
        <p:spPr>
          <a:xfrm>
            <a:off x="1058150" y="3633475"/>
            <a:ext cx="3327600" cy="330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2498355" y="3570050"/>
            <a:ext cx="6444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target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132200" y="4666475"/>
            <a:ext cx="6310800" cy="33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2264600" y="4666475"/>
            <a:ext cx="2121300" cy="330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idx="2" type="body"/>
          </p:nvPr>
        </p:nvSpPr>
        <p:spPr>
          <a:xfrm>
            <a:off x="2690600" y="4587425"/>
            <a:ext cx="1269300" cy="4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Probe (45bp)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3" name="Google Shape;73;p15"/>
          <p:cNvSpPr txBox="1"/>
          <p:nvPr>
            <p:ph idx="2" type="body"/>
          </p:nvPr>
        </p:nvSpPr>
        <p:spPr>
          <a:xfrm>
            <a:off x="180375" y="4587425"/>
            <a:ext cx="1269300" cy="4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Right flank (1,000bp)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4" name="Google Shape;74;p15"/>
          <p:cNvSpPr txBox="1"/>
          <p:nvPr>
            <p:ph idx="2" type="body"/>
          </p:nvPr>
        </p:nvSpPr>
        <p:spPr>
          <a:xfrm>
            <a:off x="5572250" y="4587425"/>
            <a:ext cx="981900" cy="4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Left flank (1,000bp)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75" name="Google Shape;75;p15"/>
          <p:cNvCxnSpPr/>
          <p:nvPr/>
        </p:nvCxnSpPr>
        <p:spPr>
          <a:xfrm flipH="1">
            <a:off x="1058150" y="4364050"/>
            <a:ext cx="20100" cy="790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5"/>
          <p:cNvCxnSpPr/>
          <p:nvPr/>
        </p:nvCxnSpPr>
        <p:spPr>
          <a:xfrm flipH="1">
            <a:off x="2264600" y="4364050"/>
            <a:ext cx="20100" cy="790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p15"/>
          <p:cNvSpPr txBox="1"/>
          <p:nvPr/>
        </p:nvSpPr>
        <p:spPr>
          <a:xfrm>
            <a:off x="763875" y="3963775"/>
            <a:ext cx="981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</a:t>
            </a:r>
            <a:r>
              <a:rPr lang="en" sz="1600"/>
              <a:t>in(</a:t>
            </a:r>
            <a:r>
              <a:rPr b="1" lang="en" sz="1700"/>
              <a:t>a)</a:t>
            </a:r>
            <a:endParaRPr b="1" sz="1700"/>
          </a:p>
        </p:txBody>
      </p:sp>
      <p:sp>
        <p:nvSpPr>
          <p:cNvPr id="78" name="Google Shape;78;p15"/>
          <p:cNvSpPr txBox="1"/>
          <p:nvPr/>
        </p:nvSpPr>
        <p:spPr>
          <a:xfrm>
            <a:off x="1934050" y="3963775"/>
            <a:ext cx="981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max(</a:t>
            </a:r>
            <a:r>
              <a:rPr b="1" lang="en" sz="1700"/>
              <a:t>b</a:t>
            </a:r>
            <a:r>
              <a:rPr lang="en" sz="1700"/>
              <a:t>)</a:t>
            </a:r>
            <a:endParaRPr sz="1700"/>
          </a:p>
        </p:txBody>
      </p:sp>
      <p:sp>
        <p:nvSpPr>
          <p:cNvPr id="79" name="Google Shape;79;p15"/>
          <p:cNvSpPr/>
          <p:nvPr/>
        </p:nvSpPr>
        <p:spPr>
          <a:xfrm>
            <a:off x="2284700" y="3168588"/>
            <a:ext cx="2868000" cy="330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3241955" y="3136888"/>
            <a:ext cx="6444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target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7138" y="2750275"/>
            <a:ext cx="3531725" cy="1660947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/>
        </p:nvSpPr>
        <p:spPr>
          <a:xfrm>
            <a:off x="221925" y="1133150"/>
            <a:ext cx="3795900" cy="11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85">
                <a:solidFill>
                  <a:schemeClr val="dk2"/>
                </a:solidFill>
              </a:rPr>
              <a:t>Target’s starting positions</a:t>
            </a:r>
            <a:r>
              <a:rPr lang="en" sz="1685">
                <a:solidFill>
                  <a:schemeClr val="dk2"/>
                </a:solidFill>
              </a:rPr>
              <a:t> generated from a uniform distribution where the lower bound dependent on </a:t>
            </a:r>
            <a:r>
              <a:rPr lang="en" sz="1685">
                <a:solidFill>
                  <a:schemeClr val="dk2"/>
                </a:solidFill>
              </a:rPr>
              <a:t>target’s length </a:t>
            </a:r>
            <a:r>
              <a:rPr lang="en" sz="1685">
                <a:solidFill>
                  <a:schemeClr val="dk2"/>
                </a:solidFill>
              </a:rPr>
              <a:t> </a:t>
            </a:r>
            <a:endParaRPr sz="1685">
              <a:solidFill>
                <a:schemeClr val="dk2"/>
              </a:solidFill>
            </a:endParaRPr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9900" y="1133150"/>
            <a:ext cx="2585255" cy="528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17825" y="1749902"/>
            <a:ext cx="3531725" cy="912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39163" y="106612"/>
            <a:ext cx="1643376" cy="102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700" y="445025"/>
            <a:ext cx="88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1M simulated targets and their distribution around the probe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77"/>
              <a:t>(starting position was sorted)</a:t>
            </a:r>
            <a:endParaRPr sz="1577"/>
          </a:p>
        </p:txBody>
      </p:sp>
      <p:pic>
        <p:nvPicPr>
          <p:cNvPr id="91" name="Google Shape;91;p16"/>
          <p:cNvPicPr preferRelativeResize="0"/>
          <p:nvPr/>
        </p:nvPicPr>
        <p:blipFill rotWithShape="1">
          <a:blip r:embed="rId3">
            <a:alphaModFix/>
          </a:blip>
          <a:srcRect b="24345" l="0" r="0" t="0"/>
          <a:stretch/>
        </p:blipFill>
        <p:spPr>
          <a:xfrm>
            <a:off x="311700" y="1245597"/>
            <a:ext cx="8740725" cy="262747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3548363" y="3474975"/>
            <a:ext cx="746400" cy="3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CC0000"/>
                </a:solidFill>
              </a:rPr>
              <a:t>probe</a:t>
            </a:r>
            <a:endParaRPr b="1">
              <a:solidFill>
                <a:srgbClr val="CC0000"/>
              </a:solidFill>
            </a:endParaRPr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2569203" y="2406525"/>
            <a:ext cx="917400" cy="3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CC0000"/>
                </a:solidFill>
              </a:rPr>
              <a:t>targets</a:t>
            </a:r>
            <a:endParaRPr b="1">
              <a:solidFill>
                <a:srgbClr val="CC0000"/>
              </a:solidFill>
            </a:endParaRPr>
          </a:p>
        </p:txBody>
      </p:sp>
      <p:cxnSp>
        <p:nvCxnSpPr>
          <p:cNvPr id="94" name="Google Shape;94;p16"/>
          <p:cNvCxnSpPr>
            <a:stCxn id="93" idx="3"/>
          </p:cNvCxnSpPr>
          <p:nvPr/>
        </p:nvCxnSpPr>
        <p:spPr>
          <a:xfrm>
            <a:off x="3486603" y="2605575"/>
            <a:ext cx="483600" cy="6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6"/>
          <p:cNvCxnSpPr/>
          <p:nvPr/>
        </p:nvCxnSpPr>
        <p:spPr>
          <a:xfrm>
            <a:off x="4440265" y="3670725"/>
            <a:ext cx="483600" cy="6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311700" y="445025"/>
            <a:ext cx="88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1M simulated targets and their distribution around the probe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77"/>
              <a:t>(starting position was sorted)</a:t>
            </a:r>
            <a:endParaRPr sz="1577"/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00" y="1322525"/>
            <a:ext cx="4609158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4799" y="1430676"/>
            <a:ext cx="4466800" cy="360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/>
          <p:nvPr/>
        </p:nvSpPr>
        <p:spPr>
          <a:xfrm>
            <a:off x="1283375" y="4584675"/>
            <a:ext cx="7605300" cy="33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/>
          <p:nvPr/>
        </p:nvSpPr>
        <p:spPr>
          <a:xfrm>
            <a:off x="4025375" y="4584675"/>
            <a:ext cx="2121300" cy="330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 txBox="1"/>
          <p:nvPr>
            <p:ph idx="2" type="body"/>
          </p:nvPr>
        </p:nvSpPr>
        <p:spPr>
          <a:xfrm>
            <a:off x="4451375" y="4505625"/>
            <a:ext cx="1269300" cy="4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Probe (45bp)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0" name="Google Shape;110;p18"/>
          <p:cNvSpPr txBox="1"/>
          <p:nvPr>
            <p:ph idx="2" type="body"/>
          </p:nvPr>
        </p:nvSpPr>
        <p:spPr>
          <a:xfrm>
            <a:off x="1331550" y="4505625"/>
            <a:ext cx="1269300" cy="4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Right flank (1,000bp)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1" name="Google Shape;111;p18"/>
          <p:cNvSpPr txBox="1"/>
          <p:nvPr>
            <p:ph idx="2" type="body"/>
          </p:nvPr>
        </p:nvSpPr>
        <p:spPr>
          <a:xfrm>
            <a:off x="8136100" y="4508475"/>
            <a:ext cx="981900" cy="4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Left </a:t>
            </a:r>
            <a:r>
              <a:rPr lang="en">
                <a:solidFill>
                  <a:schemeClr val="lt1"/>
                </a:solidFill>
              </a:rPr>
              <a:t>flank (1,000bp)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2" name="Google Shape;112;p18"/>
          <p:cNvSpPr/>
          <p:nvPr/>
        </p:nvSpPr>
        <p:spPr>
          <a:xfrm>
            <a:off x="4025375" y="4096625"/>
            <a:ext cx="3506700" cy="330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/>
          <p:nvPr/>
        </p:nvSpPr>
        <p:spPr>
          <a:xfrm>
            <a:off x="2639975" y="3687625"/>
            <a:ext cx="3506700" cy="330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/>
          <p:nvPr/>
        </p:nvSpPr>
        <p:spPr>
          <a:xfrm>
            <a:off x="4025375" y="3287725"/>
            <a:ext cx="4587600" cy="330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/>
          <p:nvPr/>
        </p:nvSpPr>
        <p:spPr>
          <a:xfrm>
            <a:off x="2792225" y="2839200"/>
            <a:ext cx="4107300" cy="330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 txBox="1"/>
          <p:nvPr/>
        </p:nvSpPr>
        <p:spPr>
          <a:xfrm>
            <a:off x="5427400" y="2769000"/>
            <a:ext cx="10308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target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5447650" y="3224088"/>
            <a:ext cx="10308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target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5447650" y="3656975"/>
            <a:ext cx="10308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target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5427400" y="4057300"/>
            <a:ext cx="10308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target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20" name="Google Shape;120;p18"/>
          <p:cNvPicPr preferRelativeResize="0"/>
          <p:nvPr/>
        </p:nvPicPr>
        <p:blipFill rotWithShape="1">
          <a:blip r:embed="rId3">
            <a:alphaModFix/>
          </a:blip>
          <a:srcRect b="32249" l="0" r="0" t="0"/>
          <a:stretch/>
        </p:blipFill>
        <p:spPr>
          <a:xfrm>
            <a:off x="131125" y="185550"/>
            <a:ext cx="4654946" cy="228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 b="0" l="0" r="22324" t="66760"/>
          <a:stretch/>
        </p:blipFill>
        <p:spPr>
          <a:xfrm>
            <a:off x="4786075" y="586400"/>
            <a:ext cx="3695625" cy="114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/>
          <p:nvPr/>
        </p:nvSpPr>
        <p:spPr>
          <a:xfrm>
            <a:off x="3394275" y="2839200"/>
            <a:ext cx="393900" cy="3303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</a:rPr>
              <a:t>GC</a:t>
            </a:r>
            <a:endParaRPr b="1" sz="1100">
              <a:solidFill>
                <a:srgbClr val="FFFFFF"/>
              </a:solidFill>
            </a:endParaRPr>
          </a:p>
        </p:txBody>
      </p:sp>
      <p:sp>
        <p:nvSpPr>
          <p:cNvPr id="123" name="Google Shape;123;p18"/>
          <p:cNvSpPr/>
          <p:nvPr/>
        </p:nvSpPr>
        <p:spPr>
          <a:xfrm>
            <a:off x="4954325" y="2839200"/>
            <a:ext cx="393900" cy="3303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</a:rPr>
              <a:t>GC</a:t>
            </a:r>
            <a:endParaRPr b="1" sz="1100">
              <a:solidFill>
                <a:srgbClr val="FFFFFF"/>
              </a:solidFill>
            </a:endParaRPr>
          </a:p>
        </p:txBody>
      </p:sp>
      <p:sp>
        <p:nvSpPr>
          <p:cNvPr id="124" name="Google Shape;124;p18"/>
          <p:cNvSpPr/>
          <p:nvPr/>
        </p:nvSpPr>
        <p:spPr>
          <a:xfrm>
            <a:off x="6899500" y="3287725"/>
            <a:ext cx="393900" cy="3303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lt1"/>
                </a:solidFill>
              </a:rPr>
              <a:t>GC</a:t>
            </a:r>
            <a:endParaRPr b="1" sz="1100">
              <a:solidFill>
                <a:srgbClr val="FFFFFF"/>
              </a:solidFill>
            </a:endParaRPr>
          </a:p>
        </p:txBody>
      </p:sp>
      <p:sp>
        <p:nvSpPr>
          <p:cNvPr id="125" name="Google Shape;125;p18"/>
          <p:cNvSpPr/>
          <p:nvPr/>
        </p:nvSpPr>
        <p:spPr>
          <a:xfrm>
            <a:off x="3394275" y="3687625"/>
            <a:ext cx="393900" cy="3303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</a:rPr>
              <a:t>CG</a:t>
            </a:r>
            <a:endParaRPr b="1" sz="1100">
              <a:solidFill>
                <a:srgbClr val="FFFFFF"/>
              </a:solidFill>
            </a:endParaRPr>
          </a:p>
        </p:txBody>
      </p:sp>
      <p:sp>
        <p:nvSpPr>
          <p:cNvPr id="126" name="Google Shape;126;p18"/>
          <p:cNvSpPr/>
          <p:nvPr/>
        </p:nvSpPr>
        <p:spPr>
          <a:xfrm>
            <a:off x="4928925" y="3278625"/>
            <a:ext cx="393900" cy="3303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lt1"/>
                </a:solidFill>
              </a:rPr>
              <a:t>GC</a:t>
            </a:r>
            <a:endParaRPr b="1" sz="1100">
              <a:solidFill>
                <a:srgbClr val="FFFFFF"/>
              </a:solidFill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4928925" y="3692175"/>
            <a:ext cx="393900" cy="3303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lt1"/>
                </a:solidFill>
              </a:rPr>
              <a:t>GC</a:t>
            </a:r>
            <a:endParaRPr b="1" sz="1100">
              <a:solidFill>
                <a:srgbClr val="FFFFFF"/>
              </a:solidFill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4928925" y="4098888"/>
            <a:ext cx="393900" cy="3303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lt1"/>
                </a:solidFill>
              </a:rPr>
              <a:t>GC</a:t>
            </a:r>
            <a:endParaRPr b="1" sz="1100">
              <a:solidFill>
                <a:srgbClr val="FFFFFF"/>
              </a:solidFill>
            </a:endParaRPr>
          </a:p>
        </p:txBody>
      </p:sp>
      <p:sp>
        <p:nvSpPr>
          <p:cNvPr id="129" name="Google Shape;129;p18"/>
          <p:cNvSpPr/>
          <p:nvPr/>
        </p:nvSpPr>
        <p:spPr>
          <a:xfrm>
            <a:off x="6846850" y="4096625"/>
            <a:ext cx="393900" cy="3303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lt1"/>
                </a:solidFill>
              </a:rPr>
              <a:t>GC</a:t>
            </a:r>
            <a:endParaRPr b="1" sz="1100">
              <a:solidFill>
                <a:srgbClr val="FFFFFF"/>
              </a:solidFill>
            </a:endParaRPr>
          </a:p>
        </p:txBody>
      </p:sp>
      <p:pic>
        <p:nvPicPr>
          <p:cNvPr id="130" name="Google Shape;130;p18"/>
          <p:cNvPicPr preferRelativeResize="0"/>
          <p:nvPr/>
        </p:nvPicPr>
        <p:blipFill rotWithShape="1">
          <a:blip r:embed="rId3">
            <a:alphaModFix/>
          </a:blip>
          <a:srcRect b="0" l="53130" r="22323" t="66760"/>
          <a:stretch/>
        </p:blipFill>
        <p:spPr>
          <a:xfrm>
            <a:off x="44425" y="3001538"/>
            <a:ext cx="1167800" cy="1145274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8"/>
          <p:cNvSpPr/>
          <p:nvPr/>
        </p:nvSpPr>
        <p:spPr>
          <a:xfrm>
            <a:off x="536000" y="3257888"/>
            <a:ext cx="504000" cy="5445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lt1"/>
                </a:solidFill>
              </a:rPr>
              <a:t>GC</a:t>
            </a:r>
            <a:endParaRPr b="1" sz="1100">
              <a:solidFill>
                <a:srgbClr val="FFFFFF"/>
              </a:solidFill>
            </a:endParaRPr>
          </a:p>
        </p:txBody>
      </p:sp>
      <p:pic>
        <p:nvPicPr>
          <p:cNvPr id="132" name="Google Shape;132;p18"/>
          <p:cNvPicPr preferRelativeResize="0"/>
          <p:nvPr/>
        </p:nvPicPr>
        <p:blipFill rotWithShape="1">
          <a:blip r:embed="rId3">
            <a:alphaModFix/>
          </a:blip>
          <a:srcRect b="7929" l="45743" r="45977" t="66759"/>
          <a:stretch/>
        </p:blipFill>
        <p:spPr>
          <a:xfrm>
            <a:off x="1126475" y="3014112"/>
            <a:ext cx="393900" cy="87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8"/>
          <p:cNvSpPr txBox="1"/>
          <p:nvPr/>
        </p:nvSpPr>
        <p:spPr>
          <a:xfrm>
            <a:off x="1606850" y="3204275"/>
            <a:ext cx="7995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8</a:t>
            </a:r>
            <a:endParaRPr sz="2900"/>
          </a:p>
        </p:txBody>
      </p:sp>
      <p:sp>
        <p:nvSpPr>
          <p:cNvPr id="134" name="Google Shape;134;p18"/>
          <p:cNvSpPr txBox="1"/>
          <p:nvPr/>
        </p:nvSpPr>
        <p:spPr>
          <a:xfrm>
            <a:off x="131125" y="2571750"/>
            <a:ext cx="11679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EXAMPLE:</a:t>
            </a:r>
            <a:endParaRPr b="1"/>
          </a:p>
        </p:txBody>
      </p:sp>
      <p:sp>
        <p:nvSpPr>
          <p:cNvPr id="135" name="Google Shape;135;p18"/>
          <p:cNvSpPr txBox="1"/>
          <p:nvPr/>
        </p:nvSpPr>
        <p:spPr>
          <a:xfrm>
            <a:off x="189575" y="2937300"/>
            <a:ext cx="5040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highlight>
                  <a:schemeClr val="lt1"/>
                </a:highlight>
              </a:rPr>
              <a:t>4</a:t>
            </a:r>
            <a:endParaRPr sz="190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/>
        </p:nvSpPr>
        <p:spPr>
          <a:xfrm>
            <a:off x="199050" y="1950950"/>
            <a:ext cx="8745900" cy="8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Sim_val </a:t>
            </a:r>
            <a:r>
              <a:rPr b="1" lang="en" sz="2000"/>
              <a:t>x </a:t>
            </a:r>
            <a:r>
              <a:rPr lang="en" sz="2000"/>
              <a:t>(1-Actual_beta_val ) </a:t>
            </a:r>
            <a:r>
              <a:rPr b="1" lang="en" sz="2000"/>
              <a:t>x </a:t>
            </a:r>
            <a:r>
              <a:rPr lang="en" sz="2000"/>
              <a:t>Norm_const = </a:t>
            </a:r>
            <a:r>
              <a:rPr b="1" lang="en" sz="2000"/>
              <a:t>measured value</a:t>
            </a:r>
            <a:endParaRPr b="1" sz="2000"/>
          </a:p>
        </p:txBody>
      </p:sp>
      <p:sp>
        <p:nvSpPr>
          <p:cNvPr id="141" name="Google Shape;141;p19"/>
          <p:cNvSpPr txBox="1"/>
          <p:nvPr/>
        </p:nvSpPr>
        <p:spPr>
          <a:xfrm>
            <a:off x="152400" y="152400"/>
            <a:ext cx="8681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Sim_val:</a:t>
            </a:r>
            <a:r>
              <a:rPr lang="en" sz="2000">
                <a:solidFill>
                  <a:schemeClr val="dk1"/>
                </a:solidFill>
              </a:rPr>
              <a:t> </a:t>
            </a:r>
            <a:r>
              <a:rPr lang="en" sz="2000">
                <a:solidFill>
                  <a:schemeClr val="dk1"/>
                </a:solidFill>
              </a:rPr>
              <a:t>represent</a:t>
            </a:r>
            <a:r>
              <a:rPr lang="en" sz="2000">
                <a:solidFill>
                  <a:schemeClr val="dk1"/>
                </a:solidFill>
              </a:rPr>
              <a:t> the </a:t>
            </a:r>
            <a:r>
              <a:rPr lang="en" sz="2000">
                <a:solidFill>
                  <a:schemeClr val="dk1"/>
                </a:solidFill>
              </a:rPr>
              <a:t>bias</a:t>
            </a:r>
            <a:r>
              <a:rPr lang="en" sz="2000">
                <a:solidFill>
                  <a:schemeClr val="dk1"/>
                </a:solidFill>
              </a:rPr>
              <a:t> that stems from the sequence c</a:t>
            </a:r>
            <a:r>
              <a:rPr lang="en" sz="2000">
                <a:solidFill>
                  <a:schemeClr val="dk1"/>
                </a:solidFill>
              </a:rPr>
              <a:t>haracteristics *</a:t>
            </a:r>
            <a:endParaRPr/>
          </a:p>
        </p:txBody>
      </p:sp>
      <p:sp>
        <p:nvSpPr>
          <p:cNvPr id="142" name="Google Shape;142;p19"/>
          <p:cNvSpPr txBox="1"/>
          <p:nvPr/>
        </p:nvSpPr>
        <p:spPr>
          <a:xfrm>
            <a:off x="155250" y="645000"/>
            <a:ext cx="8681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Actual_beta_val</a:t>
            </a:r>
            <a:r>
              <a:rPr b="1" lang="en" sz="2000">
                <a:solidFill>
                  <a:schemeClr val="dk1"/>
                </a:solidFill>
              </a:rPr>
              <a:t>:</a:t>
            </a:r>
            <a:r>
              <a:rPr lang="en" sz="2000">
                <a:solidFill>
                  <a:schemeClr val="dk1"/>
                </a:solidFill>
              </a:rPr>
              <a:t> a value between 0 to 1</a:t>
            </a:r>
            <a:endParaRPr/>
          </a:p>
        </p:txBody>
      </p:sp>
      <p:sp>
        <p:nvSpPr>
          <p:cNvPr id="143" name="Google Shape;143;p19"/>
          <p:cNvSpPr txBox="1"/>
          <p:nvPr/>
        </p:nvSpPr>
        <p:spPr>
          <a:xfrm>
            <a:off x="155250" y="1137600"/>
            <a:ext cx="8858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Norm_const</a:t>
            </a:r>
            <a:r>
              <a:rPr b="1" lang="en" sz="2000">
                <a:solidFill>
                  <a:schemeClr val="dk1"/>
                </a:solidFill>
              </a:rPr>
              <a:t>:</a:t>
            </a:r>
            <a:r>
              <a:rPr lang="en" sz="2000">
                <a:solidFill>
                  <a:schemeClr val="dk1"/>
                </a:solidFill>
              </a:rPr>
              <a:t> a value that results from local measuring changes</a:t>
            </a:r>
            <a:endParaRPr/>
          </a:p>
        </p:txBody>
      </p:sp>
      <p:sp>
        <p:nvSpPr>
          <p:cNvPr id="144" name="Google Shape;144;p19"/>
          <p:cNvSpPr txBox="1"/>
          <p:nvPr/>
        </p:nvSpPr>
        <p:spPr>
          <a:xfrm>
            <a:off x="199050" y="4487875"/>
            <a:ext cx="87459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</a:t>
            </a:r>
            <a:r>
              <a:rPr lang="en">
                <a:solidFill>
                  <a:schemeClr val="dk1"/>
                </a:solidFill>
              </a:rPr>
              <a:t>relevant  </a:t>
            </a:r>
            <a:r>
              <a:rPr lang="en"/>
              <a:t>sequence characteristics are CpG positioning and their distance from the probe area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** assuming the actual_beta_val is a normal distribution between 0 to 1 </a:t>
            </a:r>
            <a:endParaRPr/>
          </a:p>
        </p:txBody>
      </p:sp>
      <p:sp>
        <p:nvSpPr>
          <p:cNvPr id="145" name="Google Shape;145;p19"/>
          <p:cNvSpPr txBox="1"/>
          <p:nvPr/>
        </p:nvSpPr>
        <p:spPr>
          <a:xfrm>
            <a:off x="211575" y="2641400"/>
            <a:ext cx="8355600" cy="11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Norm_const calculated by the following </a:t>
            </a:r>
            <a:r>
              <a:rPr lang="en" sz="2000"/>
              <a:t>equation</a:t>
            </a:r>
            <a:r>
              <a:rPr lang="en" sz="2000"/>
              <a:t>: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46" name="Google Shape;14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625" y="3102388"/>
            <a:ext cx="3486150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9"/>
          <p:cNvSpPr txBox="1"/>
          <p:nvPr/>
        </p:nvSpPr>
        <p:spPr>
          <a:xfrm>
            <a:off x="3616175" y="3019275"/>
            <a:ext cx="641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**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400" y="342900"/>
            <a:ext cx="60960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0"/>
          <p:cNvSpPr txBox="1"/>
          <p:nvPr/>
        </p:nvSpPr>
        <p:spPr>
          <a:xfrm>
            <a:off x="356350" y="150725"/>
            <a:ext cx="5573400" cy="10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agilent sites simulation (</a:t>
            </a:r>
            <a:r>
              <a:rPr lang="en">
                <a:solidFill>
                  <a:schemeClr val="dk1"/>
                </a:solidFill>
              </a:rPr>
              <a:t>sum  </a:t>
            </a:r>
            <a:r>
              <a:rPr lang="en"/>
              <a:t>for 1000 runs)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1375" y="285750"/>
            <a:ext cx="60960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1"/>
          <p:cNvSpPr txBox="1"/>
          <p:nvPr/>
        </p:nvSpPr>
        <p:spPr>
          <a:xfrm>
            <a:off x="356350" y="150725"/>
            <a:ext cx="6547500" cy="10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horvarth clock sites (beta value - </a:t>
            </a:r>
            <a:r>
              <a:rPr lang="en">
                <a:solidFill>
                  <a:schemeClr val="dk1"/>
                </a:solidFill>
              </a:rPr>
              <a:t>average 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/>
              <a:t>from horvarth’s lab example table</a:t>
            </a:r>
            <a:r>
              <a:rPr lang="en"/>
              <a:t>)</a:t>
            </a:r>
            <a:endParaRPr/>
          </a:p>
        </p:txBody>
      </p:sp>
      <p:sp>
        <p:nvSpPr>
          <p:cNvPr id="160" name="Google Shape;160;p21"/>
          <p:cNvSpPr txBox="1"/>
          <p:nvPr/>
        </p:nvSpPr>
        <p:spPr>
          <a:xfrm>
            <a:off x="93250" y="1525950"/>
            <a:ext cx="2032800" cy="10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561 and not 334?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Overlapping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Lots and lots of </a:t>
            </a:r>
            <a:r>
              <a:rPr lang="en"/>
              <a:t>overlapping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