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8116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99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db531b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db531bb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1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db531bb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db531bb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259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7317ed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57317ed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22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f7b8f1a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f7b8f1a0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75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57317eb6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57317eb6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2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f7b8f1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f7b8f1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Define overlapping pixels as illumina CpG within 100 bp of Agilent probe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Work with illumina epic 850k and agilent CGH 60k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Write the number of CpGs in every pixel (Avg and min-max) V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Check cg vs CG (we are expecting number of CpGs to be number of molecules X number of CpGs in probe +- 100bp from each end V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are labeling unmethylated CpGs on agilent. Use 1-beta as illumina signal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42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f7b8f1a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f7b8f1a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4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f7b8f1a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f7b8f1a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74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7317eb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7317eb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57317eb6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57317eb6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8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19e5d1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19e5d1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5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19e5d1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819e5d1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9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7317eb6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7317eb6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GC/CG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78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7b8f1a0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7b8f1a0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3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ae2ab2f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ae2ab2f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63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ae2ab2f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ae2ab2f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8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JAX_ARRAY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8/7/23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154350" y="281975"/>
            <a:ext cx="3800700" cy="1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Agilent ∩ horvath </a:t>
            </a:r>
            <a:r>
              <a:rPr lang="en">
                <a:solidFill>
                  <a:schemeClr val="dk1"/>
                </a:solidFill>
              </a:rPr>
              <a:t>∩ available beta_vals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54350" y="698150"/>
            <a:ext cx="18252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output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88" y="698152"/>
            <a:ext cx="5607626" cy="42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71" y="212075"/>
            <a:ext cx="6698867" cy="50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154350" y="698150"/>
            <a:ext cx="3800700" cy="1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Beta-values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54350" y="281975"/>
            <a:ext cx="3800700" cy="1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Agilent ∩ horvath </a:t>
            </a:r>
            <a:r>
              <a:rPr lang="en">
                <a:solidFill>
                  <a:schemeClr val="dk1"/>
                </a:solidFill>
              </a:rPr>
              <a:t>∩ available beta_vals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1173275" y="720050"/>
            <a:ext cx="4109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8/8/23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Robust and validated code V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 set of overlapping pixels on the right arrays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 5 horvath samples and show linear graph between age and methylation age (illumina)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the same samples, find values for the 345 horvath pixels( from simulation)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and plot Jax-methylation 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r="43674"/>
          <a:stretch/>
        </p:blipFill>
        <p:spPr>
          <a:xfrm>
            <a:off x="562400" y="131450"/>
            <a:ext cx="4688626" cy="48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r="17525"/>
          <a:stretch/>
        </p:blipFill>
        <p:spPr>
          <a:xfrm>
            <a:off x="152400" y="164614"/>
            <a:ext cx="7840697" cy="488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l="90939"/>
          <a:stretch/>
        </p:blipFill>
        <p:spPr>
          <a:xfrm>
            <a:off x="8122214" y="84650"/>
            <a:ext cx="861360" cy="488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00" y="0"/>
            <a:ext cx="6363875" cy="509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>
            <a:spLocks noGrp="1"/>
          </p:cNvSpPr>
          <p:nvPr>
            <p:ph type="subTitle" idx="4294967295"/>
          </p:nvPr>
        </p:nvSpPr>
        <p:spPr>
          <a:xfrm>
            <a:off x="311700" y="832775"/>
            <a:ext cx="2049900" cy="26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values=integrated number of CpG for 100 molecules per pixel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625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subTitle" idx="4294967295"/>
          </p:nvPr>
        </p:nvSpPr>
        <p:spPr>
          <a:xfrm>
            <a:off x="311700" y="832775"/>
            <a:ext cx="1757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Ilummina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Beta values for same pixels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625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>
            <a:spLocks noGrp="1"/>
          </p:cNvSpPr>
          <p:nvPr>
            <p:ph type="subTitle" idx="4294967295"/>
          </p:nvPr>
        </p:nvSpPr>
        <p:spPr>
          <a:xfrm>
            <a:off x="311700" y="832775"/>
            <a:ext cx="2467800" cy="29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Ilummina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Multiplied by sim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Results (beta times number of CpG)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806125" y="485050"/>
            <a:ext cx="186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מה יש כרגע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10525" y="1152475"/>
            <a:ext cx="432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המרה מרצפים או מיקום גנומי לערכי סימולציה כולל ייצוג ויזואלי </a:t>
            </a:r>
            <a:endParaRPr/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המרה מערכי הסימולציה לערכי בטא כולל נרמול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80375" y="106600"/>
            <a:ext cx="3879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85" b="1"/>
              <a:t>target’s length of sequences</a:t>
            </a:r>
            <a:r>
              <a:rPr lang="en" sz="1685"/>
              <a:t> generated randomly from a normal distribution </a:t>
            </a:r>
            <a:endParaRPr sz="1685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14624" b="70465"/>
          <a:stretch/>
        </p:blipFill>
        <p:spPr>
          <a:xfrm>
            <a:off x="3744850" y="160250"/>
            <a:ext cx="3015350" cy="6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058150" y="3633475"/>
            <a:ext cx="33276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498355" y="3570050"/>
            <a:ext cx="6444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32200" y="4666475"/>
            <a:ext cx="6310800" cy="3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264600" y="4666475"/>
            <a:ext cx="21213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2690600" y="4587425"/>
            <a:ext cx="12693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Probe (45bp)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180375" y="4587425"/>
            <a:ext cx="12693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Right flank (1,000bp)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5572250" y="4587425"/>
            <a:ext cx="981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Left flank (1,000bp)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1058150" y="4364050"/>
            <a:ext cx="20100" cy="79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2264600" y="4364050"/>
            <a:ext cx="20100" cy="79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763875" y="3963775"/>
            <a:ext cx="98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Min(</a:t>
            </a:r>
            <a:r>
              <a:rPr lang="en" sz="1700" b="1"/>
              <a:t>a)</a:t>
            </a:r>
            <a:endParaRPr sz="1700" b="1"/>
          </a:p>
        </p:txBody>
      </p:sp>
      <p:sp>
        <p:nvSpPr>
          <p:cNvPr id="78" name="Google Shape;78;p15"/>
          <p:cNvSpPr txBox="1"/>
          <p:nvPr/>
        </p:nvSpPr>
        <p:spPr>
          <a:xfrm>
            <a:off x="1934050" y="3963775"/>
            <a:ext cx="98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max(</a:t>
            </a:r>
            <a:r>
              <a:rPr lang="en" sz="1700" b="1"/>
              <a:t>b</a:t>
            </a:r>
            <a:r>
              <a:rPr lang="en" sz="1700"/>
              <a:t>)</a:t>
            </a:r>
            <a:endParaRPr sz="1700"/>
          </a:p>
        </p:txBody>
      </p:sp>
      <p:sp>
        <p:nvSpPr>
          <p:cNvPr id="79" name="Google Shape;79;p15"/>
          <p:cNvSpPr/>
          <p:nvPr/>
        </p:nvSpPr>
        <p:spPr>
          <a:xfrm>
            <a:off x="2284700" y="3168588"/>
            <a:ext cx="28680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241955" y="3136888"/>
            <a:ext cx="6444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138" y="2750275"/>
            <a:ext cx="3531725" cy="166094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21925" y="1133150"/>
            <a:ext cx="37959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85" b="1">
                <a:solidFill>
                  <a:schemeClr val="dk2"/>
                </a:solidFill>
              </a:rPr>
              <a:t>Target’s starting positions</a:t>
            </a:r>
            <a:r>
              <a:rPr lang="en" sz="1685">
                <a:solidFill>
                  <a:schemeClr val="dk2"/>
                </a:solidFill>
              </a:rPr>
              <a:t> generated from a uniform distribution where the lower bound dependent on target’s length  </a:t>
            </a:r>
            <a:endParaRPr sz="1685">
              <a:solidFill>
                <a:schemeClr val="dk2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900" y="1133150"/>
            <a:ext cx="2585255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7825" y="1749902"/>
            <a:ext cx="3531725" cy="91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163" y="106612"/>
            <a:ext cx="1643376" cy="10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 simulated targets and their distribution around the probe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(starting position was sorted)</a:t>
            </a:r>
            <a:endParaRPr sz="1577"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4345"/>
          <a:stretch/>
        </p:blipFill>
        <p:spPr>
          <a:xfrm>
            <a:off x="311700" y="1245597"/>
            <a:ext cx="8740725" cy="262747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548363" y="3474975"/>
            <a:ext cx="7464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CC0000"/>
                </a:solidFill>
              </a:rPr>
              <a:t>probe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569203" y="2406525"/>
            <a:ext cx="9174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CC0000"/>
                </a:solidFill>
              </a:rPr>
              <a:t>targets</a:t>
            </a:r>
            <a:endParaRPr b="1">
              <a:solidFill>
                <a:srgbClr val="CC0000"/>
              </a:solidFill>
            </a:endParaRPr>
          </a:p>
        </p:txBody>
      </p:sp>
      <p:cxnSp>
        <p:nvCxnSpPr>
          <p:cNvPr id="94" name="Google Shape;94;p16"/>
          <p:cNvCxnSpPr>
            <a:stCxn id="93" idx="3"/>
          </p:cNvCxnSpPr>
          <p:nvPr/>
        </p:nvCxnSpPr>
        <p:spPr>
          <a:xfrm>
            <a:off x="3486603" y="2605575"/>
            <a:ext cx="483600" cy="6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4440265" y="3670725"/>
            <a:ext cx="483600" cy="6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 simulated targets and their distribution around the probe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(starting position was sorted)</a:t>
            </a:r>
            <a:endParaRPr sz="1577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" y="1322525"/>
            <a:ext cx="46091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799" y="1430676"/>
            <a:ext cx="4466800" cy="3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1283375" y="4584675"/>
            <a:ext cx="7605300" cy="3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025375" y="4584675"/>
            <a:ext cx="21213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4451375" y="4505625"/>
            <a:ext cx="12693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Probe (45bp)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2"/>
          </p:nvPr>
        </p:nvSpPr>
        <p:spPr>
          <a:xfrm>
            <a:off x="1331550" y="4505625"/>
            <a:ext cx="12693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Right flank (1,000bp)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8136100" y="4508475"/>
            <a:ext cx="981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Left flank (1,000bp)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025375" y="4096625"/>
            <a:ext cx="35067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639975" y="3687625"/>
            <a:ext cx="35067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025375" y="3287725"/>
            <a:ext cx="45876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792225" y="2839200"/>
            <a:ext cx="41073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427400" y="2769000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447650" y="3224088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447650" y="3656975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427400" y="4057300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32249"/>
          <a:stretch/>
        </p:blipFill>
        <p:spPr>
          <a:xfrm>
            <a:off x="131125" y="185550"/>
            <a:ext cx="4654946" cy="22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t="66760" r="22324"/>
          <a:stretch/>
        </p:blipFill>
        <p:spPr>
          <a:xfrm>
            <a:off x="4786075" y="586400"/>
            <a:ext cx="3695625" cy="11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3394275" y="2839200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954325" y="2839200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899500" y="32877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394275" y="36876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CG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928925" y="32786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4928925" y="369217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928925" y="4098888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846850" y="40966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l="53130" t="66760" r="22323"/>
          <a:stretch/>
        </p:blipFill>
        <p:spPr>
          <a:xfrm>
            <a:off x="44425" y="3001538"/>
            <a:ext cx="1167800" cy="114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536000" y="3257888"/>
            <a:ext cx="504000" cy="54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GC</a:t>
            </a:r>
            <a:endParaRPr sz="1100" b="1">
              <a:solidFill>
                <a:srgbClr val="FFFFFF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l="45743" t="66759" r="45977" b="7929"/>
          <a:stretch/>
        </p:blipFill>
        <p:spPr>
          <a:xfrm>
            <a:off x="1126475" y="3014112"/>
            <a:ext cx="393900" cy="8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606850" y="3204275"/>
            <a:ext cx="799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8</a:t>
            </a:r>
            <a:endParaRPr sz="2900"/>
          </a:p>
        </p:txBody>
      </p:sp>
      <p:sp>
        <p:nvSpPr>
          <p:cNvPr id="134" name="Google Shape;134;p18"/>
          <p:cNvSpPr txBox="1"/>
          <p:nvPr/>
        </p:nvSpPr>
        <p:spPr>
          <a:xfrm>
            <a:off x="131125" y="2571750"/>
            <a:ext cx="1167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EXAMPLE:</a:t>
            </a:r>
            <a:endParaRPr b="1"/>
          </a:p>
        </p:txBody>
      </p:sp>
      <p:sp>
        <p:nvSpPr>
          <p:cNvPr id="135" name="Google Shape;135;p18"/>
          <p:cNvSpPr txBox="1"/>
          <p:nvPr/>
        </p:nvSpPr>
        <p:spPr>
          <a:xfrm>
            <a:off x="189575" y="2937300"/>
            <a:ext cx="504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lt1"/>
                </a:highlight>
              </a:rPr>
              <a:t>4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199050" y="1950950"/>
            <a:ext cx="87459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Sim_val </a:t>
            </a:r>
            <a:r>
              <a:rPr lang="en" sz="2000" b="1"/>
              <a:t>x </a:t>
            </a:r>
            <a:r>
              <a:rPr lang="en" sz="2000"/>
              <a:t>(1-Actual_beta_val ) </a:t>
            </a:r>
            <a:r>
              <a:rPr lang="en" sz="2000" b="1"/>
              <a:t>x </a:t>
            </a:r>
            <a:r>
              <a:rPr lang="en" sz="2000"/>
              <a:t>Norm_const = </a:t>
            </a:r>
            <a:r>
              <a:rPr lang="en" sz="2000" b="1"/>
              <a:t>measured value</a:t>
            </a:r>
            <a:endParaRPr sz="2000" b="1"/>
          </a:p>
        </p:txBody>
      </p:sp>
      <p:sp>
        <p:nvSpPr>
          <p:cNvPr id="141" name="Google Shape;141;p19"/>
          <p:cNvSpPr txBox="1"/>
          <p:nvPr/>
        </p:nvSpPr>
        <p:spPr>
          <a:xfrm>
            <a:off x="152400" y="152400"/>
            <a:ext cx="868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Sim_val:</a:t>
            </a:r>
            <a:r>
              <a:rPr lang="en" sz="2000">
                <a:solidFill>
                  <a:schemeClr val="dk1"/>
                </a:solidFill>
              </a:rPr>
              <a:t> represent the bias that stems from the sequence characteristics *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55250" y="645000"/>
            <a:ext cx="868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Actual_beta_val:</a:t>
            </a:r>
            <a:r>
              <a:rPr lang="en" sz="2000">
                <a:solidFill>
                  <a:schemeClr val="dk1"/>
                </a:solidFill>
              </a:rPr>
              <a:t> a value between 0 to 1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5250" y="1137600"/>
            <a:ext cx="885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Norm_const:</a:t>
            </a:r>
            <a:r>
              <a:rPr lang="en" sz="2000">
                <a:solidFill>
                  <a:schemeClr val="dk1"/>
                </a:solidFill>
              </a:rPr>
              <a:t> a value that results from local measuring changes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99050" y="4487875"/>
            <a:ext cx="87459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>
                <a:solidFill>
                  <a:schemeClr val="dk1"/>
                </a:solidFill>
              </a:rPr>
              <a:t>relevant  </a:t>
            </a:r>
            <a:r>
              <a:rPr lang="en"/>
              <a:t>sequence characteristics are CpG positioning and their distance from the probe area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assuming the actual_beta_val is a normal distribution between 0 to 1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11575" y="2641400"/>
            <a:ext cx="8355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Norm_const calculated by the following equation: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5" y="3102388"/>
            <a:ext cx="34861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616175" y="3019275"/>
            <a:ext cx="6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3429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356350" y="150725"/>
            <a:ext cx="55734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agilent sites simulation (</a:t>
            </a:r>
            <a:r>
              <a:rPr lang="en">
                <a:solidFill>
                  <a:schemeClr val="dk1"/>
                </a:solidFill>
              </a:rPr>
              <a:t>sum  </a:t>
            </a:r>
            <a:r>
              <a:rPr lang="en"/>
              <a:t>for 1000 runs)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37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56350" y="150725"/>
            <a:ext cx="65475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horvarth clock sites (beta value - </a:t>
            </a:r>
            <a:r>
              <a:rPr lang="en">
                <a:solidFill>
                  <a:schemeClr val="dk1"/>
                </a:solidFill>
              </a:rPr>
              <a:t>average  </a:t>
            </a:r>
            <a:r>
              <a:rPr lang="en"/>
              <a:t>from horvarth’s lab example table)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93250" y="1525950"/>
            <a:ext cx="20328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561 and not 334?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and lots of overlapping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JAX_ARRAY</vt:lpstr>
      <vt:lpstr>מה יש כרגע</vt:lpstr>
      <vt:lpstr>PowerPoint Presentation</vt:lpstr>
      <vt:lpstr>1M simulated targets and their distribution around the probe (starting position was sorted)</vt:lpstr>
      <vt:lpstr>1M simulated targets and their distribution around the probe (starting position was sorted)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JAX_ARRAY</dc:title>
  <cp:lastModifiedBy>User</cp:lastModifiedBy>
  <cp:revision>1</cp:revision>
  <dcterms:modified xsi:type="dcterms:W3CDTF">2023-10-11T16:11:27Z</dcterms:modified>
</cp:coreProperties>
</file>