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ynapuff Condensed" charset="1" panose="00000000000000000000"/>
      <p:regular r:id="rId18"/>
    </p:embeddedFont>
    <p:embeddedFont>
      <p:font typeface="Cubao Narrow" charset="1" panose="02000506000000000000"/>
      <p:regular r:id="rId19"/>
    </p:embeddedFont>
    <p:embeddedFont>
      <p:font typeface="Dynapuff Condensed Bold" charset="1" panose="00000000000000000000"/>
      <p:regular r:id="rId20"/>
    </p:embeddedFont>
    <p:embeddedFont>
      <p:font typeface="Dynapuff SemiCondense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6660433"/>
            <a:ext cx="8261144" cy="135617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 Cou</a:t>
            </a:r>
            <a:r>
              <a:rPr lang="en-US" sz="3654" spc="109">
                <a:solidFill>
                  <a:srgbClr val="3F3E3A"/>
                </a:solidFill>
                <a:latin typeface="Dynapuff Condensed"/>
                <a:ea typeface="Dynapuff Condensed"/>
                <a:cs typeface="Dynapuff Condensed"/>
                <a:sym typeface="Dynapuff Condensed"/>
              </a:rPr>
              <a:t>rse: 19ECE311 – Computer Networks Semester: S6 – BTech ECE</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552943" y="2247426"/>
            <a:ext cx="13182114" cy="3725223"/>
          </a:xfrm>
          <a:prstGeom prst="rect">
            <a:avLst/>
          </a:prstGeom>
        </p:spPr>
        <p:txBody>
          <a:bodyPr anchor="t" rtlCol="false" tIns="0" lIns="0" bIns="0" rIns="0">
            <a:spAutoFit/>
          </a:bodyPr>
          <a:lstStyle/>
          <a:p>
            <a:pPr algn="ctr" marL="0" indent="0" lvl="0">
              <a:lnSpc>
                <a:spcPts val="14657"/>
              </a:lnSpc>
              <a:spcBef>
                <a:spcPct val="0"/>
              </a:spcBef>
            </a:pPr>
            <a:r>
              <a:rPr lang="en-US" sz="12214" spc="122">
                <a:solidFill>
                  <a:srgbClr val="000000"/>
                </a:solidFill>
                <a:latin typeface="Dynapuff Condensed"/>
                <a:ea typeface="Dynapuff Condensed"/>
                <a:cs typeface="Dynapuff Condensed"/>
                <a:sym typeface="Dynapuff Condensed"/>
              </a:rPr>
              <a:t>HOTEL NETWO</a:t>
            </a:r>
            <a:r>
              <a:rPr lang="en-US" sz="12214" spc="122">
                <a:solidFill>
                  <a:srgbClr val="000000"/>
                </a:solidFill>
                <a:latin typeface="Dynapuff Condensed"/>
                <a:ea typeface="Dynapuff Condensed"/>
                <a:cs typeface="Dynapuff Condensed"/>
                <a:sym typeface="Dynapuff Condensed"/>
              </a:rPr>
              <a:t>RK MANAGEMENT SYSTEM</a:t>
            </a:r>
          </a:p>
        </p:txBody>
      </p:sp>
      <p:sp>
        <p:nvSpPr>
          <p:cNvPr name="Freeform 8" id="8"/>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85100" y="1669052"/>
            <a:ext cx="11803746" cy="7879179"/>
          </a:xfrm>
          <a:prstGeom prst="rect">
            <a:avLst/>
          </a:prstGeom>
        </p:spPr>
        <p:txBody>
          <a:bodyPr anchor="t" rtlCol="false" tIns="0" lIns="0" bIns="0" rIns="0">
            <a:spAutoFit/>
          </a:bodyPr>
          <a:lstStyle/>
          <a:p>
            <a:pPr algn="just">
              <a:lnSpc>
                <a:spcPts val="5202"/>
              </a:lnSpc>
            </a:pPr>
            <a:r>
              <a:rPr lang="en-US" sz="3715">
                <a:solidFill>
                  <a:srgbClr val="000000"/>
                </a:solidFill>
                <a:latin typeface="Dynapuff SemiCondensed"/>
                <a:ea typeface="Dynapuff SemiCondensed"/>
                <a:cs typeface="Dynapuff SemiCondensed"/>
                <a:sym typeface="Dynapuff SemiCondensed"/>
              </a:rPr>
              <a:t>The project successfully demonstrated the creation of a reliable and scalable hotel network using Cisco Packet Tracer. Key features implemented include OSPF routing, DHCP-based IP management, secure VLAN configuration, wireless and printer integration, and remote access via SSH. For future enhancements, the network can be strengthened by adding firewall rules, integrating cloud-based monitoring and logging, and expanding support for smart hotel devices and IoT-based services.</a:t>
            </a:r>
          </a:p>
          <a:p>
            <a:pPr algn="just" marL="802268" indent="-401134" lvl="1">
              <a:lnSpc>
                <a:spcPts val="5202"/>
              </a:lnSpc>
              <a:buFont typeface="Arial"/>
              <a:buChar char="•"/>
            </a:pPr>
          </a:p>
          <a:p>
            <a:pPr algn="just">
              <a:lnSpc>
                <a:spcPts val="5202"/>
              </a:lnSpc>
            </a:pPr>
          </a:p>
        </p:txBody>
      </p:sp>
      <p:sp>
        <p:nvSpPr>
          <p:cNvPr name="TextBox 4" id="4"/>
          <p:cNvSpPr txBox="true"/>
          <p:nvPr/>
        </p:nvSpPr>
        <p:spPr>
          <a:xfrm rot="0">
            <a:off x="5276373" y="233922"/>
            <a:ext cx="7350343" cy="1000169"/>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Dynapuff Condensed"/>
                <a:ea typeface="Dynapuff Condensed"/>
                <a:cs typeface="Dynapuff Condensed"/>
                <a:sym typeface="Dynapuff Condense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2103753" y="2175753"/>
            <a:ext cx="5270895" cy="1104900"/>
          </a:xfrm>
          <a:prstGeom prst="rect">
            <a:avLst/>
          </a:prstGeom>
        </p:spPr>
        <p:txBody>
          <a:bodyPr anchor="t" rtlCol="false" tIns="0" lIns="0" bIns="0" rIns="0">
            <a:spAutoFit/>
          </a:bodyPr>
          <a:lstStyle/>
          <a:p>
            <a:pPr algn="l" marL="0" indent="0" lvl="0">
              <a:lnSpc>
                <a:spcPts val="8760"/>
              </a:lnSpc>
              <a:spcBef>
                <a:spcPct val="0"/>
              </a:spcBef>
            </a:pPr>
            <a:r>
              <a:rPr lang="en-US" sz="7300">
                <a:solidFill>
                  <a:srgbClr val="000000"/>
                </a:solidFill>
                <a:latin typeface="Dynapuff SemiCondensed"/>
                <a:ea typeface="Dynapuff SemiCondensed"/>
                <a:cs typeface="Dynapuff SemiCondensed"/>
                <a:sym typeface="Dynapuff SemiCondensed"/>
              </a:rPr>
              <a:t>Refer</a:t>
            </a:r>
            <a:r>
              <a:rPr lang="en-US" sz="7300">
                <a:solidFill>
                  <a:srgbClr val="000000"/>
                </a:solidFill>
                <a:latin typeface="Dynapuff SemiCondensed"/>
                <a:ea typeface="Dynapuff SemiCondensed"/>
                <a:cs typeface="Dynapuff SemiCondensed"/>
                <a:sym typeface="Dynapuff SemiCondensed"/>
              </a:rPr>
              <a:t>ences</a:t>
            </a:r>
          </a:p>
        </p:txBody>
      </p:sp>
      <p:sp>
        <p:nvSpPr>
          <p:cNvPr name="TextBox 3" id="3"/>
          <p:cNvSpPr txBox="true"/>
          <p:nvPr/>
        </p:nvSpPr>
        <p:spPr>
          <a:xfrm rot="0">
            <a:off x="8286282" y="742950"/>
            <a:ext cx="8000343" cy="9063988"/>
          </a:xfrm>
          <a:prstGeom prst="rect">
            <a:avLst/>
          </a:prstGeom>
        </p:spPr>
        <p:txBody>
          <a:bodyPr anchor="t" rtlCol="false" tIns="0" lIns="0" bIns="0" rIns="0">
            <a:spAutoFit/>
          </a:bodyPr>
          <a:lstStyle/>
          <a:p>
            <a:pPr algn="l" marL="777243" indent="-388622" lvl="1">
              <a:lnSpc>
                <a:spcPts val="7200"/>
              </a:lnSpc>
              <a:buFont typeface="Arial"/>
              <a:buChar char="•"/>
            </a:pPr>
            <a:r>
              <a:rPr lang="en-US" sz="3600">
                <a:solidFill>
                  <a:srgbClr val="000000"/>
                </a:solidFill>
                <a:latin typeface="Dynapuff SemiCondensed"/>
                <a:ea typeface="Dynapuff SemiCondensed"/>
                <a:cs typeface="Dynapuff SemiCondensed"/>
                <a:sym typeface="Dynapuff SemiCondensed"/>
              </a:rPr>
              <a:t>Fo</a:t>
            </a:r>
            <a:r>
              <a:rPr lang="en-US" sz="3600">
                <a:solidFill>
                  <a:srgbClr val="000000"/>
                </a:solidFill>
                <a:latin typeface="Dynapuff SemiCondensed"/>
                <a:ea typeface="Dynapuff SemiCondensed"/>
                <a:cs typeface="Dynapuff SemiCondensed"/>
                <a:sym typeface="Dynapuff SemiCondensed"/>
              </a:rPr>
              <a:t>rouzan, B. A. – Computer Networks (2012)</a:t>
            </a:r>
          </a:p>
          <a:p>
            <a:pPr algn="l" marL="777243" indent="-388622" lvl="1">
              <a:lnSpc>
                <a:spcPts val="7200"/>
              </a:lnSpc>
              <a:buFont typeface="Arial"/>
              <a:buChar char="•"/>
            </a:pPr>
            <a:r>
              <a:rPr lang="en-US" sz="3600">
                <a:solidFill>
                  <a:srgbClr val="000000"/>
                </a:solidFill>
                <a:latin typeface="Dynapuff SemiCondensed"/>
                <a:ea typeface="Dynapuff SemiCondensed"/>
                <a:cs typeface="Dynapuff SemiCondensed"/>
                <a:sym typeface="Dynapuff SemiCondensed"/>
              </a:rPr>
              <a:t>Cisco – Data Communications (2021, 2022)</a:t>
            </a:r>
          </a:p>
          <a:p>
            <a:pPr algn="l" marL="777243" indent="-388622" lvl="1">
              <a:lnSpc>
                <a:spcPts val="7200"/>
              </a:lnSpc>
              <a:buFont typeface="Arial"/>
              <a:buChar char="•"/>
            </a:pPr>
            <a:r>
              <a:rPr lang="en-US" sz="3600">
                <a:solidFill>
                  <a:srgbClr val="000000"/>
                </a:solidFill>
                <a:latin typeface="Dynapuff SemiCondensed"/>
                <a:ea typeface="Dynapuff SemiCondensed"/>
                <a:cs typeface="Dynapuff SemiCondensed"/>
                <a:sym typeface="Dynapuff SemiCondensed"/>
              </a:rPr>
              <a:t>Stallings, W. – OSPF Configuration Guide (2013)</a:t>
            </a:r>
          </a:p>
          <a:p>
            <a:pPr algn="l" marL="777243" indent="-388622" lvl="1">
              <a:lnSpc>
                <a:spcPts val="7200"/>
              </a:lnSpc>
              <a:buFont typeface="Arial"/>
              <a:buChar char="•"/>
            </a:pPr>
            <a:r>
              <a:rPr lang="en-US" sz="3600">
                <a:solidFill>
                  <a:srgbClr val="000000"/>
                </a:solidFill>
                <a:latin typeface="Dynapuff SemiCondensed"/>
                <a:ea typeface="Dynapuff SemiCondensed"/>
                <a:cs typeface="Dynapuff SemiCondensed"/>
                <a:sym typeface="Dynapuff SemiCondensed"/>
              </a:rPr>
              <a:t>Cisco – VLAN, DHCP, SSH, and Port Security Docs</a:t>
            </a:r>
          </a:p>
          <a:p>
            <a:pPr algn="l" marL="777243" indent="-388622" lvl="1">
              <a:lnSpc>
                <a:spcPts val="7200"/>
              </a:lnSpc>
              <a:buFont typeface="Arial"/>
              <a:buChar char="•"/>
            </a:pPr>
            <a:r>
              <a:rPr lang="en-US" sz="3600">
                <a:solidFill>
                  <a:srgbClr val="000000"/>
                </a:solidFill>
                <a:latin typeface="Dynapuff SemiCondensed"/>
                <a:ea typeface="Dynapuff SemiCondensed"/>
                <a:cs typeface="Dynapuff SemiCondensed"/>
                <a:sym typeface="Dynapuff SemiCondensed"/>
              </a:rPr>
              <a:t>Hotel Technology – Wireless LAN Config Guide (2022)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E0BB"/>
        </a:solidFill>
      </p:bgPr>
    </p:bg>
    <p:spTree>
      <p:nvGrpSpPr>
        <p:cNvPr id="1" name=""/>
        <p:cNvGrpSpPr/>
        <p:nvPr/>
      </p:nvGrpSpPr>
      <p:grpSpPr>
        <a:xfrm>
          <a:off x="0" y="0"/>
          <a:ext cx="0" cy="0"/>
          <a:chOff x="0" y="0"/>
          <a:chExt cx="0" cy="0"/>
        </a:xfrm>
      </p:grpSpPr>
      <p:sp>
        <p:nvSpPr>
          <p:cNvPr name="Freeform 2" id="2"/>
          <p:cNvSpPr/>
          <p:nvPr/>
        </p:nvSpPr>
        <p:spPr>
          <a:xfrm flipH="false" flipV="false" rot="0">
            <a:off x="4458763" y="2000132"/>
            <a:ext cx="9370474" cy="6286736"/>
          </a:xfrm>
          <a:custGeom>
            <a:avLst/>
            <a:gdLst/>
            <a:ahLst/>
            <a:cxnLst/>
            <a:rect r="r" b="b" t="t" l="l"/>
            <a:pathLst>
              <a:path h="6286736" w="9370474">
                <a:moveTo>
                  <a:pt x="0" y="0"/>
                </a:moveTo>
                <a:lnTo>
                  <a:pt x="9370474" y="0"/>
                </a:lnTo>
                <a:lnTo>
                  <a:pt x="9370474" y="6286736"/>
                </a:lnTo>
                <a:lnTo>
                  <a:pt x="0" y="6286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35972" y="3891003"/>
            <a:ext cx="7016057" cy="2162094"/>
          </a:xfrm>
          <a:prstGeom prst="rect">
            <a:avLst/>
          </a:prstGeom>
        </p:spPr>
        <p:txBody>
          <a:bodyPr anchor="t" rtlCol="false" tIns="0" lIns="0" bIns="0" rIns="0">
            <a:spAutoFit/>
          </a:bodyPr>
          <a:lstStyle/>
          <a:p>
            <a:pPr algn="ctr">
              <a:lnSpc>
                <a:spcPts val="16798"/>
              </a:lnSpc>
              <a:spcBef>
                <a:spcPct val="0"/>
              </a:spcBef>
            </a:pPr>
            <a:r>
              <a:rPr lang="en-US" sz="11998">
                <a:solidFill>
                  <a:srgbClr val="29211B"/>
                </a:solidFill>
                <a:latin typeface="Cubao Narrow"/>
                <a:ea typeface="Cubao Narrow"/>
                <a:cs typeface="Cubao Narrow"/>
                <a:sym typeface="Cubao Narrow"/>
              </a:rPr>
              <a:t>THANK YOU</a:t>
            </a:r>
          </a:p>
        </p:txBody>
      </p:sp>
      <p:sp>
        <p:nvSpPr>
          <p:cNvPr name="Freeform 4" id="4"/>
          <p:cNvSpPr/>
          <p:nvPr/>
        </p:nvSpPr>
        <p:spPr>
          <a:xfrm flipH="false" flipV="false" rot="0">
            <a:off x="-1194424" y="7640850"/>
            <a:ext cx="4446248" cy="4114800"/>
          </a:xfrm>
          <a:custGeom>
            <a:avLst/>
            <a:gdLst/>
            <a:ahLst/>
            <a:cxnLst/>
            <a:rect r="r" b="b" t="t" l="l"/>
            <a:pathLst>
              <a:path h="4114800" w="4446248">
                <a:moveTo>
                  <a:pt x="0" y="0"/>
                </a:moveTo>
                <a:lnTo>
                  <a:pt x="4446248" y="0"/>
                </a:lnTo>
                <a:lnTo>
                  <a:pt x="44462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064876" y="-1188615"/>
            <a:ext cx="4446248" cy="4114800"/>
          </a:xfrm>
          <a:custGeom>
            <a:avLst/>
            <a:gdLst/>
            <a:ahLst/>
            <a:cxnLst/>
            <a:rect r="r" b="b" t="t" l="l"/>
            <a:pathLst>
              <a:path h="4114800" w="4446248">
                <a:moveTo>
                  <a:pt x="4446248" y="4114800"/>
                </a:moveTo>
                <a:lnTo>
                  <a:pt x="0" y="4114800"/>
                </a:lnTo>
                <a:lnTo>
                  <a:pt x="0" y="0"/>
                </a:lnTo>
                <a:lnTo>
                  <a:pt x="4446248" y="0"/>
                </a:lnTo>
                <a:lnTo>
                  <a:pt x="444624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Freeform 3" id="3"/>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78531" y="3943350"/>
            <a:ext cx="11730937" cy="4556370"/>
          </a:xfrm>
          <a:prstGeom prst="rect">
            <a:avLst/>
          </a:prstGeom>
        </p:spPr>
        <p:txBody>
          <a:bodyPr anchor="t" rtlCol="false" tIns="0" lIns="0" bIns="0" rIns="0">
            <a:spAutoFit/>
          </a:bodyPr>
          <a:lstStyle/>
          <a:p>
            <a:pPr algn="ctr">
              <a:lnSpc>
                <a:spcPts val="9098"/>
              </a:lnSpc>
              <a:spcBef>
                <a:spcPct val="0"/>
              </a:spcBef>
            </a:pPr>
            <a:r>
              <a:rPr lang="en-US" sz="6065" spc="181">
                <a:solidFill>
                  <a:srgbClr val="000000"/>
                </a:solidFill>
                <a:latin typeface="Dynapuff Condensed"/>
                <a:ea typeface="Dynapuff Condensed"/>
                <a:cs typeface="Dynapuff Condensed"/>
                <a:sym typeface="Dynapuff Condensed"/>
              </a:rPr>
              <a:t> nived s – AM.EN.U4ECE22032</a:t>
            </a:r>
          </a:p>
          <a:p>
            <a:pPr algn="ctr">
              <a:lnSpc>
                <a:spcPts val="9098"/>
              </a:lnSpc>
              <a:spcBef>
                <a:spcPct val="0"/>
              </a:spcBef>
            </a:pPr>
            <a:r>
              <a:rPr lang="en-US" sz="6065" spc="181">
                <a:solidFill>
                  <a:srgbClr val="000000"/>
                </a:solidFill>
                <a:latin typeface="Dynapuff Condensed"/>
                <a:ea typeface="Dynapuff Condensed"/>
                <a:cs typeface="Dynapuff Condensed"/>
                <a:sym typeface="Dynapuff Condensed"/>
              </a:rPr>
              <a:t> Noaf N– AM.EN.U4ECE22034</a:t>
            </a:r>
          </a:p>
          <a:p>
            <a:pPr algn="ctr">
              <a:lnSpc>
                <a:spcPts val="9098"/>
              </a:lnSpc>
              <a:spcBef>
                <a:spcPct val="0"/>
              </a:spcBef>
            </a:pPr>
            <a:r>
              <a:rPr lang="en-US" sz="6065" spc="181">
                <a:solidFill>
                  <a:srgbClr val="000000"/>
                </a:solidFill>
                <a:latin typeface="Dynapuff Condensed"/>
                <a:ea typeface="Dynapuff Condensed"/>
                <a:cs typeface="Dynapuff Condensed"/>
                <a:sym typeface="Dynapuff Condensed"/>
              </a:rPr>
              <a:t>vaishnav mohan– AM.EN.U4ECE22050 </a:t>
            </a:r>
          </a:p>
          <a:p>
            <a:pPr algn="ctr">
              <a:lnSpc>
                <a:spcPts val="9098"/>
              </a:lnSpc>
              <a:spcBef>
                <a:spcPct val="0"/>
              </a:spcBef>
            </a:pPr>
            <a:r>
              <a:rPr lang="en-US" sz="6065" spc="181">
                <a:solidFill>
                  <a:srgbClr val="000000"/>
                </a:solidFill>
                <a:latin typeface="Dynapuff Condensed"/>
                <a:ea typeface="Dynapuff Condensed"/>
                <a:cs typeface="Dynapuff Condensed"/>
                <a:sym typeface="Dynapuff Condense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2830508"/>
            <a:ext cx="11092077" cy="5549901"/>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The Hotel Netw</a:t>
            </a:r>
            <a:r>
              <a:rPr lang="en-US" sz="3499">
                <a:solidFill>
                  <a:srgbClr val="000000"/>
                </a:solidFill>
                <a:latin typeface="Dynapuff Condensed"/>
                <a:ea typeface="Dynapuff Condensed"/>
                <a:cs typeface="Dynapuff Condensed"/>
                <a:sym typeface="Dynapuff Condensed"/>
              </a:rPr>
              <a:t>ork Project is designed to build a secure, reliable computer network across three floors of a hotel.</a:t>
            </a:r>
          </a:p>
          <a:p>
            <a:pPr algn="just">
              <a:lnSpc>
                <a:spcPts val="4899"/>
              </a:lnSpc>
            </a:pPr>
            <a:r>
              <a:rPr lang="en-US" sz="3499">
                <a:solidFill>
                  <a:srgbClr val="000000"/>
                </a:solidFill>
                <a:latin typeface="Dynapuff Condensed"/>
                <a:ea typeface="Dynapuff Condensed"/>
                <a:cs typeface="Dynapuff Condensed"/>
                <a:sym typeface="Dynapuff Condensed"/>
              </a:rPr>
              <a:t> The system uses VLANs for each department, OSPF for inter-router communication, and DHCP for automated IP configuration.</a:t>
            </a:r>
          </a:p>
          <a:p>
            <a:pPr algn="just">
              <a:lnSpc>
                <a:spcPts val="4899"/>
              </a:lnSpc>
            </a:pPr>
            <a:r>
              <a:rPr lang="en-US" sz="3499">
                <a:solidFill>
                  <a:srgbClr val="000000"/>
                </a:solidFill>
                <a:latin typeface="Dynapuff Condensed"/>
                <a:ea typeface="Dynapuff Condensed"/>
                <a:cs typeface="Dynapuff Condensed"/>
                <a:sym typeface="Dynapuff Condensed"/>
              </a:rPr>
              <a:t>It aims to improve internal communication, streamline operations, and enhance guest experience through robust IT infrastructure.</a:t>
            </a:r>
          </a:p>
          <a:p>
            <a:pPr algn="just">
              <a:lnSpc>
                <a:spcPts val="4899"/>
              </a:lnSpc>
            </a:pPr>
          </a:p>
        </p:txBody>
      </p:sp>
      <p:sp>
        <p:nvSpPr>
          <p:cNvPr name="TextBox 8" id="8"/>
          <p:cNvSpPr txBox="true"/>
          <p:nvPr/>
        </p:nvSpPr>
        <p:spPr>
          <a:xfrm rot="0">
            <a:off x="4924696" y="1464635"/>
            <a:ext cx="8438608" cy="770785"/>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980216" y="1236457"/>
            <a:ext cx="6327568" cy="1092862"/>
          </a:xfrm>
          <a:prstGeom prst="rect">
            <a:avLst/>
          </a:prstGeom>
        </p:spPr>
        <p:txBody>
          <a:bodyPr anchor="t" rtlCol="false" tIns="0" lIns="0" bIns="0" rIns="0">
            <a:spAutoFit/>
          </a:bodyPr>
          <a:lstStyle/>
          <a:p>
            <a:pPr algn="ctr">
              <a:lnSpc>
                <a:spcPts val="9098"/>
              </a:lnSpc>
              <a:spcBef>
                <a:spcPct val="0"/>
              </a:spcBef>
            </a:pPr>
            <a:r>
              <a:rPr lang="en-US" sz="6065" spc="181">
                <a:solidFill>
                  <a:srgbClr val="000000"/>
                </a:solidFill>
                <a:latin typeface="Dynapuff Condensed"/>
                <a:ea typeface="Dynapuff Condensed"/>
                <a:cs typeface="Dynapuff Condensed"/>
                <a:sym typeface="Dynapuff Condensed"/>
              </a:rPr>
              <a:t> Objectives</a:t>
            </a:r>
          </a:p>
        </p:txBody>
      </p:sp>
      <p:sp>
        <p:nvSpPr>
          <p:cNvPr name="TextBox 3" id="3"/>
          <p:cNvSpPr txBox="true"/>
          <p:nvPr/>
        </p:nvSpPr>
        <p:spPr>
          <a:xfrm rot="0">
            <a:off x="3010726" y="2966365"/>
            <a:ext cx="10890810" cy="5803481"/>
          </a:xfrm>
          <a:prstGeom prst="rect">
            <a:avLst/>
          </a:prstGeom>
        </p:spPr>
        <p:txBody>
          <a:bodyPr anchor="t" rtlCol="false" tIns="0" lIns="0" bIns="0" rIns="0">
            <a:spAutoFit/>
          </a:bodyPr>
          <a:lstStyle/>
          <a:p>
            <a:pPr algn="ctr" marL="832716" indent="-416358" lvl="1">
              <a:lnSpc>
                <a:spcPts val="5785"/>
              </a:lnSpc>
              <a:buFont typeface="Arial"/>
              <a:buChar char="•"/>
            </a:pPr>
            <a:r>
              <a:rPr lang="en-US" sz="3856" spc="115">
                <a:solidFill>
                  <a:srgbClr val="000000"/>
                </a:solidFill>
                <a:latin typeface="Dynapuff Condensed"/>
                <a:ea typeface="Dynapuff Condensed"/>
                <a:cs typeface="Dynapuff Condensed"/>
                <a:sym typeface="Dynapuff Condensed"/>
              </a:rPr>
              <a:t>Design a scalable and secure hotel network using hierarchical topology</a:t>
            </a:r>
          </a:p>
          <a:p>
            <a:pPr algn="ctr" marL="832716" indent="-416358" lvl="1">
              <a:lnSpc>
                <a:spcPts val="5785"/>
              </a:lnSpc>
              <a:buFont typeface="Arial"/>
              <a:buChar char="•"/>
            </a:pPr>
            <a:r>
              <a:rPr lang="en-US" sz="3856" spc="115">
                <a:solidFill>
                  <a:srgbClr val="000000"/>
                </a:solidFill>
                <a:latin typeface="Dynapuff Condensed"/>
                <a:ea typeface="Dynapuff Condensed"/>
                <a:cs typeface="Dynapuff Condensed"/>
                <a:sym typeface="Dynapuff Condensed"/>
              </a:rPr>
              <a:t>Implement VLANs for departmental isolation and efficient management</a:t>
            </a:r>
          </a:p>
          <a:p>
            <a:pPr algn="ctr" marL="832716" indent="-416358" lvl="1">
              <a:lnSpc>
                <a:spcPts val="5785"/>
              </a:lnSpc>
              <a:buFont typeface="Arial"/>
              <a:buChar char="•"/>
            </a:pPr>
            <a:r>
              <a:rPr lang="en-US" sz="3856" spc="115">
                <a:solidFill>
                  <a:srgbClr val="000000"/>
                </a:solidFill>
                <a:latin typeface="Dynapuff Condensed"/>
                <a:ea typeface="Dynapuff Condensed"/>
                <a:cs typeface="Dynapuff Condensed"/>
                <a:sym typeface="Dynapuff Condensed"/>
              </a:rPr>
              <a:t>Automate IP address distribution using DHCP</a:t>
            </a:r>
          </a:p>
          <a:p>
            <a:pPr algn="ctr" marL="832716" indent="-416358" lvl="1">
              <a:lnSpc>
                <a:spcPts val="5785"/>
              </a:lnSpc>
              <a:buFont typeface="Arial"/>
              <a:buChar char="•"/>
            </a:pPr>
            <a:r>
              <a:rPr lang="en-US" sz="3856" spc="115">
                <a:solidFill>
                  <a:srgbClr val="000000"/>
                </a:solidFill>
                <a:latin typeface="Dynapuff Condensed"/>
                <a:ea typeface="Dynapuff Condensed"/>
                <a:cs typeface="Dynapuff Condensed"/>
                <a:sym typeface="Dynapuff Condensed"/>
              </a:rPr>
              <a:t>Provide remote management through SSH</a:t>
            </a:r>
          </a:p>
          <a:p>
            <a:pPr algn="ctr" marL="832716" indent="-416358" lvl="1">
              <a:lnSpc>
                <a:spcPts val="5785"/>
              </a:lnSpc>
              <a:buFont typeface="Arial"/>
              <a:buChar char="•"/>
            </a:pPr>
            <a:r>
              <a:rPr lang="en-US" sz="3856" spc="115">
                <a:solidFill>
                  <a:srgbClr val="000000"/>
                </a:solidFill>
                <a:latin typeface="Dynapuff Condensed"/>
                <a:ea typeface="Dynapuff Condensed"/>
                <a:cs typeface="Dynapuff Condensed"/>
                <a:sym typeface="Dynapuff Condensed"/>
              </a:rPr>
              <a:t>Implement port security and wireless connectivity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E0B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4195308" y="0"/>
                  </a:moveTo>
                  <a:lnTo>
                    <a:pt x="79418" y="0"/>
                  </a:lnTo>
                  <a:cubicBezTo>
                    <a:pt x="79418" y="43699"/>
                    <a:pt x="44079" y="79418"/>
                    <a:pt x="0" y="79418"/>
                  </a:cubicBezTo>
                  <a:lnTo>
                    <a:pt x="0" y="2088049"/>
                  </a:lnTo>
                  <a:cubicBezTo>
                    <a:pt x="43699" y="2088049"/>
                    <a:pt x="79418" y="2123387"/>
                    <a:pt x="79418" y="2167467"/>
                  </a:cubicBezTo>
                  <a:lnTo>
                    <a:pt x="4195308" y="2167467"/>
                  </a:lnTo>
                  <a:cubicBezTo>
                    <a:pt x="4195308" y="2123767"/>
                    <a:pt x="4230647" y="2088049"/>
                    <a:pt x="4274726" y="2088049"/>
                  </a:cubicBezTo>
                  <a:lnTo>
                    <a:pt x="4274726" y="79418"/>
                  </a:lnTo>
                  <a:cubicBezTo>
                    <a:pt x="4231027" y="79418"/>
                    <a:pt x="4195308" y="44079"/>
                    <a:pt x="4195308" y="0"/>
                  </a:cubicBezTo>
                  <a:close/>
                </a:path>
              </a:pathLst>
            </a:custGeom>
            <a:solidFill>
              <a:srgbClr val="000000">
                <a:alpha val="0"/>
              </a:srgbClr>
            </a:solidFill>
            <a:ln w="76200" cap="sq">
              <a:solidFill>
                <a:srgbClr val="5E4840"/>
              </a:solidFill>
              <a:prstDash val="solid"/>
              <a:miter/>
            </a:ln>
          </p:spPr>
        </p:sp>
        <p:sp>
          <p:nvSpPr>
            <p:cNvPr name="TextBox 4" id="4"/>
            <p:cNvSpPr txBox="true"/>
            <p:nvPr/>
          </p:nvSpPr>
          <p:spPr>
            <a:xfrm>
              <a:off x="38100" y="-9525"/>
              <a:ext cx="4198526" cy="2138892"/>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5592562" y="692368"/>
            <a:ext cx="12695438" cy="842052"/>
            <a:chOff x="0" y="0"/>
            <a:chExt cx="3343654" cy="221775"/>
          </a:xfrm>
        </p:grpSpPr>
        <p:sp>
          <p:nvSpPr>
            <p:cNvPr name="Freeform 6" id="6"/>
            <p:cNvSpPr/>
            <p:nvPr/>
          </p:nvSpPr>
          <p:spPr>
            <a:xfrm flipH="false" flipV="false" rot="0">
              <a:off x="0" y="0"/>
              <a:ext cx="3343654" cy="221775"/>
            </a:xfrm>
            <a:custGeom>
              <a:avLst/>
              <a:gdLst/>
              <a:ahLst/>
              <a:cxnLst/>
              <a:rect r="r" b="b" t="t" l="l"/>
              <a:pathLst>
                <a:path h="221775" w="3343654">
                  <a:moveTo>
                    <a:pt x="0" y="0"/>
                  </a:moveTo>
                  <a:lnTo>
                    <a:pt x="3343654" y="0"/>
                  </a:lnTo>
                  <a:lnTo>
                    <a:pt x="3343654" y="221775"/>
                  </a:lnTo>
                  <a:lnTo>
                    <a:pt x="0" y="221775"/>
                  </a:lnTo>
                  <a:close/>
                </a:path>
              </a:pathLst>
            </a:custGeom>
            <a:solidFill>
              <a:srgbClr val="F9E0BB"/>
            </a:solidFill>
          </p:spPr>
        </p:sp>
        <p:sp>
          <p:nvSpPr>
            <p:cNvPr name="TextBox 7" id="7"/>
            <p:cNvSpPr txBox="true"/>
            <p:nvPr/>
          </p:nvSpPr>
          <p:spPr>
            <a:xfrm>
              <a:off x="0" y="-47625"/>
              <a:ext cx="3343654" cy="269400"/>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0" y="8798423"/>
            <a:ext cx="13817536" cy="1032452"/>
            <a:chOff x="0" y="0"/>
            <a:chExt cx="3639187" cy="271921"/>
          </a:xfrm>
        </p:grpSpPr>
        <p:sp>
          <p:nvSpPr>
            <p:cNvPr name="Freeform 9" id="9"/>
            <p:cNvSpPr/>
            <p:nvPr/>
          </p:nvSpPr>
          <p:spPr>
            <a:xfrm flipH="false" flipV="false" rot="0">
              <a:off x="0" y="0"/>
              <a:ext cx="3639186" cy="271921"/>
            </a:xfrm>
            <a:custGeom>
              <a:avLst/>
              <a:gdLst/>
              <a:ahLst/>
              <a:cxnLst/>
              <a:rect r="r" b="b" t="t" l="l"/>
              <a:pathLst>
                <a:path h="271921" w="3639186">
                  <a:moveTo>
                    <a:pt x="0" y="0"/>
                  </a:moveTo>
                  <a:lnTo>
                    <a:pt x="3639186" y="0"/>
                  </a:lnTo>
                  <a:lnTo>
                    <a:pt x="3639186" y="271921"/>
                  </a:lnTo>
                  <a:lnTo>
                    <a:pt x="0" y="271921"/>
                  </a:lnTo>
                  <a:close/>
                </a:path>
              </a:pathLst>
            </a:custGeom>
            <a:solidFill>
              <a:srgbClr val="F9E0BB"/>
            </a:solidFill>
          </p:spPr>
        </p:sp>
        <p:sp>
          <p:nvSpPr>
            <p:cNvPr name="TextBox 10" id="10"/>
            <p:cNvSpPr txBox="true"/>
            <p:nvPr/>
          </p:nvSpPr>
          <p:spPr>
            <a:xfrm>
              <a:off x="0" y="-47625"/>
              <a:ext cx="3639187" cy="319546"/>
            </a:xfrm>
            <a:prstGeom prst="rect">
              <a:avLst/>
            </a:prstGeom>
          </p:spPr>
          <p:txBody>
            <a:bodyPr anchor="ctr" rtlCol="false" tIns="50800" lIns="50800" bIns="50800" rIns="50800"/>
            <a:lstStyle/>
            <a:p>
              <a:pPr algn="ctr">
                <a:lnSpc>
                  <a:spcPts val="2940"/>
                </a:lnSpc>
              </a:pPr>
            </a:p>
          </p:txBody>
        </p:sp>
      </p:grpSp>
      <p:sp>
        <p:nvSpPr>
          <p:cNvPr name="Freeform 11" id="11"/>
          <p:cNvSpPr/>
          <p:nvPr/>
        </p:nvSpPr>
        <p:spPr>
          <a:xfrm flipH="false" flipV="false" rot="0">
            <a:off x="6342466" y="881213"/>
            <a:ext cx="4942584" cy="2403548"/>
          </a:xfrm>
          <a:custGeom>
            <a:avLst/>
            <a:gdLst/>
            <a:ahLst/>
            <a:cxnLst/>
            <a:rect r="r" b="b" t="t" l="l"/>
            <a:pathLst>
              <a:path h="2403548" w="4942584">
                <a:moveTo>
                  <a:pt x="0" y="0"/>
                </a:moveTo>
                <a:lnTo>
                  <a:pt x="4942584" y="0"/>
                </a:lnTo>
                <a:lnTo>
                  <a:pt x="4942584" y="2403548"/>
                </a:lnTo>
                <a:lnTo>
                  <a:pt x="0" y="2403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153610" y="1129923"/>
            <a:ext cx="2980081" cy="3278089"/>
          </a:xfrm>
          <a:custGeom>
            <a:avLst/>
            <a:gdLst/>
            <a:ahLst/>
            <a:cxnLst/>
            <a:rect r="r" b="b" t="t" l="l"/>
            <a:pathLst>
              <a:path h="3278089" w="2980081">
                <a:moveTo>
                  <a:pt x="0" y="0"/>
                </a:moveTo>
                <a:lnTo>
                  <a:pt x="2980081" y="0"/>
                </a:lnTo>
                <a:lnTo>
                  <a:pt x="2980081" y="3278089"/>
                </a:lnTo>
                <a:lnTo>
                  <a:pt x="0" y="32780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314108" y="3415329"/>
            <a:ext cx="10999301" cy="4319780"/>
          </a:xfrm>
          <a:prstGeom prst="rect">
            <a:avLst/>
          </a:prstGeom>
        </p:spPr>
        <p:txBody>
          <a:bodyPr anchor="t" rtlCol="false" tIns="0" lIns="0" bIns="0" rIns="0">
            <a:spAutoFit/>
          </a:bodyPr>
          <a:lstStyle/>
          <a:p>
            <a:pPr algn="ctr" marL="604516" indent="-302258" lvl="1">
              <a:lnSpc>
                <a:spcPts val="5795"/>
              </a:lnSpc>
              <a:buFont typeface="Arial"/>
              <a:buChar char="•"/>
            </a:pPr>
            <a:r>
              <a:rPr lang="en-US" sz="2799">
                <a:solidFill>
                  <a:srgbClr val="29211B"/>
                </a:solidFill>
                <a:latin typeface="Dynapuff Condensed"/>
                <a:ea typeface="Dynapuff Condensed"/>
                <a:cs typeface="Dynapuff Condensed"/>
                <a:sym typeface="Dynapuff Condensed"/>
              </a:rPr>
              <a:t>Proper placement of routers and switches in multi-floor buildings</a:t>
            </a:r>
          </a:p>
          <a:p>
            <a:pPr algn="ctr" marL="604516" indent="-302258" lvl="1">
              <a:lnSpc>
                <a:spcPts val="5795"/>
              </a:lnSpc>
              <a:buFont typeface="Arial"/>
              <a:buChar char="•"/>
            </a:pPr>
            <a:r>
              <a:rPr lang="en-US" sz="2799">
                <a:solidFill>
                  <a:srgbClr val="29211B"/>
                </a:solidFill>
                <a:latin typeface="Dynapuff Condensed"/>
                <a:ea typeface="Dynapuff Condensed"/>
                <a:cs typeface="Dynapuff Condensed"/>
                <a:sym typeface="Dynapuff Condensed"/>
              </a:rPr>
              <a:t>Use of VLANs, firewalls, and encryption for data security</a:t>
            </a:r>
          </a:p>
          <a:p>
            <a:pPr algn="ctr" marL="604516" indent="-302258" lvl="1">
              <a:lnSpc>
                <a:spcPts val="5795"/>
              </a:lnSpc>
              <a:buFont typeface="Arial"/>
              <a:buChar char="•"/>
            </a:pPr>
            <a:r>
              <a:rPr lang="en-US" sz="2799">
                <a:solidFill>
                  <a:srgbClr val="29211B"/>
                </a:solidFill>
                <a:latin typeface="Dynapuff Condensed"/>
                <a:ea typeface="Dynapuff Condensed"/>
                <a:cs typeface="Dynapuff Condensed"/>
                <a:sym typeface="Dynapuff Condensed"/>
              </a:rPr>
              <a:t>Server room design for efficient distribution</a:t>
            </a:r>
          </a:p>
          <a:p>
            <a:pPr algn="ctr" marL="604516" indent="-302258" lvl="1">
              <a:lnSpc>
                <a:spcPts val="5795"/>
              </a:lnSpc>
              <a:buFont typeface="Arial"/>
              <a:buChar char="•"/>
            </a:pPr>
            <a:r>
              <a:rPr lang="en-US" sz="2799">
                <a:solidFill>
                  <a:srgbClr val="29211B"/>
                </a:solidFill>
                <a:latin typeface="Dynapuff Condensed"/>
                <a:ea typeface="Dynapuff Condensed"/>
                <a:cs typeface="Dynapuff Condensed"/>
                <a:sym typeface="Dynapuff Condensed"/>
              </a:rPr>
              <a:t>Regulatory compliance with GDPR and privacy laws</a:t>
            </a:r>
          </a:p>
          <a:p>
            <a:pPr algn="ctr" marL="604516" indent="-302258" lvl="1">
              <a:lnSpc>
                <a:spcPts val="5795"/>
              </a:lnSpc>
              <a:buFont typeface="Arial"/>
              <a:buChar char="•"/>
            </a:pPr>
            <a:r>
              <a:rPr lang="en-US" sz="2799">
                <a:solidFill>
                  <a:srgbClr val="29211B"/>
                </a:solidFill>
                <a:latin typeface="Dynapuff Condensed"/>
                <a:ea typeface="Dynapuff Condensed"/>
                <a:cs typeface="Dynapuff Condensed"/>
                <a:sym typeface="Dynapuff Condensed"/>
              </a:rPr>
              <a:t>Detailed documentation and proactive testing of network performance</a:t>
            </a:r>
          </a:p>
          <a:p>
            <a:pPr algn="ctr">
              <a:lnSpc>
                <a:spcPts val="5795"/>
              </a:lnSpc>
            </a:pPr>
          </a:p>
        </p:txBody>
      </p:sp>
      <p:sp>
        <p:nvSpPr>
          <p:cNvPr name="TextBox 14" id="14"/>
          <p:cNvSpPr txBox="true"/>
          <p:nvPr/>
        </p:nvSpPr>
        <p:spPr>
          <a:xfrm rot="0">
            <a:off x="6342466" y="1519272"/>
            <a:ext cx="5272826" cy="1279829"/>
          </a:xfrm>
          <a:prstGeom prst="rect">
            <a:avLst/>
          </a:prstGeom>
        </p:spPr>
        <p:txBody>
          <a:bodyPr anchor="t" rtlCol="false" tIns="0" lIns="0" bIns="0" rIns="0">
            <a:spAutoFit/>
          </a:bodyPr>
          <a:lstStyle/>
          <a:p>
            <a:pPr algn="ctr">
              <a:lnSpc>
                <a:spcPts val="4591"/>
              </a:lnSpc>
            </a:pPr>
            <a:r>
              <a:rPr lang="en-US" sz="5599" spc="279">
                <a:solidFill>
                  <a:srgbClr val="29211B"/>
                </a:solidFill>
                <a:latin typeface="Cubao Narrow"/>
                <a:ea typeface="Cubao Narrow"/>
                <a:cs typeface="Cubao Narrow"/>
                <a:sym typeface="Cubao Narrow"/>
              </a:rPr>
              <a:t>LITERATURE REVIEW</a:t>
            </a:r>
          </a:p>
        </p:txBody>
      </p:sp>
      <p:sp>
        <p:nvSpPr>
          <p:cNvPr name="Freeform 15" id="15"/>
          <p:cNvSpPr/>
          <p:nvPr/>
        </p:nvSpPr>
        <p:spPr>
          <a:xfrm flipH="false" flipV="false" rot="0">
            <a:off x="844079" y="7773474"/>
            <a:ext cx="4193364" cy="4114800"/>
          </a:xfrm>
          <a:custGeom>
            <a:avLst/>
            <a:gdLst/>
            <a:ahLst/>
            <a:cxnLst/>
            <a:rect r="r" b="b" t="t" l="l"/>
            <a:pathLst>
              <a:path h="4114800" w="4193364">
                <a:moveTo>
                  <a:pt x="0" y="0"/>
                </a:moveTo>
                <a:lnTo>
                  <a:pt x="4193364" y="0"/>
                </a:lnTo>
                <a:lnTo>
                  <a:pt x="419336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E0B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4195308" y="0"/>
                  </a:moveTo>
                  <a:lnTo>
                    <a:pt x="79418" y="0"/>
                  </a:lnTo>
                  <a:cubicBezTo>
                    <a:pt x="79418" y="43699"/>
                    <a:pt x="44079" y="79418"/>
                    <a:pt x="0" y="79418"/>
                  </a:cubicBezTo>
                  <a:lnTo>
                    <a:pt x="0" y="2088049"/>
                  </a:lnTo>
                  <a:cubicBezTo>
                    <a:pt x="43699" y="2088049"/>
                    <a:pt x="79418" y="2123387"/>
                    <a:pt x="79418" y="2167467"/>
                  </a:cubicBezTo>
                  <a:lnTo>
                    <a:pt x="4195308" y="2167467"/>
                  </a:lnTo>
                  <a:cubicBezTo>
                    <a:pt x="4195308" y="2123767"/>
                    <a:pt x="4230647" y="2088049"/>
                    <a:pt x="4274726" y="2088049"/>
                  </a:cubicBezTo>
                  <a:lnTo>
                    <a:pt x="4274726" y="79418"/>
                  </a:lnTo>
                  <a:cubicBezTo>
                    <a:pt x="4231027" y="79418"/>
                    <a:pt x="4195308" y="44079"/>
                    <a:pt x="4195308" y="0"/>
                  </a:cubicBezTo>
                  <a:close/>
                </a:path>
              </a:pathLst>
            </a:custGeom>
            <a:solidFill>
              <a:srgbClr val="000000">
                <a:alpha val="0"/>
              </a:srgbClr>
            </a:solidFill>
            <a:ln w="76200" cap="sq">
              <a:solidFill>
                <a:srgbClr val="5E4840"/>
              </a:solidFill>
              <a:prstDash val="solid"/>
              <a:miter/>
            </a:ln>
          </p:spPr>
        </p:sp>
        <p:sp>
          <p:nvSpPr>
            <p:cNvPr name="TextBox 4" id="4"/>
            <p:cNvSpPr txBox="true"/>
            <p:nvPr/>
          </p:nvSpPr>
          <p:spPr>
            <a:xfrm>
              <a:off x="38100" y="-9525"/>
              <a:ext cx="4198526" cy="2138892"/>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2839802" y="3459963"/>
            <a:ext cx="11035818" cy="5393057"/>
          </a:xfrm>
          <a:prstGeom prst="rect">
            <a:avLst/>
          </a:prstGeom>
        </p:spPr>
        <p:txBody>
          <a:bodyPr anchor="t" rtlCol="false" tIns="0" lIns="0" bIns="0" rIns="0">
            <a:spAutoFit/>
          </a:bodyPr>
          <a:lstStyle/>
          <a:p>
            <a:pPr algn="just" marL="647695" indent="-323848" lvl="1">
              <a:lnSpc>
                <a:spcPts val="6209"/>
              </a:lnSpc>
              <a:spcBef>
                <a:spcPct val="0"/>
              </a:spcBef>
              <a:buFont typeface="Arial"/>
              <a:buChar char="•"/>
            </a:pPr>
            <a:r>
              <a:rPr lang="en-US" sz="2999">
                <a:solidFill>
                  <a:srgbClr val="29211B"/>
                </a:solidFill>
                <a:latin typeface="Dynapuff Condensed"/>
                <a:ea typeface="Dynapuff Condensed"/>
                <a:cs typeface="Dynapuff Condensed"/>
                <a:sym typeface="Dynapuff Condensed"/>
              </a:rPr>
              <a:t>3 r</a:t>
            </a:r>
            <a:r>
              <a:rPr lang="en-US" sz="2999" strike="noStrike" u="none">
                <a:solidFill>
                  <a:srgbClr val="29211B"/>
                </a:solidFill>
                <a:latin typeface="Dynapuff Condensed"/>
                <a:ea typeface="Dynapuff Condensed"/>
                <a:cs typeface="Dynapuff Condensed"/>
                <a:sym typeface="Dynapuff Condensed"/>
              </a:rPr>
              <a:t>outers (each floor) placed in the IT server room</a:t>
            </a:r>
          </a:p>
          <a:p>
            <a:pPr algn="just" marL="647695" indent="-323848" lvl="1">
              <a:lnSpc>
                <a:spcPts val="6209"/>
              </a:lnSpc>
              <a:spcBef>
                <a:spcPct val="0"/>
              </a:spcBef>
              <a:buFont typeface="Arial"/>
              <a:buChar char="•"/>
            </a:pPr>
            <a:r>
              <a:rPr lang="en-US" sz="2999" strike="noStrike" u="none">
                <a:solidFill>
                  <a:srgbClr val="29211B"/>
                </a:solidFill>
                <a:latin typeface="Dynapuff Condensed"/>
                <a:ea typeface="Dynapuff Condensed"/>
                <a:cs typeface="Dynapuff Condensed"/>
                <a:sym typeface="Dynapuff Condensed"/>
              </a:rPr>
              <a:t>Floor-wise switches with trunk ports and VLAN tagging</a:t>
            </a:r>
          </a:p>
          <a:p>
            <a:pPr algn="just" marL="647695" indent="-323848" lvl="1">
              <a:lnSpc>
                <a:spcPts val="6209"/>
              </a:lnSpc>
              <a:spcBef>
                <a:spcPct val="0"/>
              </a:spcBef>
              <a:buFont typeface="Arial"/>
              <a:buChar char="•"/>
            </a:pPr>
            <a:r>
              <a:rPr lang="en-US" sz="2999" strike="noStrike" u="none">
                <a:solidFill>
                  <a:srgbClr val="29211B"/>
                </a:solidFill>
                <a:latin typeface="Dynapuff Condensed"/>
                <a:ea typeface="Dynapuff Condensed"/>
                <a:cs typeface="Dynapuff Condensed"/>
                <a:sym typeface="Dynapuff Condensed"/>
              </a:rPr>
              <a:t>Wireless Access Points and printers per department</a:t>
            </a:r>
          </a:p>
          <a:p>
            <a:pPr algn="just" marL="647695" indent="-323848" lvl="1">
              <a:lnSpc>
                <a:spcPts val="6209"/>
              </a:lnSpc>
              <a:spcBef>
                <a:spcPct val="0"/>
              </a:spcBef>
              <a:buFont typeface="Arial"/>
              <a:buChar char="•"/>
            </a:pPr>
            <a:r>
              <a:rPr lang="en-US" sz="2999" strike="noStrike" u="none">
                <a:solidFill>
                  <a:srgbClr val="29211B"/>
                </a:solidFill>
                <a:latin typeface="Dynapuff Condensed"/>
                <a:ea typeface="Dynapuff Condensed"/>
                <a:cs typeface="Dynapuff Condensed"/>
                <a:sym typeface="Dynapuff Condensed"/>
              </a:rPr>
              <a:t>OSPF routing protocol for inter-router communication</a:t>
            </a:r>
          </a:p>
          <a:p>
            <a:pPr algn="just" marL="647695" indent="-323848" lvl="1">
              <a:lnSpc>
                <a:spcPts val="6209"/>
              </a:lnSpc>
              <a:spcBef>
                <a:spcPct val="0"/>
              </a:spcBef>
              <a:buFont typeface="Arial"/>
              <a:buChar char="•"/>
            </a:pPr>
            <a:r>
              <a:rPr lang="en-US" sz="2999" strike="noStrike" u="none">
                <a:solidFill>
                  <a:srgbClr val="29211B"/>
                </a:solidFill>
                <a:latin typeface="Dynapuff Condensed"/>
                <a:ea typeface="Dynapuff Condensed"/>
                <a:cs typeface="Dynapuff Condensed"/>
                <a:sym typeface="Dynapuff Condensed"/>
              </a:rPr>
              <a:t>DHCP for automated IP assignment</a:t>
            </a:r>
          </a:p>
          <a:p>
            <a:pPr algn="just" marL="647695" indent="-323848" lvl="1">
              <a:lnSpc>
                <a:spcPts val="6209"/>
              </a:lnSpc>
              <a:spcBef>
                <a:spcPct val="0"/>
              </a:spcBef>
              <a:buFont typeface="Arial"/>
              <a:buChar char="•"/>
            </a:pPr>
            <a:r>
              <a:rPr lang="en-US" sz="2999" strike="noStrike" u="none">
                <a:solidFill>
                  <a:srgbClr val="29211B"/>
                </a:solidFill>
                <a:latin typeface="Dynapuff Condensed"/>
                <a:ea typeface="Dynapuff Condensed"/>
                <a:cs typeface="Dynapuff Condensed"/>
                <a:sym typeface="Dynapuff Condensed"/>
              </a:rPr>
              <a:t>SSH for secure remote management</a:t>
            </a:r>
          </a:p>
          <a:p>
            <a:pPr algn="just" marL="0" indent="0" lvl="0">
              <a:lnSpc>
                <a:spcPts val="6209"/>
              </a:lnSpc>
              <a:spcBef>
                <a:spcPct val="0"/>
              </a:spcBef>
            </a:pPr>
          </a:p>
        </p:txBody>
      </p:sp>
      <p:sp>
        <p:nvSpPr>
          <p:cNvPr name="Freeform 6" id="6"/>
          <p:cNvSpPr/>
          <p:nvPr/>
        </p:nvSpPr>
        <p:spPr>
          <a:xfrm flipH="false" flipV="false" rot="0">
            <a:off x="2126959" y="1313590"/>
            <a:ext cx="4942584" cy="2403548"/>
          </a:xfrm>
          <a:custGeom>
            <a:avLst/>
            <a:gdLst/>
            <a:ahLst/>
            <a:cxnLst/>
            <a:rect r="r" b="b" t="t" l="l"/>
            <a:pathLst>
              <a:path h="2403548" w="4942584">
                <a:moveTo>
                  <a:pt x="0" y="0"/>
                </a:moveTo>
                <a:lnTo>
                  <a:pt x="4942584" y="0"/>
                </a:lnTo>
                <a:lnTo>
                  <a:pt x="4942584" y="2403548"/>
                </a:lnTo>
                <a:lnTo>
                  <a:pt x="0" y="2403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09565" y="2123062"/>
            <a:ext cx="4577373" cy="965579"/>
          </a:xfrm>
          <a:prstGeom prst="rect">
            <a:avLst/>
          </a:prstGeom>
        </p:spPr>
        <p:txBody>
          <a:bodyPr anchor="t" rtlCol="false" tIns="0" lIns="0" bIns="0" rIns="0">
            <a:spAutoFit/>
          </a:bodyPr>
          <a:lstStyle/>
          <a:p>
            <a:pPr algn="ctr">
              <a:lnSpc>
                <a:spcPts val="3387"/>
              </a:lnSpc>
            </a:pPr>
            <a:r>
              <a:rPr lang="en-US" sz="4399" spc="101">
                <a:solidFill>
                  <a:srgbClr val="29211B"/>
                </a:solidFill>
                <a:latin typeface="Dynapuff Condensed"/>
                <a:ea typeface="Dynapuff Condensed"/>
                <a:cs typeface="Dynapuff Condensed"/>
                <a:sym typeface="Dynapuff Condensed"/>
              </a:rPr>
              <a:t>PROPOSED </a:t>
            </a:r>
          </a:p>
          <a:p>
            <a:pPr algn="ctr">
              <a:lnSpc>
                <a:spcPts val="3695"/>
              </a:lnSpc>
            </a:pPr>
            <a:r>
              <a:rPr lang="en-US" sz="4799" spc="110">
                <a:solidFill>
                  <a:srgbClr val="29211B"/>
                </a:solidFill>
                <a:latin typeface="Dynapuff Condensed"/>
                <a:ea typeface="Dynapuff Condensed"/>
                <a:cs typeface="Dynapuff Condensed"/>
                <a:sym typeface="Dynapuff Condensed"/>
              </a:rPr>
              <a:t>DESIGN</a:t>
            </a:r>
          </a:p>
        </p:txBody>
      </p:sp>
      <p:sp>
        <p:nvSpPr>
          <p:cNvPr name="Freeform 8" id="8"/>
          <p:cNvSpPr/>
          <p:nvPr/>
        </p:nvSpPr>
        <p:spPr>
          <a:xfrm flipH="false" flipV="false" rot="0">
            <a:off x="15770068" y="5273786"/>
            <a:ext cx="4193364" cy="4114800"/>
          </a:xfrm>
          <a:custGeom>
            <a:avLst/>
            <a:gdLst/>
            <a:ahLst/>
            <a:cxnLst/>
            <a:rect r="r" b="b" t="t" l="l"/>
            <a:pathLst>
              <a:path h="4114800" w="4193364">
                <a:moveTo>
                  <a:pt x="0" y="0"/>
                </a:moveTo>
                <a:lnTo>
                  <a:pt x="4193365" y="0"/>
                </a:lnTo>
                <a:lnTo>
                  <a:pt x="41933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96349">
            <a:off x="15657979" y="4927575"/>
            <a:ext cx="4417544" cy="5213839"/>
          </a:xfrm>
          <a:custGeom>
            <a:avLst/>
            <a:gdLst/>
            <a:ahLst/>
            <a:cxnLst/>
            <a:rect r="r" b="b" t="t" l="l"/>
            <a:pathLst>
              <a:path h="5213839" w="4417544">
                <a:moveTo>
                  <a:pt x="0" y="0"/>
                </a:moveTo>
                <a:lnTo>
                  <a:pt x="4417544" y="0"/>
                </a:lnTo>
                <a:lnTo>
                  <a:pt x="4417544" y="5213840"/>
                </a:lnTo>
                <a:lnTo>
                  <a:pt x="0" y="5213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10800000">
            <a:off x="10254649" y="-900297"/>
            <a:ext cx="3423093" cy="3857994"/>
          </a:xfrm>
          <a:custGeom>
            <a:avLst/>
            <a:gdLst/>
            <a:ahLst/>
            <a:cxnLst/>
            <a:rect r="r" b="b" t="t" l="l"/>
            <a:pathLst>
              <a:path h="3857994" w="3423093">
                <a:moveTo>
                  <a:pt x="3423093" y="0"/>
                </a:moveTo>
                <a:lnTo>
                  <a:pt x="0" y="0"/>
                </a:lnTo>
                <a:lnTo>
                  <a:pt x="0" y="3857994"/>
                </a:lnTo>
                <a:lnTo>
                  <a:pt x="3423093" y="3857994"/>
                </a:lnTo>
                <a:lnTo>
                  <a:pt x="34230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353563" y="-680010"/>
            <a:ext cx="4193364" cy="4114800"/>
          </a:xfrm>
          <a:custGeom>
            <a:avLst/>
            <a:gdLst/>
            <a:ahLst/>
            <a:cxnLst/>
            <a:rect r="r" b="b" t="t" l="l"/>
            <a:pathLst>
              <a:path h="4114800" w="4193364">
                <a:moveTo>
                  <a:pt x="0" y="0"/>
                </a:moveTo>
                <a:lnTo>
                  <a:pt x="4193365" y="0"/>
                </a:lnTo>
                <a:lnTo>
                  <a:pt x="419336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302728" y="309396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61724"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86718" y="309396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V="true">
            <a:off x="5201282" y="3522554"/>
            <a:ext cx="3760442" cy="19050"/>
          </a:xfrm>
          <a:prstGeom prst="line">
            <a:avLst/>
          </a:prstGeom>
          <a:ln cap="flat" w="38100">
            <a:solidFill>
              <a:srgbClr val="000000"/>
            </a:solidFill>
            <a:prstDash val="solid"/>
            <a:headEnd type="none" len="sm" w="sm"/>
            <a:tailEnd type="none" len="sm" w="sm"/>
          </a:ln>
        </p:spPr>
      </p:sp>
      <p:sp>
        <p:nvSpPr>
          <p:cNvPr name="AutoShape 6" id="6"/>
          <p:cNvSpPr/>
          <p:nvPr/>
        </p:nvSpPr>
        <p:spPr>
          <a:xfrm>
            <a:off x="9860278" y="3524882"/>
            <a:ext cx="3226440" cy="16722"/>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6180962" y="160589"/>
            <a:ext cx="5926076" cy="1896811"/>
          </a:xfrm>
          <a:prstGeom prst="rect">
            <a:avLst/>
          </a:prstGeom>
        </p:spPr>
        <p:txBody>
          <a:bodyPr anchor="t" rtlCol="false" tIns="0" lIns="0" bIns="0" rIns="0">
            <a:spAutoFit/>
          </a:bodyPr>
          <a:lstStyle/>
          <a:p>
            <a:pPr algn="ctr" marL="0" indent="0" lvl="0">
              <a:lnSpc>
                <a:spcPts val="7437"/>
              </a:lnSpc>
              <a:spcBef>
                <a:spcPct val="0"/>
              </a:spcBef>
            </a:pPr>
            <a:r>
              <a:rPr lang="en-US" b="true" sz="6197">
                <a:solidFill>
                  <a:srgbClr val="000000"/>
                </a:solidFill>
                <a:latin typeface="Dynapuff Condensed Bold"/>
                <a:ea typeface="Dynapuff Condensed Bold"/>
                <a:cs typeface="Dynapuff Condensed Bold"/>
                <a:sym typeface="Dynapuff Condensed Bold"/>
              </a:rPr>
              <a:t>VLAN &amp; I</a:t>
            </a:r>
            <a:r>
              <a:rPr lang="en-US" b="true" sz="6197" u="none">
                <a:solidFill>
                  <a:srgbClr val="000000"/>
                </a:solidFill>
                <a:latin typeface="Dynapuff Condensed Bold"/>
                <a:ea typeface="Dynapuff Condensed Bold"/>
                <a:cs typeface="Dynapuff Condensed Bold"/>
                <a:sym typeface="Dynapuff Condensed Bold"/>
              </a:rPr>
              <a:t>P PLANNING</a:t>
            </a:r>
          </a:p>
        </p:txBody>
      </p:sp>
      <p:sp>
        <p:nvSpPr>
          <p:cNvPr name="Freeform 8" id="8"/>
          <p:cNvSpPr/>
          <p:nvPr/>
        </p:nvSpPr>
        <p:spPr>
          <a:xfrm flipH="false" flipV="false" rot="1175679">
            <a:off x="11872072" y="4102466"/>
            <a:ext cx="5100908" cy="4867201"/>
          </a:xfrm>
          <a:custGeom>
            <a:avLst/>
            <a:gdLst/>
            <a:ahLst/>
            <a:cxnLst/>
            <a:rect r="r" b="b" t="t" l="l"/>
            <a:pathLst>
              <a:path h="4867201" w="5100908">
                <a:moveTo>
                  <a:pt x="0" y="0"/>
                </a:moveTo>
                <a:lnTo>
                  <a:pt x="5100908" y="0"/>
                </a:lnTo>
                <a:lnTo>
                  <a:pt x="5100908" y="4867200"/>
                </a:lnTo>
                <a:lnTo>
                  <a:pt x="0" y="4867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175679">
            <a:off x="6435651" y="4258886"/>
            <a:ext cx="5257017" cy="5016158"/>
          </a:xfrm>
          <a:custGeom>
            <a:avLst/>
            <a:gdLst/>
            <a:ahLst/>
            <a:cxnLst/>
            <a:rect r="r" b="b" t="t" l="l"/>
            <a:pathLst>
              <a:path h="5016158" w="5257017">
                <a:moveTo>
                  <a:pt x="0" y="0"/>
                </a:moveTo>
                <a:lnTo>
                  <a:pt x="5257017" y="0"/>
                </a:lnTo>
                <a:lnTo>
                  <a:pt x="5257017" y="5016158"/>
                </a:lnTo>
                <a:lnTo>
                  <a:pt x="0" y="501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175679">
            <a:off x="1321459" y="4494073"/>
            <a:ext cx="5095214" cy="4861768"/>
          </a:xfrm>
          <a:custGeom>
            <a:avLst/>
            <a:gdLst/>
            <a:ahLst/>
            <a:cxnLst/>
            <a:rect r="r" b="b" t="t" l="l"/>
            <a:pathLst>
              <a:path h="4861768" w="5095214">
                <a:moveTo>
                  <a:pt x="0" y="0"/>
                </a:moveTo>
                <a:lnTo>
                  <a:pt x="5095215" y="0"/>
                </a:lnTo>
                <a:lnTo>
                  <a:pt x="5095215" y="4861768"/>
                </a:lnTo>
                <a:lnTo>
                  <a:pt x="0" y="4861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2165656" y="5223385"/>
            <a:ext cx="4316883" cy="2865774"/>
          </a:xfrm>
          <a:prstGeom prst="rect">
            <a:avLst/>
          </a:prstGeom>
        </p:spPr>
        <p:txBody>
          <a:bodyPr anchor="t" rtlCol="false" tIns="0" lIns="0" bIns="0" rIns="0">
            <a:spAutoFit/>
          </a:bodyPr>
          <a:lstStyle/>
          <a:p>
            <a:pPr algn="l" marL="703472" indent="-351736" lvl="1">
              <a:lnSpc>
                <a:spcPts val="4561"/>
              </a:lnSpc>
              <a:buFont typeface="Arial"/>
              <a:buChar char="•"/>
            </a:pPr>
            <a:r>
              <a:rPr lang="en-US" sz="3258">
                <a:solidFill>
                  <a:srgbClr val="000000"/>
                </a:solidFill>
                <a:latin typeface="Dynapuff SemiCondensed"/>
                <a:ea typeface="Dynapuff SemiCondensed"/>
                <a:cs typeface="Dynapuff SemiCondensed"/>
                <a:sym typeface="Dynapuff SemiCondensed"/>
              </a:rPr>
              <a:t>A</a:t>
            </a:r>
            <a:r>
              <a:rPr lang="en-US" sz="3258">
                <a:solidFill>
                  <a:srgbClr val="000000"/>
                </a:solidFill>
                <a:latin typeface="Dynapuff SemiCondensed"/>
                <a:ea typeface="Dynapuff SemiCondensed"/>
                <a:cs typeface="Dynapuff SemiCondensed"/>
                <a:sym typeface="Dynapuff SemiCondensed"/>
              </a:rPr>
              <a:t>dmin (VLAN 20) – 192.168.2.0/24</a:t>
            </a:r>
          </a:p>
          <a:p>
            <a:pPr algn="l" marL="703472" indent="-351736" lvl="1">
              <a:lnSpc>
                <a:spcPts val="4561"/>
              </a:lnSpc>
              <a:buFont typeface="Arial"/>
              <a:buChar char="•"/>
            </a:pPr>
            <a:r>
              <a:rPr lang="en-US" sz="3258">
                <a:solidFill>
                  <a:srgbClr val="000000"/>
                </a:solidFill>
                <a:latin typeface="Dynapuff SemiCondensed"/>
                <a:ea typeface="Dynapuff SemiCondensed"/>
                <a:cs typeface="Dynapuff SemiCondensed"/>
                <a:sym typeface="Dynapuff SemiCondensed"/>
              </a:rPr>
              <a:t>IT (VLAN 10) – 192.168.1.0/24</a:t>
            </a:r>
          </a:p>
          <a:p>
            <a:pPr algn="l">
              <a:lnSpc>
                <a:spcPts val="4561"/>
              </a:lnSpc>
            </a:pPr>
          </a:p>
        </p:txBody>
      </p:sp>
      <p:sp>
        <p:nvSpPr>
          <p:cNvPr name="TextBox 12" id="12"/>
          <p:cNvSpPr txBox="true"/>
          <p:nvPr/>
        </p:nvSpPr>
        <p:spPr>
          <a:xfrm rot="0">
            <a:off x="7143541" y="5077724"/>
            <a:ext cx="4060090" cy="3794568"/>
          </a:xfrm>
          <a:prstGeom prst="rect">
            <a:avLst/>
          </a:prstGeom>
        </p:spPr>
        <p:txBody>
          <a:bodyPr anchor="t" rtlCol="false" tIns="0" lIns="0" bIns="0" rIns="0">
            <a:spAutoFit/>
          </a:bodyPr>
          <a:lstStyle/>
          <a:p>
            <a:pPr algn="l" marL="661625" indent="-330813" lvl="1">
              <a:lnSpc>
                <a:spcPts val="4290"/>
              </a:lnSpc>
              <a:buFont typeface="Arial"/>
              <a:buChar char="•"/>
            </a:pPr>
            <a:r>
              <a:rPr lang="en-US" sz="3064">
                <a:solidFill>
                  <a:srgbClr val="000000"/>
                </a:solidFill>
                <a:latin typeface="Dynapuff SemiCondensed"/>
                <a:ea typeface="Dynapuff SemiCondensed"/>
                <a:cs typeface="Dynapuff SemiCondensed"/>
                <a:sym typeface="Dynapuff SemiCondensed"/>
              </a:rPr>
              <a:t>F</a:t>
            </a:r>
            <a:r>
              <a:rPr lang="en-US" sz="3064">
                <a:solidFill>
                  <a:srgbClr val="000000"/>
                </a:solidFill>
                <a:latin typeface="Dynapuff SemiCondensed"/>
                <a:ea typeface="Dynapuff SemiCondensed"/>
                <a:cs typeface="Dynapuff SemiCondensed"/>
                <a:sym typeface="Dynapuff SemiCondensed"/>
              </a:rPr>
              <a:t>inance (VLAN 50) – 192.168.5.0/24</a:t>
            </a:r>
          </a:p>
          <a:p>
            <a:pPr algn="l" marL="661625" indent="-330813" lvl="1">
              <a:lnSpc>
                <a:spcPts val="4290"/>
              </a:lnSpc>
              <a:buFont typeface="Arial"/>
              <a:buChar char="•"/>
            </a:pPr>
            <a:r>
              <a:rPr lang="en-US" sz="3064">
                <a:solidFill>
                  <a:srgbClr val="000000"/>
                </a:solidFill>
                <a:latin typeface="Dynapuff SemiCondensed"/>
                <a:ea typeface="Dynapuff SemiCondensed"/>
                <a:cs typeface="Dynapuff SemiCondensed"/>
                <a:sym typeface="Dynapuff SemiCondensed"/>
              </a:rPr>
              <a:t>HR (VLAN 40) – 192.168.4.0/24</a:t>
            </a:r>
          </a:p>
          <a:p>
            <a:pPr algn="l" marL="661625" indent="-330813" lvl="1">
              <a:lnSpc>
                <a:spcPts val="4290"/>
              </a:lnSpc>
              <a:buFont typeface="Arial"/>
              <a:buChar char="•"/>
            </a:pPr>
            <a:r>
              <a:rPr lang="en-US" sz="3064">
                <a:solidFill>
                  <a:srgbClr val="000000"/>
                </a:solidFill>
                <a:latin typeface="Dynapuff SemiCondensed"/>
                <a:ea typeface="Dynapuff SemiCondensed"/>
                <a:cs typeface="Dynapuff SemiCondensed"/>
                <a:sym typeface="Dynapuff SemiCondensed"/>
              </a:rPr>
              <a:t>Sales (VLAN 30) – 192.168.3.0/24</a:t>
            </a:r>
          </a:p>
          <a:p>
            <a:pPr algn="l">
              <a:lnSpc>
                <a:spcPts val="4793"/>
              </a:lnSpc>
            </a:pPr>
          </a:p>
        </p:txBody>
      </p:sp>
      <p:sp>
        <p:nvSpPr>
          <p:cNvPr name="TextBox 13" id="13"/>
          <p:cNvSpPr txBox="true"/>
          <p:nvPr/>
        </p:nvSpPr>
        <p:spPr>
          <a:xfrm rot="0">
            <a:off x="1126172" y="5041578"/>
            <a:ext cx="5054790" cy="3830713"/>
          </a:xfrm>
          <a:prstGeom prst="rect">
            <a:avLst/>
          </a:prstGeom>
        </p:spPr>
        <p:txBody>
          <a:bodyPr anchor="t" rtlCol="false" tIns="0" lIns="0" bIns="0" rIns="0">
            <a:spAutoFit/>
          </a:bodyPr>
          <a:lstStyle/>
          <a:p>
            <a:pPr algn="l" marL="673691" indent="-336846" lvl="1">
              <a:lnSpc>
                <a:spcPts val="4368"/>
              </a:lnSpc>
              <a:buFont typeface="Arial"/>
              <a:buChar char="•"/>
            </a:pPr>
            <a:r>
              <a:rPr lang="en-US" sz="3120">
                <a:solidFill>
                  <a:srgbClr val="000000"/>
                </a:solidFill>
                <a:latin typeface="Dynapuff SemiCondensed"/>
                <a:ea typeface="Dynapuff SemiCondensed"/>
                <a:cs typeface="Dynapuff SemiCondensed"/>
                <a:sym typeface="Dynapuff SemiCondensed"/>
              </a:rPr>
              <a:t>R</a:t>
            </a:r>
            <a:r>
              <a:rPr lang="en-US" sz="3120">
                <a:solidFill>
                  <a:srgbClr val="000000"/>
                </a:solidFill>
                <a:latin typeface="Dynapuff SemiCondensed"/>
                <a:ea typeface="Dynapuff SemiCondensed"/>
                <a:cs typeface="Dynapuff SemiCondensed"/>
                <a:sym typeface="Dynapuff SemiCondensed"/>
              </a:rPr>
              <a:t>eception (VLAN 80) – 192.168.8.0/24</a:t>
            </a:r>
          </a:p>
          <a:p>
            <a:pPr algn="l" marL="673691" indent="-336846" lvl="1">
              <a:lnSpc>
                <a:spcPts val="4368"/>
              </a:lnSpc>
              <a:buFont typeface="Arial"/>
              <a:buChar char="•"/>
            </a:pPr>
            <a:r>
              <a:rPr lang="en-US" sz="3120">
                <a:solidFill>
                  <a:srgbClr val="000000"/>
                </a:solidFill>
                <a:latin typeface="Dynapuff SemiCondensed"/>
                <a:ea typeface="Dynapuff SemiCondensed"/>
                <a:cs typeface="Dynapuff SemiCondensed"/>
                <a:sym typeface="Dynapuff SemiCondensed"/>
              </a:rPr>
              <a:t>Store (VLAN 70) – 192.168.7.0/24</a:t>
            </a:r>
          </a:p>
          <a:p>
            <a:pPr algn="l" marL="673691" indent="-336846" lvl="1">
              <a:lnSpc>
                <a:spcPts val="4368"/>
              </a:lnSpc>
              <a:buFont typeface="Arial"/>
              <a:buChar char="•"/>
            </a:pPr>
            <a:r>
              <a:rPr lang="en-US" sz="3120">
                <a:solidFill>
                  <a:srgbClr val="000000"/>
                </a:solidFill>
                <a:latin typeface="Dynapuff SemiCondensed"/>
                <a:ea typeface="Dynapuff SemiCondensed"/>
                <a:cs typeface="Dynapuff SemiCondensed"/>
                <a:sym typeface="Dynapuff SemiCondensed"/>
              </a:rPr>
              <a:t>Logistics (VLAN 60) – 192.168.6.0/24</a:t>
            </a:r>
          </a:p>
          <a:p>
            <a:pPr algn="l">
              <a:lnSpc>
                <a:spcPts val="4368"/>
              </a:lnSpc>
            </a:pPr>
          </a:p>
        </p:txBody>
      </p:sp>
      <p:sp>
        <p:nvSpPr>
          <p:cNvPr name="Freeform 14" id="14"/>
          <p:cNvSpPr/>
          <p:nvPr/>
        </p:nvSpPr>
        <p:spPr>
          <a:xfrm flipH="false" flipV="true" rot="0">
            <a:off x="-250222" y="-103861"/>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864578" y="3803756"/>
            <a:ext cx="1585615" cy="555414"/>
          </a:xfrm>
          <a:prstGeom prst="rect">
            <a:avLst/>
          </a:prstGeom>
        </p:spPr>
        <p:txBody>
          <a:bodyPr anchor="t" rtlCol="false" tIns="0" lIns="0" bIns="0" rIns="0">
            <a:spAutoFit/>
          </a:bodyPr>
          <a:lstStyle/>
          <a:p>
            <a:pPr algn="ctr">
              <a:lnSpc>
                <a:spcPts val="4561"/>
              </a:lnSpc>
              <a:spcBef>
                <a:spcPct val="0"/>
              </a:spcBef>
            </a:pPr>
            <a:r>
              <a:rPr lang="en-US" sz="3258">
                <a:solidFill>
                  <a:srgbClr val="000000"/>
                </a:solidFill>
                <a:latin typeface="Dynapuff SemiCondensed"/>
                <a:ea typeface="Dynapuff SemiCondensed"/>
                <a:cs typeface="Dynapuff SemiCondensed"/>
                <a:sym typeface="Dynapuff SemiCondensed"/>
              </a:rPr>
              <a:t>1st Floor</a:t>
            </a:r>
          </a:p>
        </p:txBody>
      </p:sp>
      <p:sp>
        <p:nvSpPr>
          <p:cNvPr name="TextBox 17" id="17"/>
          <p:cNvSpPr txBox="true"/>
          <p:nvPr/>
        </p:nvSpPr>
        <p:spPr>
          <a:xfrm rot="0">
            <a:off x="8550973" y="3903522"/>
            <a:ext cx="1720056" cy="555414"/>
          </a:xfrm>
          <a:prstGeom prst="rect">
            <a:avLst/>
          </a:prstGeom>
        </p:spPr>
        <p:txBody>
          <a:bodyPr anchor="t" rtlCol="false" tIns="0" lIns="0" bIns="0" rIns="0">
            <a:spAutoFit/>
          </a:bodyPr>
          <a:lstStyle/>
          <a:p>
            <a:pPr algn="ctr">
              <a:lnSpc>
                <a:spcPts val="4561"/>
              </a:lnSpc>
              <a:spcBef>
                <a:spcPct val="0"/>
              </a:spcBef>
            </a:pPr>
            <a:r>
              <a:rPr lang="en-US" sz="3258">
                <a:solidFill>
                  <a:srgbClr val="000000"/>
                </a:solidFill>
                <a:latin typeface="Dynapuff SemiCondensed"/>
                <a:ea typeface="Dynapuff SemiCondensed"/>
                <a:cs typeface="Dynapuff SemiCondensed"/>
                <a:sym typeface="Dynapuff SemiCondensed"/>
              </a:rPr>
              <a:t>2nd Floor</a:t>
            </a:r>
          </a:p>
        </p:txBody>
      </p:sp>
      <p:sp>
        <p:nvSpPr>
          <p:cNvPr name="TextBox 18" id="18"/>
          <p:cNvSpPr txBox="true"/>
          <p:nvPr/>
        </p:nvSpPr>
        <p:spPr>
          <a:xfrm rot="0">
            <a:off x="12701416" y="3903522"/>
            <a:ext cx="1669157" cy="555414"/>
          </a:xfrm>
          <a:prstGeom prst="rect">
            <a:avLst/>
          </a:prstGeom>
        </p:spPr>
        <p:txBody>
          <a:bodyPr anchor="t" rtlCol="false" tIns="0" lIns="0" bIns="0" rIns="0">
            <a:spAutoFit/>
          </a:bodyPr>
          <a:lstStyle/>
          <a:p>
            <a:pPr algn="ctr">
              <a:lnSpc>
                <a:spcPts val="4561"/>
              </a:lnSpc>
              <a:spcBef>
                <a:spcPct val="0"/>
              </a:spcBef>
            </a:pPr>
            <a:r>
              <a:rPr lang="en-US" sz="3258">
                <a:solidFill>
                  <a:srgbClr val="000000"/>
                </a:solidFill>
                <a:latin typeface="Dynapuff SemiCondensed"/>
                <a:ea typeface="Dynapuff SemiCondensed"/>
                <a:cs typeface="Dynapuff SemiCondensed"/>
                <a:sym typeface="Dynapuff SemiCondensed"/>
              </a:rPr>
              <a:t>3rd Floor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709691" y="419417"/>
            <a:ext cx="8868618" cy="1656715"/>
          </a:xfrm>
          <a:prstGeom prst="rect">
            <a:avLst/>
          </a:prstGeom>
        </p:spPr>
        <p:txBody>
          <a:bodyPr anchor="t" rtlCol="false" tIns="0" lIns="0" bIns="0" rIns="0">
            <a:spAutoFit/>
          </a:bodyPr>
          <a:lstStyle/>
          <a:p>
            <a:pPr algn="ctr" marL="0" indent="0" lvl="0">
              <a:lnSpc>
                <a:spcPts val="6305"/>
              </a:lnSpc>
              <a:spcBef>
                <a:spcPct val="0"/>
              </a:spcBef>
            </a:pPr>
            <a:r>
              <a:rPr lang="en-US" sz="6500">
                <a:solidFill>
                  <a:srgbClr val="000000"/>
                </a:solidFill>
                <a:latin typeface="Dynapuff Condensed"/>
                <a:ea typeface="Dynapuff Condensed"/>
                <a:cs typeface="Dynapuff Condensed"/>
                <a:sym typeface="Dynapuff Condensed"/>
              </a:rPr>
              <a:t>IMPLEM</a:t>
            </a:r>
            <a:r>
              <a:rPr lang="en-US" sz="6500" u="none">
                <a:solidFill>
                  <a:srgbClr val="000000"/>
                </a:solidFill>
                <a:latin typeface="Dynapuff Condensed"/>
                <a:ea typeface="Dynapuff Condensed"/>
                <a:cs typeface="Dynapuff Condensed"/>
                <a:sym typeface="Dynapuff Condensed"/>
              </a:rPr>
              <a:t>ENTATION HIGHLIGHTS</a:t>
            </a:r>
          </a:p>
        </p:txBody>
      </p:sp>
      <p:sp>
        <p:nvSpPr>
          <p:cNvPr name="TextBox 8" id="8"/>
          <p:cNvSpPr txBox="true"/>
          <p:nvPr/>
        </p:nvSpPr>
        <p:spPr>
          <a:xfrm rot="0">
            <a:off x="3116927" y="2811202"/>
            <a:ext cx="11290295" cy="4805031"/>
          </a:xfrm>
          <a:prstGeom prst="rect">
            <a:avLst/>
          </a:prstGeom>
        </p:spPr>
        <p:txBody>
          <a:bodyPr anchor="t" rtlCol="false" tIns="0" lIns="0" bIns="0" rIns="0">
            <a:spAutoFit/>
          </a:bodyPr>
          <a:lstStyle/>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R</a:t>
            </a:r>
            <a:r>
              <a:rPr lang="en-US" sz="3672">
                <a:solidFill>
                  <a:srgbClr val="000000"/>
                </a:solidFill>
                <a:latin typeface="Dynapuff SemiCondensed"/>
                <a:ea typeface="Dynapuff SemiCondensed"/>
                <a:cs typeface="Dynapuff SemiCondensed"/>
                <a:sym typeface="Dynapuff SemiCondensed"/>
              </a:rPr>
              <a:t>outers connected using serial DCE cables</a:t>
            </a:r>
          </a:p>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Subinterfaces configured for each VLAN</a:t>
            </a:r>
          </a:p>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DHCP pools set up on each router for dynamic IP assignment</a:t>
            </a:r>
          </a:p>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SSH login set up with usernames and passwords</a:t>
            </a:r>
          </a:p>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Port fa0/1 on IT switch secured for only Test-PC</a:t>
            </a:r>
          </a:p>
          <a:p>
            <a:pPr algn="just" marL="792930" indent="-396465" lvl="1">
              <a:lnSpc>
                <a:spcPts val="4737"/>
              </a:lnSpc>
              <a:buFont typeface="Arial"/>
              <a:buChar char="•"/>
            </a:pPr>
            <a:r>
              <a:rPr lang="en-US" sz="3672">
                <a:solidFill>
                  <a:srgbClr val="000000"/>
                </a:solidFill>
                <a:latin typeface="Dynapuff SemiCondensed"/>
                <a:ea typeface="Dynapuff SemiCondensed"/>
                <a:cs typeface="Dynapuff SemiCondensed"/>
                <a:sym typeface="Dynapuff SemiCondensed"/>
              </a:rPr>
              <a:t>Wireless networks configured and mapped to VLANs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E0BB"/>
        </a:solidFill>
      </p:bgPr>
    </p:bg>
    <p:spTree>
      <p:nvGrpSpPr>
        <p:cNvPr id="1" name=""/>
        <p:cNvGrpSpPr/>
        <p:nvPr/>
      </p:nvGrpSpPr>
      <p:grpSpPr>
        <a:xfrm>
          <a:off x="0" y="0"/>
          <a:ext cx="0" cy="0"/>
          <a:chOff x="0" y="0"/>
          <a:chExt cx="0" cy="0"/>
        </a:xfrm>
      </p:grpSpPr>
      <p:sp>
        <p:nvSpPr>
          <p:cNvPr name="TextBox 2" id="2"/>
          <p:cNvSpPr txBox="true"/>
          <p:nvPr/>
        </p:nvSpPr>
        <p:spPr>
          <a:xfrm rot="0">
            <a:off x="1436660" y="4427382"/>
            <a:ext cx="8485867" cy="5270756"/>
          </a:xfrm>
          <a:prstGeom prst="rect">
            <a:avLst/>
          </a:prstGeom>
        </p:spPr>
        <p:txBody>
          <a:bodyPr anchor="t" rtlCol="false" tIns="0" lIns="0" bIns="0" rIns="0">
            <a:spAutoFit/>
          </a:bodyPr>
          <a:lstStyle/>
          <a:p>
            <a:pPr algn="just" marL="0" indent="0" lvl="0">
              <a:lnSpc>
                <a:spcPts val="6002"/>
              </a:lnSpc>
              <a:spcBef>
                <a:spcPct val="0"/>
              </a:spcBef>
            </a:pPr>
            <a:r>
              <a:rPr lang="en-US" sz="2899">
                <a:solidFill>
                  <a:srgbClr val="29211B"/>
                </a:solidFill>
                <a:latin typeface="Dynapuff Condensed"/>
                <a:ea typeface="Dynapuff Condensed"/>
                <a:cs typeface="Dynapuff Condensed"/>
                <a:sym typeface="Dynapuff Condensed"/>
              </a:rPr>
              <a:t>V</a:t>
            </a:r>
            <a:r>
              <a:rPr lang="en-US" sz="2899" strike="noStrike" u="none">
                <a:solidFill>
                  <a:srgbClr val="29211B"/>
                </a:solidFill>
                <a:latin typeface="Dynapuff Condensed"/>
                <a:ea typeface="Dynapuff Condensed"/>
                <a:cs typeface="Dynapuff Condensed"/>
                <a:sym typeface="Dynapuff Condensed"/>
              </a:rPr>
              <a:t>LAN communication was successfully tested using ping and traceroute, while DHCP accurately assigned IPs across all VLANs. SSH access was configured and confirmed for secure remote router management. Port security effectively blocked unauthorized devices, and wireless connectivity was available on all floors with correct VLAN mapping.</a:t>
            </a:r>
          </a:p>
        </p:txBody>
      </p:sp>
      <p:sp>
        <p:nvSpPr>
          <p:cNvPr name="Freeform 3" id="3"/>
          <p:cNvSpPr/>
          <p:nvPr/>
        </p:nvSpPr>
        <p:spPr>
          <a:xfrm flipH="false" flipV="false" rot="0">
            <a:off x="1463466" y="1959833"/>
            <a:ext cx="4942584" cy="2403548"/>
          </a:xfrm>
          <a:custGeom>
            <a:avLst/>
            <a:gdLst/>
            <a:ahLst/>
            <a:cxnLst/>
            <a:rect r="r" b="b" t="t" l="l"/>
            <a:pathLst>
              <a:path h="2403548" w="4942584">
                <a:moveTo>
                  <a:pt x="0" y="0"/>
                </a:moveTo>
                <a:lnTo>
                  <a:pt x="4942584" y="0"/>
                </a:lnTo>
                <a:lnTo>
                  <a:pt x="4942584" y="2403548"/>
                </a:lnTo>
                <a:lnTo>
                  <a:pt x="0" y="2403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63466" y="2784056"/>
            <a:ext cx="5100189" cy="677288"/>
          </a:xfrm>
          <a:prstGeom prst="rect">
            <a:avLst/>
          </a:prstGeom>
        </p:spPr>
        <p:txBody>
          <a:bodyPr anchor="t" rtlCol="false" tIns="0" lIns="0" bIns="0" rIns="0">
            <a:spAutoFit/>
          </a:bodyPr>
          <a:lstStyle/>
          <a:p>
            <a:pPr algn="ctr">
              <a:lnSpc>
                <a:spcPts val="4311"/>
              </a:lnSpc>
            </a:pPr>
            <a:r>
              <a:rPr lang="en-US" sz="5599" spc="279">
                <a:solidFill>
                  <a:srgbClr val="29211B"/>
                </a:solidFill>
                <a:latin typeface="Cubao Narrow"/>
                <a:ea typeface="Cubao Narrow"/>
                <a:cs typeface="Cubao Narrow"/>
                <a:sym typeface="Cubao Narrow"/>
              </a:rPr>
              <a:t>RESULTS </a:t>
            </a:r>
          </a:p>
        </p:txBody>
      </p:sp>
      <p:grpSp>
        <p:nvGrpSpPr>
          <p:cNvPr name="Group 5" id="5"/>
          <p:cNvGrpSpPr/>
          <p:nvPr/>
        </p:nvGrpSpPr>
        <p:grpSpPr>
          <a:xfrm rot="0">
            <a:off x="10890445" y="1028700"/>
            <a:ext cx="6368855" cy="5201620"/>
            <a:chOff x="0" y="0"/>
            <a:chExt cx="1677394" cy="1369974"/>
          </a:xfrm>
        </p:grpSpPr>
        <p:sp>
          <p:nvSpPr>
            <p:cNvPr name="Freeform 6" id="6"/>
            <p:cNvSpPr/>
            <p:nvPr/>
          </p:nvSpPr>
          <p:spPr>
            <a:xfrm flipH="false" flipV="false" rot="0">
              <a:off x="0" y="0"/>
              <a:ext cx="1677394" cy="1369974"/>
            </a:xfrm>
            <a:custGeom>
              <a:avLst/>
              <a:gdLst/>
              <a:ahLst/>
              <a:cxnLst/>
              <a:rect r="r" b="b" t="t" l="l"/>
              <a:pathLst>
                <a:path h="1369974" w="1677394">
                  <a:moveTo>
                    <a:pt x="1597976" y="0"/>
                  </a:moveTo>
                  <a:lnTo>
                    <a:pt x="79418" y="0"/>
                  </a:lnTo>
                  <a:cubicBezTo>
                    <a:pt x="79418" y="43699"/>
                    <a:pt x="44079" y="79418"/>
                    <a:pt x="0" y="79418"/>
                  </a:cubicBezTo>
                  <a:lnTo>
                    <a:pt x="0" y="1290556"/>
                  </a:lnTo>
                  <a:cubicBezTo>
                    <a:pt x="43699" y="1290556"/>
                    <a:pt x="79418" y="1325895"/>
                    <a:pt x="79418" y="1369974"/>
                  </a:cubicBezTo>
                  <a:lnTo>
                    <a:pt x="1597976" y="1369974"/>
                  </a:lnTo>
                  <a:cubicBezTo>
                    <a:pt x="1597976" y="1326275"/>
                    <a:pt x="1633315" y="1290556"/>
                    <a:pt x="1677394" y="1290556"/>
                  </a:cubicBezTo>
                  <a:lnTo>
                    <a:pt x="1677394" y="79418"/>
                  </a:lnTo>
                  <a:cubicBezTo>
                    <a:pt x="1633694" y="79418"/>
                    <a:pt x="1597976" y="44079"/>
                    <a:pt x="1597976" y="0"/>
                  </a:cubicBezTo>
                  <a:close/>
                </a:path>
              </a:pathLst>
            </a:custGeom>
            <a:solidFill>
              <a:srgbClr val="000000">
                <a:alpha val="0"/>
              </a:srgbClr>
            </a:solidFill>
            <a:ln w="76200" cap="sq">
              <a:solidFill>
                <a:srgbClr val="5E4840"/>
              </a:solidFill>
              <a:prstDash val="solid"/>
              <a:miter/>
            </a:ln>
          </p:spPr>
        </p:sp>
        <p:sp>
          <p:nvSpPr>
            <p:cNvPr name="TextBox 7" id="7"/>
            <p:cNvSpPr txBox="true"/>
            <p:nvPr/>
          </p:nvSpPr>
          <p:spPr>
            <a:xfrm>
              <a:off x="38100" y="-9525"/>
              <a:ext cx="1601194" cy="134139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10478969" y="692368"/>
            <a:ext cx="883924" cy="5537952"/>
            <a:chOff x="0" y="0"/>
            <a:chExt cx="232803" cy="1458555"/>
          </a:xfrm>
        </p:grpSpPr>
        <p:sp>
          <p:nvSpPr>
            <p:cNvPr name="Freeform 9" id="9"/>
            <p:cNvSpPr/>
            <p:nvPr/>
          </p:nvSpPr>
          <p:spPr>
            <a:xfrm flipH="false" flipV="false" rot="0">
              <a:off x="0" y="0"/>
              <a:ext cx="232803" cy="1458555"/>
            </a:xfrm>
            <a:custGeom>
              <a:avLst/>
              <a:gdLst/>
              <a:ahLst/>
              <a:cxnLst/>
              <a:rect r="r" b="b" t="t" l="l"/>
              <a:pathLst>
                <a:path h="1458555" w="232803">
                  <a:moveTo>
                    <a:pt x="0" y="0"/>
                  </a:moveTo>
                  <a:lnTo>
                    <a:pt x="232803" y="0"/>
                  </a:lnTo>
                  <a:lnTo>
                    <a:pt x="232803" y="1458555"/>
                  </a:lnTo>
                  <a:lnTo>
                    <a:pt x="0" y="1458555"/>
                  </a:lnTo>
                  <a:close/>
                </a:path>
              </a:pathLst>
            </a:custGeom>
            <a:solidFill>
              <a:srgbClr val="F9E0BB"/>
            </a:solidFill>
          </p:spPr>
        </p:sp>
        <p:sp>
          <p:nvSpPr>
            <p:cNvPr name="TextBox 10" id="10"/>
            <p:cNvSpPr txBox="true"/>
            <p:nvPr/>
          </p:nvSpPr>
          <p:spPr>
            <a:xfrm>
              <a:off x="0" y="-47625"/>
              <a:ext cx="232803" cy="1506180"/>
            </a:xfrm>
            <a:prstGeom prst="rect">
              <a:avLst/>
            </a:prstGeom>
          </p:spPr>
          <p:txBody>
            <a:bodyPr anchor="ctr" rtlCol="false" tIns="50800" lIns="50800" bIns="50800" rIns="50800"/>
            <a:lstStyle/>
            <a:p>
              <a:pPr algn="ctr">
                <a:lnSpc>
                  <a:spcPts val="2940"/>
                </a:lnSpc>
              </a:pPr>
            </a:p>
          </p:txBody>
        </p:sp>
      </p:grpSp>
      <p:grpSp>
        <p:nvGrpSpPr>
          <p:cNvPr name="Group 11" id="11"/>
          <p:cNvGrpSpPr/>
          <p:nvPr/>
        </p:nvGrpSpPr>
        <p:grpSpPr>
          <a:xfrm rot="0">
            <a:off x="10631369" y="844768"/>
            <a:ext cx="883924" cy="5537952"/>
            <a:chOff x="0" y="0"/>
            <a:chExt cx="232803" cy="1458555"/>
          </a:xfrm>
        </p:grpSpPr>
        <p:sp>
          <p:nvSpPr>
            <p:cNvPr name="Freeform 12" id="12"/>
            <p:cNvSpPr/>
            <p:nvPr/>
          </p:nvSpPr>
          <p:spPr>
            <a:xfrm flipH="false" flipV="false" rot="0">
              <a:off x="0" y="0"/>
              <a:ext cx="232803" cy="1458555"/>
            </a:xfrm>
            <a:custGeom>
              <a:avLst/>
              <a:gdLst/>
              <a:ahLst/>
              <a:cxnLst/>
              <a:rect r="r" b="b" t="t" l="l"/>
              <a:pathLst>
                <a:path h="1458555" w="232803">
                  <a:moveTo>
                    <a:pt x="0" y="0"/>
                  </a:moveTo>
                  <a:lnTo>
                    <a:pt x="232803" y="0"/>
                  </a:lnTo>
                  <a:lnTo>
                    <a:pt x="232803" y="1458555"/>
                  </a:lnTo>
                  <a:lnTo>
                    <a:pt x="0" y="1458555"/>
                  </a:lnTo>
                  <a:close/>
                </a:path>
              </a:pathLst>
            </a:custGeom>
            <a:solidFill>
              <a:srgbClr val="F9E0BB"/>
            </a:solidFill>
          </p:spPr>
        </p:sp>
        <p:sp>
          <p:nvSpPr>
            <p:cNvPr name="TextBox 13" id="13"/>
            <p:cNvSpPr txBox="true"/>
            <p:nvPr/>
          </p:nvSpPr>
          <p:spPr>
            <a:xfrm>
              <a:off x="0" y="-47625"/>
              <a:ext cx="232803" cy="1506180"/>
            </a:xfrm>
            <a:prstGeom prst="rect">
              <a:avLst/>
            </a:prstGeom>
          </p:spPr>
          <p:txBody>
            <a:bodyPr anchor="ctr" rtlCol="false" tIns="50800" lIns="50800" bIns="50800" rIns="50800"/>
            <a:lstStyle/>
            <a:p>
              <a:pPr algn="ctr">
                <a:lnSpc>
                  <a:spcPts val="2940"/>
                </a:lnSpc>
              </a:pPr>
            </a:p>
          </p:txBody>
        </p:sp>
      </p:grpSp>
      <p:grpSp>
        <p:nvGrpSpPr>
          <p:cNvPr name="Group 14" id="14"/>
          <p:cNvGrpSpPr/>
          <p:nvPr/>
        </p:nvGrpSpPr>
        <p:grpSpPr>
          <a:xfrm rot="-5400000">
            <a:off x="14356257" y="2505432"/>
            <a:ext cx="883924" cy="7449776"/>
            <a:chOff x="0" y="0"/>
            <a:chExt cx="232803" cy="1962081"/>
          </a:xfrm>
        </p:grpSpPr>
        <p:sp>
          <p:nvSpPr>
            <p:cNvPr name="Freeform 15" id="15"/>
            <p:cNvSpPr/>
            <p:nvPr/>
          </p:nvSpPr>
          <p:spPr>
            <a:xfrm flipH="false" flipV="false" rot="0">
              <a:off x="0" y="0"/>
              <a:ext cx="232803" cy="1962081"/>
            </a:xfrm>
            <a:custGeom>
              <a:avLst/>
              <a:gdLst/>
              <a:ahLst/>
              <a:cxnLst/>
              <a:rect r="r" b="b" t="t" l="l"/>
              <a:pathLst>
                <a:path h="1962081" w="232803">
                  <a:moveTo>
                    <a:pt x="0" y="0"/>
                  </a:moveTo>
                  <a:lnTo>
                    <a:pt x="232803" y="0"/>
                  </a:lnTo>
                  <a:lnTo>
                    <a:pt x="232803" y="1962081"/>
                  </a:lnTo>
                  <a:lnTo>
                    <a:pt x="0" y="1962081"/>
                  </a:lnTo>
                  <a:close/>
                </a:path>
              </a:pathLst>
            </a:custGeom>
            <a:solidFill>
              <a:srgbClr val="F9E0BB"/>
            </a:solidFill>
          </p:spPr>
        </p:sp>
        <p:sp>
          <p:nvSpPr>
            <p:cNvPr name="TextBox 16" id="16"/>
            <p:cNvSpPr txBox="true"/>
            <p:nvPr/>
          </p:nvSpPr>
          <p:spPr>
            <a:xfrm>
              <a:off x="0" y="-47625"/>
              <a:ext cx="232803" cy="2009706"/>
            </a:xfrm>
            <a:prstGeom prst="rect">
              <a:avLst/>
            </a:prstGeom>
          </p:spPr>
          <p:txBody>
            <a:bodyPr anchor="ctr" rtlCol="false" tIns="50800" lIns="50800" bIns="50800" rIns="50800"/>
            <a:lstStyle/>
            <a:p>
              <a:pPr algn="ctr">
                <a:lnSpc>
                  <a:spcPts val="2940"/>
                </a:lnSpc>
              </a:pPr>
            </a:p>
          </p:txBody>
        </p:sp>
      </p:grpSp>
      <p:sp>
        <p:nvSpPr>
          <p:cNvPr name="Freeform 17" id="17"/>
          <p:cNvSpPr/>
          <p:nvPr/>
        </p:nvSpPr>
        <p:spPr>
          <a:xfrm flipH="false" flipV="false" rot="0">
            <a:off x="11362893" y="1403944"/>
            <a:ext cx="4193364" cy="4114800"/>
          </a:xfrm>
          <a:custGeom>
            <a:avLst/>
            <a:gdLst/>
            <a:ahLst/>
            <a:cxnLst/>
            <a:rect r="r" b="b" t="t" l="l"/>
            <a:pathLst>
              <a:path h="4114800" w="4193364">
                <a:moveTo>
                  <a:pt x="0" y="0"/>
                </a:moveTo>
                <a:lnTo>
                  <a:pt x="4193365" y="0"/>
                </a:lnTo>
                <a:lnTo>
                  <a:pt x="41933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false" rot="-5469426">
            <a:off x="12483178" y="2044262"/>
            <a:ext cx="3578374" cy="4033004"/>
          </a:xfrm>
          <a:custGeom>
            <a:avLst/>
            <a:gdLst/>
            <a:ahLst/>
            <a:cxnLst/>
            <a:rect r="r" b="b" t="t" l="l"/>
            <a:pathLst>
              <a:path h="4033004" w="3578374">
                <a:moveTo>
                  <a:pt x="3578374" y="0"/>
                </a:moveTo>
                <a:lnTo>
                  <a:pt x="0" y="0"/>
                </a:lnTo>
                <a:lnTo>
                  <a:pt x="0" y="4033004"/>
                </a:lnTo>
                <a:lnTo>
                  <a:pt x="3578374" y="4033004"/>
                </a:lnTo>
                <a:lnTo>
                  <a:pt x="35783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DAGqdHJ6X5E</dc:identifier>
  <dcterms:modified xsi:type="dcterms:W3CDTF">2011-08-01T06:04:30Z</dcterms:modified>
  <cp:revision>1</cp:revision>
  <dc:title>Hotel Network Management System</dc:title>
</cp:coreProperties>
</file>