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9" r:id="rId3"/>
    <p:sldId id="285" r:id="rId4"/>
    <p:sldId id="257" r:id="rId5"/>
    <p:sldId id="278" r:id="rId6"/>
    <p:sldId id="261" r:id="rId7"/>
    <p:sldId id="262" r:id="rId8"/>
    <p:sldId id="263" r:id="rId9"/>
    <p:sldId id="291" r:id="rId10"/>
    <p:sldId id="265" r:id="rId11"/>
    <p:sldId id="266" r:id="rId12"/>
    <p:sldId id="273" r:id="rId13"/>
    <p:sldId id="275" r:id="rId14"/>
    <p:sldId id="283" r:id="rId15"/>
    <p:sldId id="287" r:id="rId16"/>
    <p:sldId id="286" r:id="rId17"/>
    <p:sldId id="281" r:id="rId18"/>
    <p:sldId id="282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AB4"/>
    <a:srgbClr val="FFCA1D"/>
    <a:srgbClr val="F2F2F2"/>
    <a:srgbClr val="666666"/>
    <a:srgbClr val="FF0000"/>
    <a:srgbClr val="5F5F5F"/>
    <a:srgbClr val="255781"/>
    <a:srgbClr val="719DC0"/>
    <a:srgbClr val="70A8D6"/>
    <a:srgbClr val="468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57" autoAdjust="0"/>
    <p:restoredTop sz="76025" autoAdjust="0"/>
  </p:normalViewPr>
  <p:slideViewPr>
    <p:cSldViewPr snapToGrid="0">
      <p:cViewPr varScale="1">
        <p:scale>
          <a:sx n="70" d="100"/>
          <a:sy n="70" d="100"/>
        </p:scale>
        <p:origin x="270" y="78"/>
      </p:cViewPr>
      <p:guideLst/>
    </p:cSldViewPr>
  </p:slideViewPr>
  <p:outlineViewPr>
    <p:cViewPr>
      <p:scale>
        <a:sx n="33" d="100"/>
        <a:sy n="33" d="100"/>
      </p:scale>
      <p:origin x="0" y="-104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0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415B7A-C30B-4DE8-A872-6D5534ABC1F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5966C3E-B01C-49CD-91B6-9F6D8259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may have guessed from the title slide, learning programming tools can give you a leg-up. Coding can be a daunting thing to tackle, so let’s imagine we want to go somewhere.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66C3E-B01C-49CD-91B6-9F6D8259D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66C3E-B01C-49CD-91B6-9F6D8259D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66C3E-B01C-49CD-91B6-9F6D8259D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66C3E-B01C-49CD-91B6-9F6D8259D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0A822E8-D81A-4CE8-95C0-E826C2D04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33" y="1143000"/>
            <a:ext cx="4557761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4D275-EFDB-4490-A1E1-31797314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533" y="372533"/>
            <a:ext cx="6045201" cy="313743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E0526-1462-480C-9055-F478348D7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534" y="3602037"/>
            <a:ext cx="5003800" cy="225689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9A8C-2CBD-44A7-9C48-C86432B8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82E0-F979-44D8-A2D8-B2E63E4F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D9AD-8B9B-4793-AA05-037EE750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397F-A5E8-4B18-A559-1C32D9C1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3854F-B980-4915-899D-F8E86C8EC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C844-759B-42C9-9144-8834BD03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69D4-A70F-4C12-8255-42957910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4E94-CDAA-4E1E-A422-D5A6CC1C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CB1F1-F7E4-456A-8308-9B03785D2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BD6A4-4807-4390-BDAA-A8D5765C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8177-7CEF-4623-8083-E3E6B33A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7D52-1FDC-46BA-8574-E50E41D6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55EE-1183-460F-8F29-97F2C89D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5115-4D7A-41AD-9699-05983A7E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B77F-2321-4EC1-BAAC-182E4896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11079479" cy="435133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1C0D-2B53-4EFB-95EA-F555D9F3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18B7-5556-44F8-B4F6-9739FEEB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4823-361F-429D-BB56-1C04B271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6CDE822-7014-44E7-8D29-EF41C6E7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" y="274320"/>
            <a:ext cx="136732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1DA3-D80E-4995-A455-E112C1F6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DD12A-0820-42B4-BBEB-A6BFF60B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92BE-D6FB-46DB-86F1-6F454BF9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58BA-052D-4BF4-8114-23BC66B2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B2E7-1E6D-42AB-9DAE-41BD0543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1A92-259D-4623-A6FF-090508B8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AD65-9EC7-42E4-923A-64F1E902E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36D19-EFDE-48DB-A1DA-F0AA0C89A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70CEB-417C-46C7-BAF0-1FD85E42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6889D-48C7-42CA-B3E9-6D01BE65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F48E-B8AD-44F5-A0CF-6411F727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5DDD-7AF2-487D-A379-63898A40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4BAB1-74D9-4BBD-9B35-FEBA3ABC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CC116-7094-48E1-85AE-DB02D852D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22380-650D-4AC2-AF30-432DB6573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29FCB-292E-436B-A37B-F162E961D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F3C4D-1CFC-48CA-BAF8-DA59C285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196F0-91B4-465B-B659-7BBF77BF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A506-CFAA-4A99-AA28-02327698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E748-6D67-4223-A04F-D1CC56A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1AB60-346E-4334-9CFF-B2787E73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73BEC-5301-474D-BC33-777EF9B6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6F76A-2AB7-41E0-AA62-EF8A47AA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2781A-653E-45E6-B689-29A55B97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F036B-DD5A-4ADE-B474-13B14941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7D992-C3CF-4329-AE5F-8ED4FE9F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4EFE-85C0-4AD2-8F03-65538433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92EA-1A85-4F51-BD9B-D0C46D5B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C0005-836F-4AC0-BC0D-87E80CCA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CF89C-79A0-4A93-B35E-37C25BA9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D63C2-647B-4A41-9F7B-B884B5FC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7B7E-E658-4705-912E-BE85858C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BCCA-853C-4ABB-B70A-487E81A4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06B0A-A0A0-4D8C-BE53-03741A882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15CB-141C-4F5C-A736-52FC3FD2D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74D3-D2F0-4E07-A42E-0360CE8F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AC9-265C-4F7B-9F71-6F3DFF1208C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F946-5407-4A0A-8BB2-04686E85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43103-750C-431C-ACFB-FC4BA105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8778ACA-5B02-4F83-95B7-DC00C59F85E1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73BE6E-DD91-4E05-8C90-1F49C6C60C47}"/>
              </a:ext>
            </a:extLst>
          </p:cNvPr>
          <p:cNvSpPr/>
          <p:nvPr userDrawn="1"/>
        </p:nvSpPr>
        <p:spPr>
          <a:xfrm rot="1800000">
            <a:off x="10737118" y="1725497"/>
            <a:ext cx="630936" cy="5676024"/>
          </a:xfrm>
          <a:custGeom>
            <a:avLst/>
            <a:gdLst>
              <a:gd name="connsiteX0" fmla="*/ 0 w 630936"/>
              <a:gd name="connsiteY0" fmla="*/ 0 h 5676024"/>
              <a:gd name="connsiteX1" fmla="*/ 630936 w 630936"/>
              <a:gd name="connsiteY1" fmla="*/ 1092812 h 5676024"/>
              <a:gd name="connsiteX2" fmla="*/ 630936 w 630936"/>
              <a:gd name="connsiteY2" fmla="*/ 5311753 h 5676024"/>
              <a:gd name="connsiteX3" fmla="*/ 0 w 630936"/>
              <a:gd name="connsiteY3" fmla="*/ 5676024 h 567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936" h="5676024">
                <a:moveTo>
                  <a:pt x="0" y="0"/>
                </a:moveTo>
                <a:lnTo>
                  <a:pt x="630936" y="1092812"/>
                </a:lnTo>
                <a:lnTo>
                  <a:pt x="630936" y="5311753"/>
                </a:lnTo>
                <a:lnTo>
                  <a:pt x="0" y="5676024"/>
                </a:lnTo>
                <a:close/>
              </a:path>
            </a:pathLst>
          </a:custGeom>
          <a:solidFill>
            <a:srgbClr val="FFC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2093ECD-ABFD-49A4-9139-5BB8291D4354}"/>
              </a:ext>
            </a:extLst>
          </p:cNvPr>
          <p:cNvSpPr/>
          <p:nvPr userDrawn="1"/>
        </p:nvSpPr>
        <p:spPr>
          <a:xfrm rot="1800000">
            <a:off x="10255167" y="-54888"/>
            <a:ext cx="630937" cy="7578270"/>
          </a:xfrm>
          <a:custGeom>
            <a:avLst/>
            <a:gdLst>
              <a:gd name="connsiteX0" fmla="*/ 0 w 630937"/>
              <a:gd name="connsiteY0" fmla="*/ 0 h 7578270"/>
              <a:gd name="connsiteX1" fmla="*/ 630936 w 630937"/>
              <a:gd name="connsiteY1" fmla="*/ 1092812 h 7578270"/>
              <a:gd name="connsiteX2" fmla="*/ 630937 w 630937"/>
              <a:gd name="connsiteY2" fmla="*/ 7213999 h 7578270"/>
              <a:gd name="connsiteX3" fmla="*/ 0 w 630937"/>
              <a:gd name="connsiteY3" fmla="*/ 7578270 h 757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937" h="7578270">
                <a:moveTo>
                  <a:pt x="0" y="0"/>
                </a:moveTo>
                <a:lnTo>
                  <a:pt x="630936" y="1092812"/>
                </a:lnTo>
                <a:lnTo>
                  <a:pt x="630937" y="7213999"/>
                </a:lnTo>
                <a:lnTo>
                  <a:pt x="0" y="7578270"/>
                </a:lnTo>
                <a:close/>
              </a:path>
            </a:pathLst>
          </a:cu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BCF1FE-B37C-4F69-B587-C88302AD66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+mj-lt"/>
              <a:buNone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E044E-F3B7-4112-A54B-240568A7BF6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35666" y="274321"/>
            <a:ext cx="9618133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B558-9ABF-478D-A202-6324F84B8D41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20" y="1825625"/>
            <a:ext cx="110794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A845-DB62-451C-81E8-749C1F49621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5AC9-265C-4F7B-9F71-6F3DFF1208C1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B473B-00AD-4BEF-910D-DBD1A3E9ACC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29BC-EBCF-464A-A6B3-E7AB1A6D8F3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6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8778ACA-5B02-4F83-95B7-DC00C59F85E1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0A20B-C20C-42B5-9D8C-7A0CFF803C2D}"/>
              </a:ext>
            </a:extLst>
          </p:cNvPr>
          <p:cNvSpPr/>
          <p:nvPr userDrawn="1"/>
        </p:nvSpPr>
        <p:spPr>
          <a:xfrm rot="1800000">
            <a:off x="10671994" y="1018709"/>
            <a:ext cx="630936" cy="7315200"/>
          </a:xfrm>
          <a:prstGeom prst="rect">
            <a:avLst/>
          </a:prstGeom>
          <a:solidFill>
            <a:srgbClr val="FFC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601B3-9399-49F6-9A76-44A22443057A}"/>
              </a:ext>
            </a:extLst>
          </p:cNvPr>
          <p:cNvSpPr/>
          <p:nvPr userDrawn="1"/>
        </p:nvSpPr>
        <p:spPr>
          <a:xfrm rot="1800000">
            <a:off x="10104286" y="-119219"/>
            <a:ext cx="630936" cy="8229600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BCF1FE-B37C-4F69-B587-C88302AD66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E044E-F3B7-4112-A54B-240568A7BF6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35666" y="274321"/>
            <a:ext cx="9618133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B558-9ABF-478D-A202-6324F84B8D41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20" y="1825625"/>
            <a:ext cx="110794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A845-DB62-451C-81E8-749C1F49621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5AC9-265C-4F7B-9F71-6F3DFF1208C1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B473B-00AD-4BEF-910D-DBD1A3E9ACC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29BC-EBCF-464A-A6B3-E7AB1A6D8F3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82F1-35AD-4512-A7FC-4BD8F3EB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031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DejaVu Math TeX Gyre" panose="02000503000000000000" pitchFamily="2" charset="0"/>
          <a:ea typeface="DejaVu Math TeX Gyre" panose="02000503000000000000" pitchFamily="2" charset="0"/>
          <a:cs typeface="DejaVu Math TeX Gyre" panose="020005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E794-B89A-4215-9708-DF3A0EDC9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533" y="372533"/>
            <a:ext cx="6976744" cy="3137430"/>
          </a:xfrm>
        </p:spPr>
        <p:txBody>
          <a:bodyPr>
            <a:normAutofit/>
          </a:bodyPr>
          <a:lstStyle/>
          <a:p>
            <a:r>
              <a:rPr lang="en-US" b="1" dirty="0"/>
              <a:t>Python Development</a:t>
            </a:r>
            <a:br>
              <a:rPr lang="en-US" b="1" dirty="0"/>
            </a:br>
            <a:r>
              <a:rPr lang="en-US" b="1" dirty="0"/>
              <a:t>Quick-Start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DC78A-8D7B-434A-8614-5DEA5FE67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/>
              <a:t>Make coding easier, better, and faster!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255E-7908-418C-BF53-226BCEC6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D6F9-7704-47A7-863C-878B5ADD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110794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Manage files easily &amp; quickly</a:t>
            </a:r>
          </a:p>
          <a:p>
            <a:pPr marL="0" indent="0">
              <a:buNone/>
            </a:pPr>
            <a:r>
              <a:rPr lang="en-US" dirty="0"/>
              <a:t>Code easier with syntax highlighting</a:t>
            </a:r>
          </a:p>
          <a:p>
            <a:pPr marL="0" indent="0">
              <a:buNone/>
            </a:pPr>
            <a:r>
              <a:rPr lang="en-US" dirty="0"/>
              <a:t>Catch errors faster with linting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Lets do a live demo</a:t>
            </a:r>
          </a:p>
        </p:txBody>
      </p:sp>
    </p:spTree>
    <p:extLst>
      <p:ext uri="{BB962C8B-B14F-4D97-AF65-F5344CB8AC3E}">
        <p14:creationId xmlns:p14="http://schemas.microsoft.com/office/powerpoint/2010/main" val="38484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030-FF2D-4340-851E-5185BAB6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B784-0E2C-4E72-B2F1-CAAAEF19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11359207" cy="492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there was the GUI, it was terminal</a:t>
            </a:r>
          </a:p>
          <a:p>
            <a:pPr marL="0" indent="0">
              <a:buNone/>
            </a:pPr>
            <a:r>
              <a:rPr lang="en-US" dirty="0"/>
              <a:t>Run Python code from VS Code</a:t>
            </a:r>
          </a:p>
          <a:p>
            <a:pPr marL="0" indent="0">
              <a:buNone/>
            </a:pPr>
            <a:r>
              <a:rPr lang="en-US" dirty="0"/>
              <a:t>Try: (Use CTRL + C to exit commands)</a:t>
            </a:r>
          </a:p>
          <a:p>
            <a:pPr marL="0" indent="0">
              <a:buNone/>
            </a:pPr>
            <a:r>
              <a:rPr lang="en-US" dirty="0"/>
              <a:t>python eightball.py</a:t>
            </a:r>
          </a:p>
          <a:p>
            <a:pPr marL="0" indent="0">
              <a:buNone/>
            </a:pPr>
            <a:r>
              <a:rPr lang="en-US" dirty="0"/>
              <a:t>python -m idlelib eightball.py</a:t>
            </a:r>
          </a:p>
          <a:p>
            <a:r>
              <a:rPr lang="en-US" dirty="0"/>
              <a:t>(Careful: While open, changes to file do not auto update from the VS Code side)</a:t>
            </a:r>
          </a:p>
        </p:txBody>
      </p:sp>
    </p:spTree>
    <p:extLst>
      <p:ext uri="{BB962C8B-B14F-4D97-AF65-F5344CB8AC3E}">
        <p14:creationId xmlns:p14="http://schemas.microsoft.com/office/powerpoint/2010/main" val="13937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609A-F95D-4069-842F-7716707A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D78A-A5EC-4DDB-BB44-258EAAE4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11079479" cy="828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 done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822F0-3AED-4CCE-AE28-9E12559A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39988"/>
            <a:ext cx="11086155" cy="28987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1071DC-D230-461A-B490-403C3A8C5633}"/>
              </a:ext>
            </a:extLst>
          </p:cNvPr>
          <p:cNvSpPr txBox="1">
            <a:spLocks/>
          </p:cNvSpPr>
          <p:nvPr/>
        </p:nvSpPr>
        <p:spPr>
          <a:xfrm>
            <a:off x="280996" y="5442268"/>
            <a:ext cx="11079479" cy="82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there a better, easier, faster way?</a:t>
            </a:r>
          </a:p>
        </p:txBody>
      </p:sp>
    </p:spTree>
    <p:extLst>
      <p:ext uri="{BB962C8B-B14F-4D97-AF65-F5344CB8AC3E}">
        <p14:creationId xmlns:p14="http://schemas.microsoft.com/office/powerpoint/2010/main" val="1818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0E30-5E2A-4E16-9EEA-AF0429F8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&amp;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FDA1-C7E9-448A-8301-082215CE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36383"/>
            <a:ext cx="46109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Backup your code, locally &amp; in the cloud</a:t>
            </a:r>
          </a:p>
          <a:p>
            <a:pPr marL="0" indent="0">
              <a:buNone/>
            </a:pPr>
            <a:r>
              <a:rPr lang="en-US" dirty="0"/>
              <a:t>Share your code with others</a:t>
            </a:r>
          </a:p>
          <a:p>
            <a:pPr marL="0" indent="0">
              <a:buNone/>
            </a:pPr>
            <a:r>
              <a:rPr lang="en-US" dirty="0"/>
              <a:t>Show off your awesome skills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28958-A20F-4818-91CF-757A3EEC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51" y="1836383"/>
            <a:ext cx="6569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85A8-8241-4F17-8DE7-3AE6E0CC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052F-E5EB-4FBD-97F3-715E1438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2" y="1825625"/>
            <a:ext cx="8150012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 am about to show you might be scary…</a:t>
            </a:r>
          </a:p>
          <a:p>
            <a:pPr marL="0" indent="0">
              <a:buNone/>
            </a:pPr>
            <a:r>
              <a:rPr lang="en-US" dirty="0"/>
              <a:t>Don’t worry: it scared me too</a:t>
            </a:r>
          </a:p>
          <a:p>
            <a:pPr marL="0" indent="0">
              <a:buNone/>
            </a:pPr>
            <a:r>
              <a:rPr lang="en-US" dirty="0"/>
              <a:t>Exposure will be beneficial. </a:t>
            </a:r>
          </a:p>
          <a:p>
            <a:pPr marL="0" indent="0">
              <a:buNone/>
            </a:pPr>
            <a:r>
              <a:rPr lang="en-US" dirty="0"/>
              <a:t>No pressure. Something to learn later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85A8-8241-4F17-8DE7-3AE6E0CC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052F-E5EB-4FBD-97F3-715E1438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825625"/>
            <a:ext cx="8488679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terminal, do…</a:t>
            </a:r>
          </a:p>
          <a:p>
            <a:pPr marL="0" indent="0">
              <a:buNone/>
            </a:pPr>
            <a:r>
              <a:rPr lang="en-US" dirty="0"/>
              <a:t>git init</a:t>
            </a:r>
          </a:p>
          <a:p>
            <a:pPr marL="0" indent="0">
              <a:buNone/>
            </a:pPr>
            <a:r>
              <a:rPr lang="en-US" dirty="0"/>
              <a:t>git add –A</a:t>
            </a:r>
          </a:p>
          <a:p>
            <a:pPr marL="0" indent="0">
              <a:buNone/>
            </a:pPr>
            <a:r>
              <a:rPr lang="en-US" dirty="0"/>
              <a:t>git commit –m $message</a:t>
            </a:r>
          </a:p>
          <a:p>
            <a:pPr marL="0" indent="0">
              <a:buNone/>
            </a:pPr>
            <a:r>
              <a:rPr lang="en-US" dirty="0"/>
              <a:t>git add remote add origin $repo</a:t>
            </a:r>
          </a:p>
          <a:p>
            <a:pPr marL="0" indent="0">
              <a:buNone/>
            </a:pPr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1476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E39D-2BD5-4568-B8F0-FE77CCCB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70DD-0D57-46EF-A07D-19B98A3A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825624"/>
            <a:ext cx="3307080" cy="489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Python IDE</a:t>
            </a:r>
          </a:p>
          <a:p>
            <a:r>
              <a:rPr lang="en-US" dirty="0" err="1"/>
              <a:t>PyCharm</a:t>
            </a:r>
            <a:r>
              <a:rPr lang="en-US" dirty="0"/>
              <a:t> </a:t>
            </a:r>
          </a:p>
          <a:p>
            <a:r>
              <a:rPr lang="en-US" dirty="0"/>
              <a:t>Visual Studio</a:t>
            </a:r>
          </a:p>
          <a:p>
            <a:r>
              <a:rPr lang="en-US" dirty="0" err="1"/>
              <a:t>PyDev</a:t>
            </a:r>
            <a:endParaRPr lang="en-US" dirty="0"/>
          </a:p>
          <a:p>
            <a:r>
              <a:rPr lang="en-US" dirty="0"/>
              <a:t>And More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8BE0EC-D0CE-4C3B-8FE9-D142AE6F2042}"/>
              </a:ext>
            </a:extLst>
          </p:cNvPr>
          <p:cNvSpPr txBox="1">
            <a:spLocks/>
          </p:cNvSpPr>
          <p:nvPr/>
        </p:nvSpPr>
        <p:spPr>
          <a:xfrm>
            <a:off x="3581400" y="1825624"/>
            <a:ext cx="3629722" cy="51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Editors</a:t>
            </a:r>
          </a:p>
          <a:p>
            <a:pPr>
              <a:buSzPct val="80000"/>
            </a:pPr>
            <a:r>
              <a:rPr lang="en-US" dirty="0"/>
              <a:t>Atom</a:t>
            </a:r>
          </a:p>
          <a:p>
            <a:pPr>
              <a:buSzPct val="80000"/>
            </a:pPr>
            <a:r>
              <a:rPr lang="en-US" dirty="0"/>
              <a:t>Sublime Text</a:t>
            </a:r>
          </a:p>
          <a:p>
            <a:pPr>
              <a:buSzPct val="80000"/>
            </a:pPr>
            <a:r>
              <a:rPr lang="en-US" dirty="0"/>
              <a:t>Notepad++</a:t>
            </a:r>
          </a:p>
          <a:p>
            <a:pPr>
              <a:buSzPct val="80000"/>
            </a:pPr>
            <a:r>
              <a:rPr lang="en-US" dirty="0"/>
              <a:t>And More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1036E-45A4-4D1E-9518-1A6C287D596C}"/>
              </a:ext>
            </a:extLst>
          </p:cNvPr>
          <p:cNvSpPr txBox="1">
            <a:spLocks/>
          </p:cNvSpPr>
          <p:nvPr/>
        </p:nvSpPr>
        <p:spPr>
          <a:xfrm>
            <a:off x="7023099" y="1800224"/>
            <a:ext cx="3530602" cy="489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Source Control</a:t>
            </a:r>
          </a:p>
          <a:p>
            <a:pPr>
              <a:buSzPct val="80000"/>
            </a:pPr>
            <a:r>
              <a:rPr lang="en-US" dirty="0"/>
              <a:t>Mercurial </a:t>
            </a:r>
          </a:p>
          <a:p>
            <a:pPr>
              <a:buSzPct val="80000"/>
            </a:pPr>
            <a:r>
              <a:rPr lang="en-US" dirty="0"/>
              <a:t>SVN</a:t>
            </a:r>
          </a:p>
          <a:p>
            <a:pPr>
              <a:buSzPct val="80000"/>
            </a:pPr>
            <a:r>
              <a:rPr lang="en-US" dirty="0"/>
              <a:t>Bitbucket</a:t>
            </a:r>
          </a:p>
          <a:p>
            <a:pPr>
              <a:buSzPct val="80000"/>
            </a:pPr>
            <a:r>
              <a:rPr lang="en-US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5857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9FF4-7585-4C8F-9772-A380015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A891-FCA3-4C9C-A633-1E30C94B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11917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Build a GUI with </a:t>
            </a:r>
            <a:r>
              <a:rPr lang="en-US" dirty="0" err="1"/>
              <a:t>TkInter</a:t>
            </a:r>
            <a:r>
              <a:rPr lang="en-US" dirty="0"/>
              <a:t>! </a:t>
            </a:r>
          </a:p>
          <a:p>
            <a:r>
              <a:rPr lang="en-US" dirty="0"/>
              <a:t>Terminal is nice, but what about buttons?</a:t>
            </a:r>
          </a:p>
          <a:p>
            <a:pPr marL="0" indent="0">
              <a:buNone/>
            </a:pPr>
            <a:r>
              <a:rPr lang="en-US" dirty="0"/>
              <a:t>Send a Tweet with Python!</a:t>
            </a:r>
          </a:p>
          <a:p>
            <a:r>
              <a:rPr lang="en-US" dirty="0"/>
              <a:t>Learn what an API is, and use it</a:t>
            </a:r>
          </a:p>
          <a:p>
            <a:pPr marL="0" indent="0">
              <a:buNone/>
            </a:pPr>
            <a:r>
              <a:rPr lang="en-US" dirty="0"/>
              <a:t>Python Flask – Building a Web App</a:t>
            </a:r>
          </a:p>
          <a:p>
            <a:r>
              <a:rPr lang="en-US" dirty="0"/>
              <a:t>Learn how Web Apps work, and build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 descr="Shoe">
            <a:extLst>
              <a:ext uri="{FF2B5EF4-FFF2-40B4-BE49-F238E27FC236}">
                <a16:creationId xmlns:a16="http://schemas.microsoft.com/office/drawing/2014/main" id="{2AD0673B-740B-49A6-B902-9ACC7F7BC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895" y="2095459"/>
            <a:ext cx="3218950" cy="321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902D5-5381-4CD5-BFA7-E243D2F7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66" y="274321"/>
            <a:ext cx="9618133" cy="1371599"/>
          </a:xfrm>
        </p:spPr>
        <p:txBody>
          <a:bodyPr/>
          <a:lstStyle/>
          <a:p>
            <a:r>
              <a:rPr lang="en-US" dirty="0"/>
              <a:t>Why Learn Tools?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057CB-03C5-466F-A7FF-B7BC6A15140C}"/>
              </a:ext>
            </a:extLst>
          </p:cNvPr>
          <p:cNvSpPr txBox="1"/>
          <p:nvPr/>
        </p:nvSpPr>
        <p:spPr>
          <a:xfrm>
            <a:off x="3969638" y="3106325"/>
            <a:ext cx="16908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rgbClr val="F2F2F2"/>
                </a:solidFill>
              </a:rPr>
              <a:t>VS</a:t>
            </a:r>
          </a:p>
        </p:txBody>
      </p:sp>
      <p:pic>
        <p:nvPicPr>
          <p:cNvPr id="48" name="Graphic 47" descr="Shoe">
            <a:extLst>
              <a:ext uri="{FF2B5EF4-FFF2-40B4-BE49-F238E27FC236}">
                <a16:creationId xmlns:a16="http://schemas.microsoft.com/office/drawing/2014/main" id="{FA45F9A4-11AF-4863-B93C-2ADCB6BD1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422" y="2544998"/>
            <a:ext cx="3218950" cy="3218950"/>
          </a:xfrm>
          <a:prstGeom prst="rect">
            <a:avLst/>
          </a:prstGeom>
        </p:spPr>
      </p:pic>
      <p:pic>
        <p:nvPicPr>
          <p:cNvPr id="33" name="Graphic 32" descr="Car">
            <a:extLst>
              <a:ext uri="{FF2B5EF4-FFF2-40B4-BE49-F238E27FC236}">
                <a16:creationId xmlns:a16="http://schemas.microsoft.com/office/drawing/2014/main" id="{ED6B8813-6F6C-4D36-A13F-DCE2850A1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0236" y="1917005"/>
            <a:ext cx="4240688" cy="42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25F6-1263-4493-B25C-0D985FE0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BD99-99E1-4DE4-8D80-4BEF631A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825625"/>
            <a:ext cx="47520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The Tools:</a:t>
            </a:r>
          </a:p>
          <a:p>
            <a:r>
              <a:rPr lang="en-US" sz="4800" dirty="0"/>
              <a:t>Python IDLE</a:t>
            </a:r>
          </a:p>
          <a:p>
            <a:r>
              <a:rPr lang="en-US" sz="4800" dirty="0"/>
              <a:t>Visual Studio Code</a:t>
            </a:r>
          </a:p>
          <a:p>
            <a:r>
              <a:rPr lang="en-US" sz="4800" dirty="0"/>
              <a:t>Git &amp;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0C562-9F64-489E-A607-9E2646A6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77" y="743240"/>
            <a:ext cx="5029200" cy="1671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A54B6-282B-498A-A4FD-4A2F9C984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577" y="2506133"/>
            <a:ext cx="5029200" cy="38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613F-159F-4C83-B913-4576C395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66" y="274321"/>
            <a:ext cx="9618133" cy="1371599"/>
          </a:xfrm>
        </p:spPr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1D9F-7F7F-418D-A59A-F72F38EC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825625"/>
            <a:ext cx="74980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developer is different</a:t>
            </a:r>
          </a:p>
          <a:p>
            <a:pPr marL="0" indent="0">
              <a:buNone/>
            </a:pPr>
            <a:r>
              <a:rPr lang="en-US" dirty="0"/>
              <a:t>Find tools that work for you</a:t>
            </a:r>
          </a:p>
          <a:p>
            <a:pPr marL="0" indent="0">
              <a:buNone/>
            </a:pPr>
            <a:r>
              <a:rPr lang="en-US" dirty="0"/>
              <a:t>Hopefully you will be better informed to find the tools you do want. </a:t>
            </a:r>
          </a:p>
        </p:txBody>
      </p:sp>
      <p:pic>
        <p:nvPicPr>
          <p:cNvPr id="23" name="Graphic 22" descr="Hammer">
            <a:extLst>
              <a:ext uri="{FF2B5EF4-FFF2-40B4-BE49-F238E27FC236}">
                <a16:creationId xmlns:a16="http://schemas.microsoft.com/office/drawing/2014/main" id="{8249C060-C050-4BA5-ADA7-80AFB5D7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6583" y="2939731"/>
            <a:ext cx="914400" cy="914400"/>
          </a:xfrm>
          <a:prstGeom prst="rect">
            <a:avLst/>
          </a:prstGeom>
        </p:spPr>
      </p:pic>
      <p:pic>
        <p:nvPicPr>
          <p:cNvPr id="25" name="Graphic 24" descr="Wrench">
            <a:extLst>
              <a:ext uri="{FF2B5EF4-FFF2-40B4-BE49-F238E27FC236}">
                <a16:creationId xmlns:a16="http://schemas.microsoft.com/office/drawing/2014/main" id="{2E0C898C-B0B4-42FA-BF38-CECE614A1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7235" y="1935479"/>
            <a:ext cx="914400" cy="914400"/>
          </a:xfrm>
          <a:prstGeom prst="rect">
            <a:avLst/>
          </a:prstGeom>
        </p:spPr>
      </p:pic>
      <p:pic>
        <p:nvPicPr>
          <p:cNvPr id="27" name="Graphic 26" descr="Saw">
            <a:extLst>
              <a:ext uri="{FF2B5EF4-FFF2-40B4-BE49-F238E27FC236}">
                <a16:creationId xmlns:a16="http://schemas.microsoft.com/office/drawing/2014/main" id="{D835E42A-9B19-4BE0-A05D-4E5F559E1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5833" y="3834127"/>
            <a:ext cx="1134111" cy="1134111"/>
          </a:xfrm>
          <a:prstGeom prst="rect">
            <a:avLst/>
          </a:prstGeom>
        </p:spPr>
      </p:pic>
      <p:pic>
        <p:nvPicPr>
          <p:cNvPr id="29" name="Graphic 28" descr="Mining Tools">
            <a:extLst>
              <a:ext uri="{FF2B5EF4-FFF2-40B4-BE49-F238E27FC236}">
                <a16:creationId xmlns:a16="http://schemas.microsoft.com/office/drawing/2014/main" id="{3B4FC39A-F3D4-4A4C-B755-29353BA66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2835" y="3874134"/>
            <a:ext cx="914400" cy="914400"/>
          </a:xfrm>
          <a:prstGeom prst="rect">
            <a:avLst/>
          </a:prstGeom>
        </p:spPr>
      </p:pic>
      <p:pic>
        <p:nvPicPr>
          <p:cNvPr id="31" name="Graphic 30" descr="Large paint brush">
            <a:extLst>
              <a:ext uri="{FF2B5EF4-FFF2-40B4-BE49-F238E27FC236}">
                <a16:creationId xmlns:a16="http://schemas.microsoft.com/office/drawing/2014/main" id="{079A0326-8F4E-4F90-808E-6552311639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0015" y="2959734"/>
            <a:ext cx="914400" cy="914400"/>
          </a:xfrm>
          <a:prstGeom prst="rect">
            <a:avLst/>
          </a:prstGeom>
        </p:spPr>
      </p:pic>
      <p:pic>
        <p:nvPicPr>
          <p:cNvPr id="33" name="Graphic 32" descr="Tools">
            <a:extLst>
              <a:ext uri="{FF2B5EF4-FFF2-40B4-BE49-F238E27FC236}">
                <a16:creationId xmlns:a16="http://schemas.microsoft.com/office/drawing/2014/main" id="{5703FC77-62AD-4D7B-9DC7-C37107AAA2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25322" y="19354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D587-7E50-4A21-91A0-B8F608AF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384F-B607-4C54-A382-4AC34513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825625"/>
            <a:ext cx="5770879" cy="4351338"/>
          </a:xfrm>
        </p:spPr>
        <p:txBody>
          <a:bodyPr/>
          <a:lstStyle/>
          <a:p>
            <a:r>
              <a:rPr lang="en-US" dirty="0"/>
              <a:t>High level language. Do more, faster</a:t>
            </a:r>
          </a:p>
          <a:p>
            <a:r>
              <a:rPr lang="en-US" dirty="0"/>
              <a:t>Nice syntax. Makes coding easier</a:t>
            </a:r>
          </a:p>
          <a:p>
            <a:r>
              <a:rPr lang="en-US" dirty="0"/>
              <a:t>Great Community. Google is A+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37827-8E1D-4F31-B143-CDA6E4BE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1825625"/>
            <a:ext cx="4249738" cy="44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4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9D69-654A-4CCB-85C7-CCE22525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E7BC-D1BB-4D95-A7B1-FEE1E25BB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825625"/>
            <a:ext cx="64956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for Windows</a:t>
            </a:r>
          </a:p>
          <a:p>
            <a:r>
              <a:rPr lang="en-US" dirty="0"/>
              <a:t>Download at:  python.org/downloads/</a:t>
            </a:r>
          </a:p>
          <a:p>
            <a:r>
              <a:rPr lang="en-US" dirty="0"/>
              <a:t>Install Python 3.6.2</a:t>
            </a:r>
          </a:p>
          <a:p>
            <a:r>
              <a:rPr lang="en-US" dirty="0"/>
              <a:t>Search for “Python” and select IDLE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D31A5-14AB-46A9-BE05-443D23A5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29" y="1825625"/>
            <a:ext cx="2240452" cy="44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C0EA-4C4A-485A-881B-A43D9F93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2891-5EFC-4F76-841F-B4B4A80FA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110794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faster – save time</a:t>
            </a:r>
          </a:p>
          <a:p>
            <a:pPr marL="0" indent="0">
              <a:buNone/>
            </a:pPr>
            <a:r>
              <a:rPr lang="en-US" dirty="0"/>
              <a:t>Run code directly and modify easily</a:t>
            </a:r>
          </a:p>
          <a:p>
            <a:pPr marL="0" indent="0">
              <a:buNone/>
            </a:pPr>
            <a:r>
              <a:rPr lang="en-US" dirty="0"/>
              <a:t>Save files and build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Lets do a live demo</a:t>
            </a:r>
          </a:p>
        </p:txBody>
      </p:sp>
    </p:spTree>
    <p:extLst>
      <p:ext uri="{BB962C8B-B14F-4D97-AF65-F5344CB8AC3E}">
        <p14:creationId xmlns:p14="http://schemas.microsoft.com/office/powerpoint/2010/main" val="3678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255E-7908-418C-BF53-226BCEC6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VS Code?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67412-6D9A-4A91-A8C6-6B0BEF9FA848}"/>
              </a:ext>
            </a:extLst>
          </p:cNvPr>
          <p:cNvGrpSpPr/>
          <p:nvPr/>
        </p:nvGrpSpPr>
        <p:grpSpPr>
          <a:xfrm>
            <a:off x="477520" y="1825625"/>
            <a:ext cx="3152775" cy="4836351"/>
            <a:chOff x="274320" y="1825625"/>
            <a:chExt cx="3152775" cy="48363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9CD865-5997-4448-B5B6-F5A5ED8B471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75" y="2380298"/>
              <a:ext cx="16573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0F6BCE-E1ED-4B85-A473-AFF28FDAD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" y="2499551"/>
              <a:ext cx="3152775" cy="4162425"/>
            </a:xfrm>
            <a:prstGeom prst="rect">
              <a:avLst/>
            </a:prstGeom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116E95A4-32AC-4219-A8B7-C441870C747A}"/>
                </a:ext>
              </a:extLst>
            </p:cNvPr>
            <p:cNvSpPr txBox="1">
              <a:spLocks/>
            </p:cNvSpPr>
            <p:nvPr/>
          </p:nvSpPr>
          <p:spPr>
            <a:xfrm>
              <a:off x="274320" y="1825625"/>
              <a:ext cx="3152775" cy="673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/>
                <a:t>Okay?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CD2AEFE-9D4D-4BB0-A518-A0AD3C33A898}"/>
              </a:ext>
            </a:extLst>
          </p:cNvPr>
          <p:cNvGrpSpPr/>
          <p:nvPr/>
        </p:nvGrpSpPr>
        <p:grpSpPr>
          <a:xfrm>
            <a:off x="3922395" y="1825625"/>
            <a:ext cx="4552950" cy="4826826"/>
            <a:chOff x="3427095" y="1825625"/>
            <a:chExt cx="4552950" cy="48268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0C69EA-74D1-4506-A2F6-D57E1C60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095" y="2499551"/>
              <a:ext cx="4552950" cy="41529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FF4879-7509-4268-B9A3-D817E9CF3FC1}"/>
                </a:ext>
              </a:extLst>
            </p:cNvPr>
            <p:cNvCxnSpPr>
              <a:cxnSpLocks/>
            </p:cNvCxnSpPr>
            <p:nvPr/>
          </p:nvCxnSpPr>
          <p:spPr>
            <a:xfrm>
              <a:off x="4892040" y="2389252"/>
              <a:ext cx="159258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36872935-271C-41DF-A987-108DF4B20A76}"/>
                </a:ext>
              </a:extLst>
            </p:cNvPr>
            <p:cNvSpPr txBox="1">
              <a:spLocks/>
            </p:cNvSpPr>
            <p:nvPr/>
          </p:nvSpPr>
          <p:spPr>
            <a:xfrm>
              <a:off x="3427095" y="1825625"/>
              <a:ext cx="4552950" cy="673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/>
                <a:t>Better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66503-4703-4813-81C9-506A2CF8D98C}"/>
              </a:ext>
            </a:extLst>
          </p:cNvPr>
          <p:cNvGrpSpPr/>
          <p:nvPr/>
        </p:nvGrpSpPr>
        <p:grpSpPr>
          <a:xfrm>
            <a:off x="820420" y="1825625"/>
            <a:ext cx="6419850" cy="4922076"/>
            <a:chOff x="7980045" y="1825625"/>
            <a:chExt cx="6419850" cy="49220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2A1BE6-B7B4-4BD2-BDC0-55AE0A983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0045" y="2499551"/>
              <a:ext cx="6419850" cy="4248150"/>
            </a:xfrm>
            <a:prstGeom prst="rect">
              <a:avLst/>
            </a:prstGeom>
          </p:spPr>
        </p:pic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F4F5EFB-1151-489B-B220-88E75E5C3964}"/>
                </a:ext>
              </a:extLst>
            </p:cNvPr>
            <p:cNvSpPr txBox="1">
              <a:spLocks/>
            </p:cNvSpPr>
            <p:nvPr/>
          </p:nvSpPr>
          <p:spPr>
            <a:xfrm>
              <a:off x="7980045" y="1825625"/>
              <a:ext cx="6419850" cy="673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95000"/>
                    </a:schemeClr>
                  </a:solidFill>
                  <a:latin typeface="DejaVu Math TeX Gyre" panose="02000503000000000000" pitchFamily="2" charset="0"/>
                  <a:ea typeface="DejaVu Math TeX Gyre" panose="02000503000000000000" pitchFamily="2" charset="0"/>
                  <a:cs typeface="DejaVu Math TeX Gyre" panose="02000503000000000000" pitchFamily="2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/>
                <a:t>Great!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5623D-E407-4F71-AB7B-7D450288BF8B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64" y="2388872"/>
              <a:ext cx="1554480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2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255E-7908-418C-BF53-226BCEC6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D6F9-7704-47A7-863C-878B5ADD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84824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For Windows</a:t>
            </a:r>
          </a:p>
          <a:p>
            <a:r>
              <a:rPr lang="en-US" dirty="0"/>
              <a:t>Download at: https://code.visualstudio.com/ </a:t>
            </a:r>
          </a:p>
          <a:p>
            <a:r>
              <a:rPr lang="en-US" dirty="0"/>
              <a:t>Install VS Code</a:t>
            </a:r>
          </a:p>
          <a:p>
            <a:r>
              <a:rPr lang="en-US" dirty="0"/>
              <a:t>Install Python extension</a:t>
            </a:r>
          </a:p>
          <a:p>
            <a:r>
              <a:rPr lang="en-US" dirty="0"/>
              <a:t>Optional: Install a theme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375D-F9E9-4910-8C6B-078432B4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325" y="1825625"/>
            <a:ext cx="2749474" cy="41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3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velopment_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98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DejaVu Math TeX Gyre</vt:lpstr>
      <vt:lpstr>Office Theme</vt:lpstr>
      <vt:lpstr>development_ver</vt:lpstr>
      <vt:lpstr>Python Development Quick-Start</vt:lpstr>
      <vt:lpstr>Why Learn Tools?</vt:lpstr>
      <vt:lpstr>Agenda</vt:lpstr>
      <vt:lpstr>Disclaimer</vt:lpstr>
      <vt:lpstr>What is Python?</vt:lpstr>
      <vt:lpstr>Setup Python</vt:lpstr>
      <vt:lpstr>Using Python IDLE</vt:lpstr>
      <vt:lpstr>What is VS Code?</vt:lpstr>
      <vt:lpstr>Setup VS Code</vt:lpstr>
      <vt:lpstr>Using VS Code</vt:lpstr>
      <vt:lpstr>Using a Terminal</vt:lpstr>
      <vt:lpstr>Version Control</vt:lpstr>
      <vt:lpstr>What is Git &amp; GitHub?</vt:lpstr>
      <vt:lpstr>Setup a Git Repo</vt:lpstr>
      <vt:lpstr>Setup a Git Repo</vt:lpstr>
      <vt:lpstr>Alternatives</vt:lpstr>
      <vt:lpstr>Coming up…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2017-08-02T01:49:57Z</dcterms:created>
  <dcterms:modified xsi:type="dcterms:W3CDTF">2017-08-30T19:59:53Z</dcterms:modified>
</cp:coreProperties>
</file>