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85" r:id="rId3"/>
    <p:sldId id="286" r:id="rId4"/>
    <p:sldId id="287" r:id="rId5"/>
    <p:sldId id="256" r:id="rId6"/>
    <p:sldId id="257" r:id="rId7"/>
    <p:sldId id="260" r:id="rId8"/>
    <p:sldId id="263" r:id="rId9"/>
    <p:sldId id="264" r:id="rId10"/>
    <p:sldId id="267" r:id="rId11"/>
    <p:sldId id="268" r:id="rId12"/>
    <p:sldId id="269" r:id="rId13"/>
    <p:sldId id="271" r:id="rId14"/>
    <p:sldId id="272" r:id="rId15"/>
    <p:sldId id="262" r:id="rId16"/>
    <p:sldId id="273" r:id="rId17"/>
    <p:sldId id="274" r:id="rId18"/>
    <p:sldId id="276" r:id="rId19"/>
    <p:sldId id="275"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BAD2"/>
    <a:srgbClr val="1C2021"/>
    <a:srgbClr val="CEE7EE"/>
    <a:srgbClr val="595959"/>
    <a:srgbClr val="D73434"/>
    <a:srgbClr val="41A941"/>
    <a:srgbClr val="FF7A06"/>
    <a:srgbClr val="116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C8822-BD43-4534-8D08-D3A113F2BD8D}" type="datetimeFigureOut">
              <a:rPr lang="en-US"/>
              <a:t>5/16/2017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B78C4-D379-487D-A138-FA2AA6CE0171}"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8B78C4-D379-487D-A138-FA2AA6CE0171}" type="slidenum">
              <a:rPr lang="en-US"/>
              <a:t>2</a:t>
            </a:fld>
            <a:endParaRPr lang="en-US"/>
          </a:p>
        </p:txBody>
      </p:sp>
    </p:spTree>
    <p:extLst>
      <p:ext uri="{BB962C8B-B14F-4D97-AF65-F5344CB8AC3E}">
        <p14:creationId xmlns:p14="http://schemas.microsoft.com/office/powerpoint/2010/main" val="3220153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8B78C4-D379-487D-A138-FA2AA6CE0171}" type="slidenum">
              <a:rPr lang="en-US"/>
              <a:t>3</a:t>
            </a:fld>
            <a:endParaRPr lang="en-US"/>
          </a:p>
        </p:txBody>
      </p:sp>
    </p:spTree>
    <p:extLst>
      <p:ext uri="{BB962C8B-B14F-4D97-AF65-F5344CB8AC3E}">
        <p14:creationId xmlns:p14="http://schemas.microsoft.com/office/powerpoint/2010/main" val="3015509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FEA88D-951F-442D-A6CE-22C1CBBC169B}"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9048B-395A-4CE3-9D0F-FE0C3F8FEB3C}" type="slidenum">
              <a:rPr lang="en-US" smtClean="0"/>
              <a:t>‹#›</a:t>
            </a:fld>
            <a:endParaRPr lang="en-US"/>
          </a:p>
        </p:txBody>
      </p:sp>
    </p:spTree>
    <p:extLst>
      <p:ext uri="{BB962C8B-B14F-4D97-AF65-F5344CB8AC3E}">
        <p14:creationId xmlns:p14="http://schemas.microsoft.com/office/powerpoint/2010/main" val="231618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FEA88D-951F-442D-A6CE-22C1CBBC169B}"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9048B-395A-4CE3-9D0F-FE0C3F8FEB3C}" type="slidenum">
              <a:rPr lang="en-US" smtClean="0"/>
              <a:t>‹#›</a:t>
            </a:fld>
            <a:endParaRPr lang="en-US"/>
          </a:p>
        </p:txBody>
      </p:sp>
    </p:spTree>
    <p:extLst>
      <p:ext uri="{BB962C8B-B14F-4D97-AF65-F5344CB8AC3E}">
        <p14:creationId xmlns:p14="http://schemas.microsoft.com/office/powerpoint/2010/main" val="4200099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FEA88D-951F-442D-A6CE-22C1CBBC169B}"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9048B-395A-4CE3-9D0F-FE0C3F8FEB3C}" type="slidenum">
              <a:rPr lang="en-US" smtClean="0"/>
              <a:t>‹#›</a:t>
            </a:fld>
            <a:endParaRPr lang="en-US"/>
          </a:p>
        </p:txBody>
      </p:sp>
    </p:spTree>
    <p:extLst>
      <p:ext uri="{BB962C8B-B14F-4D97-AF65-F5344CB8AC3E}">
        <p14:creationId xmlns:p14="http://schemas.microsoft.com/office/powerpoint/2010/main" val="4167612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70AFAED2-538E-4A1D-9F26-350FC260DB21}" type="datetimeFigureOut">
              <a:rPr lang="en-US" smtClean="0">
                <a:solidFill>
                  <a:srgbClr val="000000">
                    <a:lumMod val="50000"/>
                    <a:lumOff val="50000"/>
                  </a:srgbClr>
                </a:solidFill>
              </a:rPr>
              <a:pPr/>
              <a:t>5/16/2017</a:t>
            </a:fld>
            <a:endParaRPr lang="en-US">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US">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529AF229-1B33-4AAE-88A2-0D2B6DEE8309}" type="slidenum">
              <a:rPr lang="en-US" smtClean="0">
                <a:solidFill>
                  <a:srgbClr val="40BAD2"/>
                </a:solidFill>
              </a:rPr>
              <a:pPr/>
              <a:t>‹#›</a:t>
            </a:fld>
            <a:endParaRPr lang="en-US">
              <a:solidFill>
                <a:srgbClr val="40BAD2"/>
              </a:solidFill>
            </a:endParaRPr>
          </a:p>
        </p:txBody>
      </p:sp>
    </p:spTree>
    <p:extLst>
      <p:ext uri="{BB962C8B-B14F-4D97-AF65-F5344CB8AC3E}">
        <p14:creationId xmlns:p14="http://schemas.microsoft.com/office/powerpoint/2010/main" val="2228555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AFAED2-538E-4A1D-9F26-350FC260DB21}" type="datetimeFigureOut">
              <a:rPr lang="en-US" smtClean="0">
                <a:solidFill>
                  <a:srgbClr val="000000">
                    <a:lumMod val="50000"/>
                    <a:lumOff val="50000"/>
                  </a:srgbClr>
                </a:solidFill>
              </a:rPr>
              <a:pPr/>
              <a:t>5/16/2017</a:t>
            </a:fld>
            <a:endParaRPr lang="en-US">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US">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529AF229-1B33-4AAE-88A2-0D2B6DEE8309}" type="slidenum">
              <a:rPr lang="en-US" smtClean="0">
                <a:solidFill>
                  <a:srgbClr val="40BAD2"/>
                </a:solidFill>
              </a:rPr>
              <a:pPr/>
              <a:t>‹#›</a:t>
            </a:fld>
            <a:endParaRPr lang="en-US">
              <a:solidFill>
                <a:srgbClr val="40BAD2"/>
              </a:solidFill>
            </a:endParaRPr>
          </a:p>
        </p:txBody>
      </p:sp>
    </p:spTree>
    <p:extLst>
      <p:ext uri="{BB962C8B-B14F-4D97-AF65-F5344CB8AC3E}">
        <p14:creationId xmlns:p14="http://schemas.microsoft.com/office/powerpoint/2010/main" val="2417515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FAED2-538E-4A1D-9F26-350FC260DB21}" type="datetimeFigureOut">
              <a:rPr lang="en-US" smtClean="0">
                <a:solidFill>
                  <a:srgbClr val="000000">
                    <a:lumMod val="50000"/>
                    <a:lumOff val="50000"/>
                  </a:srgbClr>
                </a:solidFill>
              </a:rPr>
              <a:pPr/>
              <a:t>5/16/2017</a:t>
            </a:fld>
            <a:endParaRPr lang="en-US">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US">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529AF229-1B33-4AAE-88A2-0D2B6DEE8309}" type="slidenum">
              <a:rPr lang="en-US" smtClean="0">
                <a:solidFill>
                  <a:srgbClr val="40BAD2"/>
                </a:solidFill>
              </a:rPr>
              <a:pPr/>
              <a:t>‹#›</a:t>
            </a:fld>
            <a:endParaRPr lang="en-US">
              <a:solidFill>
                <a:srgbClr val="40BAD2"/>
              </a:solidFill>
            </a:endParaRPr>
          </a:p>
        </p:txBody>
      </p:sp>
    </p:spTree>
    <p:extLst>
      <p:ext uri="{BB962C8B-B14F-4D97-AF65-F5344CB8AC3E}">
        <p14:creationId xmlns:p14="http://schemas.microsoft.com/office/powerpoint/2010/main" val="2740773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0AFAED2-538E-4A1D-9F26-350FC260DB21}" type="datetimeFigureOut">
              <a:rPr lang="en-US" smtClean="0">
                <a:solidFill>
                  <a:srgbClr val="000000">
                    <a:lumMod val="50000"/>
                    <a:lumOff val="50000"/>
                  </a:srgbClr>
                </a:solidFill>
              </a:rPr>
              <a:pPr/>
              <a:t>5/16/2017</a:t>
            </a:fld>
            <a:endParaRPr lang="en-US">
              <a:solidFill>
                <a:srgbClr val="000000">
                  <a:lumMod val="50000"/>
                  <a:lumOff val="50000"/>
                </a:srgbClr>
              </a:solidFill>
            </a:endParaRPr>
          </a:p>
        </p:txBody>
      </p:sp>
      <p:sp>
        <p:nvSpPr>
          <p:cNvPr id="9" name="Footer Placeholder 8"/>
          <p:cNvSpPr>
            <a:spLocks noGrp="1"/>
          </p:cNvSpPr>
          <p:nvPr>
            <p:ph type="ftr" sz="quarter" idx="11"/>
          </p:nvPr>
        </p:nvSpPr>
        <p:spPr/>
        <p:txBody>
          <a:bodyPr/>
          <a:lstStyle/>
          <a:p>
            <a:endParaRPr lang="en-US">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529AF229-1B33-4AAE-88A2-0D2B6DEE8309}" type="slidenum">
              <a:rPr lang="en-US" smtClean="0">
                <a:solidFill>
                  <a:srgbClr val="40BAD2"/>
                </a:solidFill>
              </a:rPr>
              <a:pPr/>
              <a:t>‹#›</a:t>
            </a:fld>
            <a:endParaRPr lang="en-US">
              <a:solidFill>
                <a:srgbClr val="40BAD2"/>
              </a:solidFill>
            </a:endParaRPr>
          </a:p>
        </p:txBody>
      </p:sp>
    </p:spTree>
    <p:extLst>
      <p:ext uri="{BB962C8B-B14F-4D97-AF65-F5344CB8AC3E}">
        <p14:creationId xmlns:p14="http://schemas.microsoft.com/office/powerpoint/2010/main" val="2797739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70AFAED2-538E-4A1D-9F26-350FC260DB21}" type="datetimeFigureOut">
              <a:rPr lang="en-US" smtClean="0">
                <a:solidFill>
                  <a:srgbClr val="000000">
                    <a:lumMod val="50000"/>
                    <a:lumOff val="50000"/>
                  </a:srgbClr>
                </a:solidFill>
              </a:rPr>
              <a:pPr/>
              <a:t>5/16/2017</a:t>
            </a:fld>
            <a:endParaRPr lang="en-US">
              <a:solidFill>
                <a:srgbClr val="000000">
                  <a:lumMod val="50000"/>
                  <a:lumOff val="50000"/>
                </a:srgbClr>
              </a:solidFill>
            </a:endParaRPr>
          </a:p>
        </p:txBody>
      </p:sp>
      <p:sp>
        <p:nvSpPr>
          <p:cNvPr id="11" name="Footer Placeholder 10"/>
          <p:cNvSpPr>
            <a:spLocks noGrp="1"/>
          </p:cNvSpPr>
          <p:nvPr>
            <p:ph type="ftr" sz="quarter" idx="11"/>
          </p:nvPr>
        </p:nvSpPr>
        <p:spPr/>
        <p:txBody>
          <a:bodyPr/>
          <a:lstStyle/>
          <a:p>
            <a:endParaRPr lang="en-US">
              <a:solidFill>
                <a:srgbClr val="000000">
                  <a:lumMod val="50000"/>
                  <a:lumOff val="50000"/>
                </a:srgbClr>
              </a:solidFill>
            </a:endParaRPr>
          </a:p>
        </p:txBody>
      </p:sp>
      <p:sp>
        <p:nvSpPr>
          <p:cNvPr id="12" name="Slide Number Placeholder 11"/>
          <p:cNvSpPr>
            <a:spLocks noGrp="1"/>
          </p:cNvSpPr>
          <p:nvPr>
            <p:ph type="sldNum" sz="quarter" idx="12"/>
          </p:nvPr>
        </p:nvSpPr>
        <p:spPr/>
        <p:txBody>
          <a:bodyPr/>
          <a:lstStyle/>
          <a:p>
            <a:fld id="{529AF229-1B33-4AAE-88A2-0D2B6DEE8309}" type="slidenum">
              <a:rPr lang="en-US" smtClean="0">
                <a:solidFill>
                  <a:srgbClr val="40BAD2"/>
                </a:solidFill>
              </a:rPr>
              <a:pPr/>
              <a:t>‹#›</a:t>
            </a:fld>
            <a:endParaRPr lang="en-US">
              <a:solidFill>
                <a:srgbClr val="40BAD2"/>
              </a:solidFill>
            </a:endParaRPr>
          </a:p>
        </p:txBody>
      </p:sp>
    </p:spTree>
    <p:extLst>
      <p:ext uri="{BB962C8B-B14F-4D97-AF65-F5344CB8AC3E}">
        <p14:creationId xmlns:p14="http://schemas.microsoft.com/office/powerpoint/2010/main" val="3737643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70AFAED2-538E-4A1D-9F26-350FC260DB21}" type="datetimeFigureOut">
              <a:rPr lang="en-US" smtClean="0">
                <a:solidFill>
                  <a:srgbClr val="000000">
                    <a:lumMod val="50000"/>
                    <a:lumOff val="50000"/>
                  </a:srgbClr>
                </a:solidFill>
              </a:rPr>
              <a:pPr/>
              <a:t>5/16/2017</a:t>
            </a:fld>
            <a:endParaRPr lang="en-US">
              <a:solidFill>
                <a:srgbClr val="000000">
                  <a:lumMod val="50000"/>
                  <a:lumOff val="50000"/>
                </a:srgbClr>
              </a:solidFill>
            </a:endParaRPr>
          </a:p>
        </p:txBody>
      </p:sp>
      <p:sp>
        <p:nvSpPr>
          <p:cNvPr id="7" name="Footer Placeholder 6"/>
          <p:cNvSpPr>
            <a:spLocks noGrp="1"/>
          </p:cNvSpPr>
          <p:nvPr>
            <p:ph type="ftr" sz="quarter" idx="11"/>
          </p:nvPr>
        </p:nvSpPr>
        <p:spPr/>
        <p:txBody>
          <a:bodyPr/>
          <a:lstStyle/>
          <a:p>
            <a:endParaRPr lang="en-US">
              <a:solidFill>
                <a:srgbClr val="000000">
                  <a:lumMod val="50000"/>
                  <a:lumOff val="50000"/>
                </a:srgbClr>
              </a:solidFill>
            </a:endParaRPr>
          </a:p>
        </p:txBody>
      </p:sp>
      <p:sp>
        <p:nvSpPr>
          <p:cNvPr id="8" name="Slide Number Placeholder 7"/>
          <p:cNvSpPr>
            <a:spLocks noGrp="1"/>
          </p:cNvSpPr>
          <p:nvPr>
            <p:ph type="sldNum" sz="quarter" idx="12"/>
          </p:nvPr>
        </p:nvSpPr>
        <p:spPr/>
        <p:txBody>
          <a:bodyPr/>
          <a:lstStyle/>
          <a:p>
            <a:fld id="{529AF229-1B33-4AAE-88A2-0D2B6DEE8309}" type="slidenum">
              <a:rPr lang="en-US" smtClean="0">
                <a:solidFill>
                  <a:srgbClr val="40BAD2"/>
                </a:solidFill>
              </a:rPr>
              <a:pPr/>
              <a:t>‹#›</a:t>
            </a:fld>
            <a:endParaRPr lang="en-US">
              <a:solidFill>
                <a:srgbClr val="40BAD2"/>
              </a:solidFill>
            </a:endParaRPr>
          </a:p>
        </p:txBody>
      </p:sp>
    </p:spTree>
    <p:extLst>
      <p:ext uri="{BB962C8B-B14F-4D97-AF65-F5344CB8AC3E}">
        <p14:creationId xmlns:p14="http://schemas.microsoft.com/office/powerpoint/2010/main" val="14284256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0AFAED2-538E-4A1D-9F26-350FC260DB21}" type="datetimeFigureOut">
              <a:rPr lang="en-US" smtClean="0">
                <a:solidFill>
                  <a:srgbClr val="000000">
                    <a:lumMod val="50000"/>
                    <a:lumOff val="50000"/>
                  </a:srgbClr>
                </a:solidFill>
              </a:rPr>
              <a:pPr/>
              <a:t>5/16/2017</a:t>
            </a:fld>
            <a:endParaRPr lang="en-US">
              <a:solidFill>
                <a:srgbClr val="000000">
                  <a:lumMod val="50000"/>
                  <a:lumOff val="50000"/>
                </a:srgbClr>
              </a:solidFill>
            </a:endParaRPr>
          </a:p>
        </p:txBody>
      </p:sp>
      <p:sp>
        <p:nvSpPr>
          <p:cNvPr id="6" name="Footer Placeholder 5"/>
          <p:cNvSpPr>
            <a:spLocks noGrp="1"/>
          </p:cNvSpPr>
          <p:nvPr>
            <p:ph type="ftr" sz="quarter" idx="11"/>
          </p:nvPr>
        </p:nvSpPr>
        <p:spPr/>
        <p:txBody>
          <a:bodyPr/>
          <a:lstStyle/>
          <a:p>
            <a:endParaRPr lang="en-US">
              <a:solidFill>
                <a:srgbClr val="000000">
                  <a:lumMod val="50000"/>
                  <a:lumOff val="50000"/>
                </a:srgbClr>
              </a:solidFill>
            </a:endParaRPr>
          </a:p>
        </p:txBody>
      </p:sp>
      <p:sp>
        <p:nvSpPr>
          <p:cNvPr id="7" name="Slide Number Placeholder 6"/>
          <p:cNvSpPr>
            <a:spLocks noGrp="1"/>
          </p:cNvSpPr>
          <p:nvPr>
            <p:ph type="sldNum" sz="quarter" idx="12"/>
          </p:nvPr>
        </p:nvSpPr>
        <p:spPr/>
        <p:txBody>
          <a:bodyPr/>
          <a:lstStyle/>
          <a:p>
            <a:fld id="{529AF229-1B33-4AAE-88A2-0D2B6DEE8309}" type="slidenum">
              <a:rPr lang="en-US" smtClean="0">
                <a:solidFill>
                  <a:srgbClr val="40BAD2"/>
                </a:solidFill>
              </a:rPr>
              <a:pPr/>
              <a:t>‹#›</a:t>
            </a:fld>
            <a:endParaRPr lang="en-US">
              <a:solidFill>
                <a:srgbClr val="40BAD2"/>
              </a:solidFill>
            </a:endParaRPr>
          </a:p>
        </p:txBody>
      </p:sp>
    </p:spTree>
    <p:extLst>
      <p:ext uri="{BB962C8B-B14F-4D97-AF65-F5344CB8AC3E}">
        <p14:creationId xmlns:p14="http://schemas.microsoft.com/office/powerpoint/2010/main" val="2974093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0AFAED2-538E-4A1D-9F26-350FC260DB21}" type="datetimeFigureOut">
              <a:rPr lang="en-US" smtClean="0">
                <a:solidFill>
                  <a:srgbClr val="000000">
                    <a:lumMod val="50000"/>
                    <a:lumOff val="50000"/>
                  </a:srgbClr>
                </a:solidFill>
              </a:rPr>
              <a:pPr/>
              <a:t>5/16/2017</a:t>
            </a:fld>
            <a:endParaRPr lang="en-US">
              <a:solidFill>
                <a:srgbClr val="000000">
                  <a:lumMod val="50000"/>
                  <a:lumOff val="50000"/>
                </a:srgbClr>
              </a:solidFill>
            </a:endParaRPr>
          </a:p>
        </p:txBody>
      </p:sp>
      <p:sp>
        <p:nvSpPr>
          <p:cNvPr id="9" name="Footer Placeholder 8"/>
          <p:cNvSpPr>
            <a:spLocks noGrp="1"/>
          </p:cNvSpPr>
          <p:nvPr>
            <p:ph type="ftr" sz="quarter" idx="11"/>
          </p:nvPr>
        </p:nvSpPr>
        <p:spPr/>
        <p:txBody>
          <a:bodyPr/>
          <a:lstStyle/>
          <a:p>
            <a:endParaRPr lang="en-US">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529AF229-1B33-4AAE-88A2-0D2B6DEE8309}" type="slidenum">
              <a:rPr lang="en-US" smtClean="0">
                <a:solidFill>
                  <a:srgbClr val="40BAD2"/>
                </a:solidFill>
              </a:rPr>
              <a:pPr/>
              <a:t>‹#›</a:t>
            </a:fld>
            <a:endParaRPr lang="en-US">
              <a:solidFill>
                <a:srgbClr val="40BAD2"/>
              </a:solidFill>
            </a:endParaRPr>
          </a:p>
        </p:txBody>
      </p:sp>
    </p:spTree>
    <p:extLst>
      <p:ext uri="{BB962C8B-B14F-4D97-AF65-F5344CB8AC3E}">
        <p14:creationId xmlns:p14="http://schemas.microsoft.com/office/powerpoint/2010/main" val="152308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FEA88D-951F-442D-A6CE-22C1CBBC169B}"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9048B-395A-4CE3-9D0F-FE0C3F8FEB3C}" type="slidenum">
              <a:rPr lang="en-US" smtClean="0"/>
              <a:t>‹#›</a:t>
            </a:fld>
            <a:endParaRPr lang="en-US"/>
          </a:p>
        </p:txBody>
      </p:sp>
    </p:spTree>
    <p:extLst>
      <p:ext uri="{BB962C8B-B14F-4D97-AF65-F5344CB8AC3E}">
        <p14:creationId xmlns:p14="http://schemas.microsoft.com/office/powerpoint/2010/main" val="404147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0AFAED2-538E-4A1D-9F26-350FC260DB21}" type="datetimeFigureOut">
              <a:rPr lang="en-US" smtClean="0">
                <a:solidFill>
                  <a:srgbClr val="000000">
                    <a:lumMod val="50000"/>
                    <a:lumOff val="50000"/>
                  </a:srgbClr>
                </a:solidFill>
              </a:rPr>
              <a:pPr/>
              <a:t>5/16/2017</a:t>
            </a:fld>
            <a:endParaRPr lang="en-US">
              <a:solidFill>
                <a:srgbClr val="000000">
                  <a:lumMod val="50000"/>
                  <a:lumOff val="50000"/>
                </a:srgbClr>
              </a:solidFill>
            </a:endParaRPr>
          </a:p>
        </p:txBody>
      </p:sp>
      <p:sp>
        <p:nvSpPr>
          <p:cNvPr id="9" name="Footer Placeholder 8"/>
          <p:cNvSpPr>
            <a:spLocks noGrp="1"/>
          </p:cNvSpPr>
          <p:nvPr>
            <p:ph type="ftr" sz="quarter" idx="11"/>
          </p:nvPr>
        </p:nvSpPr>
        <p:spPr>
          <a:xfrm>
            <a:off x="3499101" y="6356350"/>
            <a:ext cx="5911517" cy="365125"/>
          </a:xfrm>
        </p:spPr>
        <p:txBody>
          <a:bodyPr/>
          <a:lstStyle/>
          <a:p>
            <a:endParaRPr lang="en-US">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529AF229-1B33-4AAE-88A2-0D2B6DEE8309}" type="slidenum">
              <a:rPr lang="en-US" smtClean="0">
                <a:solidFill>
                  <a:srgbClr val="40BAD2"/>
                </a:solidFill>
              </a:rPr>
              <a:pPr/>
              <a:t>‹#›</a:t>
            </a:fld>
            <a:endParaRPr lang="en-US">
              <a:solidFill>
                <a:srgbClr val="40BAD2"/>
              </a:solidFill>
            </a:endParaRPr>
          </a:p>
        </p:txBody>
      </p:sp>
    </p:spTree>
    <p:extLst>
      <p:ext uri="{BB962C8B-B14F-4D97-AF65-F5344CB8AC3E}">
        <p14:creationId xmlns:p14="http://schemas.microsoft.com/office/powerpoint/2010/main" val="40370654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AFAED2-538E-4A1D-9F26-350FC260DB21}" type="datetimeFigureOut">
              <a:rPr lang="en-US" smtClean="0">
                <a:solidFill>
                  <a:srgbClr val="000000">
                    <a:lumMod val="50000"/>
                    <a:lumOff val="50000"/>
                  </a:srgbClr>
                </a:solidFill>
              </a:rPr>
              <a:pPr/>
              <a:t>5/16/2017</a:t>
            </a:fld>
            <a:endParaRPr lang="en-US">
              <a:solidFill>
                <a:srgbClr val="000000">
                  <a:lumMod val="50000"/>
                  <a:lumOff val="50000"/>
                </a:srgbClr>
              </a:solidFill>
            </a:endParaRPr>
          </a:p>
        </p:txBody>
      </p:sp>
      <p:sp>
        <p:nvSpPr>
          <p:cNvPr id="8" name="Footer Placeholder 7"/>
          <p:cNvSpPr>
            <a:spLocks noGrp="1"/>
          </p:cNvSpPr>
          <p:nvPr>
            <p:ph type="ftr" sz="quarter" idx="11"/>
          </p:nvPr>
        </p:nvSpPr>
        <p:spPr/>
        <p:txBody>
          <a:bodyPr/>
          <a:lstStyle/>
          <a:p>
            <a:endParaRPr lang="en-US">
              <a:solidFill>
                <a:srgbClr val="000000">
                  <a:lumMod val="50000"/>
                  <a:lumOff val="50000"/>
                </a:srgbClr>
              </a:solidFill>
            </a:endParaRPr>
          </a:p>
        </p:txBody>
      </p:sp>
      <p:sp>
        <p:nvSpPr>
          <p:cNvPr id="9" name="Slide Number Placeholder 8"/>
          <p:cNvSpPr>
            <a:spLocks noGrp="1"/>
          </p:cNvSpPr>
          <p:nvPr>
            <p:ph type="sldNum" sz="quarter" idx="12"/>
          </p:nvPr>
        </p:nvSpPr>
        <p:spPr/>
        <p:txBody>
          <a:bodyPr/>
          <a:lstStyle/>
          <a:p>
            <a:fld id="{529AF229-1B33-4AAE-88A2-0D2B6DEE8309}" type="slidenum">
              <a:rPr lang="en-US" smtClean="0">
                <a:solidFill>
                  <a:srgbClr val="40BAD2"/>
                </a:solidFill>
              </a:rPr>
              <a:pPr/>
              <a:t>‹#›</a:t>
            </a:fld>
            <a:endParaRPr lang="en-US">
              <a:solidFill>
                <a:srgbClr val="40BAD2"/>
              </a:solidFill>
            </a:endParaRPr>
          </a:p>
        </p:txBody>
      </p:sp>
    </p:spTree>
    <p:extLst>
      <p:ext uri="{BB962C8B-B14F-4D97-AF65-F5344CB8AC3E}">
        <p14:creationId xmlns:p14="http://schemas.microsoft.com/office/powerpoint/2010/main" val="2603571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AFAED2-538E-4A1D-9F26-350FC260DB21}" type="datetimeFigureOut">
              <a:rPr lang="en-US" smtClean="0">
                <a:solidFill>
                  <a:srgbClr val="000000">
                    <a:lumMod val="50000"/>
                    <a:lumOff val="50000"/>
                  </a:srgbClr>
                </a:solidFill>
              </a:rPr>
              <a:pPr/>
              <a:t>5/16/2017</a:t>
            </a:fld>
            <a:endParaRPr lang="en-US">
              <a:solidFill>
                <a:srgbClr val="000000">
                  <a:lumMod val="50000"/>
                  <a:lumOff val="50000"/>
                </a:srgbClr>
              </a:solidFill>
            </a:endParaRPr>
          </a:p>
        </p:txBody>
      </p:sp>
      <p:sp>
        <p:nvSpPr>
          <p:cNvPr id="8" name="Footer Placeholder 7"/>
          <p:cNvSpPr>
            <a:spLocks noGrp="1"/>
          </p:cNvSpPr>
          <p:nvPr>
            <p:ph type="ftr" sz="quarter" idx="11"/>
          </p:nvPr>
        </p:nvSpPr>
        <p:spPr/>
        <p:txBody>
          <a:bodyPr/>
          <a:lstStyle/>
          <a:p>
            <a:endParaRPr lang="en-US">
              <a:solidFill>
                <a:srgbClr val="000000">
                  <a:lumMod val="50000"/>
                  <a:lumOff val="50000"/>
                </a:srgbClr>
              </a:solidFill>
            </a:endParaRPr>
          </a:p>
        </p:txBody>
      </p:sp>
      <p:sp>
        <p:nvSpPr>
          <p:cNvPr id="9" name="Slide Number Placeholder 8"/>
          <p:cNvSpPr>
            <a:spLocks noGrp="1"/>
          </p:cNvSpPr>
          <p:nvPr>
            <p:ph type="sldNum" sz="quarter" idx="12"/>
          </p:nvPr>
        </p:nvSpPr>
        <p:spPr/>
        <p:txBody>
          <a:bodyPr/>
          <a:lstStyle/>
          <a:p>
            <a:fld id="{529AF229-1B33-4AAE-88A2-0D2B6DEE8309}" type="slidenum">
              <a:rPr lang="en-US" smtClean="0">
                <a:solidFill>
                  <a:srgbClr val="40BAD2"/>
                </a:solidFill>
              </a:rPr>
              <a:pPr/>
              <a:t>‹#›</a:t>
            </a:fld>
            <a:endParaRPr lang="en-US">
              <a:solidFill>
                <a:srgbClr val="40BAD2"/>
              </a:solidFill>
            </a:endParaRPr>
          </a:p>
        </p:txBody>
      </p:sp>
    </p:spTree>
    <p:extLst>
      <p:ext uri="{BB962C8B-B14F-4D97-AF65-F5344CB8AC3E}">
        <p14:creationId xmlns:p14="http://schemas.microsoft.com/office/powerpoint/2010/main" val="375240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EA88D-951F-442D-A6CE-22C1CBBC169B}" type="datetimeFigureOut">
              <a:rPr lang="en-US" smtClean="0"/>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9048B-395A-4CE3-9D0F-FE0C3F8FEB3C}" type="slidenum">
              <a:rPr lang="en-US" smtClean="0"/>
              <a:t>‹#›</a:t>
            </a:fld>
            <a:endParaRPr lang="en-US"/>
          </a:p>
        </p:txBody>
      </p:sp>
    </p:spTree>
    <p:extLst>
      <p:ext uri="{BB962C8B-B14F-4D97-AF65-F5344CB8AC3E}">
        <p14:creationId xmlns:p14="http://schemas.microsoft.com/office/powerpoint/2010/main" val="91220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FEA88D-951F-442D-A6CE-22C1CBBC169B}"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9048B-395A-4CE3-9D0F-FE0C3F8FEB3C}" type="slidenum">
              <a:rPr lang="en-US" smtClean="0"/>
              <a:t>‹#›</a:t>
            </a:fld>
            <a:endParaRPr lang="en-US"/>
          </a:p>
        </p:txBody>
      </p:sp>
    </p:spTree>
    <p:extLst>
      <p:ext uri="{BB962C8B-B14F-4D97-AF65-F5344CB8AC3E}">
        <p14:creationId xmlns:p14="http://schemas.microsoft.com/office/powerpoint/2010/main" val="1421483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FEA88D-951F-442D-A6CE-22C1CBBC169B}" type="datetimeFigureOut">
              <a:rPr lang="en-US" smtClean="0"/>
              <a:t>5/16/2017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19048B-395A-4CE3-9D0F-FE0C3F8FEB3C}" type="slidenum">
              <a:rPr lang="en-US" smtClean="0"/>
              <a:t>‹#›</a:t>
            </a:fld>
            <a:endParaRPr lang="en-US"/>
          </a:p>
        </p:txBody>
      </p:sp>
    </p:spTree>
    <p:extLst>
      <p:ext uri="{BB962C8B-B14F-4D97-AF65-F5344CB8AC3E}">
        <p14:creationId xmlns:p14="http://schemas.microsoft.com/office/powerpoint/2010/main" val="358157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FEA88D-951F-442D-A6CE-22C1CBBC169B}" type="datetimeFigureOut">
              <a:rPr lang="en-US" smtClean="0"/>
              <a:t>5/16/2017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19048B-395A-4CE3-9D0F-FE0C3F8FEB3C}" type="slidenum">
              <a:rPr lang="en-US" smtClean="0"/>
              <a:t>‹#›</a:t>
            </a:fld>
            <a:endParaRPr lang="en-US"/>
          </a:p>
        </p:txBody>
      </p:sp>
    </p:spTree>
    <p:extLst>
      <p:ext uri="{BB962C8B-B14F-4D97-AF65-F5344CB8AC3E}">
        <p14:creationId xmlns:p14="http://schemas.microsoft.com/office/powerpoint/2010/main" val="2838780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EA88D-951F-442D-A6CE-22C1CBBC169B}" type="datetimeFigureOut">
              <a:rPr lang="en-US" smtClean="0"/>
              <a:t>5/16/2017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19048B-395A-4CE3-9D0F-FE0C3F8FEB3C}" type="slidenum">
              <a:rPr lang="en-US" smtClean="0"/>
              <a:t>‹#›</a:t>
            </a:fld>
            <a:endParaRPr lang="en-US"/>
          </a:p>
        </p:txBody>
      </p:sp>
    </p:spTree>
    <p:extLst>
      <p:ext uri="{BB962C8B-B14F-4D97-AF65-F5344CB8AC3E}">
        <p14:creationId xmlns:p14="http://schemas.microsoft.com/office/powerpoint/2010/main" val="140993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EA88D-951F-442D-A6CE-22C1CBBC169B}"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9048B-395A-4CE3-9D0F-FE0C3F8FEB3C}" type="slidenum">
              <a:rPr lang="en-US" smtClean="0"/>
              <a:t>‹#›</a:t>
            </a:fld>
            <a:endParaRPr lang="en-US"/>
          </a:p>
        </p:txBody>
      </p:sp>
    </p:spTree>
    <p:extLst>
      <p:ext uri="{BB962C8B-B14F-4D97-AF65-F5344CB8AC3E}">
        <p14:creationId xmlns:p14="http://schemas.microsoft.com/office/powerpoint/2010/main" val="2108138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EA88D-951F-442D-A6CE-22C1CBBC169B}" type="datetimeFigureOut">
              <a:rPr lang="en-US" smtClean="0"/>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9048B-395A-4CE3-9D0F-FE0C3F8FEB3C}" type="slidenum">
              <a:rPr lang="en-US" smtClean="0"/>
              <a:t>‹#›</a:t>
            </a:fld>
            <a:endParaRPr lang="en-US"/>
          </a:p>
        </p:txBody>
      </p:sp>
    </p:spTree>
    <p:extLst>
      <p:ext uri="{BB962C8B-B14F-4D97-AF65-F5344CB8AC3E}">
        <p14:creationId xmlns:p14="http://schemas.microsoft.com/office/powerpoint/2010/main" val="3716659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EA88D-951F-442D-A6CE-22C1CBBC169B}" type="datetimeFigureOut">
              <a:rPr lang="en-US" smtClean="0"/>
              <a:t>5/16/2017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9048B-395A-4CE3-9D0F-FE0C3F8FEB3C}" type="slidenum">
              <a:rPr lang="en-US" smtClean="0"/>
              <a:t>‹#›</a:t>
            </a:fld>
            <a:endParaRPr lang="en-US"/>
          </a:p>
        </p:txBody>
      </p:sp>
    </p:spTree>
    <p:extLst>
      <p:ext uri="{BB962C8B-B14F-4D97-AF65-F5344CB8AC3E}">
        <p14:creationId xmlns:p14="http://schemas.microsoft.com/office/powerpoint/2010/main" val="2817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0AFAED2-538E-4A1D-9F26-350FC260DB21}" type="datetimeFigureOut">
              <a:rPr lang="en-US" smtClean="0">
                <a:solidFill>
                  <a:srgbClr val="000000">
                    <a:lumMod val="50000"/>
                    <a:lumOff val="50000"/>
                  </a:srgbClr>
                </a:solidFill>
              </a:rPr>
              <a:pPr/>
              <a:t>5/16/2017</a:t>
            </a:fld>
            <a:endParaRPr lang="en-US">
              <a:solidFill>
                <a:srgbClr val="000000">
                  <a:lumMod val="50000"/>
                  <a:lumOff val="50000"/>
                </a:srgbClr>
              </a:solidFill>
            </a:endParaRPr>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solidFill>
                <a:srgbClr val="000000">
                  <a:lumMod val="50000"/>
                  <a:lumOff val="50000"/>
                </a:srgbClr>
              </a:solidFill>
            </a:endParaRP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29AF229-1B33-4AAE-88A2-0D2B6DEE8309}" type="slidenum">
              <a:rPr lang="en-US" smtClean="0">
                <a:solidFill>
                  <a:srgbClr val="40BAD2"/>
                </a:solidFill>
              </a:rPr>
              <a:pPr/>
              <a:t>‹#›</a:t>
            </a:fld>
            <a:endParaRPr lang="en-US">
              <a:solidFill>
                <a:srgbClr val="40BAD2"/>
              </a:solidFill>
            </a:endParaRPr>
          </a:p>
        </p:txBody>
      </p:sp>
    </p:spTree>
    <p:extLst>
      <p:ext uri="{BB962C8B-B14F-4D97-AF65-F5344CB8AC3E}">
        <p14:creationId xmlns:p14="http://schemas.microsoft.com/office/powerpoint/2010/main" val="38502152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Author’s Note</a:t>
            </a:r>
          </a:p>
        </p:txBody>
      </p:sp>
      <p:sp>
        <p:nvSpPr>
          <p:cNvPr id="5" name="Content Placeholder 2"/>
          <p:cNvSpPr>
            <a:spLocks noGrp="1"/>
          </p:cNvSpPr>
          <p:nvPr>
            <p:ph idx="1"/>
          </p:nvPr>
        </p:nvSpPr>
        <p:spPr>
          <a:xfrm>
            <a:off x="3869268" y="864108"/>
            <a:ext cx="7315200" cy="5120640"/>
          </a:xfrm>
        </p:spPr>
        <p:txBody>
          <a:bodyPr>
            <a:normAutofit/>
          </a:bodyPr>
          <a:lstStyle/>
          <a:p>
            <a:pPr marL="0" indent="0">
              <a:buNone/>
            </a:pPr>
            <a:r>
              <a:rPr lang="en-US"/>
              <a:t>This document was created as a reference for how Project 3’s code is laid out. A high level overview is covered in slides 4-6. In slides 8-23, the algorithm to generate, plot and show Task 3 is explained step by step.</a:t>
            </a:r>
          </a:p>
          <a:p>
            <a:pPr marL="0" indent="0">
              <a:buNone/>
            </a:pPr>
            <a:endParaRPr lang="en-US"/>
          </a:p>
          <a:p>
            <a:pPr marL="0" indent="0">
              <a:buNone/>
            </a:pPr>
            <a:r>
              <a:rPr lang="en-US"/>
              <a:t>Revision 2 – Last Updated 05/15/2017</a:t>
            </a:r>
            <a:endParaRPr lang="en-US">
              <a:solidFill>
                <a:schemeClr val="tx1"/>
              </a:solidFill>
            </a:endParaRPr>
          </a:p>
          <a:p>
            <a:pPr marL="0" indent="0">
              <a:buNone/>
            </a:pPr>
            <a:r>
              <a:rPr lang="en-US"/>
              <a:t>Although built with PowerPoint, it is not meant to be used for a presentation as is. (Too much text)</a:t>
            </a:r>
          </a:p>
        </p:txBody>
      </p:sp>
    </p:spTree>
    <p:extLst>
      <p:ext uri="{BB962C8B-B14F-4D97-AF65-F5344CB8AC3E}">
        <p14:creationId xmlns:p14="http://schemas.microsoft.com/office/powerpoint/2010/main" val="34059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query.py</a:t>
            </a:r>
            <a:br>
              <a:rPr lang="en-US"/>
            </a:br>
            <a:r>
              <a:rPr lang="en-US" sz="2400"/>
              <a:t>Task 3 – </a:t>
            </a:r>
            <a:r>
              <a:rPr lang="en-US" sz="2400" b="1"/>
              <a:t>df_time</a:t>
            </a:r>
            <a:endParaRPr lang="en-US" b="1"/>
          </a:p>
        </p:txBody>
      </p:sp>
      <p:sp>
        <p:nvSpPr>
          <p:cNvPr id="3" name="Content Placeholder 2"/>
          <p:cNvSpPr>
            <a:spLocks noGrp="1"/>
          </p:cNvSpPr>
          <p:nvPr>
            <p:ph idx="1"/>
          </p:nvPr>
        </p:nvSpPr>
        <p:spPr>
          <a:xfrm>
            <a:off x="3869268" y="864108"/>
            <a:ext cx="7315200" cy="1933413"/>
          </a:xfrm>
        </p:spPr>
        <p:txBody>
          <a:bodyPr>
            <a:normAutofit/>
          </a:bodyPr>
          <a:lstStyle/>
          <a:p>
            <a:pPr marL="0" indent="0">
              <a:buNone/>
            </a:pPr>
            <a:r>
              <a:rPr lang="en-US"/>
              <a:t>Starting with “t3_csv”, run an SQL query and store the results in </a:t>
            </a:r>
            <a:r>
              <a:rPr lang="en-US" b="1"/>
              <a:t>df_time</a:t>
            </a:r>
            <a:r>
              <a:rPr lang="en-US"/>
              <a:t>.</a:t>
            </a:r>
            <a:endParaRPr lang="en-US" b="1"/>
          </a:p>
          <a:p>
            <a:r>
              <a:rPr lang="en-US" err="1"/>
              <a:t>q_time</a:t>
            </a:r>
            <a:r>
              <a:rPr lang="en-US"/>
              <a:t> = "SELECT time, Sum(volume) AS `total` FROM t3_csv GROUP BY time ORDER BY time“</a:t>
            </a:r>
          </a:p>
          <a:p>
            <a:r>
              <a:rPr lang="en-US"/>
              <a:t>df_time = </a:t>
            </a:r>
            <a:r>
              <a:rPr lang="en-US" err="1"/>
              <a:t>spark.sql</a:t>
            </a:r>
            <a:r>
              <a:rPr lang="en-US"/>
              <a:t>(</a:t>
            </a:r>
            <a:r>
              <a:rPr lang="en-US" err="1"/>
              <a:t>q_time</a:t>
            </a:r>
            <a:r>
              <a:rPr lang="en-US"/>
              <a:t>)</a:t>
            </a:r>
          </a:p>
        </p:txBody>
      </p:sp>
      <p:pic>
        <p:nvPicPr>
          <p:cNvPr id="8" name="Picture 7"/>
          <p:cNvPicPr>
            <a:picLocks noChangeAspect="1"/>
          </p:cNvPicPr>
          <p:nvPr/>
        </p:nvPicPr>
        <p:blipFill rotWithShape="1">
          <a:blip r:embed="rId2"/>
          <a:srcRect b="34529"/>
          <a:stretch/>
        </p:blipFill>
        <p:spPr>
          <a:xfrm>
            <a:off x="8765118" y="2791988"/>
            <a:ext cx="2419350" cy="3286408"/>
          </a:xfrm>
          <a:prstGeom prst="rect">
            <a:avLst/>
          </a:prstGeom>
        </p:spPr>
      </p:pic>
      <p:pic>
        <p:nvPicPr>
          <p:cNvPr id="9" name="Picture 8"/>
          <p:cNvPicPr>
            <a:picLocks noChangeAspect="1"/>
          </p:cNvPicPr>
          <p:nvPr/>
        </p:nvPicPr>
        <p:blipFill rotWithShape="1">
          <a:blip r:embed="rId3"/>
          <a:srcRect t="731" b="29021"/>
          <a:stretch/>
        </p:blipFill>
        <p:spPr>
          <a:xfrm>
            <a:off x="3914776" y="2799736"/>
            <a:ext cx="4181475" cy="3278660"/>
          </a:xfrm>
          <a:prstGeom prst="rect">
            <a:avLst/>
          </a:prstGeom>
        </p:spPr>
      </p:pic>
      <p:cxnSp>
        <p:nvCxnSpPr>
          <p:cNvPr id="10" name="Straight Arrow Connector 9"/>
          <p:cNvCxnSpPr/>
          <p:nvPr/>
        </p:nvCxnSpPr>
        <p:spPr>
          <a:xfrm>
            <a:off x="8219977" y="2921101"/>
            <a:ext cx="365760" cy="0"/>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943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query.py</a:t>
            </a:r>
            <a:br>
              <a:rPr lang="en-US"/>
            </a:br>
            <a:r>
              <a:rPr lang="en-US" sz="2400"/>
              <a:t>Task 3 – </a:t>
            </a:r>
            <a:r>
              <a:rPr lang="en-US" sz="2400" b="1" err="1"/>
              <a:t>df_trend</a:t>
            </a:r>
            <a:endParaRPr lang="en-US" b="1"/>
          </a:p>
        </p:txBody>
      </p:sp>
      <p:sp>
        <p:nvSpPr>
          <p:cNvPr id="3" name="Content Placeholder 2"/>
          <p:cNvSpPr>
            <a:spLocks noGrp="1"/>
          </p:cNvSpPr>
          <p:nvPr>
            <p:ph idx="1"/>
          </p:nvPr>
        </p:nvSpPr>
        <p:spPr>
          <a:xfrm>
            <a:off x="3869268" y="864108"/>
            <a:ext cx="7315200" cy="1933413"/>
          </a:xfrm>
        </p:spPr>
        <p:txBody>
          <a:bodyPr>
            <a:normAutofit/>
          </a:bodyPr>
          <a:lstStyle/>
          <a:p>
            <a:pPr marL="0" indent="0">
              <a:buNone/>
            </a:pPr>
            <a:r>
              <a:rPr lang="en-US"/>
              <a:t>Starting with “t3_csv”, run an SQL query and store the results in </a:t>
            </a:r>
            <a:r>
              <a:rPr lang="en-US" b="1" err="1"/>
              <a:t>df_trend</a:t>
            </a:r>
            <a:r>
              <a:rPr lang="en-US"/>
              <a:t>. Label </a:t>
            </a:r>
            <a:r>
              <a:rPr lang="en-US" err="1"/>
              <a:t>DataFrame</a:t>
            </a:r>
            <a:r>
              <a:rPr lang="en-US"/>
              <a:t> as “trend”</a:t>
            </a:r>
            <a:endParaRPr lang="en-US" b="1"/>
          </a:p>
          <a:p>
            <a:r>
              <a:rPr lang="en-US" err="1"/>
              <a:t>q_time</a:t>
            </a:r>
            <a:r>
              <a:rPr lang="en-US"/>
              <a:t> = "SELECT trend, Sum(volume) AS `total` FROM t3_csv      GROUP BY trend ORDER BY Sum(volume) DESC LIMIT 3“</a:t>
            </a:r>
          </a:p>
          <a:p>
            <a:r>
              <a:rPr lang="en-US" err="1"/>
              <a:t>df_trend</a:t>
            </a:r>
            <a:r>
              <a:rPr lang="en-US"/>
              <a:t> = </a:t>
            </a:r>
            <a:r>
              <a:rPr lang="en-US" err="1"/>
              <a:t>spark.sql</a:t>
            </a:r>
            <a:r>
              <a:rPr lang="en-US"/>
              <a:t>(</a:t>
            </a:r>
            <a:r>
              <a:rPr lang="en-US" err="1"/>
              <a:t>q_trend</a:t>
            </a:r>
            <a:r>
              <a:rPr lang="en-US"/>
              <a:t>)</a:t>
            </a:r>
          </a:p>
        </p:txBody>
      </p:sp>
      <p:cxnSp>
        <p:nvCxnSpPr>
          <p:cNvPr id="7" name="Straight Arrow Connector 6"/>
          <p:cNvCxnSpPr/>
          <p:nvPr/>
        </p:nvCxnSpPr>
        <p:spPr>
          <a:xfrm>
            <a:off x="8178787" y="2921101"/>
            <a:ext cx="365760" cy="0"/>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2"/>
          <a:srcRect t="731" b="29021"/>
          <a:stretch/>
        </p:blipFill>
        <p:spPr>
          <a:xfrm>
            <a:off x="3869268" y="2797521"/>
            <a:ext cx="4181475" cy="3278660"/>
          </a:xfrm>
          <a:prstGeom prst="rect">
            <a:avLst/>
          </a:prstGeom>
        </p:spPr>
      </p:pic>
      <p:pic>
        <p:nvPicPr>
          <p:cNvPr id="4" name="Picture 3"/>
          <p:cNvPicPr>
            <a:picLocks noChangeAspect="1"/>
          </p:cNvPicPr>
          <p:nvPr/>
        </p:nvPicPr>
        <p:blipFill>
          <a:blip r:embed="rId3"/>
          <a:stretch>
            <a:fillRect/>
          </a:stretch>
        </p:blipFill>
        <p:spPr>
          <a:xfrm>
            <a:off x="8707968" y="2797521"/>
            <a:ext cx="2476500" cy="1038225"/>
          </a:xfrm>
          <a:prstGeom prst="rect">
            <a:avLst/>
          </a:prstGeom>
        </p:spPr>
      </p:pic>
    </p:spTree>
    <p:extLst>
      <p:ext uri="{BB962C8B-B14F-4D97-AF65-F5344CB8AC3E}">
        <p14:creationId xmlns:p14="http://schemas.microsoft.com/office/powerpoint/2010/main" val="360914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query.py</a:t>
            </a:r>
            <a:br>
              <a:rPr lang="en-US"/>
            </a:br>
            <a:r>
              <a:rPr lang="en-US" sz="2400"/>
              <a:t>Task 3 – </a:t>
            </a:r>
            <a:r>
              <a:rPr lang="en-US" sz="2400" b="1" err="1"/>
              <a:t>df_trend_time</a:t>
            </a:r>
            <a:endParaRPr lang="en-US" b="1"/>
          </a:p>
        </p:txBody>
      </p:sp>
      <p:sp>
        <p:nvSpPr>
          <p:cNvPr id="3" name="Content Placeholder 2"/>
          <p:cNvSpPr>
            <a:spLocks noGrp="1"/>
          </p:cNvSpPr>
          <p:nvPr>
            <p:ph idx="1"/>
          </p:nvPr>
        </p:nvSpPr>
        <p:spPr>
          <a:xfrm>
            <a:off x="3869268" y="864108"/>
            <a:ext cx="7315200" cy="1933413"/>
          </a:xfrm>
        </p:spPr>
        <p:txBody>
          <a:bodyPr>
            <a:normAutofit/>
          </a:bodyPr>
          <a:lstStyle/>
          <a:p>
            <a:pPr marL="0" indent="0">
              <a:buNone/>
            </a:pPr>
            <a:r>
              <a:rPr lang="en-US"/>
              <a:t>Using “trend” &amp; “t3_csv, run an SQL query and store the results in </a:t>
            </a:r>
            <a:r>
              <a:rPr lang="en-US" b="1" err="1"/>
              <a:t>df_trend_time</a:t>
            </a:r>
            <a:r>
              <a:rPr lang="en-US"/>
              <a:t>. </a:t>
            </a:r>
          </a:p>
          <a:p>
            <a:r>
              <a:rPr lang="en-US" err="1"/>
              <a:t>q_trend_time</a:t>
            </a:r>
            <a:r>
              <a:rPr lang="en-US"/>
              <a:t> = "SELECT </a:t>
            </a:r>
            <a:r>
              <a:rPr lang="en-US" err="1"/>
              <a:t>trend.trend</a:t>
            </a:r>
            <a:r>
              <a:rPr lang="en-US"/>
              <a:t>, t3_csv.time, t3_csv.volume FROM trend INNER JOIN t3_csv ON </a:t>
            </a:r>
            <a:r>
              <a:rPr lang="en-US" err="1"/>
              <a:t>trend.trend</a:t>
            </a:r>
            <a:r>
              <a:rPr lang="en-US"/>
              <a:t> = t3_csv.trend“</a:t>
            </a:r>
          </a:p>
          <a:p>
            <a:r>
              <a:rPr lang="en-US" err="1"/>
              <a:t>df_trend_time</a:t>
            </a:r>
            <a:r>
              <a:rPr lang="en-US"/>
              <a:t> = </a:t>
            </a:r>
            <a:r>
              <a:rPr lang="en-US" err="1"/>
              <a:t>spark.sql</a:t>
            </a:r>
            <a:r>
              <a:rPr lang="en-US"/>
              <a:t>(</a:t>
            </a:r>
            <a:r>
              <a:rPr lang="en-US" err="1"/>
              <a:t>q_trend_time</a:t>
            </a:r>
            <a:r>
              <a:rPr lang="en-US"/>
              <a:t>)</a:t>
            </a:r>
          </a:p>
        </p:txBody>
      </p:sp>
      <p:cxnSp>
        <p:nvCxnSpPr>
          <p:cNvPr id="8" name="Straight Arrow Connector 7"/>
          <p:cNvCxnSpPr/>
          <p:nvPr/>
        </p:nvCxnSpPr>
        <p:spPr>
          <a:xfrm>
            <a:off x="6576437" y="5394168"/>
            <a:ext cx="1097280" cy="0"/>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rotWithShape="1">
          <a:blip r:embed="rId2"/>
          <a:srcRect b="49668"/>
          <a:stretch/>
        </p:blipFill>
        <p:spPr>
          <a:xfrm>
            <a:off x="7850718" y="2797521"/>
            <a:ext cx="3333750" cy="3092183"/>
          </a:xfrm>
          <a:prstGeom prst="rect">
            <a:avLst/>
          </a:prstGeom>
        </p:spPr>
      </p:pic>
      <p:cxnSp>
        <p:nvCxnSpPr>
          <p:cNvPr id="7" name="Straight Arrow Connector 6"/>
          <p:cNvCxnSpPr/>
          <p:nvPr/>
        </p:nvCxnSpPr>
        <p:spPr>
          <a:xfrm flipV="1">
            <a:off x="7199870" y="3878729"/>
            <a:ext cx="455522" cy="1293"/>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rotWithShape="1">
          <a:blip r:embed="rId3"/>
          <a:srcRect t="731" r="21333" b="57366"/>
          <a:stretch/>
        </p:blipFill>
        <p:spPr>
          <a:xfrm>
            <a:off x="3869267" y="2726379"/>
            <a:ext cx="3289414" cy="1955711"/>
          </a:xfrm>
          <a:prstGeom prst="rect">
            <a:avLst/>
          </a:prstGeom>
        </p:spPr>
      </p:pic>
      <p:pic>
        <p:nvPicPr>
          <p:cNvPr id="13" name="Picture 12"/>
          <p:cNvPicPr>
            <a:picLocks noChangeAspect="1"/>
          </p:cNvPicPr>
          <p:nvPr/>
        </p:nvPicPr>
        <p:blipFill>
          <a:blip r:embed="rId4"/>
          <a:stretch>
            <a:fillRect/>
          </a:stretch>
        </p:blipFill>
        <p:spPr>
          <a:xfrm>
            <a:off x="3869267" y="4875056"/>
            <a:ext cx="2476500" cy="1038225"/>
          </a:xfrm>
          <a:prstGeom prst="rect">
            <a:avLst/>
          </a:prstGeom>
        </p:spPr>
      </p:pic>
      <p:sp>
        <p:nvSpPr>
          <p:cNvPr id="9" name="Rectangle 8"/>
          <p:cNvSpPr/>
          <p:nvPr/>
        </p:nvSpPr>
        <p:spPr>
          <a:xfrm>
            <a:off x="4907902" y="2726379"/>
            <a:ext cx="2427779" cy="2043329"/>
          </a:xfrm>
          <a:prstGeom prst="rect">
            <a:avLst/>
          </a:prstGeom>
          <a:gradFill flip="none" rotWithShape="1">
            <a:gsLst>
              <a:gs pos="0">
                <a:schemeClr val="bg1">
                  <a:alpha val="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121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query.py</a:t>
            </a:r>
            <a:br>
              <a:rPr lang="en-US"/>
            </a:br>
            <a:r>
              <a:rPr lang="en-US" sz="2400"/>
              <a:t>Task 3 </a:t>
            </a:r>
            <a:endParaRPr lang="en-US" sz="2800"/>
          </a:p>
        </p:txBody>
      </p:sp>
      <p:sp>
        <p:nvSpPr>
          <p:cNvPr id="3" name="Content Placeholder 2"/>
          <p:cNvSpPr>
            <a:spLocks noGrp="1"/>
          </p:cNvSpPr>
          <p:nvPr>
            <p:ph idx="1"/>
          </p:nvPr>
        </p:nvSpPr>
        <p:spPr>
          <a:xfrm>
            <a:off x="3869268" y="864108"/>
            <a:ext cx="7315200" cy="2736342"/>
          </a:xfrm>
        </p:spPr>
        <p:txBody>
          <a:bodyPr/>
          <a:lstStyle/>
          <a:p>
            <a:pPr marL="0" indent="0">
              <a:buNone/>
            </a:pPr>
            <a:r>
              <a:rPr lang="en-US"/>
              <a:t>Both of the final DataFrames, </a:t>
            </a:r>
            <a:r>
              <a:rPr lang="en-US" b="1"/>
              <a:t>df_time</a:t>
            </a:r>
            <a:r>
              <a:rPr lang="en-US"/>
              <a:t> &amp; </a:t>
            </a:r>
            <a:r>
              <a:rPr lang="en-US" b="1"/>
              <a:t>df_time_trend</a:t>
            </a:r>
            <a:r>
              <a:rPr lang="en-US"/>
              <a:t>, are now complete. The results will now be passed to graph.py to be plotted. </a:t>
            </a:r>
          </a:p>
          <a:p>
            <a:pPr marL="0" indent="0">
              <a:buNone/>
            </a:pPr>
            <a:r>
              <a:rPr lang="en-US"/>
              <a:t>The graph.py needs to be able to access the results via an index, so both </a:t>
            </a:r>
            <a:r>
              <a:rPr lang="en-US" b="1"/>
              <a:t>df_time</a:t>
            </a:r>
            <a:r>
              <a:rPr lang="en-US"/>
              <a:t> &amp; </a:t>
            </a:r>
            <a:r>
              <a:rPr lang="en-US" b="1"/>
              <a:t>df_time_trend</a:t>
            </a:r>
            <a:r>
              <a:rPr lang="en-US"/>
              <a:t> are converted via the collect method and returned in a list. </a:t>
            </a:r>
          </a:p>
          <a:p>
            <a:r>
              <a:rPr lang="en-US"/>
              <a:t>result = [df_time.collect(),df_trend_time.collect()]</a:t>
            </a:r>
          </a:p>
          <a:p>
            <a:r>
              <a:rPr lang="en-US"/>
              <a:t>return result</a:t>
            </a:r>
          </a:p>
          <a:p>
            <a:endParaRPr lang="en-US"/>
          </a:p>
        </p:txBody>
      </p:sp>
      <p:sp>
        <p:nvSpPr>
          <p:cNvPr id="6" name="Content Placeholder 2"/>
          <p:cNvSpPr txBox="1">
            <a:spLocks/>
          </p:cNvSpPr>
          <p:nvPr/>
        </p:nvSpPr>
        <p:spPr>
          <a:xfrm>
            <a:off x="3869268" y="3424428"/>
            <a:ext cx="7315200" cy="1435896"/>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US"/>
              <a:t>This concludes the </a:t>
            </a:r>
            <a:r>
              <a:rPr lang="en-US" b="1" u="sng"/>
              <a:t>qSQL_t3 </a:t>
            </a:r>
            <a:r>
              <a:rPr lang="en-US"/>
              <a:t>function. The result will be returned to runQuery, which in turn returns the result to the flask server. The flask server will pass the result, along with other arguments, to the graph.py </a:t>
            </a:r>
          </a:p>
        </p:txBody>
      </p:sp>
    </p:spTree>
    <p:extLst>
      <p:ext uri="{BB962C8B-B14F-4D97-AF65-F5344CB8AC3E}">
        <p14:creationId xmlns:p14="http://schemas.microsoft.com/office/powerpoint/2010/main" val="1417253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graph.py</a:t>
            </a:r>
          </a:p>
        </p:txBody>
      </p:sp>
      <p:sp>
        <p:nvSpPr>
          <p:cNvPr id="3" name="Content Placeholder 2"/>
          <p:cNvSpPr>
            <a:spLocks noGrp="1"/>
          </p:cNvSpPr>
          <p:nvPr>
            <p:ph idx="1"/>
          </p:nvPr>
        </p:nvSpPr>
        <p:spPr>
          <a:xfrm>
            <a:off x="3869268" y="864108"/>
            <a:ext cx="7315200" cy="2937871"/>
          </a:xfrm>
        </p:spPr>
        <p:txBody>
          <a:bodyPr/>
          <a:lstStyle/>
          <a:p>
            <a:pPr marL="0" indent="0">
              <a:buNone/>
            </a:pPr>
            <a:r>
              <a:rPr lang="en-US"/>
              <a:t>After the server has retrieved the result from query.py, the server will call </a:t>
            </a:r>
            <a:r>
              <a:rPr lang="en-US" b="1" u="sng"/>
              <a:t>makeFig</a:t>
            </a:r>
            <a:r>
              <a:rPr lang="en-US"/>
              <a:t> from graph.py to plot the results.</a:t>
            </a:r>
          </a:p>
          <a:p>
            <a:pPr marL="0" indent="0">
              <a:buNone/>
            </a:pPr>
            <a:r>
              <a:rPr lang="en-US"/>
              <a:t>Along with the results, figure save name, figure attributes and time stamp are passed in. Figure attributes include information such as title, axis and description. </a:t>
            </a:r>
          </a:p>
          <a:p>
            <a:pPr marL="0" indent="0">
              <a:buNone/>
            </a:pPr>
            <a:r>
              <a:rPr lang="en-US"/>
              <a:t>Each task has a specific function in graph.py. Depending on what </a:t>
            </a:r>
            <a:r>
              <a:rPr lang="en-US" b="1"/>
              <a:t>q</a:t>
            </a:r>
            <a:r>
              <a:rPr lang="en-US"/>
              <a:t> is, makeFig will call the appropriate one. The figure is plotted using the </a:t>
            </a:r>
            <a:r>
              <a:rPr lang="en-US" err="1"/>
              <a:t>matplotlib</a:t>
            </a:r>
            <a:r>
              <a:rPr lang="en-US"/>
              <a:t> module and is stored in a </a:t>
            </a:r>
            <a:r>
              <a:rPr lang="en-US" err="1"/>
              <a:t>pyplot</a:t>
            </a:r>
            <a:r>
              <a:rPr lang="en-US"/>
              <a:t> object. Using the </a:t>
            </a:r>
            <a:r>
              <a:rPr lang="en-US" err="1"/>
              <a:t>pyplot</a:t>
            </a:r>
            <a:r>
              <a:rPr lang="en-US"/>
              <a:t> object, the figure is saved using </a:t>
            </a:r>
            <a:r>
              <a:rPr lang="en-US" b="1" err="1"/>
              <a:t>saveGraph</a:t>
            </a:r>
            <a:r>
              <a:rPr lang="en-US"/>
              <a:t>. </a:t>
            </a:r>
          </a:p>
        </p:txBody>
      </p:sp>
      <p:pic>
        <p:nvPicPr>
          <p:cNvPr id="7" name="Picture 6"/>
          <p:cNvPicPr>
            <a:picLocks noChangeAspect="1"/>
          </p:cNvPicPr>
          <p:nvPr/>
        </p:nvPicPr>
        <p:blipFill rotWithShape="1">
          <a:blip r:embed="rId2"/>
          <a:srcRect l="281" r="-1"/>
          <a:stretch/>
        </p:blipFill>
        <p:spPr>
          <a:xfrm>
            <a:off x="3954162" y="3801979"/>
            <a:ext cx="7296208" cy="2103120"/>
          </a:xfrm>
          <a:prstGeom prst="rect">
            <a:avLst/>
          </a:prstGeom>
        </p:spPr>
      </p:pic>
    </p:spTree>
    <p:extLst>
      <p:ext uri="{BB962C8B-B14F-4D97-AF65-F5344CB8AC3E}">
        <p14:creationId xmlns:p14="http://schemas.microsoft.com/office/powerpoint/2010/main" val="3610016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graph.py</a:t>
            </a:r>
            <a:br>
              <a:rPr lang="en-US"/>
            </a:br>
            <a:r>
              <a:rPr lang="en-US" sz="2400"/>
              <a:t>Task 3 </a:t>
            </a:r>
            <a:endParaRPr lang="en-US"/>
          </a:p>
        </p:txBody>
      </p:sp>
      <p:sp>
        <p:nvSpPr>
          <p:cNvPr id="3" name="Content Placeholder 2"/>
          <p:cNvSpPr>
            <a:spLocks noGrp="1"/>
          </p:cNvSpPr>
          <p:nvPr>
            <p:ph idx="1"/>
          </p:nvPr>
        </p:nvSpPr>
        <p:spPr>
          <a:xfrm>
            <a:off x="3869268" y="864108"/>
            <a:ext cx="1996073" cy="5120640"/>
          </a:xfrm>
        </p:spPr>
        <p:txBody>
          <a:bodyPr/>
          <a:lstStyle/>
          <a:p>
            <a:pPr marL="0" indent="0">
              <a:buNone/>
            </a:pPr>
            <a:r>
              <a:rPr lang="en-US"/>
              <a:t>For task 3, four sets of data need to be plotted:</a:t>
            </a:r>
          </a:p>
          <a:p>
            <a:r>
              <a:rPr lang="en-US" b="1"/>
              <a:t>The main plot</a:t>
            </a:r>
            <a:r>
              <a:rPr lang="en-US"/>
              <a:t>, which shows cumulative tweet volume across all trends over time.</a:t>
            </a:r>
          </a:p>
          <a:p>
            <a:r>
              <a:rPr lang="en-US" b="1"/>
              <a:t>Three secondary plots</a:t>
            </a:r>
            <a:r>
              <a:rPr lang="en-US"/>
              <a:t>, which show how the top 3 trends’ tweet volume vary over time.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341" y="934389"/>
            <a:ext cx="5486400" cy="4189811"/>
          </a:xfrm>
          <a:prstGeom prst="rect">
            <a:avLst/>
          </a:prstGeom>
        </p:spPr>
      </p:pic>
      <p:sp>
        <p:nvSpPr>
          <p:cNvPr id="5" name="TextBox 4"/>
          <p:cNvSpPr txBox="1"/>
          <p:nvPr/>
        </p:nvSpPr>
        <p:spPr>
          <a:xfrm>
            <a:off x="6652054" y="5194481"/>
            <a:ext cx="3912973" cy="707886"/>
          </a:xfrm>
          <a:prstGeom prst="rect">
            <a:avLst/>
          </a:prstGeom>
          <a:noFill/>
        </p:spPr>
        <p:txBody>
          <a:bodyPr wrap="square" rtlCol="0">
            <a:spAutoFit/>
          </a:bodyPr>
          <a:lstStyle/>
          <a:p>
            <a:r>
              <a:rPr lang="en-US" sz="2000">
                <a:solidFill>
                  <a:schemeClr val="tx1">
                    <a:lumMod val="65000"/>
                    <a:lumOff val="35000"/>
                  </a:schemeClr>
                </a:solidFill>
              </a:rPr>
              <a:t>Main plot in </a:t>
            </a:r>
            <a:r>
              <a:rPr lang="en-US" sz="2000">
                <a:solidFill>
                  <a:srgbClr val="116FAF"/>
                </a:solidFill>
              </a:rPr>
              <a:t>blue</a:t>
            </a:r>
            <a:r>
              <a:rPr lang="en-US" sz="2000">
                <a:solidFill>
                  <a:schemeClr val="tx1">
                    <a:lumMod val="65000"/>
                    <a:lumOff val="35000"/>
                  </a:schemeClr>
                </a:solidFill>
              </a:rPr>
              <a:t>. Three Secondary plots in </a:t>
            </a:r>
            <a:r>
              <a:rPr lang="en-US" sz="2000">
                <a:solidFill>
                  <a:srgbClr val="FF7A06"/>
                </a:solidFill>
              </a:rPr>
              <a:t>orange</a:t>
            </a:r>
            <a:r>
              <a:rPr lang="en-US" sz="2000">
                <a:solidFill>
                  <a:schemeClr val="tx1">
                    <a:lumMod val="65000"/>
                    <a:lumOff val="35000"/>
                  </a:schemeClr>
                </a:solidFill>
              </a:rPr>
              <a:t>, </a:t>
            </a:r>
            <a:r>
              <a:rPr lang="en-US" sz="2000">
                <a:solidFill>
                  <a:srgbClr val="41A941"/>
                </a:solidFill>
              </a:rPr>
              <a:t>green</a:t>
            </a:r>
            <a:r>
              <a:rPr lang="en-US" sz="2000">
                <a:solidFill>
                  <a:schemeClr val="tx1">
                    <a:lumMod val="65000"/>
                    <a:lumOff val="35000"/>
                  </a:schemeClr>
                </a:solidFill>
              </a:rPr>
              <a:t> and </a:t>
            </a:r>
            <a:r>
              <a:rPr lang="en-US" sz="2000">
                <a:solidFill>
                  <a:srgbClr val="D73434"/>
                </a:solidFill>
              </a:rPr>
              <a:t>red</a:t>
            </a:r>
            <a:r>
              <a:rPr lang="en-US" sz="2000">
                <a:solidFill>
                  <a:schemeClr val="tx1">
                    <a:lumMod val="65000"/>
                    <a:lumOff val="35000"/>
                  </a:schemeClr>
                </a:solidFill>
              </a:rPr>
              <a:t>.</a:t>
            </a:r>
          </a:p>
        </p:txBody>
      </p:sp>
    </p:spTree>
    <p:extLst>
      <p:ext uri="{BB962C8B-B14F-4D97-AF65-F5344CB8AC3E}">
        <p14:creationId xmlns:p14="http://schemas.microsoft.com/office/powerpoint/2010/main" val="168481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graph.py</a:t>
            </a:r>
            <a:br>
              <a:rPr lang="en-US"/>
            </a:br>
            <a:r>
              <a:rPr lang="en-US" sz="2400"/>
              <a:t>Task 3 </a:t>
            </a:r>
            <a:endParaRPr lang="en-US"/>
          </a:p>
        </p:txBody>
      </p:sp>
      <p:sp>
        <p:nvSpPr>
          <p:cNvPr id="3" name="Content Placeholder 2"/>
          <p:cNvSpPr>
            <a:spLocks noGrp="1"/>
          </p:cNvSpPr>
          <p:nvPr>
            <p:ph idx="1"/>
          </p:nvPr>
        </p:nvSpPr>
        <p:spPr/>
        <p:txBody>
          <a:bodyPr/>
          <a:lstStyle/>
          <a:p>
            <a:pPr marL="0" indent="0">
              <a:buNone/>
            </a:pPr>
            <a:r>
              <a:rPr lang="en-US"/>
              <a:t>The raw input, the results from query.py, is a list containing two tables. The main plot, using the collected results from </a:t>
            </a:r>
            <a:r>
              <a:rPr lang="en-US" b="1"/>
              <a:t>df_time</a:t>
            </a:r>
            <a:r>
              <a:rPr lang="en-US"/>
              <a:t>, can more or less be used as is; just need to split the time and total fields into separate lists. </a:t>
            </a:r>
          </a:p>
          <a:p>
            <a:pPr marL="0" indent="0">
              <a:buNone/>
            </a:pPr>
            <a:r>
              <a:rPr lang="en-US"/>
              <a:t>The secondary plots will need to be prepared before plotting. Each secondary plot may be shorter than the main plot, as they only include the times at which trend volume was significant. (Data collection limitation). </a:t>
            </a:r>
          </a:p>
          <a:p>
            <a:pPr marL="0" indent="0">
              <a:buNone/>
            </a:pPr>
            <a:r>
              <a:rPr lang="en-US"/>
              <a:t>If the main plot has N data points but a secondary plot has M data points, where M &lt; N, then N - M additional data points need to be added to enable plotting. The additional N – M data points will all be zero, as these are times when the trend did not have significant volume.</a:t>
            </a:r>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3687233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graph.py</a:t>
            </a:r>
            <a:br>
              <a:rPr lang="en-US"/>
            </a:br>
            <a:r>
              <a:rPr lang="en-US" sz="2400"/>
              <a:t>Task 3 </a:t>
            </a:r>
            <a:endParaRPr lang="en-US"/>
          </a:p>
        </p:txBody>
      </p:sp>
      <p:sp>
        <p:nvSpPr>
          <p:cNvPr id="3" name="Content Placeholder 2"/>
          <p:cNvSpPr>
            <a:spLocks noGrp="1"/>
          </p:cNvSpPr>
          <p:nvPr>
            <p:ph idx="1"/>
          </p:nvPr>
        </p:nvSpPr>
        <p:spPr>
          <a:xfrm>
            <a:off x="3869267" y="757701"/>
            <a:ext cx="7754321" cy="1749248"/>
          </a:xfrm>
        </p:spPr>
        <p:txBody>
          <a:bodyPr>
            <a:normAutofit/>
          </a:bodyPr>
          <a:lstStyle/>
          <a:p>
            <a:pPr marL="0" indent="0">
              <a:buNone/>
            </a:pPr>
            <a:r>
              <a:rPr lang="en-US"/>
              <a:t>To illustrate, imagine a toy example. Say the main plot has 7 data points, starting at 11 AM and ending at 5 PM as shown to the left. A secondary plot has 3 data points, as shown in the middle. So M = 7, N = 3. Since 7 &gt; 3, M – N = 4 data points need to be added to enable plotting. The new secondary plot’s 7 data points are shown in the rightmost table. </a:t>
            </a:r>
          </a:p>
        </p:txBody>
      </p:sp>
      <p:graphicFrame>
        <p:nvGraphicFramePr>
          <p:cNvPr id="4" name="Table 3"/>
          <p:cNvGraphicFramePr>
            <a:graphicFrameLocks noGrp="1"/>
          </p:cNvGraphicFramePr>
          <p:nvPr>
            <p:extLst>
              <p:ext uri="{D42A27DB-BD31-4B8C-83A1-F6EECF244321}">
                <p14:modId xmlns:p14="http://schemas.microsoft.com/office/powerpoint/2010/main" val="2760314068"/>
              </p:ext>
            </p:extLst>
          </p:nvPr>
        </p:nvGraphicFramePr>
        <p:xfrm>
          <a:off x="3869268" y="2758300"/>
          <a:ext cx="1930917" cy="2966720"/>
        </p:xfrm>
        <a:graphic>
          <a:graphicData uri="http://schemas.openxmlformats.org/drawingml/2006/table">
            <a:tbl>
              <a:tblPr firstRow="1" bandRow="1">
                <a:tableStyleId>{5C22544A-7EE6-4342-B048-85BDC9FD1C3A}</a:tableStyleId>
              </a:tblPr>
              <a:tblGrid>
                <a:gridCol w="1043305">
                  <a:extLst>
                    <a:ext uri="{9D8B030D-6E8A-4147-A177-3AD203B41FA5}">
                      <a16:colId xmlns:a16="http://schemas.microsoft.com/office/drawing/2014/main" val="20000"/>
                    </a:ext>
                  </a:extLst>
                </a:gridCol>
                <a:gridCol w="887612">
                  <a:extLst>
                    <a:ext uri="{9D8B030D-6E8A-4147-A177-3AD203B41FA5}">
                      <a16:colId xmlns:a16="http://schemas.microsoft.com/office/drawing/2014/main" val="20001"/>
                    </a:ext>
                  </a:extLst>
                </a:gridCol>
              </a:tblGrid>
              <a:tr h="370840">
                <a:tc>
                  <a:txBody>
                    <a:bodyPr/>
                    <a:lstStyle/>
                    <a:p>
                      <a:r>
                        <a:rPr lang="en-US"/>
                        <a:t>Time</a:t>
                      </a:r>
                    </a:p>
                  </a:txBody>
                  <a:tcPr/>
                </a:tc>
                <a:tc>
                  <a:txBody>
                    <a:bodyPr/>
                    <a:lstStyle/>
                    <a:p>
                      <a:r>
                        <a:rPr lang="en-US"/>
                        <a:t>Total</a:t>
                      </a:r>
                    </a:p>
                  </a:txBody>
                  <a:tcPr/>
                </a:tc>
                <a:extLst>
                  <a:ext uri="{0D108BD9-81ED-4DB2-BD59-A6C34878D82A}">
                    <a16:rowId xmlns:a16="http://schemas.microsoft.com/office/drawing/2014/main" val="10000"/>
                  </a:ext>
                </a:extLst>
              </a:tr>
              <a:tr h="370840">
                <a:tc>
                  <a:txBody>
                    <a:bodyPr/>
                    <a:lstStyle/>
                    <a:p>
                      <a:r>
                        <a:rPr lang="en-US"/>
                        <a:t>11:00:00</a:t>
                      </a:r>
                    </a:p>
                  </a:txBody>
                  <a:tcPr/>
                </a:tc>
                <a:tc>
                  <a:txBody>
                    <a:bodyPr/>
                    <a:lstStyle/>
                    <a:p>
                      <a:r>
                        <a:rPr lang="en-US"/>
                        <a:t>5</a:t>
                      </a:r>
                    </a:p>
                  </a:txBody>
                  <a:tcPr/>
                </a:tc>
                <a:extLst>
                  <a:ext uri="{0D108BD9-81ED-4DB2-BD59-A6C34878D82A}">
                    <a16:rowId xmlns:a16="http://schemas.microsoft.com/office/drawing/2014/main" val="10001"/>
                  </a:ext>
                </a:extLst>
              </a:tr>
              <a:tr h="370840">
                <a:tc>
                  <a:txBody>
                    <a:bodyPr/>
                    <a:lstStyle/>
                    <a:p>
                      <a:r>
                        <a:rPr lang="en-US"/>
                        <a:t>12:00:00</a:t>
                      </a:r>
                    </a:p>
                  </a:txBody>
                  <a:tcPr/>
                </a:tc>
                <a:tc>
                  <a:txBody>
                    <a:bodyPr/>
                    <a:lstStyle/>
                    <a:p>
                      <a:r>
                        <a:rPr lang="en-US"/>
                        <a:t>10</a:t>
                      </a:r>
                    </a:p>
                  </a:txBody>
                  <a:tcPr/>
                </a:tc>
                <a:extLst>
                  <a:ext uri="{0D108BD9-81ED-4DB2-BD59-A6C34878D82A}">
                    <a16:rowId xmlns:a16="http://schemas.microsoft.com/office/drawing/2014/main" val="10002"/>
                  </a:ext>
                </a:extLst>
              </a:tr>
              <a:tr h="370840">
                <a:tc>
                  <a:txBody>
                    <a:bodyPr/>
                    <a:lstStyle/>
                    <a:p>
                      <a:r>
                        <a:rPr lang="en-US"/>
                        <a:t>13:00:00</a:t>
                      </a:r>
                    </a:p>
                  </a:txBody>
                  <a:tcPr/>
                </a:tc>
                <a:tc>
                  <a:txBody>
                    <a:bodyPr/>
                    <a:lstStyle/>
                    <a:p>
                      <a:r>
                        <a:rPr lang="en-US"/>
                        <a:t>15</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14:00:00</a:t>
                      </a:r>
                    </a:p>
                  </a:txBody>
                  <a:tcPr/>
                </a:tc>
                <a:tc>
                  <a:txBody>
                    <a:bodyPr/>
                    <a:lstStyle/>
                    <a:p>
                      <a:r>
                        <a:rPr lang="en-US"/>
                        <a:t>30</a:t>
                      </a:r>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15:00:00</a:t>
                      </a:r>
                    </a:p>
                  </a:txBody>
                  <a:tcPr/>
                </a:tc>
                <a:tc>
                  <a:txBody>
                    <a:bodyPr/>
                    <a:lstStyle/>
                    <a:p>
                      <a:r>
                        <a:rPr lang="en-US"/>
                        <a:t>40</a:t>
                      </a:r>
                    </a:p>
                  </a:txBody>
                  <a:tcPr/>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16:00:00</a:t>
                      </a:r>
                    </a:p>
                  </a:txBody>
                  <a:tcPr/>
                </a:tc>
                <a:tc>
                  <a:txBody>
                    <a:bodyPr/>
                    <a:lstStyle/>
                    <a:p>
                      <a:r>
                        <a:rPr lang="en-US"/>
                        <a:t>60</a:t>
                      </a:r>
                    </a:p>
                  </a:txBody>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17:00:00</a:t>
                      </a:r>
                    </a:p>
                  </a:txBody>
                  <a:tcPr/>
                </a:tc>
                <a:tc>
                  <a:txBody>
                    <a:bodyPr/>
                    <a:lstStyle/>
                    <a:p>
                      <a:r>
                        <a:rPr lang="en-US"/>
                        <a:t>10</a:t>
                      </a:r>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89592493"/>
              </p:ext>
            </p:extLst>
          </p:nvPr>
        </p:nvGraphicFramePr>
        <p:xfrm>
          <a:off x="6561409" y="2758300"/>
          <a:ext cx="1930917" cy="1483360"/>
        </p:xfrm>
        <a:graphic>
          <a:graphicData uri="http://schemas.openxmlformats.org/drawingml/2006/table">
            <a:tbl>
              <a:tblPr firstRow="1" bandRow="1">
                <a:tableStyleId>{5C22544A-7EE6-4342-B048-85BDC9FD1C3A}</a:tableStyleId>
              </a:tblPr>
              <a:tblGrid>
                <a:gridCol w="1043305">
                  <a:extLst>
                    <a:ext uri="{9D8B030D-6E8A-4147-A177-3AD203B41FA5}">
                      <a16:colId xmlns:a16="http://schemas.microsoft.com/office/drawing/2014/main" val="20000"/>
                    </a:ext>
                  </a:extLst>
                </a:gridCol>
                <a:gridCol w="887612">
                  <a:extLst>
                    <a:ext uri="{9D8B030D-6E8A-4147-A177-3AD203B41FA5}">
                      <a16:colId xmlns:a16="http://schemas.microsoft.com/office/drawing/2014/main" val="20001"/>
                    </a:ext>
                  </a:extLst>
                </a:gridCol>
              </a:tblGrid>
              <a:tr h="370840">
                <a:tc>
                  <a:txBody>
                    <a:bodyPr/>
                    <a:lstStyle/>
                    <a:p>
                      <a:r>
                        <a:rPr lang="en-US"/>
                        <a:t>Time</a:t>
                      </a:r>
                    </a:p>
                  </a:txBody>
                  <a:tcPr/>
                </a:tc>
                <a:tc>
                  <a:txBody>
                    <a:bodyPr/>
                    <a:lstStyle/>
                    <a:p>
                      <a:r>
                        <a:rPr lang="en-US"/>
                        <a:t>Total</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14:00:00</a:t>
                      </a:r>
                    </a:p>
                  </a:txBody>
                  <a:tcPr/>
                </a:tc>
                <a:tc>
                  <a:txBody>
                    <a:bodyPr/>
                    <a:lstStyle/>
                    <a:p>
                      <a:r>
                        <a:rPr lang="en-US"/>
                        <a:t>20</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15:00:00</a:t>
                      </a:r>
                    </a:p>
                  </a:txBody>
                  <a:tcPr/>
                </a:tc>
                <a:tc>
                  <a:txBody>
                    <a:bodyPr/>
                    <a:lstStyle/>
                    <a:p>
                      <a:r>
                        <a:rPr lang="en-US"/>
                        <a:t>30</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16:00:00</a:t>
                      </a:r>
                    </a:p>
                  </a:txBody>
                  <a:tcPr/>
                </a:tc>
                <a:tc>
                  <a:txBody>
                    <a:bodyPr/>
                    <a:lstStyle/>
                    <a:p>
                      <a:r>
                        <a:rPr lang="en-US"/>
                        <a:t>50</a:t>
                      </a:r>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54095410"/>
              </p:ext>
            </p:extLst>
          </p:nvPr>
        </p:nvGraphicFramePr>
        <p:xfrm>
          <a:off x="9253550" y="2758300"/>
          <a:ext cx="1930917" cy="2966720"/>
        </p:xfrm>
        <a:graphic>
          <a:graphicData uri="http://schemas.openxmlformats.org/drawingml/2006/table">
            <a:tbl>
              <a:tblPr firstRow="1" bandRow="1">
                <a:tableStyleId>{5C22544A-7EE6-4342-B048-85BDC9FD1C3A}</a:tableStyleId>
              </a:tblPr>
              <a:tblGrid>
                <a:gridCol w="1043305">
                  <a:extLst>
                    <a:ext uri="{9D8B030D-6E8A-4147-A177-3AD203B41FA5}">
                      <a16:colId xmlns:a16="http://schemas.microsoft.com/office/drawing/2014/main" val="20000"/>
                    </a:ext>
                  </a:extLst>
                </a:gridCol>
                <a:gridCol w="887612">
                  <a:extLst>
                    <a:ext uri="{9D8B030D-6E8A-4147-A177-3AD203B41FA5}">
                      <a16:colId xmlns:a16="http://schemas.microsoft.com/office/drawing/2014/main" val="20001"/>
                    </a:ext>
                  </a:extLst>
                </a:gridCol>
              </a:tblGrid>
              <a:tr h="370840">
                <a:tc>
                  <a:txBody>
                    <a:bodyPr/>
                    <a:lstStyle/>
                    <a:p>
                      <a:pPr algn="l"/>
                      <a:r>
                        <a:rPr lang="en-US"/>
                        <a:t>Time</a:t>
                      </a:r>
                    </a:p>
                  </a:txBody>
                  <a:tcPr/>
                </a:tc>
                <a:tc>
                  <a:txBody>
                    <a:bodyPr/>
                    <a:lstStyle/>
                    <a:p>
                      <a:pPr algn="l"/>
                      <a:r>
                        <a:rPr lang="en-US"/>
                        <a:t>Total</a:t>
                      </a:r>
                    </a:p>
                  </a:txBody>
                  <a:tcPr/>
                </a:tc>
                <a:extLst>
                  <a:ext uri="{0D108BD9-81ED-4DB2-BD59-A6C34878D82A}">
                    <a16:rowId xmlns:a16="http://schemas.microsoft.com/office/drawing/2014/main" val="10000"/>
                  </a:ext>
                </a:extLst>
              </a:tr>
              <a:tr h="370840">
                <a:tc>
                  <a:txBody>
                    <a:bodyPr/>
                    <a:lstStyle/>
                    <a:p>
                      <a:r>
                        <a:rPr lang="en-US"/>
                        <a:t>11:00:00</a:t>
                      </a:r>
                    </a:p>
                  </a:txBody>
                  <a:tcPr/>
                </a:tc>
                <a:tc>
                  <a:txBody>
                    <a:bodyPr/>
                    <a:lstStyle/>
                    <a:p>
                      <a:r>
                        <a:rPr lang="en-US"/>
                        <a:t>0</a:t>
                      </a:r>
                    </a:p>
                  </a:txBody>
                  <a:tcPr/>
                </a:tc>
                <a:extLst>
                  <a:ext uri="{0D108BD9-81ED-4DB2-BD59-A6C34878D82A}">
                    <a16:rowId xmlns:a16="http://schemas.microsoft.com/office/drawing/2014/main" val="10001"/>
                  </a:ext>
                </a:extLst>
              </a:tr>
              <a:tr h="370840">
                <a:tc>
                  <a:txBody>
                    <a:bodyPr/>
                    <a:lstStyle/>
                    <a:p>
                      <a:r>
                        <a:rPr lang="en-US"/>
                        <a:t>12:00:00</a:t>
                      </a:r>
                    </a:p>
                  </a:txBody>
                  <a:tcPr/>
                </a:tc>
                <a:tc>
                  <a:txBody>
                    <a:bodyPr/>
                    <a:lstStyle/>
                    <a:p>
                      <a:r>
                        <a:rPr lang="en-US"/>
                        <a:t>0</a:t>
                      </a:r>
                    </a:p>
                  </a:txBody>
                  <a:tcPr/>
                </a:tc>
                <a:extLst>
                  <a:ext uri="{0D108BD9-81ED-4DB2-BD59-A6C34878D82A}">
                    <a16:rowId xmlns:a16="http://schemas.microsoft.com/office/drawing/2014/main" val="10002"/>
                  </a:ext>
                </a:extLst>
              </a:tr>
              <a:tr h="370840">
                <a:tc>
                  <a:txBody>
                    <a:bodyPr/>
                    <a:lstStyle/>
                    <a:p>
                      <a:r>
                        <a:rPr lang="en-US"/>
                        <a:t>13:00:00</a:t>
                      </a:r>
                    </a:p>
                  </a:txBody>
                  <a:tcPr/>
                </a:tc>
                <a:tc>
                  <a:txBody>
                    <a:bodyPr/>
                    <a:lstStyle/>
                    <a:p>
                      <a:r>
                        <a:rPr lang="en-US"/>
                        <a:t>0</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14:00:00</a:t>
                      </a:r>
                    </a:p>
                  </a:txBody>
                  <a:tcPr/>
                </a:tc>
                <a:tc>
                  <a:txBody>
                    <a:bodyPr/>
                    <a:lstStyle/>
                    <a:p>
                      <a:r>
                        <a:rPr lang="en-US"/>
                        <a:t>20</a:t>
                      </a:r>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15:00:00</a:t>
                      </a:r>
                    </a:p>
                  </a:txBody>
                  <a:tcPr/>
                </a:tc>
                <a:tc>
                  <a:txBody>
                    <a:bodyPr/>
                    <a:lstStyle/>
                    <a:p>
                      <a:r>
                        <a:rPr lang="en-US"/>
                        <a:t>30</a:t>
                      </a:r>
                    </a:p>
                  </a:txBody>
                  <a:tcPr/>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16:00:00</a:t>
                      </a:r>
                    </a:p>
                  </a:txBody>
                  <a:tcPr/>
                </a:tc>
                <a:tc>
                  <a:txBody>
                    <a:bodyPr/>
                    <a:lstStyle/>
                    <a:p>
                      <a:r>
                        <a:rPr lang="en-US"/>
                        <a:t>50</a:t>
                      </a:r>
                    </a:p>
                  </a:txBody>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17:00:00</a:t>
                      </a:r>
                    </a:p>
                  </a:txBody>
                  <a:tcPr/>
                </a:tc>
                <a:tc>
                  <a:txBody>
                    <a:bodyPr/>
                    <a:lstStyle/>
                    <a:p>
                      <a:r>
                        <a:rPr lang="en-US"/>
                        <a:t>0</a:t>
                      </a:r>
                    </a:p>
                  </a:txBody>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flipV="1">
            <a:off x="8638572" y="3498687"/>
            <a:ext cx="455522" cy="1293"/>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333648" y="5169244"/>
            <a:ext cx="2767051" cy="20594"/>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776540" y="2647818"/>
            <a:ext cx="2103120" cy="3200400"/>
          </a:xfrm>
          <a:prstGeom prst="roundRect">
            <a:avLst>
              <a:gd name="adj" fmla="val 11575"/>
            </a:avLst>
          </a:prstGeom>
          <a:noFill/>
          <a:ln w="19050">
            <a:solidFill>
              <a:srgbClr val="2C8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5" name="Rounded Rectangle 14"/>
          <p:cNvSpPr/>
          <p:nvPr/>
        </p:nvSpPr>
        <p:spPr>
          <a:xfrm>
            <a:off x="9150972" y="2647818"/>
            <a:ext cx="2103120" cy="3200400"/>
          </a:xfrm>
          <a:prstGeom prst="roundRect">
            <a:avLst>
              <a:gd name="adj" fmla="val 11575"/>
            </a:avLst>
          </a:prstGeom>
          <a:noFill/>
          <a:ln w="19050">
            <a:solidFill>
              <a:srgbClr val="2C8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6" name="Rounded Rectangle 15"/>
          <p:cNvSpPr/>
          <p:nvPr/>
        </p:nvSpPr>
        <p:spPr>
          <a:xfrm>
            <a:off x="6465632" y="2647818"/>
            <a:ext cx="2103120" cy="1734712"/>
          </a:xfrm>
          <a:prstGeom prst="roundRect">
            <a:avLst>
              <a:gd name="adj" fmla="val 11575"/>
            </a:avLst>
          </a:prstGeom>
          <a:noFill/>
          <a:ln w="19050">
            <a:solidFill>
              <a:srgbClr val="2C8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7" name="TextBox 16"/>
          <p:cNvSpPr txBox="1"/>
          <p:nvPr/>
        </p:nvSpPr>
        <p:spPr>
          <a:xfrm>
            <a:off x="4476379" y="2288552"/>
            <a:ext cx="716693" cy="400110"/>
          </a:xfrm>
          <a:prstGeom prst="rect">
            <a:avLst/>
          </a:prstGeom>
          <a:noFill/>
        </p:spPr>
        <p:txBody>
          <a:bodyPr wrap="square" rtlCol="0">
            <a:spAutoFit/>
          </a:bodyPr>
          <a:lstStyle/>
          <a:p>
            <a:pPr algn="ctr"/>
            <a:r>
              <a:rPr lang="en-US" sz="2000">
                <a:solidFill>
                  <a:srgbClr val="595959"/>
                </a:solidFill>
              </a:rPr>
              <a:t>Main</a:t>
            </a:r>
          </a:p>
        </p:txBody>
      </p:sp>
      <p:sp>
        <p:nvSpPr>
          <p:cNvPr id="18" name="TextBox 17"/>
          <p:cNvSpPr txBox="1"/>
          <p:nvPr/>
        </p:nvSpPr>
        <p:spPr>
          <a:xfrm>
            <a:off x="6698327" y="2288552"/>
            <a:ext cx="1637729" cy="400110"/>
          </a:xfrm>
          <a:prstGeom prst="rect">
            <a:avLst/>
          </a:prstGeom>
          <a:noFill/>
        </p:spPr>
        <p:txBody>
          <a:bodyPr wrap="square" rtlCol="0">
            <a:spAutoFit/>
          </a:bodyPr>
          <a:lstStyle/>
          <a:p>
            <a:pPr algn="ctr"/>
            <a:r>
              <a:rPr lang="en-US" sz="2000">
                <a:solidFill>
                  <a:srgbClr val="595959"/>
                </a:solidFill>
              </a:rPr>
              <a:t>Secondary</a:t>
            </a:r>
          </a:p>
        </p:txBody>
      </p:sp>
      <p:sp>
        <p:nvSpPr>
          <p:cNvPr id="19" name="TextBox 18"/>
          <p:cNvSpPr txBox="1"/>
          <p:nvPr/>
        </p:nvSpPr>
        <p:spPr>
          <a:xfrm>
            <a:off x="9240022" y="2288552"/>
            <a:ext cx="1957971" cy="400110"/>
          </a:xfrm>
          <a:prstGeom prst="rect">
            <a:avLst/>
          </a:prstGeom>
          <a:noFill/>
        </p:spPr>
        <p:txBody>
          <a:bodyPr wrap="square" rtlCol="0">
            <a:spAutoFit/>
          </a:bodyPr>
          <a:lstStyle/>
          <a:p>
            <a:pPr algn="ctr"/>
            <a:r>
              <a:rPr lang="en-US" sz="2000">
                <a:solidFill>
                  <a:srgbClr val="595959"/>
                </a:solidFill>
              </a:rPr>
              <a:t>New Secondary</a:t>
            </a:r>
          </a:p>
        </p:txBody>
      </p:sp>
    </p:spTree>
    <p:extLst>
      <p:ext uri="{BB962C8B-B14F-4D97-AF65-F5344CB8AC3E}">
        <p14:creationId xmlns:p14="http://schemas.microsoft.com/office/powerpoint/2010/main" val="276720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graph.py</a:t>
            </a:r>
            <a:br>
              <a:rPr lang="en-US"/>
            </a:br>
            <a:r>
              <a:rPr lang="en-US" sz="2400"/>
              <a:t>Task 3 </a:t>
            </a:r>
            <a:endParaRPr lang="en-US"/>
          </a:p>
        </p:txBody>
      </p:sp>
      <p:sp>
        <p:nvSpPr>
          <p:cNvPr id="3" name="Content Placeholder 2"/>
          <p:cNvSpPr>
            <a:spLocks noGrp="1"/>
          </p:cNvSpPr>
          <p:nvPr>
            <p:ph idx="1"/>
          </p:nvPr>
        </p:nvSpPr>
        <p:spPr>
          <a:xfrm>
            <a:off x="3869267" y="864108"/>
            <a:ext cx="4277955" cy="2670857"/>
          </a:xfrm>
        </p:spPr>
        <p:txBody>
          <a:bodyPr>
            <a:normAutofit/>
          </a:bodyPr>
          <a:lstStyle/>
          <a:p>
            <a:pPr marL="0" indent="0">
              <a:buNone/>
            </a:pPr>
            <a:r>
              <a:rPr lang="en-US"/>
              <a:t>Before discussing the implementation, it is important understand how the plot’s data is made. Data from </a:t>
            </a:r>
            <a:r>
              <a:rPr lang="en-US" b="1" err="1"/>
              <a:t>df_time</a:t>
            </a:r>
            <a:r>
              <a:rPr lang="en-US" b="1"/>
              <a:t> </a:t>
            </a:r>
            <a:r>
              <a:rPr lang="en-US"/>
              <a:t>is used for the main plot. Only the “total” field’s values are used, with the “time” field’s values mapped to the list indexes. The mapping of time to index is shown on the right. The list of data for plotting is shown in the lower right.</a:t>
            </a:r>
            <a:endParaRPr lang="en-US" b="1"/>
          </a:p>
        </p:txBody>
      </p:sp>
      <p:graphicFrame>
        <p:nvGraphicFramePr>
          <p:cNvPr id="7" name="Table 6"/>
          <p:cNvGraphicFramePr>
            <a:graphicFrameLocks noGrp="1"/>
          </p:cNvGraphicFramePr>
          <p:nvPr>
            <p:extLst>
              <p:ext uri="{D42A27DB-BD31-4B8C-83A1-F6EECF244321}">
                <p14:modId xmlns:p14="http://schemas.microsoft.com/office/powerpoint/2010/main" val="572809768"/>
              </p:ext>
            </p:extLst>
          </p:nvPr>
        </p:nvGraphicFramePr>
        <p:xfrm>
          <a:off x="8147222" y="864108"/>
          <a:ext cx="3515623" cy="2352040"/>
        </p:xfrm>
        <a:graphic>
          <a:graphicData uri="http://schemas.openxmlformats.org/drawingml/2006/table">
            <a:tbl>
              <a:tblPr firstRow="1" bandRow="1">
                <a:tableStyleId>{5C22544A-7EE6-4342-B048-85BDC9FD1C3A}</a:tableStyleId>
              </a:tblPr>
              <a:tblGrid>
                <a:gridCol w="2349437">
                  <a:extLst>
                    <a:ext uri="{9D8B030D-6E8A-4147-A177-3AD203B41FA5}">
                      <a16:colId xmlns:a16="http://schemas.microsoft.com/office/drawing/2014/main" val="20000"/>
                    </a:ext>
                  </a:extLst>
                </a:gridCol>
                <a:gridCol w="1166186">
                  <a:extLst>
                    <a:ext uri="{9D8B030D-6E8A-4147-A177-3AD203B41FA5}">
                      <a16:colId xmlns:a16="http://schemas.microsoft.com/office/drawing/2014/main" val="20001"/>
                    </a:ext>
                  </a:extLst>
                </a:gridCol>
              </a:tblGrid>
              <a:tr h="370840">
                <a:tc>
                  <a:txBody>
                    <a:bodyPr/>
                    <a:lstStyle/>
                    <a:p>
                      <a:pPr algn="ctr"/>
                      <a:r>
                        <a:rPr lang="en-US">
                          <a:latin typeface="+mj-lt"/>
                        </a:rPr>
                        <a:t>Time</a:t>
                      </a:r>
                    </a:p>
                  </a:txBody>
                  <a:tcPr/>
                </a:tc>
                <a:tc>
                  <a:txBody>
                    <a:bodyPr/>
                    <a:lstStyle/>
                    <a:p>
                      <a:pPr algn="ctr"/>
                      <a:r>
                        <a:rPr lang="en-US">
                          <a:latin typeface="+mj-lt"/>
                        </a:rPr>
                        <a:t>Index</a:t>
                      </a:r>
                    </a:p>
                  </a:txBody>
                  <a:tcPr/>
                </a:tc>
                <a:extLst>
                  <a:ext uri="{0D108BD9-81ED-4DB2-BD59-A6C34878D82A}">
                    <a16:rowId xmlns:a16="http://schemas.microsoft.com/office/drawing/2014/main" val="10000"/>
                  </a:ext>
                </a:extLst>
              </a:tr>
              <a:tr h="370840">
                <a:tc>
                  <a:txBody>
                    <a:bodyPr/>
                    <a:lstStyle/>
                    <a:p>
                      <a:r>
                        <a:rPr lang="en-US" sz="2000">
                          <a:effectLst/>
                          <a:latin typeface="+mj-lt"/>
                        </a:rPr>
                        <a:t>2017-04-06 20:48:18</a:t>
                      </a:r>
                      <a:endParaRPr lang="en-US" sz="2000">
                        <a:latin typeface="+mj-lt"/>
                      </a:endParaRPr>
                    </a:p>
                  </a:txBody>
                  <a:tcPr/>
                </a:tc>
                <a:tc>
                  <a:txBody>
                    <a:bodyPr/>
                    <a:lstStyle/>
                    <a:p>
                      <a:pPr algn="ctr"/>
                      <a:r>
                        <a:rPr lang="en-US">
                          <a:latin typeface="+mj-lt"/>
                        </a:rPr>
                        <a:t>0</a:t>
                      </a:r>
                    </a:p>
                  </a:txBody>
                  <a:tcPr/>
                </a:tc>
                <a:extLst>
                  <a:ext uri="{0D108BD9-81ED-4DB2-BD59-A6C34878D82A}">
                    <a16:rowId xmlns:a16="http://schemas.microsoft.com/office/drawing/2014/main" val="10001"/>
                  </a:ext>
                </a:extLst>
              </a:tr>
              <a:tr h="370840">
                <a:tc>
                  <a:txBody>
                    <a:bodyPr/>
                    <a:lstStyle/>
                    <a:p>
                      <a:r>
                        <a:rPr lang="en-US" sz="2000">
                          <a:effectLst/>
                          <a:latin typeface="+mj-lt"/>
                        </a:rPr>
                        <a:t>2017-04-06 20:53:10</a:t>
                      </a:r>
                      <a:endParaRPr lang="en-US" sz="2000">
                        <a:latin typeface="+mj-lt"/>
                      </a:endParaRPr>
                    </a:p>
                  </a:txBody>
                  <a:tcPr/>
                </a:tc>
                <a:tc>
                  <a:txBody>
                    <a:bodyPr/>
                    <a:lstStyle/>
                    <a:p>
                      <a:pPr algn="ctr"/>
                      <a:r>
                        <a:rPr lang="en-US">
                          <a:latin typeface="+mj-lt"/>
                        </a:rPr>
                        <a:t>1</a:t>
                      </a:r>
                    </a:p>
                  </a:txBody>
                  <a:tcPr/>
                </a:tc>
                <a:extLst>
                  <a:ext uri="{0D108BD9-81ED-4DB2-BD59-A6C34878D82A}">
                    <a16:rowId xmlns:a16="http://schemas.microsoft.com/office/drawing/2014/main" val="10002"/>
                  </a:ext>
                </a:extLst>
              </a:tr>
              <a:tr h="370840">
                <a:tc>
                  <a:txBody>
                    <a:bodyPr/>
                    <a:lstStyle/>
                    <a:p>
                      <a:r>
                        <a:rPr lang="en-US" sz="2000">
                          <a:effectLst/>
                          <a:latin typeface="+mj-lt"/>
                        </a:rPr>
                        <a:t>2017-04-06 21:03:16</a:t>
                      </a:r>
                      <a:endParaRPr lang="en-US" sz="2000">
                        <a:latin typeface="+mj-lt"/>
                      </a:endParaRPr>
                    </a:p>
                  </a:txBody>
                  <a:tcPr/>
                </a:tc>
                <a:tc>
                  <a:txBody>
                    <a:bodyPr/>
                    <a:lstStyle/>
                    <a:p>
                      <a:pPr algn="ctr"/>
                      <a:r>
                        <a:rPr lang="en-US">
                          <a:latin typeface="+mj-lt"/>
                        </a:rPr>
                        <a:t>2</a:t>
                      </a:r>
                    </a:p>
                  </a:txBody>
                  <a:tcPr/>
                </a:tc>
                <a:extLst>
                  <a:ext uri="{0D108BD9-81ED-4DB2-BD59-A6C34878D82A}">
                    <a16:rowId xmlns:a16="http://schemas.microsoft.com/office/drawing/2014/main" val="10003"/>
                  </a:ext>
                </a:extLst>
              </a:tr>
              <a:tr h="370840">
                <a:tc>
                  <a:txBody>
                    <a:bodyPr/>
                    <a:lstStyle/>
                    <a:p>
                      <a:pPr algn="ctr"/>
                      <a:r>
                        <a:rPr lang="en-US" sz="2000">
                          <a:effectLst/>
                          <a:latin typeface="+mj-lt"/>
                        </a:rPr>
                        <a:t>…</a:t>
                      </a:r>
                      <a:endParaRPr lang="en-US" sz="2000">
                        <a:latin typeface="+mj-lt"/>
                      </a:endParaRPr>
                    </a:p>
                  </a:txBody>
                  <a:tcPr/>
                </a:tc>
                <a:tc>
                  <a:txBody>
                    <a:bodyPr/>
                    <a:lstStyle/>
                    <a:p>
                      <a:pPr algn="ctr"/>
                      <a:r>
                        <a:rPr lang="en-US">
                          <a:latin typeface="+mj-lt"/>
                        </a:rPr>
                        <a:t>4 – 3146</a:t>
                      </a:r>
                    </a:p>
                  </a:txBody>
                  <a:tcPr/>
                </a:tc>
                <a:extLst>
                  <a:ext uri="{0D108BD9-81ED-4DB2-BD59-A6C34878D82A}">
                    <a16:rowId xmlns:a16="http://schemas.microsoft.com/office/drawing/2014/main" val="10004"/>
                  </a:ext>
                </a:extLst>
              </a:tr>
              <a:tr h="370840">
                <a:tc>
                  <a:txBody>
                    <a:bodyPr/>
                    <a:lstStyle/>
                    <a:p>
                      <a:r>
                        <a:rPr lang="en-US" sz="2000">
                          <a:latin typeface="+mj-lt"/>
                        </a:rPr>
                        <a:t>2017-04-28 17:47:58</a:t>
                      </a:r>
                    </a:p>
                  </a:txBody>
                  <a:tcPr/>
                </a:tc>
                <a:tc>
                  <a:txBody>
                    <a:bodyPr/>
                    <a:lstStyle/>
                    <a:p>
                      <a:pPr algn="ctr"/>
                      <a:r>
                        <a:rPr lang="en-US">
                          <a:latin typeface="+mj-lt"/>
                        </a:rPr>
                        <a:t>3148</a:t>
                      </a:r>
                    </a:p>
                  </a:txBody>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84881881"/>
              </p:ext>
            </p:extLst>
          </p:nvPr>
        </p:nvGraphicFramePr>
        <p:xfrm>
          <a:off x="6928904" y="3534965"/>
          <a:ext cx="3515623" cy="2352040"/>
        </p:xfrm>
        <a:graphic>
          <a:graphicData uri="http://schemas.openxmlformats.org/drawingml/2006/table">
            <a:tbl>
              <a:tblPr firstRow="1" bandRow="1">
                <a:tableStyleId>{5C22544A-7EE6-4342-B048-85BDC9FD1C3A}</a:tableStyleId>
              </a:tblPr>
              <a:tblGrid>
                <a:gridCol w="1055502">
                  <a:extLst>
                    <a:ext uri="{9D8B030D-6E8A-4147-A177-3AD203B41FA5}">
                      <a16:colId xmlns:a16="http://schemas.microsoft.com/office/drawing/2014/main" val="20000"/>
                    </a:ext>
                  </a:extLst>
                </a:gridCol>
                <a:gridCol w="2460121">
                  <a:extLst>
                    <a:ext uri="{9D8B030D-6E8A-4147-A177-3AD203B41FA5}">
                      <a16:colId xmlns:a16="http://schemas.microsoft.com/office/drawing/2014/main" val="20001"/>
                    </a:ext>
                  </a:extLst>
                </a:gridCol>
              </a:tblGrid>
              <a:tr h="370840">
                <a:tc>
                  <a:txBody>
                    <a:bodyPr/>
                    <a:lstStyle/>
                    <a:p>
                      <a:pPr algn="ctr"/>
                      <a:r>
                        <a:rPr lang="en-US">
                          <a:latin typeface="+mj-lt"/>
                        </a:rPr>
                        <a:t>Index</a:t>
                      </a:r>
                    </a:p>
                  </a:txBody>
                  <a:tcPr/>
                </a:tc>
                <a:tc>
                  <a:txBody>
                    <a:bodyPr/>
                    <a:lstStyle/>
                    <a:p>
                      <a:pPr algn="ctr"/>
                      <a:r>
                        <a:rPr lang="en-US">
                          <a:latin typeface="+mj-lt"/>
                        </a:rPr>
                        <a:t>Total</a:t>
                      </a:r>
                    </a:p>
                  </a:txBody>
                  <a:tcPr/>
                </a:tc>
                <a:extLst>
                  <a:ext uri="{0D108BD9-81ED-4DB2-BD59-A6C34878D82A}">
                    <a16:rowId xmlns:a16="http://schemas.microsoft.com/office/drawing/2014/main" val="10000"/>
                  </a:ext>
                </a:extLst>
              </a:tr>
              <a:tr h="370840">
                <a:tc>
                  <a:txBody>
                    <a:bodyPr/>
                    <a:lstStyle/>
                    <a:p>
                      <a:pPr algn="ctr"/>
                      <a:r>
                        <a:rPr lang="en-US" sz="2000">
                          <a:latin typeface="+mj-lt"/>
                        </a:rPr>
                        <a:t>0</a:t>
                      </a:r>
                    </a:p>
                  </a:txBody>
                  <a:tcPr/>
                </a:tc>
                <a:tc>
                  <a:txBody>
                    <a:bodyPr/>
                    <a:lstStyle/>
                    <a:p>
                      <a:pPr algn="ctr"/>
                      <a:r>
                        <a:rPr lang="en-US">
                          <a:latin typeface="+mj-lt"/>
                        </a:rPr>
                        <a:t>1210685</a:t>
                      </a:r>
                    </a:p>
                  </a:txBody>
                  <a:tcPr/>
                </a:tc>
                <a:extLst>
                  <a:ext uri="{0D108BD9-81ED-4DB2-BD59-A6C34878D82A}">
                    <a16:rowId xmlns:a16="http://schemas.microsoft.com/office/drawing/2014/main" val="10001"/>
                  </a:ext>
                </a:extLst>
              </a:tr>
              <a:tr h="370840">
                <a:tc>
                  <a:txBody>
                    <a:bodyPr/>
                    <a:lstStyle/>
                    <a:p>
                      <a:pPr algn="ctr"/>
                      <a:r>
                        <a:rPr lang="en-US" sz="2000">
                          <a:latin typeface="+mj-lt"/>
                        </a:rPr>
                        <a:t>1</a:t>
                      </a:r>
                    </a:p>
                  </a:txBody>
                  <a:tcPr/>
                </a:tc>
                <a:tc>
                  <a:txBody>
                    <a:bodyPr/>
                    <a:lstStyle/>
                    <a:p>
                      <a:pPr algn="ctr"/>
                      <a:r>
                        <a:rPr lang="en-US">
                          <a:latin typeface="+mj-lt"/>
                        </a:rPr>
                        <a:t>1211454</a:t>
                      </a:r>
                    </a:p>
                  </a:txBody>
                  <a:tcPr/>
                </a:tc>
                <a:extLst>
                  <a:ext uri="{0D108BD9-81ED-4DB2-BD59-A6C34878D82A}">
                    <a16:rowId xmlns:a16="http://schemas.microsoft.com/office/drawing/2014/main" val="10002"/>
                  </a:ext>
                </a:extLst>
              </a:tr>
              <a:tr h="370840">
                <a:tc>
                  <a:txBody>
                    <a:bodyPr/>
                    <a:lstStyle/>
                    <a:p>
                      <a:pPr algn="ctr"/>
                      <a:r>
                        <a:rPr lang="en-US" sz="2000">
                          <a:latin typeface="+mj-lt"/>
                        </a:rPr>
                        <a:t>2</a:t>
                      </a:r>
                    </a:p>
                  </a:txBody>
                  <a:tcPr/>
                </a:tc>
                <a:tc>
                  <a:txBody>
                    <a:bodyPr/>
                    <a:lstStyle/>
                    <a:p>
                      <a:pPr algn="ctr"/>
                      <a:r>
                        <a:rPr lang="en-US">
                          <a:latin typeface="+mj-lt"/>
                        </a:rPr>
                        <a:t>891431</a:t>
                      </a:r>
                    </a:p>
                  </a:txBody>
                  <a:tcPr/>
                </a:tc>
                <a:extLst>
                  <a:ext uri="{0D108BD9-81ED-4DB2-BD59-A6C34878D82A}">
                    <a16:rowId xmlns:a16="http://schemas.microsoft.com/office/drawing/2014/main" val="10003"/>
                  </a:ext>
                </a:extLst>
              </a:tr>
              <a:tr h="370840">
                <a:tc>
                  <a:txBody>
                    <a:bodyPr/>
                    <a:lstStyle/>
                    <a:p>
                      <a:pPr algn="ctr"/>
                      <a:r>
                        <a:rPr lang="en-US" sz="2000">
                          <a:latin typeface="+mj-lt"/>
                        </a:rPr>
                        <a:t>3-3146</a:t>
                      </a:r>
                    </a:p>
                  </a:txBody>
                  <a:tcPr/>
                </a:tc>
                <a:tc>
                  <a:txBody>
                    <a:bodyPr/>
                    <a:lstStyle/>
                    <a:p>
                      <a:pPr algn="ctr"/>
                      <a:r>
                        <a:rPr lang="en-US">
                          <a:latin typeface="+mj-lt"/>
                        </a:rPr>
                        <a:t>…</a:t>
                      </a:r>
                    </a:p>
                  </a:txBody>
                  <a:tcPr/>
                </a:tc>
                <a:extLst>
                  <a:ext uri="{0D108BD9-81ED-4DB2-BD59-A6C34878D82A}">
                    <a16:rowId xmlns:a16="http://schemas.microsoft.com/office/drawing/2014/main" val="10004"/>
                  </a:ext>
                </a:extLst>
              </a:tr>
              <a:tr h="370840">
                <a:tc>
                  <a:txBody>
                    <a:bodyPr/>
                    <a:lstStyle/>
                    <a:p>
                      <a:pPr algn="ctr"/>
                      <a:r>
                        <a:rPr lang="en-US" sz="2000">
                          <a:latin typeface="+mj-lt"/>
                        </a:rPr>
                        <a:t>3147</a:t>
                      </a:r>
                    </a:p>
                  </a:txBody>
                  <a:tcPr/>
                </a:tc>
                <a:tc>
                  <a:txBody>
                    <a:bodyPr/>
                    <a:lstStyle/>
                    <a:p>
                      <a:pPr algn="ctr"/>
                      <a:r>
                        <a:rPr lang="en-US">
                          <a:latin typeface="+mj-lt"/>
                        </a:rPr>
                        <a:t>1535997</a:t>
                      </a:r>
                    </a:p>
                  </a:txBody>
                  <a:tcPr/>
                </a:tc>
                <a:extLst>
                  <a:ext uri="{0D108BD9-81ED-4DB2-BD59-A6C34878D82A}">
                    <a16:rowId xmlns:a16="http://schemas.microsoft.com/office/drawing/2014/main" val="10005"/>
                  </a:ext>
                </a:extLst>
              </a:tr>
            </a:tbl>
          </a:graphicData>
        </a:graphic>
      </p:graphicFrame>
      <p:pic>
        <p:nvPicPr>
          <p:cNvPr id="10" name="Picture 9"/>
          <p:cNvPicPr>
            <a:picLocks noChangeAspect="1"/>
          </p:cNvPicPr>
          <p:nvPr/>
        </p:nvPicPr>
        <p:blipFill rotWithShape="1">
          <a:blip r:embed="rId2"/>
          <a:srcRect t="-1" b="39083"/>
          <a:stretch/>
        </p:blipFill>
        <p:spPr>
          <a:xfrm>
            <a:off x="3869265" y="3537618"/>
            <a:ext cx="2390775" cy="2344197"/>
          </a:xfrm>
          <a:prstGeom prst="rect">
            <a:avLst/>
          </a:prstGeom>
        </p:spPr>
      </p:pic>
      <p:sp>
        <p:nvSpPr>
          <p:cNvPr id="13" name="Rectangle 12"/>
          <p:cNvSpPr/>
          <p:nvPr/>
        </p:nvSpPr>
        <p:spPr>
          <a:xfrm rot="5400000">
            <a:off x="4101628" y="3855213"/>
            <a:ext cx="1926048" cy="2390775"/>
          </a:xfrm>
          <a:prstGeom prst="rect">
            <a:avLst/>
          </a:prstGeom>
          <a:gradFill flip="none" rotWithShape="1">
            <a:gsLst>
              <a:gs pos="0">
                <a:schemeClr val="bg1">
                  <a:alpha val="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6366711" y="3702220"/>
            <a:ext cx="455522" cy="1293"/>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0551198" y="3366417"/>
            <a:ext cx="370761" cy="337096"/>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201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graph.py</a:t>
            </a:r>
            <a:br>
              <a:rPr lang="en-US"/>
            </a:br>
            <a:r>
              <a:rPr lang="en-US" sz="2400"/>
              <a:t>Task 3 </a:t>
            </a:r>
            <a:endParaRPr lang="en-US"/>
          </a:p>
        </p:txBody>
      </p:sp>
      <p:sp>
        <p:nvSpPr>
          <p:cNvPr id="3" name="Content Placeholder 2"/>
          <p:cNvSpPr>
            <a:spLocks noGrp="1"/>
          </p:cNvSpPr>
          <p:nvPr>
            <p:ph idx="1"/>
          </p:nvPr>
        </p:nvSpPr>
        <p:spPr>
          <a:xfrm>
            <a:off x="3869267" y="864108"/>
            <a:ext cx="3890775" cy="1804952"/>
          </a:xfrm>
        </p:spPr>
        <p:txBody>
          <a:bodyPr>
            <a:normAutofit/>
          </a:bodyPr>
          <a:lstStyle/>
          <a:p>
            <a:pPr marL="0" indent="0">
              <a:buNone/>
            </a:pPr>
            <a:r>
              <a:rPr lang="en-US"/>
              <a:t>We’ll use the toy problem to explain the implementation. </a:t>
            </a:r>
          </a:p>
          <a:p>
            <a:pPr marL="0" indent="0">
              <a:buNone/>
            </a:pPr>
            <a:r>
              <a:rPr lang="en-US"/>
              <a:t>Since time is mapped to index, let’s update both the primary (below) and secondary (right) examples.</a:t>
            </a:r>
          </a:p>
        </p:txBody>
      </p:sp>
      <p:graphicFrame>
        <p:nvGraphicFramePr>
          <p:cNvPr id="4" name="Table 3"/>
          <p:cNvGraphicFramePr>
            <a:graphicFrameLocks noGrp="1"/>
          </p:cNvGraphicFramePr>
          <p:nvPr>
            <p:extLst>
              <p:ext uri="{D42A27DB-BD31-4B8C-83A1-F6EECF244321}">
                <p14:modId xmlns:p14="http://schemas.microsoft.com/office/powerpoint/2010/main" val="3450806236"/>
              </p:ext>
            </p:extLst>
          </p:nvPr>
        </p:nvGraphicFramePr>
        <p:xfrm>
          <a:off x="7824882" y="1123837"/>
          <a:ext cx="1930917" cy="2966720"/>
        </p:xfrm>
        <a:graphic>
          <a:graphicData uri="http://schemas.openxmlformats.org/drawingml/2006/table">
            <a:tbl>
              <a:tblPr firstRow="1" bandRow="1">
                <a:tableStyleId>{5C22544A-7EE6-4342-B048-85BDC9FD1C3A}</a:tableStyleId>
              </a:tblPr>
              <a:tblGrid>
                <a:gridCol w="1043305">
                  <a:extLst>
                    <a:ext uri="{9D8B030D-6E8A-4147-A177-3AD203B41FA5}">
                      <a16:colId xmlns:a16="http://schemas.microsoft.com/office/drawing/2014/main" val="20000"/>
                    </a:ext>
                  </a:extLst>
                </a:gridCol>
                <a:gridCol w="887612">
                  <a:extLst>
                    <a:ext uri="{9D8B030D-6E8A-4147-A177-3AD203B41FA5}">
                      <a16:colId xmlns:a16="http://schemas.microsoft.com/office/drawing/2014/main" val="20001"/>
                    </a:ext>
                  </a:extLst>
                </a:gridCol>
              </a:tblGrid>
              <a:tr h="370840">
                <a:tc>
                  <a:txBody>
                    <a:bodyPr/>
                    <a:lstStyle/>
                    <a:p>
                      <a:pPr algn="l"/>
                      <a:r>
                        <a:rPr lang="en-US"/>
                        <a:t>Time</a:t>
                      </a:r>
                    </a:p>
                  </a:txBody>
                  <a:tcPr/>
                </a:tc>
                <a:tc>
                  <a:txBody>
                    <a:bodyPr/>
                    <a:lstStyle/>
                    <a:p>
                      <a:pPr algn="l"/>
                      <a:r>
                        <a:rPr lang="en-US"/>
                        <a:t>Total</a:t>
                      </a:r>
                    </a:p>
                  </a:txBody>
                  <a:tcPr/>
                </a:tc>
                <a:extLst>
                  <a:ext uri="{0D108BD9-81ED-4DB2-BD59-A6C34878D82A}">
                    <a16:rowId xmlns:a16="http://schemas.microsoft.com/office/drawing/2014/main" val="10000"/>
                  </a:ext>
                </a:extLst>
              </a:tr>
              <a:tr h="370840">
                <a:tc>
                  <a:txBody>
                    <a:bodyPr/>
                    <a:lstStyle/>
                    <a:p>
                      <a:r>
                        <a:rPr lang="en-US"/>
                        <a:t>11:00:00</a:t>
                      </a:r>
                    </a:p>
                  </a:txBody>
                  <a:tcPr/>
                </a:tc>
                <a:tc>
                  <a:txBody>
                    <a:bodyPr/>
                    <a:lstStyle/>
                    <a:p>
                      <a:r>
                        <a:rPr lang="en-US"/>
                        <a:t>0</a:t>
                      </a:r>
                    </a:p>
                  </a:txBody>
                  <a:tcPr/>
                </a:tc>
                <a:extLst>
                  <a:ext uri="{0D108BD9-81ED-4DB2-BD59-A6C34878D82A}">
                    <a16:rowId xmlns:a16="http://schemas.microsoft.com/office/drawing/2014/main" val="10001"/>
                  </a:ext>
                </a:extLst>
              </a:tr>
              <a:tr h="370840">
                <a:tc>
                  <a:txBody>
                    <a:bodyPr/>
                    <a:lstStyle/>
                    <a:p>
                      <a:r>
                        <a:rPr lang="en-US"/>
                        <a:t>12:00:00</a:t>
                      </a:r>
                    </a:p>
                  </a:txBody>
                  <a:tcPr/>
                </a:tc>
                <a:tc>
                  <a:txBody>
                    <a:bodyPr/>
                    <a:lstStyle/>
                    <a:p>
                      <a:r>
                        <a:rPr lang="en-US"/>
                        <a:t>0</a:t>
                      </a:r>
                    </a:p>
                  </a:txBody>
                  <a:tcPr/>
                </a:tc>
                <a:extLst>
                  <a:ext uri="{0D108BD9-81ED-4DB2-BD59-A6C34878D82A}">
                    <a16:rowId xmlns:a16="http://schemas.microsoft.com/office/drawing/2014/main" val="10002"/>
                  </a:ext>
                </a:extLst>
              </a:tr>
              <a:tr h="370840">
                <a:tc>
                  <a:txBody>
                    <a:bodyPr/>
                    <a:lstStyle/>
                    <a:p>
                      <a:r>
                        <a:rPr lang="en-US"/>
                        <a:t>13:00:00</a:t>
                      </a:r>
                    </a:p>
                  </a:txBody>
                  <a:tcPr/>
                </a:tc>
                <a:tc>
                  <a:txBody>
                    <a:bodyPr/>
                    <a:lstStyle/>
                    <a:p>
                      <a:r>
                        <a:rPr lang="en-US"/>
                        <a:t>0</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14:00:00</a:t>
                      </a:r>
                    </a:p>
                  </a:txBody>
                  <a:tcPr/>
                </a:tc>
                <a:tc>
                  <a:txBody>
                    <a:bodyPr/>
                    <a:lstStyle/>
                    <a:p>
                      <a:r>
                        <a:rPr lang="en-US"/>
                        <a:t>20</a:t>
                      </a:r>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15:00:00</a:t>
                      </a:r>
                    </a:p>
                  </a:txBody>
                  <a:tcPr/>
                </a:tc>
                <a:tc>
                  <a:txBody>
                    <a:bodyPr/>
                    <a:lstStyle/>
                    <a:p>
                      <a:r>
                        <a:rPr lang="en-US"/>
                        <a:t>30</a:t>
                      </a:r>
                    </a:p>
                  </a:txBody>
                  <a:tcPr/>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16:00:00</a:t>
                      </a:r>
                    </a:p>
                  </a:txBody>
                  <a:tcPr/>
                </a:tc>
                <a:tc>
                  <a:txBody>
                    <a:bodyPr/>
                    <a:lstStyle/>
                    <a:p>
                      <a:r>
                        <a:rPr lang="en-US"/>
                        <a:t>50</a:t>
                      </a:r>
                    </a:p>
                  </a:txBody>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17:00:00</a:t>
                      </a:r>
                    </a:p>
                  </a:txBody>
                  <a:tcPr/>
                </a:tc>
                <a:tc>
                  <a:txBody>
                    <a:bodyPr/>
                    <a:lstStyle/>
                    <a:p>
                      <a:r>
                        <a:rPr lang="en-US"/>
                        <a:t>0</a:t>
                      </a:r>
                    </a:p>
                  </a:txBody>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43042728"/>
              </p:ext>
            </p:extLst>
          </p:nvPr>
        </p:nvGraphicFramePr>
        <p:xfrm>
          <a:off x="10277307" y="1123837"/>
          <a:ext cx="1275052" cy="2966720"/>
        </p:xfrm>
        <a:graphic>
          <a:graphicData uri="http://schemas.openxmlformats.org/drawingml/2006/table">
            <a:tbl>
              <a:tblPr firstRow="1" bandRow="1">
                <a:tableStyleId>{5C22544A-7EE6-4342-B048-85BDC9FD1C3A}</a:tableStyleId>
              </a:tblPr>
              <a:tblGrid>
                <a:gridCol w="540068">
                  <a:extLst>
                    <a:ext uri="{9D8B030D-6E8A-4147-A177-3AD203B41FA5}">
                      <a16:colId xmlns:a16="http://schemas.microsoft.com/office/drawing/2014/main" val="20000"/>
                    </a:ext>
                  </a:extLst>
                </a:gridCol>
                <a:gridCol w="734984">
                  <a:extLst>
                    <a:ext uri="{9D8B030D-6E8A-4147-A177-3AD203B41FA5}">
                      <a16:colId xmlns:a16="http://schemas.microsoft.com/office/drawing/2014/main" val="20001"/>
                    </a:ext>
                  </a:extLst>
                </a:gridCol>
              </a:tblGrid>
              <a:tr h="370840">
                <a:tc>
                  <a:txBody>
                    <a:bodyPr/>
                    <a:lstStyle/>
                    <a:p>
                      <a:pPr algn="l"/>
                      <a:r>
                        <a:rPr lang="en-US"/>
                        <a:t>Idx</a:t>
                      </a:r>
                    </a:p>
                  </a:txBody>
                  <a:tcPr/>
                </a:tc>
                <a:tc>
                  <a:txBody>
                    <a:bodyPr/>
                    <a:lstStyle/>
                    <a:p>
                      <a:pPr algn="l"/>
                      <a:r>
                        <a:rPr lang="en-US"/>
                        <a:t>Total</a:t>
                      </a:r>
                    </a:p>
                  </a:txBody>
                  <a:tcPr/>
                </a:tc>
                <a:extLst>
                  <a:ext uri="{0D108BD9-81ED-4DB2-BD59-A6C34878D82A}">
                    <a16:rowId xmlns:a16="http://schemas.microsoft.com/office/drawing/2014/main" val="10000"/>
                  </a:ext>
                </a:extLst>
              </a:tr>
              <a:tr h="370840">
                <a:tc>
                  <a:txBody>
                    <a:bodyPr/>
                    <a:lstStyle/>
                    <a:p>
                      <a:r>
                        <a:rPr lang="en-US"/>
                        <a:t>0</a:t>
                      </a:r>
                    </a:p>
                  </a:txBody>
                  <a:tcPr/>
                </a:tc>
                <a:tc>
                  <a:txBody>
                    <a:bodyPr/>
                    <a:lstStyle/>
                    <a:p>
                      <a:r>
                        <a:rPr lang="en-US"/>
                        <a:t>0</a:t>
                      </a:r>
                    </a:p>
                  </a:txBody>
                  <a:tcPr/>
                </a:tc>
                <a:extLst>
                  <a:ext uri="{0D108BD9-81ED-4DB2-BD59-A6C34878D82A}">
                    <a16:rowId xmlns:a16="http://schemas.microsoft.com/office/drawing/2014/main" val="10001"/>
                  </a:ext>
                </a:extLst>
              </a:tr>
              <a:tr h="370840">
                <a:tc>
                  <a:txBody>
                    <a:bodyPr/>
                    <a:lstStyle/>
                    <a:p>
                      <a:r>
                        <a:rPr lang="en-US"/>
                        <a:t>1</a:t>
                      </a:r>
                    </a:p>
                  </a:txBody>
                  <a:tcPr/>
                </a:tc>
                <a:tc>
                  <a:txBody>
                    <a:bodyPr/>
                    <a:lstStyle/>
                    <a:p>
                      <a:r>
                        <a:rPr lang="en-US"/>
                        <a:t>0</a:t>
                      </a:r>
                    </a:p>
                  </a:txBody>
                  <a:tcPr/>
                </a:tc>
                <a:extLst>
                  <a:ext uri="{0D108BD9-81ED-4DB2-BD59-A6C34878D82A}">
                    <a16:rowId xmlns:a16="http://schemas.microsoft.com/office/drawing/2014/main" val="10002"/>
                  </a:ext>
                </a:extLst>
              </a:tr>
              <a:tr h="370840">
                <a:tc>
                  <a:txBody>
                    <a:bodyPr/>
                    <a:lstStyle/>
                    <a:p>
                      <a:r>
                        <a:rPr lang="en-US"/>
                        <a:t>2</a:t>
                      </a:r>
                    </a:p>
                  </a:txBody>
                  <a:tcPr/>
                </a:tc>
                <a:tc>
                  <a:txBody>
                    <a:bodyPr/>
                    <a:lstStyle/>
                    <a:p>
                      <a:r>
                        <a:rPr lang="en-US"/>
                        <a:t>0</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3</a:t>
                      </a:r>
                    </a:p>
                  </a:txBody>
                  <a:tcPr/>
                </a:tc>
                <a:tc>
                  <a:txBody>
                    <a:bodyPr/>
                    <a:lstStyle/>
                    <a:p>
                      <a:r>
                        <a:rPr lang="en-US"/>
                        <a:t>20</a:t>
                      </a:r>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4</a:t>
                      </a:r>
                    </a:p>
                  </a:txBody>
                  <a:tcPr/>
                </a:tc>
                <a:tc>
                  <a:txBody>
                    <a:bodyPr/>
                    <a:lstStyle/>
                    <a:p>
                      <a:r>
                        <a:rPr lang="en-US"/>
                        <a:t>30</a:t>
                      </a:r>
                    </a:p>
                  </a:txBody>
                  <a:tcPr/>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5</a:t>
                      </a:r>
                    </a:p>
                  </a:txBody>
                  <a:tcPr/>
                </a:tc>
                <a:tc>
                  <a:txBody>
                    <a:bodyPr/>
                    <a:lstStyle/>
                    <a:p>
                      <a:r>
                        <a:rPr lang="en-US"/>
                        <a:t>50</a:t>
                      </a:r>
                    </a:p>
                  </a:txBody>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6</a:t>
                      </a:r>
                    </a:p>
                  </a:txBody>
                  <a:tcPr/>
                </a:tc>
                <a:tc>
                  <a:txBody>
                    <a:bodyPr/>
                    <a:lstStyle/>
                    <a:p>
                      <a:r>
                        <a:rPr lang="en-US"/>
                        <a:t>0</a:t>
                      </a:r>
                    </a:p>
                  </a:txBody>
                  <a:tcPr/>
                </a:tc>
                <a:extLst>
                  <a:ext uri="{0D108BD9-81ED-4DB2-BD59-A6C34878D82A}">
                    <a16:rowId xmlns:a16="http://schemas.microsoft.com/office/drawing/2014/main" val="10007"/>
                  </a:ext>
                </a:extLst>
              </a:tr>
            </a:tbl>
          </a:graphicData>
        </a:graphic>
      </p:graphicFrame>
      <p:cxnSp>
        <p:nvCxnSpPr>
          <p:cNvPr id="6" name="Straight Arrow Connector 5"/>
          <p:cNvCxnSpPr/>
          <p:nvPr/>
        </p:nvCxnSpPr>
        <p:spPr>
          <a:xfrm flipV="1">
            <a:off x="9833673" y="1310644"/>
            <a:ext cx="365760" cy="1293"/>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967460474"/>
              </p:ext>
            </p:extLst>
          </p:nvPr>
        </p:nvGraphicFramePr>
        <p:xfrm>
          <a:off x="3869268" y="3029012"/>
          <a:ext cx="1930917" cy="2966720"/>
        </p:xfrm>
        <a:graphic>
          <a:graphicData uri="http://schemas.openxmlformats.org/drawingml/2006/table">
            <a:tbl>
              <a:tblPr firstRow="1" bandRow="1">
                <a:tableStyleId>{5C22544A-7EE6-4342-B048-85BDC9FD1C3A}</a:tableStyleId>
              </a:tblPr>
              <a:tblGrid>
                <a:gridCol w="1043305">
                  <a:extLst>
                    <a:ext uri="{9D8B030D-6E8A-4147-A177-3AD203B41FA5}">
                      <a16:colId xmlns:a16="http://schemas.microsoft.com/office/drawing/2014/main" val="20000"/>
                    </a:ext>
                  </a:extLst>
                </a:gridCol>
                <a:gridCol w="887612">
                  <a:extLst>
                    <a:ext uri="{9D8B030D-6E8A-4147-A177-3AD203B41FA5}">
                      <a16:colId xmlns:a16="http://schemas.microsoft.com/office/drawing/2014/main" val="20001"/>
                    </a:ext>
                  </a:extLst>
                </a:gridCol>
              </a:tblGrid>
              <a:tr h="370840">
                <a:tc>
                  <a:txBody>
                    <a:bodyPr/>
                    <a:lstStyle/>
                    <a:p>
                      <a:r>
                        <a:rPr lang="en-US"/>
                        <a:t>Time</a:t>
                      </a:r>
                    </a:p>
                  </a:txBody>
                  <a:tcPr/>
                </a:tc>
                <a:tc>
                  <a:txBody>
                    <a:bodyPr/>
                    <a:lstStyle/>
                    <a:p>
                      <a:r>
                        <a:rPr lang="en-US"/>
                        <a:t>Total</a:t>
                      </a:r>
                    </a:p>
                  </a:txBody>
                  <a:tcPr/>
                </a:tc>
                <a:extLst>
                  <a:ext uri="{0D108BD9-81ED-4DB2-BD59-A6C34878D82A}">
                    <a16:rowId xmlns:a16="http://schemas.microsoft.com/office/drawing/2014/main" val="10000"/>
                  </a:ext>
                </a:extLst>
              </a:tr>
              <a:tr h="370840">
                <a:tc>
                  <a:txBody>
                    <a:bodyPr/>
                    <a:lstStyle/>
                    <a:p>
                      <a:r>
                        <a:rPr lang="en-US"/>
                        <a:t>11:00:00</a:t>
                      </a:r>
                    </a:p>
                  </a:txBody>
                  <a:tcPr/>
                </a:tc>
                <a:tc>
                  <a:txBody>
                    <a:bodyPr/>
                    <a:lstStyle/>
                    <a:p>
                      <a:r>
                        <a:rPr lang="en-US"/>
                        <a:t>5</a:t>
                      </a:r>
                    </a:p>
                  </a:txBody>
                  <a:tcPr/>
                </a:tc>
                <a:extLst>
                  <a:ext uri="{0D108BD9-81ED-4DB2-BD59-A6C34878D82A}">
                    <a16:rowId xmlns:a16="http://schemas.microsoft.com/office/drawing/2014/main" val="10001"/>
                  </a:ext>
                </a:extLst>
              </a:tr>
              <a:tr h="370840">
                <a:tc>
                  <a:txBody>
                    <a:bodyPr/>
                    <a:lstStyle/>
                    <a:p>
                      <a:r>
                        <a:rPr lang="en-US"/>
                        <a:t>12:00:00</a:t>
                      </a:r>
                    </a:p>
                  </a:txBody>
                  <a:tcPr/>
                </a:tc>
                <a:tc>
                  <a:txBody>
                    <a:bodyPr/>
                    <a:lstStyle/>
                    <a:p>
                      <a:r>
                        <a:rPr lang="en-US"/>
                        <a:t>10</a:t>
                      </a:r>
                    </a:p>
                  </a:txBody>
                  <a:tcPr/>
                </a:tc>
                <a:extLst>
                  <a:ext uri="{0D108BD9-81ED-4DB2-BD59-A6C34878D82A}">
                    <a16:rowId xmlns:a16="http://schemas.microsoft.com/office/drawing/2014/main" val="10002"/>
                  </a:ext>
                </a:extLst>
              </a:tr>
              <a:tr h="370840">
                <a:tc>
                  <a:txBody>
                    <a:bodyPr/>
                    <a:lstStyle/>
                    <a:p>
                      <a:r>
                        <a:rPr lang="en-US"/>
                        <a:t>13:00:00</a:t>
                      </a:r>
                    </a:p>
                  </a:txBody>
                  <a:tcPr/>
                </a:tc>
                <a:tc>
                  <a:txBody>
                    <a:bodyPr/>
                    <a:lstStyle/>
                    <a:p>
                      <a:r>
                        <a:rPr lang="en-US"/>
                        <a:t>15</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14:00:00</a:t>
                      </a:r>
                    </a:p>
                  </a:txBody>
                  <a:tcPr/>
                </a:tc>
                <a:tc>
                  <a:txBody>
                    <a:bodyPr/>
                    <a:lstStyle/>
                    <a:p>
                      <a:r>
                        <a:rPr lang="en-US"/>
                        <a:t>30</a:t>
                      </a:r>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15:00:00</a:t>
                      </a:r>
                    </a:p>
                  </a:txBody>
                  <a:tcPr/>
                </a:tc>
                <a:tc>
                  <a:txBody>
                    <a:bodyPr/>
                    <a:lstStyle/>
                    <a:p>
                      <a:r>
                        <a:rPr lang="en-US"/>
                        <a:t>40</a:t>
                      </a:r>
                    </a:p>
                  </a:txBody>
                  <a:tcPr/>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16:00:00</a:t>
                      </a:r>
                    </a:p>
                  </a:txBody>
                  <a:tcPr/>
                </a:tc>
                <a:tc>
                  <a:txBody>
                    <a:bodyPr/>
                    <a:lstStyle/>
                    <a:p>
                      <a:r>
                        <a:rPr lang="en-US"/>
                        <a:t>60</a:t>
                      </a:r>
                    </a:p>
                  </a:txBody>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17:00:00</a:t>
                      </a:r>
                    </a:p>
                  </a:txBody>
                  <a:tcPr/>
                </a:tc>
                <a:tc>
                  <a:txBody>
                    <a:bodyPr/>
                    <a:lstStyle/>
                    <a:p>
                      <a:r>
                        <a:rPr lang="en-US"/>
                        <a:t>10</a:t>
                      </a:r>
                    </a:p>
                  </a:txBody>
                  <a:tcPr/>
                </a:tc>
                <a:extLst>
                  <a:ext uri="{0D108BD9-81ED-4DB2-BD59-A6C34878D82A}">
                    <a16:rowId xmlns:a16="http://schemas.microsoft.com/office/drawing/2014/main" val="1000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58961798"/>
              </p:ext>
            </p:extLst>
          </p:nvPr>
        </p:nvGraphicFramePr>
        <p:xfrm>
          <a:off x="6278401" y="3029012"/>
          <a:ext cx="1427680" cy="2966720"/>
        </p:xfrm>
        <a:graphic>
          <a:graphicData uri="http://schemas.openxmlformats.org/drawingml/2006/table">
            <a:tbl>
              <a:tblPr firstRow="1" bandRow="1">
                <a:tableStyleId>{5C22544A-7EE6-4342-B048-85BDC9FD1C3A}</a:tableStyleId>
              </a:tblPr>
              <a:tblGrid>
                <a:gridCol w="540068">
                  <a:extLst>
                    <a:ext uri="{9D8B030D-6E8A-4147-A177-3AD203B41FA5}">
                      <a16:colId xmlns:a16="http://schemas.microsoft.com/office/drawing/2014/main" val="20000"/>
                    </a:ext>
                  </a:extLst>
                </a:gridCol>
                <a:gridCol w="887612">
                  <a:extLst>
                    <a:ext uri="{9D8B030D-6E8A-4147-A177-3AD203B41FA5}">
                      <a16:colId xmlns:a16="http://schemas.microsoft.com/office/drawing/2014/main" val="20001"/>
                    </a:ext>
                  </a:extLst>
                </a:gridCol>
              </a:tblGrid>
              <a:tr h="370840">
                <a:tc>
                  <a:txBody>
                    <a:bodyPr/>
                    <a:lstStyle/>
                    <a:p>
                      <a:r>
                        <a:rPr lang="en-US"/>
                        <a:t>Idx</a:t>
                      </a:r>
                    </a:p>
                  </a:txBody>
                  <a:tcPr/>
                </a:tc>
                <a:tc>
                  <a:txBody>
                    <a:bodyPr/>
                    <a:lstStyle/>
                    <a:p>
                      <a:r>
                        <a:rPr lang="en-US"/>
                        <a:t>Total</a:t>
                      </a:r>
                    </a:p>
                  </a:txBody>
                  <a:tcPr/>
                </a:tc>
                <a:extLst>
                  <a:ext uri="{0D108BD9-81ED-4DB2-BD59-A6C34878D82A}">
                    <a16:rowId xmlns:a16="http://schemas.microsoft.com/office/drawing/2014/main" val="10000"/>
                  </a:ext>
                </a:extLst>
              </a:tr>
              <a:tr h="370840">
                <a:tc>
                  <a:txBody>
                    <a:bodyPr/>
                    <a:lstStyle/>
                    <a:p>
                      <a:r>
                        <a:rPr lang="en-US"/>
                        <a:t>0</a:t>
                      </a:r>
                    </a:p>
                  </a:txBody>
                  <a:tcPr/>
                </a:tc>
                <a:tc>
                  <a:txBody>
                    <a:bodyPr/>
                    <a:lstStyle/>
                    <a:p>
                      <a:r>
                        <a:rPr lang="en-US"/>
                        <a:t>5</a:t>
                      </a:r>
                    </a:p>
                  </a:txBody>
                  <a:tcPr/>
                </a:tc>
                <a:extLst>
                  <a:ext uri="{0D108BD9-81ED-4DB2-BD59-A6C34878D82A}">
                    <a16:rowId xmlns:a16="http://schemas.microsoft.com/office/drawing/2014/main" val="10001"/>
                  </a:ext>
                </a:extLst>
              </a:tr>
              <a:tr h="370840">
                <a:tc>
                  <a:txBody>
                    <a:bodyPr/>
                    <a:lstStyle/>
                    <a:p>
                      <a:r>
                        <a:rPr lang="en-US"/>
                        <a:t>1</a:t>
                      </a:r>
                    </a:p>
                  </a:txBody>
                  <a:tcPr/>
                </a:tc>
                <a:tc>
                  <a:txBody>
                    <a:bodyPr/>
                    <a:lstStyle/>
                    <a:p>
                      <a:r>
                        <a:rPr lang="en-US"/>
                        <a:t>10</a:t>
                      </a:r>
                    </a:p>
                  </a:txBody>
                  <a:tcPr/>
                </a:tc>
                <a:extLst>
                  <a:ext uri="{0D108BD9-81ED-4DB2-BD59-A6C34878D82A}">
                    <a16:rowId xmlns:a16="http://schemas.microsoft.com/office/drawing/2014/main" val="10002"/>
                  </a:ext>
                </a:extLst>
              </a:tr>
              <a:tr h="370840">
                <a:tc>
                  <a:txBody>
                    <a:bodyPr/>
                    <a:lstStyle/>
                    <a:p>
                      <a:r>
                        <a:rPr lang="en-US"/>
                        <a:t>2</a:t>
                      </a:r>
                    </a:p>
                  </a:txBody>
                  <a:tcPr/>
                </a:tc>
                <a:tc>
                  <a:txBody>
                    <a:bodyPr/>
                    <a:lstStyle/>
                    <a:p>
                      <a:r>
                        <a:rPr lang="en-US"/>
                        <a:t>15</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3</a:t>
                      </a:r>
                    </a:p>
                  </a:txBody>
                  <a:tcPr/>
                </a:tc>
                <a:tc>
                  <a:txBody>
                    <a:bodyPr/>
                    <a:lstStyle/>
                    <a:p>
                      <a:r>
                        <a:rPr lang="en-US"/>
                        <a:t>30</a:t>
                      </a:r>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4</a:t>
                      </a:r>
                    </a:p>
                  </a:txBody>
                  <a:tcPr/>
                </a:tc>
                <a:tc>
                  <a:txBody>
                    <a:bodyPr/>
                    <a:lstStyle/>
                    <a:p>
                      <a:r>
                        <a:rPr lang="en-US"/>
                        <a:t>40</a:t>
                      </a:r>
                    </a:p>
                  </a:txBody>
                  <a:tcPr/>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5</a:t>
                      </a:r>
                    </a:p>
                  </a:txBody>
                  <a:tcPr/>
                </a:tc>
                <a:tc>
                  <a:txBody>
                    <a:bodyPr/>
                    <a:lstStyle/>
                    <a:p>
                      <a:r>
                        <a:rPr lang="en-US"/>
                        <a:t>60</a:t>
                      </a:r>
                    </a:p>
                  </a:txBody>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6</a:t>
                      </a:r>
                    </a:p>
                  </a:txBody>
                  <a:tcPr/>
                </a:tc>
                <a:tc>
                  <a:txBody>
                    <a:bodyPr/>
                    <a:lstStyle/>
                    <a:p>
                      <a:r>
                        <a:rPr lang="en-US"/>
                        <a:t>10</a:t>
                      </a:r>
                    </a:p>
                  </a:txBody>
                  <a:tcPr/>
                </a:tc>
                <a:extLst>
                  <a:ext uri="{0D108BD9-81ED-4DB2-BD59-A6C34878D82A}">
                    <a16:rowId xmlns:a16="http://schemas.microsoft.com/office/drawing/2014/main" val="10007"/>
                  </a:ext>
                </a:extLst>
              </a:tr>
            </a:tbl>
          </a:graphicData>
        </a:graphic>
      </p:graphicFrame>
      <p:cxnSp>
        <p:nvCxnSpPr>
          <p:cNvPr id="10" name="Straight Arrow Connector 9"/>
          <p:cNvCxnSpPr/>
          <p:nvPr/>
        </p:nvCxnSpPr>
        <p:spPr>
          <a:xfrm flipV="1">
            <a:off x="5857633" y="3220916"/>
            <a:ext cx="365760" cy="1293"/>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46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lstStyle/>
          <a:p>
            <a:r>
              <a:rPr lang="en-US"/>
              <a:t>ATTENTION:</a:t>
            </a:r>
            <a:br>
              <a:rPr lang="en-US"/>
            </a:br>
            <a:r>
              <a:rPr lang="en-US"/>
              <a:t>BUG FIX</a:t>
            </a:r>
          </a:p>
        </p:txBody>
      </p:sp>
      <p:sp>
        <p:nvSpPr>
          <p:cNvPr id="3" name="Content Placeholder 2"/>
          <p:cNvSpPr>
            <a:spLocks noGrp="1"/>
          </p:cNvSpPr>
          <p:nvPr>
            <p:ph idx="1"/>
          </p:nvPr>
        </p:nvSpPr>
        <p:spPr>
          <a:xfrm>
            <a:off x="3868738" y="863600"/>
            <a:ext cx="7760161" cy="5159375"/>
          </a:xfrm>
        </p:spPr>
        <p:txBody>
          <a:bodyPr>
            <a:normAutofit/>
          </a:bodyPr>
          <a:lstStyle/>
          <a:p>
            <a:pPr marL="0" indent="0">
              <a:buNone/>
            </a:pPr>
            <a:r>
              <a:rPr lang="en-US"/>
              <a:t>A major bug was identified in Task 2. It did not properly aggregate by the </a:t>
            </a:r>
            <a:r>
              <a:rPr lang="en-US" err="1"/>
              <a:t>rt_rt_cnt</a:t>
            </a:r>
            <a:r>
              <a:rPr lang="en-US"/>
              <a:t>, instead just doing a simple count. </a:t>
            </a:r>
          </a:p>
          <a:p>
            <a:pPr marL="0" indent="0">
              <a:buNone/>
            </a:pPr>
            <a:r>
              <a:rPr lang="en-US"/>
              <a:t>Furthermore duplicates were being counted, further polluting the data. The code has been rebuilt and the new results are shown on the next page. </a:t>
            </a:r>
          </a:p>
          <a:p>
            <a:pPr marL="0" indent="0">
              <a:buNone/>
            </a:pPr>
            <a:r>
              <a:rPr lang="en-US"/>
              <a:t>Changes were made to:</a:t>
            </a:r>
          </a:p>
          <a:p>
            <a:r>
              <a:rPr lang="en-US"/>
              <a:t>t2_csv.py: Added a new field – the </a:t>
            </a:r>
            <a:r>
              <a:rPr lang="en-US" err="1"/>
              <a:t>rt</a:t>
            </a:r>
            <a:r>
              <a:rPr lang="en-US"/>
              <a:t> </a:t>
            </a:r>
            <a:r>
              <a:rPr lang="en-US" err="1"/>
              <a:t>rt</a:t>
            </a:r>
            <a:r>
              <a:rPr lang="en-US"/>
              <a:t> id, so as to remove duplicates</a:t>
            </a:r>
          </a:p>
          <a:p>
            <a:r>
              <a:rPr lang="en-US"/>
              <a:t>t2_csv.txt: Added a new column for the </a:t>
            </a:r>
            <a:r>
              <a:rPr lang="en-US" err="1"/>
              <a:t>rt</a:t>
            </a:r>
            <a:r>
              <a:rPr lang="en-US"/>
              <a:t> </a:t>
            </a:r>
            <a:r>
              <a:rPr lang="en-US" err="1"/>
              <a:t>rt</a:t>
            </a:r>
            <a:r>
              <a:rPr lang="en-US"/>
              <a:t> id (called "id")</a:t>
            </a:r>
          </a:p>
          <a:p>
            <a:r>
              <a:rPr lang="en-US"/>
              <a:t>query.py: Replaced qRDD_t2 with new code. Scrapped t2_map function in favor of splitting into one RDD for each bar on the chart.</a:t>
            </a:r>
          </a:p>
          <a:p>
            <a:r>
              <a:rPr lang="en-US"/>
              <a:t>graph.py: Modified graph_t2. Now uses a log scale to show results. Also added raw numbers, below bar labels. </a:t>
            </a:r>
          </a:p>
        </p:txBody>
      </p:sp>
    </p:spTree>
    <p:extLst>
      <p:ext uri="{BB962C8B-B14F-4D97-AF65-F5344CB8AC3E}">
        <p14:creationId xmlns:p14="http://schemas.microsoft.com/office/powerpoint/2010/main" val="4050047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graph.py</a:t>
            </a:r>
            <a:br>
              <a:rPr lang="en-US"/>
            </a:br>
            <a:r>
              <a:rPr lang="en-US" sz="2400"/>
              <a:t>Task 3 </a:t>
            </a:r>
            <a:endParaRPr lang="en-US"/>
          </a:p>
        </p:txBody>
      </p:sp>
      <p:sp>
        <p:nvSpPr>
          <p:cNvPr id="3" name="Content Placeholder 2"/>
          <p:cNvSpPr>
            <a:spLocks noGrp="1"/>
          </p:cNvSpPr>
          <p:nvPr>
            <p:ph idx="1"/>
          </p:nvPr>
        </p:nvSpPr>
        <p:spPr>
          <a:xfrm>
            <a:off x="3869268" y="864108"/>
            <a:ext cx="3741335" cy="2114550"/>
          </a:xfrm>
        </p:spPr>
        <p:txBody>
          <a:bodyPr>
            <a:normAutofit/>
          </a:bodyPr>
          <a:lstStyle/>
          <a:p>
            <a:pPr marL="0" indent="0">
              <a:buNone/>
            </a:pPr>
            <a:r>
              <a:rPr lang="en-US"/>
              <a:t>In the implementation, the new secondary plots’ data will be stored in </a:t>
            </a:r>
            <a:r>
              <a:rPr lang="en-US" b="1"/>
              <a:t>trend1_val</a:t>
            </a:r>
            <a:r>
              <a:rPr lang="en-US"/>
              <a:t>, </a:t>
            </a:r>
            <a:r>
              <a:rPr lang="en-US" b="1"/>
              <a:t>trend2_val</a:t>
            </a:r>
            <a:r>
              <a:rPr lang="en-US"/>
              <a:t> &amp; </a:t>
            </a:r>
            <a:r>
              <a:rPr lang="en-US" b="1"/>
              <a:t>trend3_val</a:t>
            </a:r>
            <a:r>
              <a:rPr lang="en-US"/>
              <a:t>; all are initialized as N long lists full of zeroes. The assigning of non-zero values is done in the for loop. </a:t>
            </a:r>
          </a:p>
        </p:txBody>
      </p:sp>
      <p:pic>
        <p:nvPicPr>
          <p:cNvPr id="4" name="Picture 3"/>
          <p:cNvPicPr>
            <a:picLocks noChangeAspect="1"/>
          </p:cNvPicPr>
          <p:nvPr/>
        </p:nvPicPr>
        <p:blipFill>
          <a:blip r:embed="rId2"/>
          <a:stretch>
            <a:fillRect/>
          </a:stretch>
        </p:blipFill>
        <p:spPr>
          <a:xfrm>
            <a:off x="7610603" y="864108"/>
            <a:ext cx="3857625" cy="2114550"/>
          </a:xfrm>
          <a:prstGeom prst="rect">
            <a:avLst/>
          </a:prstGeom>
        </p:spPr>
      </p:pic>
      <p:sp>
        <p:nvSpPr>
          <p:cNvPr id="5" name="Rectangle 4"/>
          <p:cNvSpPr/>
          <p:nvPr/>
        </p:nvSpPr>
        <p:spPr>
          <a:xfrm>
            <a:off x="3869268" y="2978658"/>
            <a:ext cx="5038639" cy="1938992"/>
          </a:xfrm>
          <a:prstGeom prst="rect">
            <a:avLst/>
          </a:prstGeom>
        </p:spPr>
        <p:txBody>
          <a:bodyPr wrap="square">
            <a:spAutoFit/>
          </a:bodyPr>
          <a:lstStyle/>
          <a:p>
            <a:r>
              <a:rPr lang="en-US" sz="2000">
                <a:solidFill>
                  <a:srgbClr val="595959"/>
                </a:solidFill>
              </a:rPr>
              <a:t>Below the for loop, the first conditional (e.g. row[0] == trend1 ) sorts the data from trend (which holds all 3 trends) into the appropriate bucket. The second conditional (e.g. row[1] in </a:t>
            </a:r>
            <a:r>
              <a:rPr lang="en-US" sz="2000" err="1">
                <a:solidFill>
                  <a:srgbClr val="595959"/>
                </a:solidFill>
              </a:rPr>
              <a:t>main_axis</a:t>
            </a:r>
            <a:r>
              <a:rPr lang="en-US" sz="2000">
                <a:solidFill>
                  <a:srgbClr val="595959"/>
                </a:solidFill>
              </a:rPr>
              <a:t>) checks if the trend’s time appears in the main plot’s data. </a:t>
            </a:r>
          </a:p>
        </p:txBody>
      </p:sp>
      <p:pic>
        <p:nvPicPr>
          <p:cNvPr id="6" name="Picture 5"/>
          <p:cNvPicPr>
            <a:picLocks noChangeAspect="1"/>
          </p:cNvPicPr>
          <p:nvPr/>
        </p:nvPicPr>
        <p:blipFill rotWithShape="1">
          <a:blip r:embed="rId3"/>
          <a:srcRect b="6348"/>
          <a:stretch/>
        </p:blipFill>
        <p:spPr>
          <a:xfrm>
            <a:off x="8999348" y="3007116"/>
            <a:ext cx="2468880" cy="1762592"/>
          </a:xfrm>
          <a:prstGeom prst="rect">
            <a:avLst/>
          </a:prstGeom>
        </p:spPr>
      </p:pic>
      <p:sp>
        <p:nvSpPr>
          <p:cNvPr id="7" name="Rectangle 6"/>
          <p:cNvSpPr/>
          <p:nvPr/>
        </p:nvSpPr>
        <p:spPr>
          <a:xfrm>
            <a:off x="3869268" y="4828052"/>
            <a:ext cx="7598960" cy="1323439"/>
          </a:xfrm>
          <a:prstGeom prst="rect">
            <a:avLst/>
          </a:prstGeom>
        </p:spPr>
        <p:txBody>
          <a:bodyPr wrap="square">
            <a:spAutoFit/>
          </a:bodyPr>
          <a:lstStyle/>
          <a:p>
            <a:r>
              <a:rPr lang="en-US" sz="2000">
                <a:solidFill>
                  <a:srgbClr val="595959"/>
                </a:solidFill>
              </a:rPr>
              <a:t>If true, use the time to locate what index the volume should be mapped to. (e.g. </a:t>
            </a:r>
            <a:r>
              <a:rPr lang="en-US" sz="2000" err="1">
                <a:solidFill>
                  <a:srgbClr val="595959"/>
                </a:solidFill>
              </a:rPr>
              <a:t>idx</a:t>
            </a:r>
            <a:r>
              <a:rPr lang="en-US" sz="2000">
                <a:solidFill>
                  <a:srgbClr val="595959"/>
                </a:solidFill>
              </a:rPr>
              <a:t> = </a:t>
            </a:r>
            <a:r>
              <a:rPr lang="en-US" sz="2000" err="1">
                <a:solidFill>
                  <a:srgbClr val="595959"/>
                </a:solidFill>
              </a:rPr>
              <a:t>main_axis.index</a:t>
            </a:r>
            <a:r>
              <a:rPr lang="en-US" sz="2000">
                <a:solidFill>
                  <a:srgbClr val="595959"/>
                </a:solidFill>
              </a:rPr>
              <a:t>(row[1]) ). </a:t>
            </a:r>
          </a:p>
          <a:p>
            <a:r>
              <a:rPr lang="en-US" sz="2000">
                <a:solidFill>
                  <a:srgbClr val="595959"/>
                </a:solidFill>
              </a:rPr>
              <a:t>Using that index, assign the trend volume to the new secondary (e.g. trend1_val[</a:t>
            </a:r>
            <a:r>
              <a:rPr lang="en-US" sz="2000" err="1">
                <a:solidFill>
                  <a:srgbClr val="595959"/>
                </a:solidFill>
              </a:rPr>
              <a:t>idx</a:t>
            </a:r>
            <a:r>
              <a:rPr lang="en-US" sz="2000">
                <a:solidFill>
                  <a:srgbClr val="595959"/>
                </a:solidFill>
              </a:rPr>
              <a:t>] = float(row[2]) )</a:t>
            </a:r>
          </a:p>
        </p:txBody>
      </p:sp>
    </p:spTree>
    <p:extLst>
      <p:ext uri="{BB962C8B-B14F-4D97-AF65-F5344CB8AC3E}">
        <p14:creationId xmlns:p14="http://schemas.microsoft.com/office/powerpoint/2010/main" val="59149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graph.py</a:t>
            </a:r>
            <a:br>
              <a:rPr lang="en-US"/>
            </a:br>
            <a:r>
              <a:rPr lang="en-US" sz="2400"/>
              <a:t>Task 3 </a:t>
            </a:r>
            <a:endParaRPr lang="en-US"/>
          </a:p>
        </p:txBody>
      </p:sp>
      <p:sp>
        <p:nvSpPr>
          <p:cNvPr id="3" name="Content Placeholder 2"/>
          <p:cNvSpPr>
            <a:spLocks noGrp="1"/>
          </p:cNvSpPr>
          <p:nvPr>
            <p:ph idx="1"/>
          </p:nvPr>
        </p:nvSpPr>
        <p:spPr>
          <a:xfrm>
            <a:off x="3869268" y="649921"/>
            <a:ext cx="5420498" cy="4721147"/>
          </a:xfrm>
        </p:spPr>
        <p:txBody>
          <a:bodyPr>
            <a:normAutofit/>
          </a:bodyPr>
          <a:lstStyle/>
          <a:p>
            <a:pPr marL="0" indent="0">
              <a:buNone/>
            </a:pPr>
            <a:r>
              <a:rPr lang="en-US"/>
              <a:t>To illustrate, let’s use the toy problem again. To simplify, we’ll only walk through the algorithm using a single trend. </a:t>
            </a:r>
          </a:p>
          <a:p>
            <a:pPr marL="0" indent="0">
              <a:buNone/>
            </a:pPr>
            <a:r>
              <a:rPr lang="en-US"/>
              <a:t>Going through the rows in the Secondary, the first time is 14:00:00. </a:t>
            </a:r>
          </a:p>
          <a:p>
            <a:r>
              <a:rPr lang="en-US"/>
              <a:t>1</a:t>
            </a:r>
            <a:r>
              <a:rPr lang="en-US" baseline="30000"/>
              <a:t>st</a:t>
            </a:r>
            <a:r>
              <a:rPr lang="en-US"/>
              <a:t> Conditional: N/A, since only 1 trend</a:t>
            </a:r>
          </a:p>
          <a:p>
            <a:r>
              <a:rPr lang="en-US"/>
              <a:t>2</a:t>
            </a:r>
            <a:r>
              <a:rPr lang="en-US" baseline="30000"/>
              <a:t>nd</a:t>
            </a:r>
            <a:r>
              <a:rPr lang="en-US"/>
              <a:t> Conditional: yes 14:00:00 appears in Main</a:t>
            </a:r>
          </a:p>
          <a:p>
            <a:pPr lvl="1"/>
            <a:r>
              <a:rPr lang="en-US"/>
              <a:t>What is index of 14:00:00 in Main? 3</a:t>
            </a:r>
          </a:p>
          <a:p>
            <a:pPr lvl="1"/>
            <a:r>
              <a:rPr lang="en-US"/>
              <a:t>Assign value of 20 to the new Secondary at index 3</a:t>
            </a:r>
          </a:p>
          <a:p>
            <a:pPr marL="0" indent="0">
              <a:buNone/>
            </a:pPr>
            <a:r>
              <a:rPr lang="en-US"/>
              <a:t>The next two rows, 15:00:00 and 16:00:00 appears in Main and correspond to indexes of 4 and 5. Hence values 30 and 50 are assigned to the new Secondary at indexes of 4 and 5 respectively. </a:t>
            </a:r>
          </a:p>
        </p:txBody>
      </p:sp>
      <p:graphicFrame>
        <p:nvGraphicFramePr>
          <p:cNvPr id="9" name="Table 8"/>
          <p:cNvGraphicFramePr>
            <a:graphicFrameLocks noGrp="1"/>
          </p:cNvGraphicFramePr>
          <p:nvPr>
            <p:extLst>
              <p:ext uri="{D42A27DB-BD31-4B8C-83A1-F6EECF244321}">
                <p14:modId xmlns:p14="http://schemas.microsoft.com/office/powerpoint/2010/main" val="1907247025"/>
              </p:ext>
            </p:extLst>
          </p:nvPr>
        </p:nvGraphicFramePr>
        <p:xfrm>
          <a:off x="9382494" y="1128776"/>
          <a:ext cx="1930917" cy="2966720"/>
        </p:xfrm>
        <a:graphic>
          <a:graphicData uri="http://schemas.openxmlformats.org/drawingml/2006/table">
            <a:tbl>
              <a:tblPr firstRow="1" bandRow="1">
                <a:tableStyleId>{5C22544A-7EE6-4342-B048-85BDC9FD1C3A}</a:tableStyleId>
              </a:tblPr>
              <a:tblGrid>
                <a:gridCol w="1043305">
                  <a:extLst>
                    <a:ext uri="{9D8B030D-6E8A-4147-A177-3AD203B41FA5}">
                      <a16:colId xmlns:a16="http://schemas.microsoft.com/office/drawing/2014/main" val="20000"/>
                    </a:ext>
                  </a:extLst>
                </a:gridCol>
                <a:gridCol w="887612">
                  <a:extLst>
                    <a:ext uri="{9D8B030D-6E8A-4147-A177-3AD203B41FA5}">
                      <a16:colId xmlns:a16="http://schemas.microsoft.com/office/drawing/2014/main" val="20001"/>
                    </a:ext>
                  </a:extLst>
                </a:gridCol>
              </a:tblGrid>
              <a:tr h="370840">
                <a:tc>
                  <a:txBody>
                    <a:bodyPr/>
                    <a:lstStyle/>
                    <a:p>
                      <a:r>
                        <a:rPr lang="en-US"/>
                        <a:t>Time</a:t>
                      </a:r>
                    </a:p>
                  </a:txBody>
                  <a:tcPr/>
                </a:tc>
                <a:tc>
                  <a:txBody>
                    <a:bodyPr/>
                    <a:lstStyle/>
                    <a:p>
                      <a:r>
                        <a:rPr lang="en-US"/>
                        <a:t>Total</a:t>
                      </a:r>
                    </a:p>
                  </a:txBody>
                  <a:tcPr/>
                </a:tc>
                <a:extLst>
                  <a:ext uri="{0D108BD9-81ED-4DB2-BD59-A6C34878D82A}">
                    <a16:rowId xmlns:a16="http://schemas.microsoft.com/office/drawing/2014/main" val="10000"/>
                  </a:ext>
                </a:extLst>
              </a:tr>
              <a:tr h="370840">
                <a:tc>
                  <a:txBody>
                    <a:bodyPr/>
                    <a:lstStyle/>
                    <a:p>
                      <a:r>
                        <a:rPr lang="en-US"/>
                        <a:t>11:00:00</a:t>
                      </a:r>
                    </a:p>
                  </a:txBody>
                  <a:tcPr/>
                </a:tc>
                <a:tc>
                  <a:txBody>
                    <a:bodyPr/>
                    <a:lstStyle/>
                    <a:p>
                      <a:r>
                        <a:rPr lang="en-US"/>
                        <a:t>5</a:t>
                      </a:r>
                    </a:p>
                  </a:txBody>
                  <a:tcPr/>
                </a:tc>
                <a:extLst>
                  <a:ext uri="{0D108BD9-81ED-4DB2-BD59-A6C34878D82A}">
                    <a16:rowId xmlns:a16="http://schemas.microsoft.com/office/drawing/2014/main" val="10001"/>
                  </a:ext>
                </a:extLst>
              </a:tr>
              <a:tr h="370840">
                <a:tc>
                  <a:txBody>
                    <a:bodyPr/>
                    <a:lstStyle/>
                    <a:p>
                      <a:r>
                        <a:rPr lang="en-US"/>
                        <a:t>12:00:00</a:t>
                      </a:r>
                    </a:p>
                  </a:txBody>
                  <a:tcPr/>
                </a:tc>
                <a:tc>
                  <a:txBody>
                    <a:bodyPr/>
                    <a:lstStyle/>
                    <a:p>
                      <a:r>
                        <a:rPr lang="en-US"/>
                        <a:t>10</a:t>
                      </a:r>
                    </a:p>
                  </a:txBody>
                  <a:tcPr/>
                </a:tc>
                <a:extLst>
                  <a:ext uri="{0D108BD9-81ED-4DB2-BD59-A6C34878D82A}">
                    <a16:rowId xmlns:a16="http://schemas.microsoft.com/office/drawing/2014/main" val="10002"/>
                  </a:ext>
                </a:extLst>
              </a:tr>
              <a:tr h="370840">
                <a:tc>
                  <a:txBody>
                    <a:bodyPr/>
                    <a:lstStyle/>
                    <a:p>
                      <a:r>
                        <a:rPr lang="en-US"/>
                        <a:t>13:00:00</a:t>
                      </a:r>
                    </a:p>
                  </a:txBody>
                  <a:tcPr/>
                </a:tc>
                <a:tc>
                  <a:txBody>
                    <a:bodyPr/>
                    <a:lstStyle/>
                    <a:p>
                      <a:r>
                        <a:rPr lang="en-US"/>
                        <a:t>15</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14:00:00</a:t>
                      </a:r>
                    </a:p>
                  </a:txBody>
                  <a:tcPr/>
                </a:tc>
                <a:tc>
                  <a:txBody>
                    <a:bodyPr/>
                    <a:lstStyle/>
                    <a:p>
                      <a:r>
                        <a:rPr lang="en-US"/>
                        <a:t>30</a:t>
                      </a:r>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15:00:00</a:t>
                      </a:r>
                    </a:p>
                  </a:txBody>
                  <a:tcPr/>
                </a:tc>
                <a:tc>
                  <a:txBody>
                    <a:bodyPr/>
                    <a:lstStyle/>
                    <a:p>
                      <a:r>
                        <a:rPr lang="en-US"/>
                        <a:t>40</a:t>
                      </a:r>
                    </a:p>
                  </a:txBody>
                  <a:tcPr/>
                </a:tc>
                <a:extLst>
                  <a:ext uri="{0D108BD9-81ED-4DB2-BD59-A6C34878D82A}">
                    <a16:rowId xmlns:a16="http://schemas.microsoft.com/office/drawing/2014/main" val="10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16:00:00</a:t>
                      </a:r>
                    </a:p>
                  </a:txBody>
                  <a:tcPr/>
                </a:tc>
                <a:tc>
                  <a:txBody>
                    <a:bodyPr/>
                    <a:lstStyle/>
                    <a:p>
                      <a:r>
                        <a:rPr lang="en-US"/>
                        <a:t>60</a:t>
                      </a:r>
                    </a:p>
                  </a:txBody>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17:00:00</a:t>
                      </a:r>
                    </a:p>
                  </a:txBody>
                  <a:tcPr/>
                </a:tc>
                <a:tc>
                  <a:txBody>
                    <a:bodyPr/>
                    <a:lstStyle/>
                    <a:p>
                      <a:r>
                        <a:rPr lang="en-US"/>
                        <a:t>10</a:t>
                      </a:r>
                    </a:p>
                  </a:txBody>
                  <a:tcPr/>
                </a:tc>
                <a:extLst>
                  <a:ext uri="{0D108BD9-81ED-4DB2-BD59-A6C34878D82A}">
                    <a16:rowId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063148523"/>
              </p:ext>
            </p:extLst>
          </p:nvPr>
        </p:nvGraphicFramePr>
        <p:xfrm>
          <a:off x="9385543" y="4678073"/>
          <a:ext cx="1930917" cy="1483360"/>
        </p:xfrm>
        <a:graphic>
          <a:graphicData uri="http://schemas.openxmlformats.org/drawingml/2006/table">
            <a:tbl>
              <a:tblPr firstRow="1" bandRow="1">
                <a:tableStyleId>{5C22544A-7EE6-4342-B048-85BDC9FD1C3A}</a:tableStyleId>
              </a:tblPr>
              <a:tblGrid>
                <a:gridCol w="1043305">
                  <a:extLst>
                    <a:ext uri="{9D8B030D-6E8A-4147-A177-3AD203B41FA5}">
                      <a16:colId xmlns:a16="http://schemas.microsoft.com/office/drawing/2014/main" val="20000"/>
                    </a:ext>
                  </a:extLst>
                </a:gridCol>
                <a:gridCol w="887612">
                  <a:extLst>
                    <a:ext uri="{9D8B030D-6E8A-4147-A177-3AD203B41FA5}">
                      <a16:colId xmlns:a16="http://schemas.microsoft.com/office/drawing/2014/main" val="20001"/>
                    </a:ext>
                  </a:extLst>
                </a:gridCol>
              </a:tblGrid>
              <a:tr h="370840">
                <a:tc>
                  <a:txBody>
                    <a:bodyPr/>
                    <a:lstStyle/>
                    <a:p>
                      <a:r>
                        <a:rPr lang="en-US"/>
                        <a:t>Time</a:t>
                      </a:r>
                    </a:p>
                  </a:txBody>
                  <a:tcPr/>
                </a:tc>
                <a:tc>
                  <a:txBody>
                    <a:bodyPr/>
                    <a:lstStyle/>
                    <a:p>
                      <a:r>
                        <a:rPr lang="en-US"/>
                        <a:t>Total</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14:00:00</a:t>
                      </a:r>
                    </a:p>
                  </a:txBody>
                  <a:tcPr/>
                </a:tc>
                <a:tc>
                  <a:txBody>
                    <a:bodyPr/>
                    <a:lstStyle/>
                    <a:p>
                      <a:r>
                        <a:rPr lang="en-US"/>
                        <a:t>20</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15:00:00</a:t>
                      </a:r>
                    </a:p>
                  </a:txBody>
                  <a:tcPr/>
                </a:tc>
                <a:tc>
                  <a:txBody>
                    <a:bodyPr/>
                    <a:lstStyle/>
                    <a:p>
                      <a:r>
                        <a:rPr lang="en-US"/>
                        <a:t>30</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16:00:00</a:t>
                      </a:r>
                    </a:p>
                  </a:txBody>
                  <a:tcPr/>
                </a:tc>
                <a:tc>
                  <a:txBody>
                    <a:bodyPr/>
                    <a:lstStyle/>
                    <a:p>
                      <a:r>
                        <a:rPr lang="en-US"/>
                        <a:t>50</a:t>
                      </a:r>
                    </a:p>
                  </a:txBody>
                  <a:tcPr/>
                </a:tc>
                <a:extLst>
                  <a:ext uri="{0D108BD9-81ED-4DB2-BD59-A6C34878D82A}">
                    <a16:rowId xmlns:a16="http://schemas.microsoft.com/office/drawing/2014/main" val="10003"/>
                  </a:ext>
                </a:extLst>
              </a:tr>
            </a:tbl>
          </a:graphicData>
        </a:graphic>
      </p:graphicFrame>
      <p:sp>
        <p:nvSpPr>
          <p:cNvPr id="11" name="Rounded Rectangle 10"/>
          <p:cNvSpPr/>
          <p:nvPr/>
        </p:nvSpPr>
        <p:spPr>
          <a:xfrm>
            <a:off x="9289766" y="1018294"/>
            <a:ext cx="2103120" cy="3200400"/>
          </a:xfrm>
          <a:prstGeom prst="roundRect">
            <a:avLst>
              <a:gd name="adj" fmla="val 11575"/>
            </a:avLst>
          </a:prstGeom>
          <a:noFill/>
          <a:ln w="19050">
            <a:solidFill>
              <a:srgbClr val="2C8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2" name="Rounded Rectangle 11"/>
          <p:cNvSpPr/>
          <p:nvPr/>
        </p:nvSpPr>
        <p:spPr>
          <a:xfrm>
            <a:off x="9289766" y="4567591"/>
            <a:ext cx="2103120" cy="1734712"/>
          </a:xfrm>
          <a:prstGeom prst="roundRect">
            <a:avLst>
              <a:gd name="adj" fmla="val 11575"/>
            </a:avLst>
          </a:prstGeom>
          <a:noFill/>
          <a:ln w="19050">
            <a:solidFill>
              <a:srgbClr val="2C8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
        <p:nvSpPr>
          <p:cNvPr id="13" name="TextBox 12"/>
          <p:cNvSpPr txBox="1"/>
          <p:nvPr/>
        </p:nvSpPr>
        <p:spPr>
          <a:xfrm>
            <a:off x="9989605" y="659028"/>
            <a:ext cx="716693" cy="400110"/>
          </a:xfrm>
          <a:prstGeom prst="rect">
            <a:avLst/>
          </a:prstGeom>
          <a:noFill/>
        </p:spPr>
        <p:txBody>
          <a:bodyPr wrap="square" rtlCol="0">
            <a:spAutoFit/>
          </a:bodyPr>
          <a:lstStyle/>
          <a:p>
            <a:pPr algn="ctr"/>
            <a:r>
              <a:rPr lang="en-US" sz="2000">
                <a:solidFill>
                  <a:srgbClr val="595959"/>
                </a:solidFill>
              </a:rPr>
              <a:t>Main</a:t>
            </a:r>
          </a:p>
        </p:txBody>
      </p:sp>
      <p:sp>
        <p:nvSpPr>
          <p:cNvPr id="14" name="TextBox 13"/>
          <p:cNvSpPr txBox="1"/>
          <p:nvPr/>
        </p:nvSpPr>
        <p:spPr>
          <a:xfrm>
            <a:off x="9522461" y="4208325"/>
            <a:ext cx="1637729" cy="400110"/>
          </a:xfrm>
          <a:prstGeom prst="rect">
            <a:avLst/>
          </a:prstGeom>
          <a:noFill/>
        </p:spPr>
        <p:txBody>
          <a:bodyPr wrap="square" rtlCol="0">
            <a:spAutoFit/>
          </a:bodyPr>
          <a:lstStyle/>
          <a:p>
            <a:pPr algn="ctr"/>
            <a:r>
              <a:rPr lang="en-US" sz="2000">
                <a:solidFill>
                  <a:srgbClr val="595959"/>
                </a:solidFill>
              </a:rPr>
              <a:t>Secondary</a:t>
            </a:r>
          </a:p>
        </p:txBody>
      </p:sp>
      <p:graphicFrame>
        <p:nvGraphicFramePr>
          <p:cNvPr id="17" name="Table 16"/>
          <p:cNvGraphicFramePr>
            <a:graphicFrameLocks noGrp="1"/>
          </p:cNvGraphicFramePr>
          <p:nvPr>
            <p:extLst>
              <p:ext uri="{D42A27DB-BD31-4B8C-83A1-F6EECF244321}">
                <p14:modId xmlns:p14="http://schemas.microsoft.com/office/powerpoint/2010/main" val="4185541145"/>
              </p:ext>
            </p:extLst>
          </p:nvPr>
        </p:nvGraphicFramePr>
        <p:xfrm>
          <a:off x="3945695" y="5470364"/>
          <a:ext cx="5167642" cy="741680"/>
        </p:xfrm>
        <a:graphic>
          <a:graphicData uri="http://schemas.openxmlformats.org/drawingml/2006/table">
            <a:tbl>
              <a:tblPr firstRow="1" bandRow="1">
                <a:tableStyleId>{5C22544A-7EE6-4342-B048-85BDC9FD1C3A}</a:tableStyleId>
              </a:tblPr>
              <a:tblGrid>
                <a:gridCol w="790058">
                  <a:extLst>
                    <a:ext uri="{9D8B030D-6E8A-4147-A177-3AD203B41FA5}">
                      <a16:colId xmlns:a16="http://schemas.microsoft.com/office/drawing/2014/main" val="20000"/>
                    </a:ext>
                  </a:extLst>
                </a:gridCol>
                <a:gridCol w="547198">
                  <a:extLst>
                    <a:ext uri="{9D8B030D-6E8A-4147-A177-3AD203B41FA5}">
                      <a16:colId xmlns:a16="http://schemas.microsoft.com/office/drawing/2014/main" val="20001"/>
                    </a:ext>
                  </a:extLst>
                </a:gridCol>
                <a:gridCol w="547198">
                  <a:extLst>
                    <a:ext uri="{9D8B030D-6E8A-4147-A177-3AD203B41FA5}">
                      <a16:colId xmlns:a16="http://schemas.microsoft.com/office/drawing/2014/main" val="20002"/>
                    </a:ext>
                  </a:extLst>
                </a:gridCol>
                <a:gridCol w="547198">
                  <a:extLst>
                    <a:ext uri="{9D8B030D-6E8A-4147-A177-3AD203B41FA5}">
                      <a16:colId xmlns:a16="http://schemas.microsoft.com/office/drawing/2014/main" val="20003"/>
                    </a:ext>
                  </a:extLst>
                </a:gridCol>
                <a:gridCol w="547198">
                  <a:extLst>
                    <a:ext uri="{9D8B030D-6E8A-4147-A177-3AD203B41FA5}">
                      <a16:colId xmlns:a16="http://schemas.microsoft.com/office/drawing/2014/main" val="20004"/>
                    </a:ext>
                  </a:extLst>
                </a:gridCol>
                <a:gridCol w="547198">
                  <a:extLst>
                    <a:ext uri="{9D8B030D-6E8A-4147-A177-3AD203B41FA5}">
                      <a16:colId xmlns:a16="http://schemas.microsoft.com/office/drawing/2014/main" val="20005"/>
                    </a:ext>
                  </a:extLst>
                </a:gridCol>
                <a:gridCol w="547198">
                  <a:extLst>
                    <a:ext uri="{9D8B030D-6E8A-4147-A177-3AD203B41FA5}">
                      <a16:colId xmlns:a16="http://schemas.microsoft.com/office/drawing/2014/main" val="20006"/>
                    </a:ext>
                  </a:extLst>
                </a:gridCol>
                <a:gridCol w="547198">
                  <a:extLst>
                    <a:ext uri="{9D8B030D-6E8A-4147-A177-3AD203B41FA5}">
                      <a16:colId xmlns:a16="http://schemas.microsoft.com/office/drawing/2014/main" val="20007"/>
                    </a:ext>
                  </a:extLst>
                </a:gridCol>
                <a:gridCol w="547198">
                  <a:extLst>
                    <a:ext uri="{9D8B030D-6E8A-4147-A177-3AD203B41FA5}">
                      <a16:colId xmlns:a16="http://schemas.microsoft.com/office/drawing/2014/main" val="20008"/>
                    </a:ext>
                  </a:extLst>
                </a:gridCol>
              </a:tblGrid>
              <a:tr h="370840">
                <a:tc>
                  <a:txBody>
                    <a:bodyPr/>
                    <a:lstStyle/>
                    <a:p>
                      <a:r>
                        <a:rPr lang="en-US" b="0">
                          <a:solidFill>
                            <a:schemeClr val="bg1"/>
                          </a:solidFill>
                        </a:rPr>
                        <a:t>Idx</a:t>
                      </a:r>
                    </a:p>
                  </a:txBody>
                  <a:tcPr>
                    <a:solidFill>
                      <a:srgbClr val="40BAD2"/>
                    </a:solidFill>
                  </a:tcPr>
                </a:tc>
                <a:tc>
                  <a:txBody>
                    <a:bodyPr/>
                    <a:lstStyle/>
                    <a:p>
                      <a:r>
                        <a:rPr lang="en-US" b="0">
                          <a:solidFill>
                            <a:srgbClr val="1C2021"/>
                          </a:solidFill>
                        </a:rPr>
                        <a:t>0</a:t>
                      </a:r>
                    </a:p>
                  </a:txBody>
                  <a:tcPr>
                    <a:solidFill>
                      <a:srgbClr val="CEE7EE"/>
                    </a:solidFill>
                  </a:tcPr>
                </a:tc>
                <a:tc>
                  <a:txBody>
                    <a:bodyPr/>
                    <a:lstStyle/>
                    <a:p>
                      <a:r>
                        <a:rPr lang="en-US" b="0">
                          <a:solidFill>
                            <a:srgbClr val="1C2021"/>
                          </a:solidFill>
                        </a:rPr>
                        <a:t>1</a:t>
                      </a:r>
                    </a:p>
                  </a:txBody>
                  <a:tcPr>
                    <a:solidFill>
                      <a:srgbClr val="CEE7EE"/>
                    </a:solidFill>
                  </a:tcPr>
                </a:tc>
                <a:tc>
                  <a:txBody>
                    <a:bodyPr/>
                    <a:lstStyle/>
                    <a:p>
                      <a:r>
                        <a:rPr lang="en-US" b="0">
                          <a:solidFill>
                            <a:srgbClr val="1C2021"/>
                          </a:solidFill>
                        </a:rPr>
                        <a:t>2</a:t>
                      </a:r>
                    </a:p>
                  </a:txBody>
                  <a:tcPr>
                    <a:solidFill>
                      <a:srgbClr val="CEE7EE"/>
                    </a:solidFill>
                  </a:tcPr>
                </a:tc>
                <a:tc>
                  <a:txBody>
                    <a:bodyPr/>
                    <a:lstStyle/>
                    <a:p>
                      <a:r>
                        <a:rPr lang="en-US" b="0">
                          <a:solidFill>
                            <a:srgbClr val="1C2021"/>
                          </a:solidFill>
                        </a:rPr>
                        <a:t>3</a:t>
                      </a:r>
                    </a:p>
                  </a:txBody>
                  <a:tcPr>
                    <a:solidFill>
                      <a:srgbClr val="CEE7EE"/>
                    </a:solidFill>
                  </a:tcPr>
                </a:tc>
                <a:tc>
                  <a:txBody>
                    <a:bodyPr/>
                    <a:lstStyle/>
                    <a:p>
                      <a:r>
                        <a:rPr lang="en-US" b="0">
                          <a:solidFill>
                            <a:srgbClr val="1C2021"/>
                          </a:solidFill>
                        </a:rPr>
                        <a:t>4</a:t>
                      </a:r>
                    </a:p>
                  </a:txBody>
                  <a:tcPr>
                    <a:solidFill>
                      <a:srgbClr val="CEE7EE"/>
                    </a:solidFill>
                  </a:tcPr>
                </a:tc>
                <a:tc>
                  <a:txBody>
                    <a:bodyPr/>
                    <a:lstStyle/>
                    <a:p>
                      <a:r>
                        <a:rPr lang="en-US" b="0">
                          <a:solidFill>
                            <a:srgbClr val="1C2021"/>
                          </a:solidFill>
                        </a:rPr>
                        <a:t>5</a:t>
                      </a:r>
                    </a:p>
                  </a:txBody>
                  <a:tcPr>
                    <a:solidFill>
                      <a:srgbClr val="CEE7EE"/>
                    </a:solidFill>
                  </a:tcPr>
                </a:tc>
                <a:tc>
                  <a:txBody>
                    <a:bodyPr/>
                    <a:lstStyle/>
                    <a:p>
                      <a:r>
                        <a:rPr lang="en-US" b="0">
                          <a:solidFill>
                            <a:srgbClr val="1C2021"/>
                          </a:solidFill>
                        </a:rPr>
                        <a:t>6</a:t>
                      </a:r>
                    </a:p>
                  </a:txBody>
                  <a:tcPr>
                    <a:solidFill>
                      <a:srgbClr val="CEE7EE"/>
                    </a:solidFill>
                  </a:tcPr>
                </a:tc>
                <a:tc>
                  <a:txBody>
                    <a:bodyPr/>
                    <a:lstStyle/>
                    <a:p>
                      <a:r>
                        <a:rPr lang="en-US" b="0">
                          <a:solidFill>
                            <a:srgbClr val="1C2021"/>
                          </a:solidFill>
                        </a:rPr>
                        <a:t>7</a:t>
                      </a:r>
                    </a:p>
                  </a:txBody>
                  <a:tcPr>
                    <a:solidFill>
                      <a:srgbClr val="CEE7EE"/>
                    </a:solidFill>
                  </a:tcPr>
                </a:tc>
                <a:extLst>
                  <a:ext uri="{0D108BD9-81ED-4DB2-BD59-A6C34878D82A}">
                    <a16:rowId xmlns:a16="http://schemas.microsoft.com/office/drawing/2014/main" val="10000"/>
                  </a:ext>
                </a:extLst>
              </a:tr>
              <a:tr h="370840">
                <a:tc>
                  <a:txBody>
                    <a:bodyPr/>
                    <a:lstStyle/>
                    <a:p>
                      <a:r>
                        <a:rPr lang="en-US" b="0">
                          <a:solidFill>
                            <a:schemeClr val="bg1"/>
                          </a:solidFill>
                        </a:rPr>
                        <a:t>Total</a:t>
                      </a:r>
                    </a:p>
                  </a:txBody>
                  <a:tcPr>
                    <a:solidFill>
                      <a:srgbClr val="40BAD2"/>
                    </a:solidFill>
                  </a:tcPr>
                </a:tc>
                <a:tc>
                  <a:txBody>
                    <a:bodyPr/>
                    <a:lstStyle/>
                    <a:p>
                      <a:r>
                        <a:rPr lang="en-US" b="0">
                          <a:solidFill>
                            <a:srgbClr val="1C2021"/>
                          </a:solidFill>
                        </a:rPr>
                        <a:t>0</a:t>
                      </a:r>
                    </a:p>
                  </a:txBody>
                  <a:tcPr/>
                </a:tc>
                <a:tc>
                  <a:txBody>
                    <a:bodyPr/>
                    <a:lstStyle/>
                    <a:p>
                      <a:r>
                        <a:rPr lang="en-US" b="0">
                          <a:solidFill>
                            <a:srgbClr val="1C2021"/>
                          </a:solidFill>
                        </a:rPr>
                        <a:t>0</a:t>
                      </a:r>
                    </a:p>
                  </a:txBody>
                  <a:tcPr/>
                </a:tc>
                <a:tc>
                  <a:txBody>
                    <a:bodyPr/>
                    <a:lstStyle/>
                    <a:p>
                      <a:r>
                        <a:rPr lang="en-US" b="0">
                          <a:solidFill>
                            <a:srgbClr val="1C2021"/>
                          </a:solidFill>
                        </a:rPr>
                        <a:t>0</a:t>
                      </a:r>
                    </a:p>
                  </a:txBody>
                  <a:tcPr/>
                </a:tc>
                <a:tc>
                  <a:txBody>
                    <a:bodyPr/>
                    <a:lstStyle/>
                    <a:p>
                      <a:r>
                        <a:rPr lang="en-US" b="0">
                          <a:solidFill>
                            <a:srgbClr val="1C2021"/>
                          </a:solidFill>
                        </a:rPr>
                        <a:t>20</a:t>
                      </a:r>
                    </a:p>
                  </a:txBody>
                  <a:tcPr/>
                </a:tc>
                <a:tc>
                  <a:txBody>
                    <a:bodyPr/>
                    <a:lstStyle/>
                    <a:p>
                      <a:r>
                        <a:rPr lang="en-US" b="0">
                          <a:solidFill>
                            <a:srgbClr val="1C2021"/>
                          </a:solidFill>
                        </a:rPr>
                        <a:t>40</a:t>
                      </a:r>
                    </a:p>
                  </a:txBody>
                  <a:tcPr/>
                </a:tc>
                <a:tc>
                  <a:txBody>
                    <a:bodyPr/>
                    <a:lstStyle/>
                    <a:p>
                      <a:r>
                        <a:rPr lang="en-US" b="0">
                          <a:solidFill>
                            <a:srgbClr val="1C2021"/>
                          </a:solidFill>
                        </a:rPr>
                        <a:t>50</a:t>
                      </a:r>
                    </a:p>
                  </a:txBody>
                  <a:tcPr/>
                </a:tc>
                <a:tc>
                  <a:txBody>
                    <a:bodyPr/>
                    <a:lstStyle/>
                    <a:p>
                      <a:r>
                        <a:rPr lang="en-US" b="0">
                          <a:solidFill>
                            <a:srgbClr val="1C2021"/>
                          </a:solidFill>
                        </a:rPr>
                        <a:t>0</a:t>
                      </a:r>
                    </a:p>
                  </a:txBody>
                  <a:tcPr/>
                </a:tc>
                <a:tc>
                  <a:txBody>
                    <a:bodyPr/>
                    <a:lstStyle/>
                    <a:p>
                      <a:r>
                        <a:rPr lang="en-US" b="0">
                          <a:solidFill>
                            <a:srgbClr val="1C2021"/>
                          </a:solidFill>
                        </a:rPr>
                        <a:t>0</a:t>
                      </a:r>
                    </a:p>
                  </a:txBody>
                  <a:tcPr/>
                </a:tc>
                <a:extLst>
                  <a:ext uri="{0D108BD9-81ED-4DB2-BD59-A6C34878D82A}">
                    <a16:rowId xmlns:a16="http://schemas.microsoft.com/office/drawing/2014/main" val="10001"/>
                  </a:ext>
                </a:extLst>
              </a:tr>
            </a:tbl>
          </a:graphicData>
        </a:graphic>
      </p:graphicFrame>
      <p:sp>
        <p:nvSpPr>
          <p:cNvPr id="18" name="Rounded Rectangle 17"/>
          <p:cNvSpPr/>
          <p:nvPr/>
        </p:nvSpPr>
        <p:spPr>
          <a:xfrm>
            <a:off x="3869268" y="5404379"/>
            <a:ext cx="5309969" cy="897924"/>
          </a:xfrm>
          <a:prstGeom prst="roundRect">
            <a:avLst>
              <a:gd name="adj" fmla="val 11575"/>
            </a:avLst>
          </a:prstGeom>
          <a:noFill/>
          <a:ln w="19050">
            <a:solidFill>
              <a:srgbClr val="2C8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spTree>
    <p:extLst>
      <p:ext uri="{BB962C8B-B14F-4D97-AF65-F5344CB8AC3E}">
        <p14:creationId xmlns:p14="http://schemas.microsoft.com/office/powerpoint/2010/main" val="2917009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graph.py</a:t>
            </a:r>
            <a:br>
              <a:rPr lang="en-US"/>
            </a:br>
            <a:r>
              <a:rPr lang="en-US" sz="2400"/>
              <a:t>Task 3 </a:t>
            </a:r>
            <a:endParaRPr lang="en-US"/>
          </a:p>
        </p:txBody>
      </p:sp>
      <p:sp>
        <p:nvSpPr>
          <p:cNvPr id="3" name="Content Placeholder 2"/>
          <p:cNvSpPr>
            <a:spLocks noGrp="1"/>
          </p:cNvSpPr>
          <p:nvPr>
            <p:ph idx="1"/>
          </p:nvPr>
        </p:nvSpPr>
        <p:spPr>
          <a:xfrm>
            <a:off x="3869268" y="622378"/>
            <a:ext cx="7315200" cy="2587546"/>
          </a:xfrm>
        </p:spPr>
        <p:txBody>
          <a:bodyPr>
            <a:normAutofit/>
          </a:bodyPr>
          <a:lstStyle/>
          <a:p>
            <a:pPr marL="0" indent="0">
              <a:buNone/>
            </a:pPr>
            <a:r>
              <a:rPr lang="en-US"/>
              <a:t>With the plot data read, the main plot and three secondary plots are ready to be plotted to a figure. </a:t>
            </a:r>
          </a:p>
          <a:p>
            <a:r>
              <a:rPr lang="en-US" err="1"/>
              <a:t>plt.plot</a:t>
            </a:r>
            <a:r>
              <a:rPr lang="en-US"/>
              <a:t>(x, </a:t>
            </a:r>
            <a:r>
              <a:rPr lang="en-US" err="1"/>
              <a:t>main_val</a:t>
            </a:r>
            <a:r>
              <a:rPr lang="en-US"/>
              <a:t>) and subsequent </a:t>
            </a:r>
            <a:r>
              <a:rPr lang="en-US" err="1"/>
              <a:t>plt.plot</a:t>
            </a:r>
            <a:r>
              <a:rPr lang="en-US"/>
              <a:t>() will plot the data. </a:t>
            </a:r>
          </a:p>
          <a:p>
            <a:r>
              <a:rPr lang="en-US"/>
              <a:t>x is a list of  numbers from 0 to N-1. ( x = range(</a:t>
            </a:r>
            <a:r>
              <a:rPr lang="en-US" err="1"/>
              <a:t>len</a:t>
            </a:r>
            <a:r>
              <a:rPr lang="en-US"/>
              <a:t>(time)) )</a:t>
            </a:r>
          </a:p>
          <a:p>
            <a:pPr marL="0" indent="0">
              <a:buNone/>
            </a:pPr>
            <a:r>
              <a:rPr lang="en-US"/>
              <a:t>The rest of the code manages attributes such as description, title, legend, etc. When complete, the plot is returned as a </a:t>
            </a:r>
            <a:r>
              <a:rPr lang="en-US" err="1"/>
              <a:t>pyplot</a:t>
            </a:r>
            <a:r>
              <a:rPr lang="en-US"/>
              <a:t> object.</a:t>
            </a:r>
          </a:p>
        </p:txBody>
      </p:sp>
      <p:pic>
        <p:nvPicPr>
          <p:cNvPr id="4" name="Picture 3"/>
          <p:cNvPicPr>
            <a:picLocks noChangeAspect="1"/>
          </p:cNvPicPr>
          <p:nvPr/>
        </p:nvPicPr>
        <p:blipFill>
          <a:blip r:embed="rId2"/>
          <a:stretch>
            <a:fillRect/>
          </a:stretch>
        </p:blipFill>
        <p:spPr>
          <a:xfrm>
            <a:off x="3869268" y="3209924"/>
            <a:ext cx="7381875" cy="2876550"/>
          </a:xfrm>
          <a:prstGeom prst="rect">
            <a:avLst/>
          </a:prstGeom>
        </p:spPr>
      </p:pic>
    </p:spTree>
    <p:extLst>
      <p:ext uri="{BB962C8B-B14F-4D97-AF65-F5344CB8AC3E}">
        <p14:creationId xmlns:p14="http://schemas.microsoft.com/office/powerpoint/2010/main" val="1965491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results.html</a:t>
            </a:r>
          </a:p>
        </p:txBody>
      </p:sp>
      <p:sp>
        <p:nvSpPr>
          <p:cNvPr id="3" name="Content Placeholder 2"/>
          <p:cNvSpPr>
            <a:spLocks noGrp="1"/>
          </p:cNvSpPr>
          <p:nvPr>
            <p:ph idx="1"/>
          </p:nvPr>
        </p:nvSpPr>
        <p:spPr>
          <a:xfrm>
            <a:off x="3869268" y="864108"/>
            <a:ext cx="7315200" cy="1689622"/>
          </a:xfrm>
        </p:spPr>
        <p:txBody>
          <a:bodyPr/>
          <a:lstStyle/>
          <a:p>
            <a:pPr marL="0" indent="0">
              <a:buNone/>
            </a:pPr>
            <a:r>
              <a:rPr lang="en-US"/>
              <a:t>After the figure is saved, the flask server renders the result page, passing on which task was selected and what the file’s save name is.</a:t>
            </a:r>
          </a:p>
          <a:p>
            <a:pPr marL="0" indent="0">
              <a:buNone/>
            </a:pPr>
            <a:r>
              <a:rPr lang="en-US"/>
              <a:t>Flask renders a jinja2 template, which is an HTML file but some of the content are variables that are decided at render time. (e.g. {{</a:t>
            </a:r>
            <a:r>
              <a:rPr lang="en-US" b="1"/>
              <a:t>q</a:t>
            </a:r>
            <a:r>
              <a:rPr lang="en-US"/>
              <a:t>}} ) </a:t>
            </a:r>
          </a:p>
        </p:txBody>
      </p:sp>
      <p:pic>
        <p:nvPicPr>
          <p:cNvPr id="4" name="Picture 3"/>
          <p:cNvPicPr>
            <a:picLocks noChangeAspect="1"/>
          </p:cNvPicPr>
          <p:nvPr/>
        </p:nvPicPr>
        <p:blipFill rotWithShape="1">
          <a:blip r:embed="rId2"/>
          <a:srcRect l="361" b="559"/>
          <a:stretch/>
        </p:blipFill>
        <p:spPr>
          <a:xfrm>
            <a:off x="6612468" y="2339544"/>
            <a:ext cx="4572000" cy="3866559"/>
          </a:xfrm>
          <a:prstGeom prst="rect">
            <a:avLst/>
          </a:prstGeom>
        </p:spPr>
      </p:pic>
      <p:cxnSp>
        <p:nvCxnSpPr>
          <p:cNvPr id="5" name="Straight Arrow Connector 4"/>
          <p:cNvCxnSpPr/>
          <p:nvPr/>
        </p:nvCxnSpPr>
        <p:spPr>
          <a:xfrm flipH="1">
            <a:off x="9489233" y="2416629"/>
            <a:ext cx="1212980" cy="1240971"/>
          </a:xfrm>
          <a:prstGeom prst="straightConnector1">
            <a:avLst/>
          </a:prstGeom>
          <a:ln w="76200">
            <a:solidFill>
              <a:srgbClr val="40BAD2">
                <a:alpha val="5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3869268" y="2088838"/>
            <a:ext cx="2740093" cy="3137524"/>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r>
              <a:rPr lang="en-US"/>
              <a:t>A jinja2 template also supports conditional statements. If the q is equal to zero (not valid query) an error message is shown. Otherwise figure is shown. The figure’s path is stored in the variable {{</a:t>
            </a:r>
            <a:r>
              <a:rPr lang="en-US" b="1" err="1"/>
              <a:t>figName</a:t>
            </a:r>
            <a:r>
              <a:rPr lang="en-US" b="1"/>
              <a:t>}}</a:t>
            </a:r>
          </a:p>
        </p:txBody>
      </p:sp>
      <p:sp>
        <p:nvSpPr>
          <p:cNvPr id="14" name="Rectangle 13"/>
          <p:cNvSpPr/>
          <p:nvPr/>
        </p:nvSpPr>
        <p:spPr>
          <a:xfrm rot="5400000">
            <a:off x="7819339" y="2737210"/>
            <a:ext cx="2341499" cy="4825362"/>
          </a:xfrm>
          <a:prstGeom prst="rect">
            <a:avLst/>
          </a:prstGeom>
          <a:gradFill flip="none" rotWithShape="1">
            <a:gsLst>
              <a:gs pos="0">
                <a:schemeClr val="bg1">
                  <a:alpha val="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6644422" y="4590661"/>
            <a:ext cx="1939741" cy="167951"/>
          </a:xfrm>
          <a:prstGeom prst="straightConnector1">
            <a:avLst/>
          </a:prstGeom>
          <a:ln w="76200">
            <a:solidFill>
              <a:srgbClr val="40BAD2">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394166" y="3435565"/>
            <a:ext cx="986348" cy="757762"/>
          </a:xfrm>
          <a:prstGeom prst="straightConnector1">
            <a:avLst/>
          </a:prstGeom>
          <a:ln w="76200">
            <a:solidFill>
              <a:srgbClr val="40BAD2">
                <a:alpha val="50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5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a:lstStyle/>
          <a:p>
            <a:r>
              <a:rPr lang="en-US"/>
              <a:t>ATTENTION:</a:t>
            </a:r>
            <a:br>
              <a:rPr lang="en-US"/>
            </a:br>
            <a:r>
              <a:rPr lang="en-US"/>
              <a:t>BUG FIX</a:t>
            </a:r>
          </a:p>
        </p:txBody>
      </p:sp>
      <p:pic>
        <p:nvPicPr>
          <p:cNvPr id="9" name="Picture 9" descr="t2.png"/>
          <p:cNvPicPr>
            <a:picLocks noChangeAspect="1"/>
          </p:cNvPicPr>
          <p:nvPr/>
        </p:nvPicPr>
        <p:blipFill>
          <a:blip r:embed="rId3"/>
          <a:stretch>
            <a:fillRect/>
          </a:stretch>
        </p:blipFill>
        <p:spPr>
          <a:xfrm>
            <a:off x="3772313" y="587983"/>
            <a:ext cx="7573091" cy="5673474"/>
          </a:xfrm>
          <a:prstGeom prst="rect">
            <a:avLst/>
          </a:prstGeom>
        </p:spPr>
      </p:pic>
    </p:spTree>
    <p:extLst>
      <p:ext uri="{BB962C8B-B14F-4D97-AF65-F5344CB8AC3E}">
        <p14:creationId xmlns:p14="http://schemas.microsoft.com/office/powerpoint/2010/main" val="3910466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Source Code</a:t>
            </a:r>
          </a:p>
        </p:txBody>
      </p:sp>
      <p:graphicFrame>
        <p:nvGraphicFramePr>
          <p:cNvPr id="4" name="Table 3"/>
          <p:cNvGraphicFramePr>
            <a:graphicFrameLocks noGrp="1"/>
          </p:cNvGraphicFramePr>
          <p:nvPr>
            <p:extLst>
              <p:ext uri="{D42A27DB-BD31-4B8C-83A1-F6EECF244321}">
                <p14:modId xmlns:p14="http://schemas.microsoft.com/office/powerpoint/2010/main" val="3498180228"/>
              </p:ext>
            </p:extLst>
          </p:nvPr>
        </p:nvGraphicFramePr>
        <p:xfrm>
          <a:off x="3969831" y="755873"/>
          <a:ext cx="6858000" cy="195072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70840">
                <a:tc gridSpan="3">
                  <a:txBody>
                    <a:bodyPr/>
                    <a:lstStyle/>
                    <a:p>
                      <a:pPr algn="ctr"/>
                      <a:r>
                        <a:rPr lang="en-US" sz="3200"/>
                        <a:t>Files</a:t>
                      </a:r>
                    </a:p>
                  </a:txBody>
                  <a:tcPr/>
                </a:tc>
                <a:tc hMerge="1">
                  <a:txBody>
                    <a:bodyPr/>
                    <a:lstStyle/>
                    <a:p>
                      <a:endParaRPr lang="en-US" sz="2400"/>
                    </a:p>
                  </a:txBody>
                  <a:tcPr/>
                </a:tc>
                <a:tc hMerge="1">
                  <a:txBody>
                    <a:bodyPr/>
                    <a:lstStyle/>
                    <a:p>
                      <a:endParaRPr lang="en-US" sz="2400"/>
                    </a:p>
                  </a:txBody>
                  <a:tcPr/>
                </a:tc>
                <a:extLst>
                  <a:ext uri="{0D108BD9-81ED-4DB2-BD59-A6C34878D82A}">
                    <a16:rowId xmlns:a16="http://schemas.microsoft.com/office/drawing/2014/main" val="10000"/>
                  </a:ext>
                </a:extLst>
              </a:tr>
              <a:tr h="370840">
                <a:tc>
                  <a:txBody>
                    <a:bodyPr/>
                    <a:lstStyle/>
                    <a:p>
                      <a:r>
                        <a:rPr lang="en-US" sz="2400"/>
                        <a:t>Front-End</a:t>
                      </a:r>
                    </a:p>
                  </a:txBody>
                  <a:tcPr>
                    <a:solidFill>
                      <a:schemeClr val="accent1"/>
                    </a:solidFill>
                  </a:tcPr>
                </a:tc>
                <a:tc>
                  <a:txBody>
                    <a:bodyPr/>
                    <a:lstStyle/>
                    <a:p>
                      <a:r>
                        <a:rPr lang="en-US" sz="2400"/>
                        <a:t>Server </a:t>
                      </a:r>
                    </a:p>
                  </a:txBody>
                  <a:tcPr>
                    <a:solidFill>
                      <a:schemeClr val="accent1"/>
                    </a:solidFill>
                  </a:tcPr>
                </a:tc>
                <a:tc>
                  <a:txBody>
                    <a:bodyPr/>
                    <a:lstStyle/>
                    <a:p>
                      <a:r>
                        <a:rPr lang="en-US" sz="2400"/>
                        <a:t>Back-End</a:t>
                      </a:r>
                    </a:p>
                  </a:txBody>
                  <a:tcPr>
                    <a:solidFill>
                      <a:schemeClr val="accent1"/>
                    </a:solidFill>
                  </a:tcPr>
                </a:tc>
                <a:extLst>
                  <a:ext uri="{0D108BD9-81ED-4DB2-BD59-A6C34878D82A}">
                    <a16:rowId xmlns:a16="http://schemas.microsoft.com/office/drawing/2014/main" val="10001"/>
                  </a:ext>
                </a:extLst>
              </a:tr>
              <a:tr h="370840">
                <a:tc>
                  <a:txBody>
                    <a:bodyPr/>
                    <a:lstStyle/>
                    <a:p>
                      <a:r>
                        <a:rPr lang="en-US" sz="2400"/>
                        <a:t>home.html</a:t>
                      </a:r>
                    </a:p>
                  </a:txBody>
                  <a:tcPr/>
                </a:tc>
                <a:tc>
                  <a:txBody>
                    <a:bodyPr/>
                    <a:lstStyle/>
                    <a:p>
                      <a:r>
                        <a:rPr lang="en-US" sz="2400"/>
                        <a:t>app.py</a:t>
                      </a:r>
                    </a:p>
                  </a:txBody>
                  <a:tcPr/>
                </a:tc>
                <a:tc>
                  <a:txBody>
                    <a:bodyPr/>
                    <a:lstStyle/>
                    <a:p>
                      <a:r>
                        <a:rPr lang="en-US" sz="2400"/>
                        <a:t>query.py</a:t>
                      </a:r>
                    </a:p>
                  </a:txBody>
                  <a:tcPr>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400"/>
                        <a:t>results.html</a:t>
                      </a:r>
                    </a:p>
                  </a:txBody>
                  <a:tcPr/>
                </a:tc>
                <a:tc>
                  <a:txBody>
                    <a:bodyPr/>
                    <a:lstStyle/>
                    <a:p>
                      <a:r>
                        <a:rPr lang="en-US" sz="2400"/>
                        <a:t>config.py</a:t>
                      </a:r>
                    </a:p>
                  </a:txBody>
                  <a:tcPr>
                    <a:lnR w="12700" cap="flat" cmpd="sng" algn="ctr">
                      <a:noFill/>
                      <a:prstDash val="solid"/>
                      <a:round/>
                      <a:headEnd type="none" w="med" len="med"/>
                      <a:tailEnd type="none" w="med" len="med"/>
                    </a:lnR>
                  </a:tcPr>
                </a:tc>
                <a:tc>
                  <a:txBody>
                    <a:bodyPr/>
                    <a:lstStyle/>
                    <a:p>
                      <a:r>
                        <a:rPr lang="en-US" sz="2400"/>
                        <a:t>graph.py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tcPr>
                </a:tc>
                <a:extLst>
                  <a:ext uri="{0D108BD9-81ED-4DB2-BD59-A6C34878D82A}">
                    <a16:rowId xmlns:a16="http://schemas.microsoft.com/office/drawing/2014/main" val="1000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27408495"/>
              </p:ext>
            </p:extLst>
          </p:nvPr>
        </p:nvGraphicFramePr>
        <p:xfrm>
          <a:off x="3969831" y="3536012"/>
          <a:ext cx="6858000" cy="1950720"/>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370840">
                <a:tc gridSpan="2">
                  <a:txBody>
                    <a:bodyPr/>
                    <a:lstStyle/>
                    <a:p>
                      <a:pPr algn="ctr"/>
                      <a:r>
                        <a:rPr lang="en-US" sz="3200" b="1"/>
                        <a:t>Dependencies (Library/Module)</a:t>
                      </a:r>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sz="2400"/>
                        <a:t>Python 2.7 Modules</a:t>
                      </a:r>
                    </a:p>
                  </a:txBody>
                  <a:tcPr/>
                </a:tc>
                <a:tc>
                  <a:txBody>
                    <a:bodyPr/>
                    <a:lstStyle/>
                    <a:p>
                      <a:r>
                        <a:rPr lang="en-US" sz="2400"/>
                        <a:t>Python</a:t>
                      </a:r>
                      <a:r>
                        <a:rPr lang="en-US" sz="2400" baseline="0"/>
                        <a:t> </a:t>
                      </a:r>
                      <a:r>
                        <a:rPr lang="en-US" sz="2400" baseline="0" err="1"/>
                        <a:t>numpy</a:t>
                      </a:r>
                      <a:endParaRPr lang="en-US" sz="2400"/>
                    </a:p>
                  </a:txBody>
                  <a:tcPr/>
                </a:tc>
                <a:extLst>
                  <a:ext uri="{0D108BD9-81ED-4DB2-BD59-A6C34878D82A}">
                    <a16:rowId xmlns:a16="http://schemas.microsoft.com/office/drawing/2014/main" val="10001"/>
                  </a:ext>
                </a:extLst>
              </a:tr>
              <a:tr h="370840">
                <a:tc>
                  <a:txBody>
                    <a:bodyPr/>
                    <a:lstStyle/>
                    <a:p>
                      <a:r>
                        <a:rPr lang="en-US" sz="2400"/>
                        <a:t>Apache Spark (</a:t>
                      </a:r>
                      <a:r>
                        <a:rPr lang="en-US" sz="2400" err="1"/>
                        <a:t>PySpark</a:t>
                      </a:r>
                      <a:r>
                        <a:rPr lang="en-US" sz="2400"/>
                        <a:t>)</a:t>
                      </a:r>
                    </a:p>
                  </a:txBody>
                  <a:tcPr/>
                </a:tc>
                <a:tc>
                  <a:txBody>
                    <a:bodyPr/>
                    <a:lstStyle/>
                    <a:p>
                      <a:r>
                        <a:rPr lang="en-US" sz="2400"/>
                        <a:t>Python </a:t>
                      </a:r>
                      <a:r>
                        <a:rPr lang="en-US" sz="2400" err="1"/>
                        <a:t>matplotlib</a:t>
                      </a:r>
                      <a:endParaRPr lang="en-US" sz="2400"/>
                    </a:p>
                  </a:txBody>
                  <a:tcPr/>
                </a:tc>
                <a:extLst>
                  <a:ext uri="{0D108BD9-81ED-4DB2-BD59-A6C34878D82A}">
                    <a16:rowId xmlns:a16="http://schemas.microsoft.com/office/drawing/2014/main" val="10002"/>
                  </a:ext>
                </a:extLst>
              </a:tr>
              <a:tr h="370840">
                <a:tc>
                  <a:txBody>
                    <a:bodyPr/>
                    <a:lstStyle/>
                    <a:p>
                      <a:r>
                        <a:rPr lang="en-US" sz="2400"/>
                        <a:t>Python Flask +</a:t>
                      </a:r>
                      <a:r>
                        <a:rPr lang="en-US" sz="2400" baseline="0"/>
                        <a:t> Depend.</a:t>
                      </a:r>
                      <a:endParaRPr lang="en-US" sz="2400"/>
                    </a:p>
                  </a:txBody>
                  <a:tcPr/>
                </a:tc>
                <a:tc>
                  <a:txBody>
                    <a:bodyPr/>
                    <a:lstStyle/>
                    <a:p>
                      <a:endParaRPr lang="en-US" sz="2400"/>
                    </a:p>
                  </a:txBody>
                  <a:tcPr>
                    <a:lnTlToBr w="12700" cap="flat" cmpd="sng" algn="ctr">
                      <a:solidFill>
                        <a:schemeClr val="bg1"/>
                      </a:solidFill>
                      <a:prstDash val="solid"/>
                      <a:round/>
                      <a:headEnd type="none" w="med" len="med"/>
                      <a:tailEnd type="none" w="med" len="med"/>
                    </a:lnTlToBr>
                    <a:lnBlToTr w="12700" cap="flat" cmpd="sng" algn="ctr">
                      <a:solidFill>
                        <a:schemeClr val="bg1"/>
                      </a:solidFill>
                      <a:prstDash val="solid"/>
                      <a:round/>
                      <a:headEnd type="none" w="med" len="med"/>
                      <a:tailEnd type="none" w="med" len="me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01588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Layer-View</a:t>
            </a:r>
            <a:br>
              <a:rPr lang="en-US"/>
            </a:br>
            <a:r>
              <a:rPr lang="en-US" sz="2400"/>
              <a:t>Front-End </a:t>
            </a:r>
            <a:br>
              <a:rPr lang="en-US" sz="2400"/>
            </a:br>
            <a:r>
              <a:rPr lang="en-US" sz="2400"/>
              <a:t>Server</a:t>
            </a:r>
            <a:br>
              <a:rPr lang="en-US" sz="2400"/>
            </a:br>
            <a:r>
              <a:rPr lang="en-US" sz="2400"/>
              <a:t>Back-End</a:t>
            </a:r>
            <a:endParaRPr lang="en-US"/>
          </a:p>
        </p:txBody>
      </p:sp>
      <p:pic>
        <p:nvPicPr>
          <p:cNvPr id="4" name="Picture 3"/>
          <p:cNvPicPr>
            <a:picLocks noChangeAspect="1"/>
          </p:cNvPicPr>
          <p:nvPr/>
        </p:nvPicPr>
        <p:blipFill>
          <a:blip r:embed="rId2"/>
          <a:stretch>
            <a:fillRect/>
          </a:stretch>
        </p:blipFill>
        <p:spPr>
          <a:xfrm>
            <a:off x="4114800" y="749808"/>
            <a:ext cx="7117584" cy="5349240"/>
          </a:xfrm>
          <a:prstGeom prst="rect">
            <a:avLst/>
          </a:prstGeom>
        </p:spPr>
      </p:pic>
    </p:spTree>
    <p:extLst>
      <p:ext uri="{BB962C8B-B14F-4D97-AF65-F5344CB8AC3E}">
        <p14:creationId xmlns:p14="http://schemas.microsoft.com/office/powerpoint/2010/main" val="258379438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Arrow Connector 35"/>
          <p:cNvCxnSpPr/>
          <p:nvPr/>
        </p:nvCxnSpPr>
        <p:spPr>
          <a:xfrm>
            <a:off x="2089886" y="1143000"/>
            <a:ext cx="3091714" cy="1600200"/>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181600" y="2743200"/>
            <a:ext cx="1828800" cy="1371600"/>
          </a:xfrm>
          <a:prstGeom prst="roundRect">
            <a:avLst/>
          </a:prstGeom>
          <a:solidFill>
            <a:srgbClr val="40BAD2"/>
          </a:solidFill>
          <a:ln>
            <a:solidFill>
              <a:srgbClr val="2C8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FFFF"/>
                </a:solidFill>
              </a:rPr>
              <a:t>app.py</a:t>
            </a:r>
          </a:p>
        </p:txBody>
      </p:sp>
      <p:sp>
        <p:nvSpPr>
          <p:cNvPr id="20" name="Rounded Rectangle 19"/>
          <p:cNvSpPr/>
          <p:nvPr/>
        </p:nvSpPr>
        <p:spPr>
          <a:xfrm>
            <a:off x="198120" y="228600"/>
            <a:ext cx="1828800" cy="914400"/>
          </a:xfrm>
          <a:prstGeom prst="roundRect">
            <a:avLst/>
          </a:prstGeom>
          <a:solidFill>
            <a:srgbClr val="40BAD2"/>
          </a:solidFill>
          <a:ln>
            <a:solidFill>
              <a:srgbClr val="2C8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FFFF"/>
                </a:solidFill>
              </a:rPr>
              <a:t>home.html</a:t>
            </a:r>
          </a:p>
        </p:txBody>
      </p:sp>
      <p:sp>
        <p:nvSpPr>
          <p:cNvPr id="21" name="Rounded Rectangle 20"/>
          <p:cNvSpPr/>
          <p:nvPr/>
        </p:nvSpPr>
        <p:spPr>
          <a:xfrm>
            <a:off x="10165080" y="228600"/>
            <a:ext cx="1828800" cy="914400"/>
          </a:xfrm>
          <a:prstGeom prst="roundRect">
            <a:avLst/>
          </a:prstGeom>
          <a:solidFill>
            <a:srgbClr val="40BAD2"/>
          </a:solidFill>
          <a:ln>
            <a:solidFill>
              <a:srgbClr val="2C8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FFFF"/>
                </a:solidFill>
              </a:rPr>
              <a:t>results.html</a:t>
            </a:r>
          </a:p>
        </p:txBody>
      </p:sp>
      <p:sp>
        <p:nvSpPr>
          <p:cNvPr id="23" name="Rounded Rectangle 22"/>
          <p:cNvSpPr/>
          <p:nvPr/>
        </p:nvSpPr>
        <p:spPr>
          <a:xfrm>
            <a:off x="10165080" y="5715000"/>
            <a:ext cx="1828800" cy="914400"/>
          </a:xfrm>
          <a:prstGeom prst="roundRect">
            <a:avLst/>
          </a:prstGeom>
          <a:solidFill>
            <a:srgbClr val="40BAD2"/>
          </a:solidFill>
          <a:ln>
            <a:solidFill>
              <a:srgbClr val="2C8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FFFF"/>
                </a:solidFill>
              </a:rPr>
              <a:t>graph.py</a:t>
            </a:r>
          </a:p>
        </p:txBody>
      </p:sp>
      <p:sp>
        <p:nvSpPr>
          <p:cNvPr id="24" name="Rounded Rectangle 23"/>
          <p:cNvSpPr/>
          <p:nvPr/>
        </p:nvSpPr>
        <p:spPr>
          <a:xfrm>
            <a:off x="195056" y="5715000"/>
            <a:ext cx="1828800" cy="914400"/>
          </a:xfrm>
          <a:prstGeom prst="roundRect">
            <a:avLst/>
          </a:prstGeom>
          <a:solidFill>
            <a:srgbClr val="40BAD2"/>
          </a:solidFill>
          <a:ln>
            <a:solidFill>
              <a:srgbClr val="2C8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FFFF"/>
                </a:solidFill>
              </a:rPr>
              <a:t>query.py</a:t>
            </a:r>
          </a:p>
        </p:txBody>
      </p:sp>
      <p:sp>
        <p:nvSpPr>
          <p:cNvPr id="25" name="Rounded Rectangle 24"/>
          <p:cNvSpPr/>
          <p:nvPr/>
        </p:nvSpPr>
        <p:spPr>
          <a:xfrm>
            <a:off x="198120" y="2743200"/>
            <a:ext cx="1828800" cy="1371600"/>
          </a:xfrm>
          <a:prstGeom prst="roundRect">
            <a:avLst/>
          </a:prstGeom>
          <a:solidFill>
            <a:srgbClr val="40BAD2"/>
          </a:solidFill>
          <a:ln>
            <a:solidFill>
              <a:srgbClr val="2C8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FFFF"/>
                </a:solidFill>
              </a:rPr>
              <a:t>config.py</a:t>
            </a:r>
          </a:p>
        </p:txBody>
      </p:sp>
      <p:grpSp>
        <p:nvGrpSpPr>
          <p:cNvPr id="42" name="Group 41"/>
          <p:cNvGrpSpPr/>
          <p:nvPr/>
        </p:nvGrpSpPr>
        <p:grpSpPr>
          <a:xfrm>
            <a:off x="2155731" y="1668780"/>
            <a:ext cx="2809230" cy="548640"/>
            <a:chOff x="2023856" y="1668780"/>
            <a:chExt cx="2809230" cy="548640"/>
          </a:xfrm>
        </p:grpSpPr>
        <p:sp>
          <p:nvSpPr>
            <p:cNvPr id="27" name="Rounded Rectangle 26"/>
            <p:cNvSpPr/>
            <p:nvPr/>
          </p:nvSpPr>
          <p:spPr>
            <a:xfrm>
              <a:off x="2023856" y="1668780"/>
              <a:ext cx="2773249" cy="5486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Rounded Rectangle 27"/>
            <p:cNvSpPr/>
            <p:nvPr/>
          </p:nvSpPr>
          <p:spPr>
            <a:xfrm>
              <a:off x="2089886" y="1714500"/>
              <a:ext cx="2743200" cy="457200"/>
            </a:xfrm>
            <a:prstGeom prst="roundRect">
              <a:avLst/>
            </a:prstGeom>
            <a:solidFill>
              <a:srgbClr val="40B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solidFill>
                    <a:srgbClr val="FFFFFF"/>
                  </a:solidFill>
                </a:rPr>
                <a:t>App.route</a:t>
              </a:r>
              <a:r>
                <a:rPr lang="en-US" sz="1600">
                  <a:solidFill>
                    <a:srgbClr val="FFFFFF"/>
                  </a:solidFill>
                </a:rPr>
                <a:t>(‘/results/&lt;</a:t>
              </a:r>
              <a:r>
                <a:rPr lang="en-US" sz="1600" err="1">
                  <a:solidFill>
                    <a:srgbClr val="FFFFFF"/>
                  </a:solidFill>
                </a:rPr>
                <a:t>int:q</a:t>
              </a:r>
              <a:r>
                <a:rPr lang="en-US" sz="1600">
                  <a:solidFill>
                    <a:srgbClr val="FFFFFF"/>
                  </a:solidFill>
                </a:rPr>
                <a:t>&gt;’)</a:t>
              </a:r>
            </a:p>
          </p:txBody>
        </p:sp>
      </p:grpSp>
      <p:cxnSp>
        <p:nvCxnSpPr>
          <p:cNvPr id="29" name="Straight Arrow Connector 28"/>
          <p:cNvCxnSpPr/>
          <p:nvPr/>
        </p:nvCxnSpPr>
        <p:spPr>
          <a:xfrm flipH="1">
            <a:off x="2353636" y="3036046"/>
            <a:ext cx="2377440" cy="0"/>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674555" y="3171089"/>
            <a:ext cx="1828800" cy="515822"/>
          </a:xfrm>
          <a:prstGeom prst="roundRect">
            <a:avLst/>
          </a:prstGeom>
          <a:solidFill>
            <a:srgbClr val="40B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FFFFFF"/>
                </a:solidFill>
              </a:rPr>
              <a:t>Retrieved via </a:t>
            </a:r>
            <a:r>
              <a:rPr lang="en-US" sz="1600" err="1">
                <a:solidFill>
                  <a:srgbClr val="FFFFFF"/>
                </a:solidFill>
              </a:rPr>
              <a:t>conf_Q</a:t>
            </a:r>
            <a:r>
              <a:rPr lang="en-US" sz="1600">
                <a:solidFill>
                  <a:srgbClr val="FFFFFF"/>
                </a:solidFill>
              </a:rPr>
              <a:t> methods</a:t>
            </a:r>
          </a:p>
        </p:txBody>
      </p:sp>
      <p:cxnSp>
        <p:nvCxnSpPr>
          <p:cNvPr id="32" name="Straight Arrow Connector 31"/>
          <p:cNvCxnSpPr/>
          <p:nvPr/>
        </p:nvCxnSpPr>
        <p:spPr>
          <a:xfrm flipH="1">
            <a:off x="2023856" y="4114800"/>
            <a:ext cx="3163255" cy="1600200"/>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353636" y="3885563"/>
            <a:ext cx="2377440" cy="0"/>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174325" y="4544041"/>
            <a:ext cx="2743200" cy="548640"/>
            <a:chOff x="2023856" y="1668780"/>
            <a:chExt cx="2773249" cy="548640"/>
          </a:xfrm>
        </p:grpSpPr>
        <p:sp>
          <p:nvSpPr>
            <p:cNvPr id="47" name="Rounded Rectangle 46"/>
            <p:cNvSpPr/>
            <p:nvPr/>
          </p:nvSpPr>
          <p:spPr>
            <a:xfrm>
              <a:off x="2023856" y="1668780"/>
              <a:ext cx="2773249" cy="5486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Rounded Rectangle 47"/>
            <p:cNvSpPr/>
            <p:nvPr/>
          </p:nvSpPr>
          <p:spPr>
            <a:xfrm>
              <a:off x="2089886" y="1714500"/>
              <a:ext cx="2641190" cy="457200"/>
            </a:xfrm>
            <a:prstGeom prst="roundRect">
              <a:avLst/>
            </a:prstGeom>
            <a:solidFill>
              <a:srgbClr val="40B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solidFill>
                    <a:srgbClr val="FFFFFF"/>
                  </a:solidFill>
                </a:rPr>
                <a:t>runQuery</a:t>
              </a:r>
              <a:r>
                <a:rPr lang="en-US" sz="1600">
                  <a:solidFill>
                    <a:srgbClr val="FFFFFF"/>
                  </a:solidFill>
                </a:rPr>
                <a:t>(</a:t>
              </a:r>
              <a:r>
                <a:rPr lang="en-US" sz="1600" err="1">
                  <a:solidFill>
                    <a:srgbClr val="FFFFFF"/>
                  </a:solidFill>
                </a:rPr>
                <a:t>q,source</a:t>
              </a:r>
              <a:r>
                <a:rPr lang="en-US" sz="1600">
                  <a:solidFill>
                    <a:srgbClr val="FFFFFF"/>
                  </a:solidFill>
                </a:rPr>
                <a:t>)</a:t>
              </a:r>
            </a:p>
          </p:txBody>
        </p:sp>
      </p:grpSp>
      <p:cxnSp>
        <p:nvCxnSpPr>
          <p:cNvPr id="62" name="Straight Connector 61"/>
          <p:cNvCxnSpPr/>
          <p:nvPr/>
        </p:nvCxnSpPr>
        <p:spPr>
          <a:xfrm>
            <a:off x="2221761" y="6326348"/>
            <a:ext cx="3464475" cy="0"/>
          </a:xfrm>
          <a:prstGeom prst="line">
            <a:avLst/>
          </a:prstGeom>
          <a:ln w="76200">
            <a:solidFill>
              <a:srgbClr val="40BAD2"/>
            </a:solidFill>
          </a:ln>
        </p:spPr>
        <p:style>
          <a:lnRef idx="1">
            <a:schemeClr val="accent1"/>
          </a:lnRef>
          <a:fillRef idx="0">
            <a:schemeClr val="accent1"/>
          </a:fillRef>
          <a:effectRef idx="0">
            <a:schemeClr val="accent1"/>
          </a:effectRef>
          <a:fontRef idx="minor">
            <a:schemeClr val="tx1"/>
          </a:fontRef>
        </p:style>
      </p:cxnSp>
      <p:sp>
        <p:nvSpPr>
          <p:cNvPr id="63" name="Arc 62"/>
          <p:cNvSpPr/>
          <p:nvPr/>
        </p:nvSpPr>
        <p:spPr>
          <a:xfrm flipV="1">
            <a:off x="5181600" y="5411948"/>
            <a:ext cx="914400" cy="914400"/>
          </a:xfrm>
          <a:prstGeom prst="arc">
            <a:avLst/>
          </a:prstGeom>
          <a:ln w="76200">
            <a:solidFill>
              <a:srgbClr val="40BAD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1" name="Straight Arrow Connector 70"/>
          <p:cNvCxnSpPr/>
          <p:nvPr/>
        </p:nvCxnSpPr>
        <p:spPr>
          <a:xfrm flipH="1" flipV="1">
            <a:off x="6092936" y="4224001"/>
            <a:ext cx="3064" cy="1645920"/>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4722868" y="5182712"/>
            <a:ext cx="2743200" cy="548640"/>
            <a:chOff x="2023856" y="1668780"/>
            <a:chExt cx="2773249" cy="548640"/>
          </a:xfrm>
        </p:grpSpPr>
        <p:sp>
          <p:nvSpPr>
            <p:cNvPr id="51" name="Rounded Rectangle 50"/>
            <p:cNvSpPr/>
            <p:nvPr/>
          </p:nvSpPr>
          <p:spPr>
            <a:xfrm>
              <a:off x="2023856" y="1668780"/>
              <a:ext cx="2773249" cy="5486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Rounded Rectangle 51"/>
            <p:cNvSpPr/>
            <p:nvPr/>
          </p:nvSpPr>
          <p:spPr>
            <a:xfrm>
              <a:off x="2089886" y="1714500"/>
              <a:ext cx="2641190" cy="457200"/>
            </a:xfrm>
            <a:prstGeom prst="roundRect">
              <a:avLst/>
            </a:prstGeom>
            <a:solidFill>
              <a:srgbClr val="40B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FFFFFF"/>
                  </a:solidFill>
                </a:rPr>
                <a:t>return result</a:t>
              </a:r>
            </a:p>
          </p:txBody>
        </p:sp>
      </p:grpSp>
      <p:cxnSp>
        <p:nvCxnSpPr>
          <p:cNvPr id="76" name="Straight Arrow Connector 75"/>
          <p:cNvCxnSpPr/>
          <p:nvPr/>
        </p:nvCxnSpPr>
        <p:spPr>
          <a:xfrm>
            <a:off x="7010400" y="4111999"/>
            <a:ext cx="3099443" cy="1627450"/>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7206511" y="4544041"/>
            <a:ext cx="2743200" cy="548640"/>
            <a:chOff x="2023856" y="1668780"/>
            <a:chExt cx="2773249" cy="548640"/>
          </a:xfrm>
        </p:grpSpPr>
        <p:sp>
          <p:nvSpPr>
            <p:cNvPr id="78" name="Rounded Rectangle 77"/>
            <p:cNvSpPr/>
            <p:nvPr/>
          </p:nvSpPr>
          <p:spPr>
            <a:xfrm>
              <a:off x="2023856" y="1668780"/>
              <a:ext cx="2773249" cy="5486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Rounded Rectangle 78"/>
            <p:cNvSpPr/>
            <p:nvPr/>
          </p:nvSpPr>
          <p:spPr>
            <a:xfrm>
              <a:off x="2129167" y="1704764"/>
              <a:ext cx="2641190" cy="457200"/>
            </a:xfrm>
            <a:prstGeom prst="roundRect">
              <a:avLst/>
            </a:prstGeom>
            <a:solidFill>
              <a:srgbClr val="40B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solidFill>
                    <a:srgbClr val="FFFFFF"/>
                  </a:solidFill>
                </a:rPr>
                <a:t>makeFig</a:t>
              </a:r>
              <a:r>
                <a:rPr lang="en-US" sz="1600">
                  <a:solidFill>
                    <a:srgbClr val="FFFFFF"/>
                  </a:solidFill>
                </a:rPr>
                <a:t>(q, result, name…)</a:t>
              </a:r>
            </a:p>
          </p:txBody>
        </p:sp>
      </p:grpSp>
      <p:cxnSp>
        <p:nvCxnSpPr>
          <p:cNvPr id="83" name="Straight Connector 82"/>
          <p:cNvCxnSpPr>
            <a:endCxn id="84" idx="2"/>
          </p:cNvCxnSpPr>
          <p:nvPr/>
        </p:nvCxnSpPr>
        <p:spPr>
          <a:xfrm flipV="1">
            <a:off x="11079480" y="3886200"/>
            <a:ext cx="0" cy="1761514"/>
          </a:xfrm>
          <a:prstGeom prst="line">
            <a:avLst/>
          </a:prstGeom>
          <a:ln w="76200">
            <a:solidFill>
              <a:srgbClr val="40BAD2"/>
            </a:solidFill>
          </a:ln>
        </p:spPr>
        <p:style>
          <a:lnRef idx="1">
            <a:schemeClr val="accent1"/>
          </a:lnRef>
          <a:fillRef idx="0">
            <a:schemeClr val="accent1"/>
          </a:fillRef>
          <a:effectRef idx="0">
            <a:schemeClr val="accent1"/>
          </a:effectRef>
          <a:fontRef idx="minor">
            <a:schemeClr val="tx1"/>
          </a:fontRef>
        </p:style>
      </p:cxnSp>
      <p:sp>
        <p:nvSpPr>
          <p:cNvPr id="84" name="Arc 83"/>
          <p:cNvSpPr/>
          <p:nvPr/>
        </p:nvSpPr>
        <p:spPr>
          <a:xfrm>
            <a:off x="10165080" y="3429000"/>
            <a:ext cx="914400" cy="914400"/>
          </a:xfrm>
          <a:prstGeom prst="arc">
            <a:avLst/>
          </a:prstGeom>
          <a:ln w="76200">
            <a:solidFill>
              <a:srgbClr val="40BAD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5" name="Straight Arrow Connector 84"/>
          <p:cNvCxnSpPr>
            <a:endCxn id="22" idx="3"/>
          </p:cNvCxnSpPr>
          <p:nvPr/>
        </p:nvCxnSpPr>
        <p:spPr>
          <a:xfrm flipH="1">
            <a:off x="7010399" y="3429000"/>
            <a:ext cx="3657600" cy="0"/>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8104133" y="3171876"/>
            <a:ext cx="2286000" cy="548640"/>
            <a:chOff x="2023856" y="1668780"/>
            <a:chExt cx="2773249" cy="548640"/>
          </a:xfrm>
        </p:grpSpPr>
        <p:sp>
          <p:nvSpPr>
            <p:cNvPr id="107" name="Rounded Rectangle 106"/>
            <p:cNvSpPr/>
            <p:nvPr/>
          </p:nvSpPr>
          <p:spPr>
            <a:xfrm>
              <a:off x="2023856" y="1668780"/>
              <a:ext cx="2773249" cy="5486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8" name="Rounded Rectangle 107"/>
            <p:cNvSpPr/>
            <p:nvPr/>
          </p:nvSpPr>
          <p:spPr>
            <a:xfrm>
              <a:off x="2089886" y="1714500"/>
              <a:ext cx="2641190" cy="457200"/>
            </a:xfrm>
            <a:prstGeom prst="roundRect">
              <a:avLst/>
            </a:prstGeom>
            <a:solidFill>
              <a:srgbClr val="40B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FFFFFF"/>
                  </a:solidFill>
                </a:rPr>
                <a:t>no return value</a:t>
              </a:r>
            </a:p>
          </p:txBody>
        </p:sp>
      </p:grpSp>
      <p:cxnSp>
        <p:nvCxnSpPr>
          <p:cNvPr id="109" name="Straight Arrow Connector 108"/>
          <p:cNvCxnSpPr/>
          <p:nvPr/>
        </p:nvCxnSpPr>
        <p:spPr>
          <a:xfrm flipV="1">
            <a:off x="7021193" y="1142998"/>
            <a:ext cx="3143887" cy="1600202"/>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7114023" y="1668779"/>
            <a:ext cx="2809230" cy="548640"/>
            <a:chOff x="2023856" y="1668780"/>
            <a:chExt cx="2809230" cy="548640"/>
          </a:xfrm>
        </p:grpSpPr>
        <p:sp>
          <p:nvSpPr>
            <p:cNvPr id="111" name="Rounded Rectangle 110"/>
            <p:cNvSpPr/>
            <p:nvPr/>
          </p:nvSpPr>
          <p:spPr>
            <a:xfrm>
              <a:off x="2023856" y="1668780"/>
              <a:ext cx="2773249" cy="5486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2" name="Rounded Rectangle 111"/>
            <p:cNvSpPr/>
            <p:nvPr/>
          </p:nvSpPr>
          <p:spPr>
            <a:xfrm>
              <a:off x="2089886" y="1714500"/>
              <a:ext cx="2743200" cy="457200"/>
            </a:xfrm>
            <a:prstGeom prst="roundRect">
              <a:avLst/>
            </a:prstGeom>
            <a:solidFill>
              <a:srgbClr val="40B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FFFFFF"/>
                  </a:solidFill>
                </a:rPr>
                <a:t>return </a:t>
              </a:r>
              <a:r>
                <a:rPr lang="en-US" sz="1600" err="1">
                  <a:solidFill>
                    <a:srgbClr val="FFFFFF"/>
                  </a:solidFill>
                </a:rPr>
                <a:t>render_templae</a:t>
              </a:r>
              <a:r>
                <a:rPr lang="en-US" sz="1600">
                  <a:solidFill>
                    <a:srgbClr val="FFFFFF"/>
                  </a:solidFill>
                </a:rPr>
                <a:t>(‘res…’</a:t>
              </a:r>
            </a:p>
          </p:txBody>
        </p:sp>
      </p:grpSp>
      <p:sp>
        <p:nvSpPr>
          <p:cNvPr id="117" name="Rounded Rectangle 116"/>
          <p:cNvSpPr/>
          <p:nvPr/>
        </p:nvSpPr>
        <p:spPr>
          <a:xfrm>
            <a:off x="1649323" y="1714499"/>
            <a:ext cx="457200" cy="457200"/>
          </a:xfrm>
          <a:prstGeom prst="roundRect">
            <a:avLst/>
          </a:prstGeom>
          <a:solidFill>
            <a:srgbClr val="40B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FFFFFF"/>
                </a:solidFill>
              </a:rPr>
              <a:t>1</a:t>
            </a:r>
          </a:p>
        </p:txBody>
      </p:sp>
      <p:sp>
        <p:nvSpPr>
          <p:cNvPr id="118" name="Rounded Rectangle 117"/>
          <p:cNvSpPr/>
          <p:nvPr/>
        </p:nvSpPr>
        <p:spPr>
          <a:xfrm>
            <a:off x="2139039" y="3216077"/>
            <a:ext cx="457200" cy="457200"/>
          </a:xfrm>
          <a:prstGeom prst="roundRect">
            <a:avLst/>
          </a:prstGeom>
          <a:solidFill>
            <a:srgbClr val="40B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FFFFFF"/>
                </a:solidFill>
              </a:rPr>
              <a:t>2</a:t>
            </a:r>
          </a:p>
        </p:txBody>
      </p:sp>
      <p:sp>
        <p:nvSpPr>
          <p:cNvPr id="119" name="Rounded Rectangle 118"/>
          <p:cNvSpPr/>
          <p:nvPr/>
        </p:nvSpPr>
        <p:spPr>
          <a:xfrm>
            <a:off x="1676139" y="4589761"/>
            <a:ext cx="457200" cy="457200"/>
          </a:xfrm>
          <a:prstGeom prst="roundRect">
            <a:avLst/>
          </a:prstGeom>
          <a:solidFill>
            <a:srgbClr val="40B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FFFFFF"/>
                </a:solidFill>
              </a:rPr>
              <a:t>3</a:t>
            </a:r>
          </a:p>
        </p:txBody>
      </p:sp>
      <p:sp>
        <p:nvSpPr>
          <p:cNvPr id="120" name="Rounded Rectangle 119"/>
          <p:cNvSpPr/>
          <p:nvPr/>
        </p:nvSpPr>
        <p:spPr>
          <a:xfrm>
            <a:off x="4200355" y="5228432"/>
            <a:ext cx="457200" cy="457200"/>
          </a:xfrm>
          <a:prstGeom prst="roundRect">
            <a:avLst/>
          </a:prstGeom>
          <a:solidFill>
            <a:srgbClr val="40B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FFFFFF"/>
                </a:solidFill>
              </a:rPr>
              <a:t>4</a:t>
            </a:r>
          </a:p>
        </p:txBody>
      </p:sp>
      <p:sp>
        <p:nvSpPr>
          <p:cNvPr id="121" name="Rounded Rectangle 120"/>
          <p:cNvSpPr/>
          <p:nvPr/>
        </p:nvSpPr>
        <p:spPr>
          <a:xfrm>
            <a:off x="6740814" y="4598843"/>
            <a:ext cx="457200" cy="457200"/>
          </a:xfrm>
          <a:prstGeom prst="roundRect">
            <a:avLst/>
          </a:prstGeom>
          <a:solidFill>
            <a:srgbClr val="40B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FFFFFF"/>
                </a:solidFill>
              </a:rPr>
              <a:t>5</a:t>
            </a:r>
          </a:p>
        </p:txBody>
      </p:sp>
      <p:sp>
        <p:nvSpPr>
          <p:cNvPr id="122" name="Rounded Rectangle 121"/>
          <p:cNvSpPr/>
          <p:nvPr/>
        </p:nvSpPr>
        <p:spPr>
          <a:xfrm>
            <a:off x="6607615" y="1715324"/>
            <a:ext cx="457200" cy="457200"/>
          </a:xfrm>
          <a:prstGeom prst="roundRect">
            <a:avLst/>
          </a:prstGeom>
          <a:solidFill>
            <a:srgbClr val="40B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FFFFFF"/>
                </a:solidFill>
              </a:rPr>
              <a:t>7</a:t>
            </a:r>
          </a:p>
        </p:txBody>
      </p:sp>
      <p:grpSp>
        <p:nvGrpSpPr>
          <p:cNvPr id="127" name="Group 126"/>
          <p:cNvGrpSpPr/>
          <p:nvPr/>
        </p:nvGrpSpPr>
        <p:grpSpPr>
          <a:xfrm>
            <a:off x="7417039" y="3151790"/>
            <a:ext cx="548640" cy="548640"/>
            <a:chOff x="5821680" y="548638"/>
            <a:chExt cx="548640" cy="548640"/>
          </a:xfrm>
        </p:grpSpPr>
        <p:sp>
          <p:nvSpPr>
            <p:cNvPr id="125" name="Rounded Rectangle 124"/>
            <p:cNvSpPr/>
            <p:nvPr/>
          </p:nvSpPr>
          <p:spPr>
            <a:xfrm>
              <a:off x="5821680" y="548638"/>
              <a:ext cx="548640" cy="5486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6" name="Rounded Rectangle 125"/>
            <p:cNvSpPr/>
            <p:nvPr/>
          </p:nvSpPr>
          <p:spPr>
            <a:xfrm>
              <a:off x="5867400" y="594358"/>
              <a:ext cx="457200" cy="457200"/>
            </a:xfrm>
            <a:prstGeom prst="roundRect">
              <a:avLst/>
            </a:prstGeom>
            <a:solidFill>
              <a:srgbClr val="40B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FFFFFF"/>
                  </a:solidFill>
                </a:rPr>
                <a:t>6</a:t>
              </a:r>
            </a:p>
          </p:txBody>
        </p:sp>
      </p:grpSp>
      <p:sp>
        <p:nvSpPr>
          <p:cNvPr id="128" name="Rounded Rectangle 127"/>
          <p:cNvSpPr/>
          <p:nvPr/>
        </p:nvSpPr>
        <p:spPr>
          <a:xfrm>
            <a:off x="3075416" y="209949"/>
            <a:ext cx="6035040" cy="914400"/>
          </a:xfrm>
          <a:prstGeom prst="roundRect">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FFFFFF"/>
                </a:solidFill>
              </a:rPr>
              <a:t>Function calls by app.py Start with 1, go to 7</a:t>
            </a:r>
          </a:p>
          <a:p>
            <a:pPr algn="ctr"/>
            <a:r>
              <a:rPr lang="en-US" sz="2400" b="1">
                <a:solidFill>
                  <a:srgbClr val="FFFFFF"/>
                </a:solidFill>
              </a:rPr>
              <a:t>Note: query.py returns a list of numbers</a:t>
            </a:r>
          </a:p>
        </p:txBody>
      </p:sp>
    </p:spTree>
    <p:extLst>
      <p:ext uri="{BB962C8B-B14F-4D97-AF65-F5344CB8AC3E}">
        <p14:creationId xmlns:p14="http://schemas.microsoft.com/office/powerpoint/2010/main" val="47419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query.py</a:t>
            </a:r>
          </a:p>
        </p:txBody>
      </p:sp>
      <p:sp>
        <p:nvSpPr>
          <p:cNvPr id="3" name="Content Placeholder 2"/>
          <p:cNvSpPr>
            <a:spLocks noGrp="1"/>
          </p:cNvSpPr>
          <p:nvPr>
            <p:ph idx="1"/>
          </p:nvPr>
        </p:nvSpPr>
        <p:spPr/>
        <p:txBody>
          <a:bodyPr>
            <a:normAutofit/>
          </a:bodyPr>
          <a:lstStyle/>
          <a:p>
            <a:pPr marL="0" indent="0">
              <a:buNone/>
            </a:pPr>
            <a:r>
              <a:rPr lang="en-US"/>
              <a:t>After the server has retrieved the name of the input data file, it calls the </a:t>
            </a:r>
            <a:r>
              <a:rPr lang="en-US" b="1" u="sng"/>
              <a:t>runQuery</a:t>
            </a:r>
            <a:r>
              <a:rPr lang="en-US"/>
              <a:t> function, passing arguments </a:t>
            </a:r>
            <a:r>
              <a:rPr lang="en-US" b="1"/>
              <a:t>q</a:t>
            </a:r>
            <a:r>
              <a:rPr lang="en-US"/>
              <a:t> and </a:t>
            </a:r>
            <a:r>
              <a:rPr lang="en-US" b="1"/>
              <a:t>source</a:t>
            </a:r>
            <a:r>
              <a:rPr lang="en-US"/>
              <a:t>. </a:t>
            </a:r>
          </a:p>
          <a:p>
            <a:r>
              <a:rPr lang="en-US" b="1"/>
              <a:t>source</a:t>
            </a:r>
            <a:r>
              <a:rPr lang="en-US"/>
              <a:t> is the absolute path and name of the file holding the input data. </a:t>
            </a:r>
          </a:p>
          <a:p>
            <a:r>
              <a:rPr lang="en-US" b="1"/>
              <a:t>q </a:t>
            </a:r>
            <a:r>
              <a:rPr lang="en-US"/>
              <a:t>is a number representing the task (1,2 or 3)</a:t>
            </a:r>
          </a:p>
          <a:p>
            <a:pPr marL="0" indent="0">
              <a:buNone/>
            </a:pPr>
            <a:r>
              <a:rPr lang="en-US"/>
              <a:t>Based on q, the arguments are passed into one of three functions:</a:t>
            </a:r>
          </a:p>
          <a:p>
            <a:r>
              <a:rPr lang="en-US" b="1" u="sng"/>
              <a:t>qSQl_t1</a:t>
            </a:r>
            <a:r>
              <a:rPr lang="en-US"/>
              <a:t>, </a:t>
            </a:r>
            <a:r>
              <a:rPr lang="en-US" b="1" u="sng"/>
              <a:t>qRDD_t2</a:t>
            </a:r>
            <a:r>
              <a:rPr lang="en-US"/>
              <a:t>, or </a:t>
            </a:r>
            <a:r>
              <a:rPr lang="en-US" b="1" u="sng"/>
              <a:t>qSQL_t3</a:t>
            </a:r>
          </a:p>
          <a:p>
            <a:pPr marL="0" indent="0">
              <a:buNone/>
            </a:pPr>
            <a:r>
              <a:rPr lang="en-US"/>
              <a:t>Each function will run an analysis on Spark using the input data and will return a list object. The list object contains the results of the analysis. </a:t>
            </a:r>
          </a:p>
          <a:p>
            <a:pPr marL="0" indent="0">
              <a:buNone/>
            </a:pPr>
            <a:r>
              <a:rPr lang="en-US"/>
              <a:t>Let’s walk through Task 3, from generating results, to plotting the figure and showing it on the GUI. </a:t>
            </a:r>
          </a:p>
          <a:p>
            <a:pPr marL="0" indent="0">
              <a:buNone/>
            </a:pPr>
            <a:r>
              <a:rPr lang="en-US"/>
              <a:t>NOTE: MS Access is used for the visualizing Task 3’s SQL queries.</a:t>
            </a:r>
          </a:p>
        </p:txBody>
      </p:sp>
    </p:spTree>
    <p:extLst>
      <p:ext uri="{BB962C8B-B14F-4D97-AF65-F5344CB8AC3E}">
        <p14:creationId xmlns:p14="http://schemas.microsoft.com/office/powerpoint/2010/main" val="3150582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query.py</a:t>
            </a:r>
            <a:br>
              <a:rPr lang="en-US"/>
            </a:br>
            <a:r>
              <a:rPr lang="en-US" sz="2800"/>
              <a:t>Task 3</a:t>
            </a:r>
            <a:endParaRPr lang="en-US"/>
          </a:p>
        </p:txBody>
      </p:sp>
      <p:sp>
        <p:nvSpPr>
          <p:cNvPr id="3" name="Content Placeholder 2"/>
          <p:cNvSpPr>
            <a:spLocks noGrp="1"/>
          </p:cNvSpPr>
          <p:nvPr>
            <p:ph idx="1"/>
          </p:nvPr>
        </p:nvSpPr>
        <p:spPr>
          <a:xfrm>
            <a:off x="3869268" y="864108"/>
            <a:ext cx="7315200" cy="2023947"/>
          </a:xfrm>
        </p:spPr>
        <p:txBody>
          <a:bodyPr>
            <a:normAutofit/>
          </a:bodyPr>
          <a:lstStyle/>
          <a:p>
            <a:pPr marL="0" indent="0">
              <a:buNone/>
            </a:pPr>
            <a:r>
              <a:rPr lang="en-US"/>
              <a:t>Task 3 uses Spark SQL &amp; DataFrames to conduct the analysis. The input data in “t3_csv.txt” is read into the </a:t>
            </a:r>
            <a:r>
              <a:rPr lang="en-US" err="1"/>
              <a:t>DataFrame</a:t>
            </a:r>
            <a:r>
              <a:rPr lang="en-US"/>
              <a:t> </a:t>
            </a:r>
            <a:r>
              <a:rPr lang="en-US" b="1"/>
              <a:t>df_t3</a:t>
            </a:r>
            <a:r>
              <a:rPr lang="en-US"/>
              <a:t>, and is labeled as “t3_csv”. Starting from there, the analysis will the desired results. </a:t>
            </a:r>
          </a:p>
          <a:p>
            <a:pPr marL="0" indent="0">
              <a:buNone/>
            </a:pPr>
            <a:endParaRPr lang="en-US" b="1"/>
          </a:p>
        </p:txBody>
      </p:sp>
      <p:cxnSp>
        <p:nvCxnSpPr>
          <p:cNvPr id="6" name="Straight Arrow Connector 5"/>
          <p:cNvCxnSpPr/>
          <p:nvPr/>
        </p:nvCxnSpPr>
        <p:spPr>
          <a:xfrm>
            <a:off x="8208636" y="2795968"/>
            <a:ext cx="365760" cy="0"/>
          </a:xfrm>
          <a:prstGeom prst="straightConnector1">
            <a:avLst/>
          </a:prstGeom>
          <a:ln w="76200">
            <a:solidFill>
              <a:srgbClr val="40BAD2"/>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2"/>
          <a:srcRect b="34529"/>
          <a:stretch/>
        </p:blipFill>
        <p:spPr>
          <a:xfrm>
            <a:off x="8765118" y="2652666"/>
            <a:ext cx="2419350" cy="3286408"/>
          </a:xfrm>
          <a:prstGeom prst="rect">
            <a:avLst/>
          </a:prstGeom>
        </p:spPr>
      </p:pic>
      <p:pic>
        <p:nvPicPr>
          <p:cNvPr id="5" name="Picture 4"/>
          <p:cNvPicPr>
            <a:picLocks noChangeAspect="1"/>
          </p:cNvPicPr>
          <p:nvPr/>
        </p:nvPicPr>
        <p:blipFill rotWithShape="1">
          <a:blip r:embed="rId3"/>
          <a:srcRect t="731" b="29021"/>
          <a:stretch/>
        </p:blipFill>
        <p:spPr>
          <a:xfrm>
            <a:off x="3869268" y="2660414"/>
            <a:ext cx="4181475" cy="3278660"/>
          </a:xfrm>
          <a:prstGeom prst="rect">
            <a:avLst/>
          </a:prstGeom>
        </p:spPr>
      </p:pic>
    </p:spTree>
    <p:extLst>
      <p:ext uri="{BB962C8B-B14F-4D97-AF65-F5344CB8AC3E}">
        <p14:creationId xmlns:p14="http://schemas.microsoft.com/office/powerpoint/2010/main" val="367013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query.py</a:t>
            </a:r>
            <a:br>
              <a:rPr lang="en-US"/>
            </a:br>
            <a:r>
              <a:rPr lang="en-US" sz="2800"/>
              <a:t>Task 3</a:t>
            </a:r>
            <a:endParaRPr lang="en-US"/>
          </a:p>
        </p:txBody>
      </p:sp>
      <p:sp>
        <p:nvSpPr>
          <p:cNvPr id="3" name="Content Placeholder 2"/>
          <p:cNvSpPr>
            <a:spLocks noGrp="1"/>
          </p:cNvSpPr>
          <p:nvPr>
            <p:ph idx="1"/>
          </p:nvPr>
        </p:nvSpPr>
        <p:spPr>
          <a:xfrm>
            <a:off x="3869268" y="864109"/>
            <a:ext cx="7315200" cy="2186909"/>
          </a:xfrm>
        </p:spPr>
        <p:txBody>
          <a:bodyPr>
            <a:normAutofit/>
          </a:bodyPr>
          <a:lstStyle/>
          <a:p>
            <a:pPr marL="0" indent="0">
              <a:buNone/>
            </a:pPr>
            <a:r>
              <a:rPr lang="en-US"/>
              <a:t>Using input, task 3 will generate two DataFrames: </a:t>
            </a:r>
          </a:p>
          <a:p>
            <a:r>
              <a:rPr lang="en-US" b="1"/>
              <a:t>df_time</a:t>
            </a:r>
            <a:r>
              <a:rPr lang="en-US"/>
              <a:t>, which holds the aggregate sum of tweet volume by time across all trends</a:t>
            </a:r>
          </a:p>
          <a:p>
            <a:r>
              <a:rPr lang="en-US" b="1" err="1"/>
              <a:t>df_trend_time</a:t>
            </a:r>
            <a:r>
              <a:rPr lang="en-US"/>
              <a:t>, which holds the top 3 trends, when they appear, and how much tweet volume at that time</a:t>
            </a:r>
          </a:p>
        </p:txBody>
      </p:sp>
      <p:pic>
        <p:nvPicPr>
          <p:cNvPr id="5" name="Picture 4"/>
          <p:cNvPicPr>
            <a:picLocks noChangeAspect="1"/>
          </p:cNvPicPr>
          <p:nvPr/>
        </p:nvPicPr>
        <p:blipFill rotWithShape="1">
          <a:blip r:embed="rId2"/>
          <a:srcRect b="24430"/>
          <a:stretch/>
        </p:blipFill>
        <p:spPr>
          <a:xfrm>
            <a:off x="7850718" y="3051018"/>
            <a:ext cx="3333750" cy="2915216"/>
          </a:xfrm>
          <a:prstGeom prst="rect">
            <a:avLst/>
          </a:prstGeom>
        </p:spPr>
      </p:pic>
      <p:pic>
        <p:nvPicPr>
          <p:cNvPr id="8" name="Picture 7"/>
          <p:cNvPicPr>
            <a:picLocks noChangeAspect="1"/>
          </p:cNvPicPr>
          <p:nvPr/>
        </p:nvPicPr>
        <p:blipFill rotWithShape="1">
          <a:blip r:embed="rId3"/>
          <a:srcRect b="41964"/>
          <a:stretch/>
        </p:blipFill>
        <p:spPr>
          <a:xfrm>
            <a:off x="3869268" y="3051018"/>
            <a:ext cx="2419350" cy="2913177"/>
          </a:xfrm>
          <a:prstGeom prst="rect">
            <a:avLst/>
          </a:prstGeom>
        </p:spPr>
      </p:pic>
    </p:spTree>
    <p:extLst>
      <p:ext uri="{BB962C8B-B14F-4D97-AF65-F5344CB8AC3E}">
        <p14:creationId xmlns:p14="http://schemas.microsoft.com/office/powerpoint/2010/main" val="764261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2</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Frame</vt:lpstr>
      <vt:lpstr>Author’s Note</vt:lpstr>
      <vt:lpstr>ATTENTION: BUG FIX</vt:lpstr>
      <vt:lpstr>ATTENTION: BUG FIX</vt:lpstr>
      <vt:lpstr>Source Code</vt:lpstr>
      <vt:lpstr>Layer-View Front-End  Server Back-End</vt:lpstr>
      <vt:lpstr>PowerPoint Presentation</vt:lpstr>
      <vt:lpstr>query.py</vt:lpstr>
      <vt:lpstr>query.py Task 3</vt:lpstr>
      <vt:lpstr>query.py Task 3</vt:lpstr>
      <vt:lpstr>query.py Task 3 – df_time</vt:lpstr>
      <vt:lpstr>query.py Task 3 – df_trend</vt:lpstr>
      <vt:lpstr>query.py Task 3 – df_trend_time</vt:lpstr>
      <vt:lpstr>query.py Task 3 </vt:lpstr>
      <vt:lpstr>graph.py</vt:lpstr>
      <vt:lpstr>graph.py Task 3 </vt:lpstr>
      <vt:lpstr>graph.py Task 3 </vt:lpstr>
      <vt:lpstr>graph.py Task 3 </vt:lpstr>
      <vt:lpstr>graph.py Task 3 </vt:lpstr>
      <vt:lpstr>graph.py Task 3 </vt:lpstr>
      <vt:lpstr>graph.py Task 3 </vt:lpstr>
      <vt:lpstr>graph.py Task 3 </vt:lpstr>
      <vt:lpstr>graph.py Task 3 </vt:lpstr>
      <vt:lpstr>results.html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Author’s Note</dc:title>
  <cp:revision>1</cp:revision>
  <dcterms:modified xsi:type="dcterms:W3CDTF">2017-05-16T00:44:16Z</dcterms:modified>
</cp:coreProperties>
</file>