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8" r:id="rId2"/>
    <p:sldId id="275" r:id="rId3"/>
    <p:sldId id="260" r:id="rId4"/>
    <p:sldId id="278" r:id="rId5"/>
    <p:sldId id="277" r:id="rId6"/>
    <p:sldId id="274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07" r:id="rId21"/>
    <p:sldId id="310" r:id="rId22"/>
    <p:sldId id="257" r:id="rId23"/>
    <p:sldId id="259" r:id="rId24"/>
    <p:sldId id="311" r:id="rId25"/>
    <p:sldId id="261" r:id="rId26"/>
    <p:sldId id="262" r:id="rId27"/>
    <p:sldId id="263" r:id="rId28"/>
    <p:sldId id="312" r:id="rId29"/>
    <p:sldId id="266" r:id="rId30"/>
    <p:sldId id="267" r:id="rId31"/>
    <p:sldId id="268" r:id="rId32"/>
    <p:sldId id="317" r:id="rId33"/>
    <p:sldId id="318" r:id="rId34"/>
    <p:sldId id="319" r:id="rId35"/>
    <p:sldId id="320" r:id="rId36"/>
    <p:sldId id="321" r:id="rId37"/>
    <p:sldId id="322" r:id="rId38"/>
    <p:sldId id="273" r:id="rId39"/>
    <p:sldId id="314" r:id="rId40"/>
    <p:sldId id="315" r:id="rId41"/>
    <p:sldId id="316" r:id="rId42"/>
    <p:sldId id="292" r:id="rId43"/>
    <p:sldId id="264" r:id="rId44"/>
    <p:sldId id="296" r:id="rId45"/>
    <p:sldId id="269" r:id="rId46"/>
    <p:sldId id="295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준이 동준이" initials="동동" lastIdx="1" clrIdx="0">
    <p:extLst>
      <p:ext uri="{19B8F6BF-5375-455C-9EA6-DF929625EA0E}">
        <p15:presenceInfo xmlns:p15="http://schemas.microsoft.com/office/powerpoint/2012/main" userId="1395c52d062eaa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8" y="160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5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22607-9136-4CB1-8B08-1F6C8C641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BE0214-05F7-4256-AB2E-18E27915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3DC31-C042-4728-92AD-6492C2B5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BA7F-AC58-4E41-899E-C2234C3A2D3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ECEE5-7669-4CDB-B739-062DBDD4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7EAD1-1C8A-443D-91A8-04958F0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81E-BC51-4C5D-95F5-A9C20C90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3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92A3-1771-4498-BCAF-C96CFA90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984DF-3E8A-4411-BF30-4DEF23A7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FC770-8085-45E6-B64C-BDFFA790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89-6612-4611-BE9E-4BC4267813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756D1-7083-4F3D-9939-498164D6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AE85B-19C3-4524-A470-C1650EA1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5BD8-F80F-4DC7-9FEF-65DB5AD0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5444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BlockChain</a:t>
            </a:r>
            <a:r>
              <a:rPr lang="en-US" altLang="zh-CN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Pass Service</a:t>
            </a:r>
            <a:endParaRPr lang="zh-CN" altLang="en-US" sz="36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9303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BPS  </a:t>
            </a:r>
            <a:endParaRPr lang="zh-CN" altLang="en-US" sz="5400" dirty="0">
              <a:latin typeface="맑은 고딕" panose="020B0503020000020004" pitchFamily="50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김동준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고지인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김예근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임선영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조태엽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정형석</a:t>
            </a:r>
            <a:endParaRPr lang="zh-CN" altLang="en-US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B1342-502F-4156-B5D2-D58C62FFA38B}"/>
              </a:ext>
            </a:extLst>
          </p:cNvPr>
          <p:cNvSpPr txBox="1"/>
          <p:nvPr/>
        </p:nvSpPr>
        <p:spPr>
          <a:xfrm>
            <a:off x="3472484" y="3038545"/>
            <a:ext cx="5247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Create TX Data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20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D36734-0942-46D1-B98C-2A058765AEF7}"/>
              </a:ext>
            </a:extLst>
          </p:cNvPr>
          <p:cNvGrpSpPr/>
          <p:nvPr/>
        </p:nvGrpSpPr>
        <p:grpSpPr>
          <a:xfrm>
            <a:off x="287351" y="829869"/>
            <a:ext cx="3522648" cy="5353217"/>
            <a:chOff x="423761" y="1657004"/>
            <a:chExt cx="3249828" cy="27543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772605A-C809-480D-9B6E-E58C272CB48E}"/>
                </a:ext>
              </a:extLst>
            </p:cNvPr>
            <p:cNvSpPr/>
            <p:nvPr/>
          </p:nvSpPr>
          <p:spPr>
            <a:xfrm>
              <a:off x="423761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2A1E9-C54F-406F-ACD0-A6AC11C73C69}"/>
                </a:ext>
              </a:extLst>
            </p:cNvPr>
            <p:cNvSpPr txBox="1"/>
            <p:nvPr/>
          </p:nvSpPr>
          <p:spPr>
            <a:xfrm>
              <a:off x="1723179" y="1657004"/>
              <a:ext cx="650992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web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9F7C22-BD39-4784-BBCA-FE7F80ACF22C}"/>
              </a:ext>
            </a:extLst>
          </p:cNvPr>
          <p:cNvGrpSpPr/>
          <p:nvPr/>
        </p:nvGrpSpPr>
        <p:grpSpPr>
          <a:xfrm>
            <a:off x="4334676" y="829869"/>
            <a:ext cx="3522648" cy="5353217"/>
            <a:chOff x="4471086" y="1657004"/>
            <a:chExt cx="3249828" cy="27543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EBABDA-DFC0-4B48-8D19-B1EE10F60A0A}"/>
                </a:ext>
              </a:extLst>
            </p:cNvPr>
            <p:cNvSpPr/>
            <p:nvPr/>
          </p:nvSpPr>
          <p:spPr>
            <a:xfrm>
              <a:off x="4471086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4688AD-983C-4F95-BFE8-406BCC7F2668}"/>
                </a:ext>
              </a:extLst>
            </p:cNvPr>
            <p:cNvSpPr txBox="1"/>
            <p:nvPr/>
          </p:nvSpPr>
          <p:spPr>
            <a:xfrm>
              <a:off x="5628799" y="1657004"/>
              <a:ext cx="934399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Server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6F042A-010A-485A-8681-05CA9C82BBA3}"/>
              </a:ext>
            </a:extLst>
          </p:cNvPr>
          <p:cNvGrpSpPr/>
          <p:nvPr/>
        </p:nvGrpSpPr>
        <p:grpSpPr>
          <a:xfrm>
            <a:off x="8382000" y="829869"/>
            <a:ext cx="3522648" cy="5353217"/>
            <a:chOff x="8518410" y="1657004"/>
            <a:chExt cx="3249828" cy="275435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01F9A-E3FE-4B6E-A558-C0B73059AC4A}"/>
                </a:ext>
              </a:extLst>
            </p:cNvPr>
            <p:cNvSpPr/>
            <p:nvPr/>
          </p:nvSpPr>
          <p:spPr>
            <a:xfrm>
              <a:off x="8518410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23C69-42F8-4774-92BF-AD7E2148514C}"/>
                </a:ext>
              </a:extLst>
            </p:cNvPr>
            <p:cNvSpPr txBox="1"/>
            <p:nvPr/>
          </p:nvSpPr>
          <p:spPr>
            <a:xfrm>
              <a:off x="9895285" y="1657004"/>
              <a:ext cx="501628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DB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F3F27F9D-CD62-4675-8E4D-213798F0A80C}"/>
              </a:ext>
            </a:extLst>
          </p:cNvPr>
          <p:cNvSpPr/>
          <p:nvPr/>
        </p:nvSpPr>
        <p:spPr>
          <a:xfrm>
            <a:off x="806973" y="1583396"/>
            <a:ext cx="2536302" cy="1374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Sender</a:t>
            </a:r>
            <a:r>
              <a:rPr lang="ko-KR" altLang="en-US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ID, Key,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Receiver</a:t>
            </a:r>
            <a:r>
              <a:rPr lang="ko-KR" altLang="en-US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ID, Key,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Amount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9692C4-3CC2-41FF-B749-CA58B0AA6DBE}"/>
              </a:ext>
            </a:extLst>
          </p:cNvPr>
          <p:cNvCxnSpPr>
            <a:cxnSpLocks/>
            <a:stCxn id="15" idx="6"/>
            <a:endCxn id="22" idx="1"/>
          </p:cNvCxnSpPr>
          <p:nvPr/>
        </p:nvCxnSpPr>
        <p:spPr>
          <a:xfrm>
            <a:off x="3343275" y="2270586"/>
            <a:ext cx="1169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758790" y="196280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POST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620A0030-FAC9-449E-A22F-5EDF368614EB}"/>
              </a:ext>
            </a:extLst>
          </p:cNvPr>
          <p:cNvSpPr/>
          <p:nvPr/>
        </p:nvSpPr>
        <p:spPr>
          <a:xfrm>
            <a:off x="4512466" y="1583396"/>
            <a:ext cx="3208448" cy="13743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Validity Check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(ID, Key Format, Match with User,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Balance Confirm)</a:t>
            </a:r>
            <a:endParaRPr lang="ko-KR" altLang="en-US" sz="12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D52B132-411B-4922-A417-A27968C4577B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4448336" y="1760644"/>
            <a:ext cx="471223" cy="28654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67B3CE-B0CB-4E6D-9CF8-96B356E6926F}"/>
              </a:ext>
            </a:extLst>
          </p:cNvPr>
          <p:cNvSpPr txBox="1"/>
          <p:nvPr/>
        </p:nvSpPr>
        <p:spPr>
          <a:xfrm>
            <a:off x="6854176" y="2724993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haroni" panose="02010803020104030203" pitchFamily="2" charset="-79"/>
                <a:cs typeface="Aharoni" panose="02010803020104030203" pitchFamily="2" charset="-79"/>
              </a:rPr>
              <a:t>SUCCESS</a:t>
            </a:r>
            <a:endParaRPr lang="ko-KR" altLang="en-US" sz="1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CC8C78-BEC4-4F23-982F-9823DCB1D8D1}"/>
              </a:ext>
            </a:extLst>
          </p:cNvPr>
          <p:cNvSpPr/>
          <p:nvPr/>
        </p:nvSpPr>
        <p:spPr>
          <a:xfrm>
            <a:off x="4927600" y="3698953"/>
            <a:ext cx="2387600" cy="40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newTx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DA8B4AA-A27D-4B50-9456-9A87E2009E0F}"/>
              </a:ext>
            </a:extLst>
          </p:cNvPr>
          <p:cNvCxnSpPr>
            <a:cxnSpLocks/>
            <a:stCxn id="22" idx="3"/>
            <a:endCxn id="34" idx="3"/>
          </p:cNvCxnSpPr>
          <p:nvPr/>
        </p:nvCxnSpPr>
        <p:spPr>
          <a:xfrm flipH="1">
            <a:off x="7315200" y="2270586"/>
            <a:ext cx="405714" cy="1628577"/>
          </a:xfrm>
          <a:prstGeom prst="bentConnector3">
            <a:avLst>
              <a:gd name="adj1" fmla="val -93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C7E58A7-6A6C-4F3D-AD0A-9201010D5F3C}"/>
              </a:ext>
            </a:extLst>
          </p:cNvPr>
          <p:cNvSpPr txBox="1"/>
          <p:nvPr/>
        </p:nvSpPr>
        <p:spPr>
          <a:xfrm>
            <a:off x="5273594" y="317051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haroni" panose="02010803020104030203" pitchFamily="2" charset="-79"/>
                <a:cs typeface="Aharoni" panose="02010803020104030203" pitchFamily="2" charset="-79"/>
              </a:rPr>
              <a:t>FAILURE</a:t>
            </a:r>
            <a:endParaRPr lang="ko-KR" altLang="en-US" sz="1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375BC4-4DB2-48F3-8504-6272C7D429A8}"/>
              </a:ext>
            </a:extLst>
          </p:cNvPr>
          <p:cNvSpPr/>
          <p:nvPr/>
        </p:nvSpPr>
        <p:spPr>
          <a:xfrm>
            <a:off x="4927600" y="4289677"/>
            <a:ext cx="2387600" cy="40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writeTx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F8E55E1-F826-4A58-99A0-A73ED894D848}"/>
              </a:ext>
            </a:extLst>
          </p:cNvPr>
          <p:cNvCxnSpPr>
            <a:stCxn id="34" idx="2"/>
            <a:endCxn id="46" idx="0"/>
          </p:cNvCxnSpPr>
          <p:nvPr/>
        </p:nvCxnSpPr>
        <p:spPr>
          <a:xfrm>
            <a:off x="6121400" y="4099373"/>
            <a:ext cx="0" cy="190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FC41BA1B-5994-4DBE-9381-42BB598A5927}"/>
              </a:ext>
            </a:extLst>
          </p:cNvPr>
          <p:cNvSpPr/>
          <p:nvPr/>
        </p:nvSpPr>
        <p:spPr>
          <a:xfrm>
            <a:off x="4812510" y="4880401"/>
            <a:ext cx="2617885" cy="8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UUID Duplication Check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FDC754C-F130-43E4-BB7A-BAC714DC5A1E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>
            <a:off x="6121400" y="4690097"/>
            <a:ext cx="53" cy="190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79F7A7A-1A51-4330-959F-9ABFD1AEE4C7}"/>
              </a:ext>
            </a:extLst>
          </p:cNvPr>
          <p:cNvCxnSpPr>
            <a:cxnSpLocks/>
            <a:stCxn id="54" idx="1"/>
            <a:endCxn id="46" idx="1"/>
          </p:cNvCxnSpPr>
          <p:nvPr/>
        </p:nvCxnSpPr>
        <p:spPr>
          <a:xfrm rot="10800000" flipH="1">
            <a:off x="4812510" y="4489887"/>
            <a:ext cx="115090" cy="834214"/>
          </a:xfrm>
          <a:prstGeom prst="bentConnector3">
            <a:avLst>
              <a:gd name="adj1" fmla="val -198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A3CB2B-7B97-4AB3-990A-C28DA465C535}"/>
              </a:ext>
            </a:extLst>
          </p:cNvPr>
          <p:cNvSpPr txBox="1"/>
          <p:nvPr/>
        </p:nvSpPr>
        <p:spPr>
          <a:xfrm>
            <a:off x="4556249" y="476555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If Duplicated</a:t>
            </a:r>
          </a:p>
          <a:p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Create a New</a:t>
            </a:r>
            <a:endParaRPr lang="ko-KR" altLang="en-US" sz="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8D14221-EC9A-4C56-A8DA-A32D1E9FF1F7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7430395" y="5324101"/>
            <a:ext cx="18175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92A3236-166A-496C-9BAC-8B68B4E325C1}"/>
              </a:ext>
            </a:extLst>
          </p:cNvPr>
          <p:cNvSpPr/>
          <p:nvPr/>
        </p:nvSpPr>
        <p:spPr>
          <a:xfrm>
            <a:off x="9247974" y="4913793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Create New Transaction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173303-3237-4F99-85CE-89CAB061E4A6}"/>
              </a:ext>
            </a:extLst>
          </p:cNvPr>
          <p:cNvSpPr/>
          <p:nvPr/>
        </p:nvSpPr>
        <p:spPr>
          <a:xfrm>
            <a:off x="9247974" y="1706389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 Table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7D9E69-97A0-4EA5-ACE0-972400BBE9E6}"/>
              </a:ext>
            </a:extLst>
          </p:cNvPr>
          <p:cNvCxnSpPr>
            <a:cxnSpLocks/>
          </p:cNvCxnSpPr>
          <p:nvPr/>
        </p:nvCxnSpPr>
        <p:spPr>
          <a:xfrm>
            <a:off x="7658100" y="1962809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</p:cNvCxnSpPr>
          <p:nvPr/>
        </p:nvCxnSpPr>
        <p:spPr>
          <a:xfrm>
            <a:off x="7656559" y="2123705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5B4F932-4F52-44E2-A225-B29564957259}"/>
              </a:ext>
            </a:extLst>
          </p:cNvPr>
          <p:cNvSpPr/>
          <p:nvPr/>
        </p:nvSpPr>
        <p:spPr>
          <a:xfrm>
            <a:off x="9247974" y="3869482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Tx Data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7580EE1-2B3F-421B-9924-5E54C2F72068}"/>
              </a:ext>
            </a:extLst>
          </p:cNvPr>
          <p:cNvCxnSpPr>
            <a:cxnSpLocks/>
          </p:cNvCxnSpPr>
          <p:nvPr/>
        </p:nvCxnSpPr>
        <p:spPr>
          <a:xfrm>
            <a:off x="7536180" y="4303856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24ADD7-5CA1-4FB9-9CBD-167EAA74F77F}"/>
              </a:ext>
            </a:extLst>
          </p:cNvPr>
          <p:cNvCxnSpPr>
            <a:cxnSpLocks/>
          </p:cNvCxnSpPr>
          <p:nvPr/>
        </p:nvCxnSpPr>
        <p:spPr>
          <a:xfrm>
            <a:off x="7534639" y="4464752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AB4BD9E-514D-428D-B5D6-7423A5580472}"/>
              </a:ext>
            </a:extLst>
          </p:cNvPr>
          <p:cNvSpPr txBox="1"/>
          <p:nvPr/>
        </p:nvSpPr>
        <p:spPr>
          <a:xfrm>
            <a:off x="7534639" y="4516725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Aharoni" panose="02010803020104030203" pitchFamily="2" charset="-79"/>
                <a:cs typeface="Aharoni" panose="02010803020104030203" pitchFamily="2" charset="-79"/>
              </a:rPr>
              <a:t>Join Old &amp; New Data</a:t>
            </a:r>
            <a:endParaRPr lang="ko-KR" altLang="en-US" sz="9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11E92560-7F22-40F4-9307-600CA6EEB79B}"/>
              </a:ext>
            </a:extLst>
          </p:cNvPr>
          <p:cNvCxnSpPr>
            <a:stCxn id="54" idx="2"/>
          </p:cNvCxnSpPr>
          <p:nvPr/>
        </p:nvCxnSpPr>
        <p:spPr>
          <a:xfrm rot="5400000">
            <a:off x="4617480" y="4401526"/>
            <a:ext cx="137699" cy="28702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E566523-219A-4492-8DB4-0E637E53F543}"/>
              </a:ext>
            </a:extLst>
          </p:cNvPr>
          <p:cNvSpPr/>
          <p:nvPr/>
        </p:nvSpPr>
        <p:spPr>
          <a:xfrm>
            <a:off x="1107949" y="3813797"/>
            <a:ext cx="1881451" cy="17526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Alert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r>
              <a:rPr lang="ko-KR" altLang="en-US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Message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8C46AE-0061-4CF4-8F5F-47BC60385D85}"/>
              </a:ext>
            </a:extLst>
          </p:cNvPr>
          <p:cNvSpPr txBox="1"/>
          <p:nvPr/>
        </p:nvSpPr>
        <p:spPr>
          <a:xfrm>
            <a:off x="4309807" y="5714616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Send Response</a:t>
            </a:r>
            <a:endParaRPr lang="ko-KR" altLang="en-US" sz="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</p:cNvCxnSpPr>
          <p:nvPr/>
        </p:nvCxnSpPr>
        <p:spPr>
          <a:xfrm>
            <a:off x="3343275" y="4363985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8C46AE-0061-4CF4-8F5F-47BC60385D85}"/>
              </a:ext>
            </a:extLst>
          </p:cNvPr>
          <p:cNvSpPr txBox="1"/>
          <p:nvPr/>
        </p:nvSpPr>
        <p:spPr>
          <a:xfrm>
            <a:off x="3126536" y="4099373"/>
            <a:ext cx="20681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If Non-Mined </a:t>
            </a:r>
            <a:r>
              <a:rPr lang="en-US" altLang="ko-KR" sz="900" dirty="0" err="1">
                <a:latin typeface="Aharoni" panose="02010803020104030203" pitchFamily="2" charset="-79"/>
                <a:cs typeface="Aharoni" panose="02010803020104030203" pitchFamily="2" charset="-79"/>
              </a:rPr>
              <a:t>TxData</a:t>
            </a:r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 are More than 5</a:t>
            </a:r>
            <a:endParaRPr lang="ko-KR" altLang="en-US" sz="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698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B1342-502F-4156-B5D2-D58C62FFA38B}"/>
              </a:ext>
            </a:extLst>
          </p:cNvPr>
          <p:cNvSpPr txBox="1"/>
          <p:nvPr/>
        </p:nvSpPr>
        <p:spPr>
          <a:xfrm>
            <a:off x="3472484" y="2767281"/>
            <a:ext cx="524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+mj-ea"/>
                <a:ea typeface="+mj-ea"/>
              </a:rPr>
              <a:t>Useable Amount</a:t>
            </a:r>
            <a:r>
              <a:rPr lang="en-US" altLang="ko-KR" sz="4000" b="1" dirty="0"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sz="4000" b="1">
                <a:latin typeface="+mj-ea"/>
                <a:ea typeface="+mj-ea"/>
              </a:rPr>
              <a:t>Balance Search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651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D36734-0942-46D1-B98C-2A058765AEF7}"/>
              </a:ext>
            </a:extLst>
          </p:cNvPr>
          <p:cNvGrpSpPr/>
          <p:nvPr/>
        </p:nvGrpSpPr>
        <p:grpSpPr>
          <a:xfrm>
            <a:off x="287351" y="829869"/>
            <a:ext cx="3522648" cy="5353217"/>
            <a:chOff x="423761" y="1657004"/>
            <a:chExt cx="3249828" cy="27543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772605A-C809-480D-9B6E-E58C272CB48E}"/>
                </a:ext>
              </a:extLst>
            </p:cNvPr>
            <p:cNvSpPr/>
            <p:nvPr/>
          </p:nvSpPr>
          <p:spPr>
            <a:xfrm>
              <a:off x="423761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2A1E9-C54F-406F-ACD0-A6AC11C73C69}"/>
                </a:ext>
              </a:extLst>
            </p:cNvPr>
            <p:cNvSpPr txBox="1"/>
            <p:nvPr/>
          </p:nvSpPr>
          <p:spPr>
            <a:xfrm>
              <a:off x="1723179" y="1657004"/>
              <a:ext cx="650992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web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9F7C22-BD39-4784-BBCA-FE7F80ACF22C}"/>
              </a:ext>
            </a:extLst>
          </p:cNvPr>
          <p:cNvGrpSpPr/>
          <p:nvPr/>
        </p:nvGrpSpPr>
        <p:grpSpPr>
          <a:xfrm>
            <a:off x="4334676" y="829869"/>
            <a:ext cx="3522648" cy="5353217"/>
            <a:chOff x="4471086" y="1657004"/>
            <a:chExt cx="3249828" cy="27543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EBABDA-DFC0-4B48-8D19-B1EE10F60A0A}"/>
                </a:ext>
              </a:extLst>
            </p:cNvPr>
            <p:cNvSpPr/>
            <p:nvPr/>
          </p:nvSpPr>
          <p:spPr>
            <a:xfrm>
              <a:off x="4471086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4688AD-983C-4F95-BFE8-406BCC7F2668}"/>
                </a:ext>
              </a:extLst>
            </p:cNvPr>
            <p:cNvSpPr txBox="1"/>
            <p:nvPr/>
          </p:nvSpPr>
          <p:spPr>
            <a:xfrm>
              <a:off x="5628799" y="1657004"/>
              <a:ext cx="934399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Server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6F042A-010A-485A-8681-05CA9C82BBA3}"/>
              </a:ext>
            </a:extLst>
          </p:cNvPr>
          <p:cNvGrpSpPr/>
          <p:nvPr/>
        </p:nvGrpSpPr>
        <p:grpSpPr>
          <a:xfrm>
            <a:off x="8382000" y="829869"/>
            <a:ext cx="3522648" cy="5353217"/>
            <a:chOff x="8518410" y="1657004"/>
            <a:chExt cx="3249828" cy="275435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01F9A-E3FE-4B6E-A558-C0B73059AC4A}"/>
                </a:ext>
              </a:extLst>
            </p:cNvPr>
            <p:cNvSpPr/>
            <p:nvPr/>
          </p:nvSpPr>
          <p:spPr>
            <a:xfrm>
              <a:off x="8518410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23C69-42F8-4774-92BF-AD7E2148514C}"/>
                </a:ext>
              </a:extLst>
            </p:cNvPr>
            <p:cNvSpPr txBox="1"/>
            <p:nvPr/>
          </p:nvSpPr>
          <p:spPr>
            <a:xfrm>
              <a:off x="9895285" y="1657004"/>
              <a:ext cx="501628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DB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F3F27F9D-CD62-4675-8E4D-213798F0A80C}"/>
              </a:ext>
            </a:extLst>
          </p:cNvPr>
          <p:cNvSpPr/>
          <p:nvPr/>
        </p:nvSpPr>
        <p:spPr>
          <a:xfrm>
            <a:off x="806973" y="1655116"/>
            <a:ext cx="2536302" cy="1374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UserKey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9692C4-3CC2-41FF-B749-CA58B0AA6DBE}"/>
              </a:ext>
            </a:extLst>
          </p:cNvPr>
          <p:cNvCxnSpPr>
            <a:cxnSpLocks/>
            <a:stCxn id="15" idx="6"/>
            <a:endCxn id="22" idx="1"/>
          </p:cNvCxnSpPr>
          <p:nvPr/>
        </p:nvCxnSpPr>
        <p:spPr>
          <a:xfrm>
            <a:off x="3343275" y="2342306"/>
            <a:ext cx="1169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758790" y="203452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POST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620A0030-FAC9-449E-A22F-5EDF368614EB}"/>
              </a:ext>
            </a:extLst>
          </p:cNvPr>
          <p:cNvSpPr/>
          <p:nvPr/>
        </p:nvSpPr>
        <p:spPr>
          <a:xfrm>
            <a:off x="4512466" y="1655116"/>
            <a:ext cx="3208448" cy="13743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Validity Check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(Key Format, Match with User)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E58A7-6A6C-4F3D-AD0A-9201010D5F3C}"/>
              </a:ext>
            </a:extLst>
          </p:cNvPr>
          <p:cNvSpPr txBox="1"/>
          <p:nvPr/>
        </p:nvSpPr>
        <p:spPr>
          <a:xfrm>
            <a:off x="5660622" y="311934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FAILURE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173303-3237-4F99-85CE-89CAB061E4A6}"/>
              </a:ext>
            </a:extLst>
          </p:cNvPr>
          <p:cNvSpPr/>
          <p:nvPr/>
        </p:nvSpPr>
        <p:spPr>
          <a:xfrm>
            <a:off x="9321458" y="2151537"/>
            <a:ext cx="1790700" cy="28328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 Table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7D9E69-97A0-4EA5-ACE0-972400BBE9E6}"/>
              </a:ext>
            </a:extLst>
          </p:cNvPr>
          <p:cNvCxnSpPr>
            <a:cxnSpLocks/>
          </p:cNvCxnSpPr>
          <p:nvPr/>
        </p:nvCxnSpPr>
        <p:spPr>
          <a:xfrm>
            <a:off x="7720914" y="2341844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</p:cNvCxnSpPr>
          <p:nvPr/>
        </p:nvCxnSpPr>
        <p:spPr>
          <a:xfrm>
            <a:off x="7501385" y="4651254"/>
            <a:ext cx="156193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E566523-219A-4492-8DB4-0E637E53F543}"/>
              </a:ext>
            </a:extLst>
          </p:cNvPr>
          <p:cNvSpPr/>
          <p:nvPr/>
        </p:nvSpPr>
        <p:spPr>
          <a:xfrm>
            <a:off x="1107949" y="3885517"/>
            <a:ext cx="1881451" cy="17526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Alert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Useable_amount,balance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of This User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19AAC64-3F79-46DE-B4E7-7F1198485667}"/>
              </a:ext>
            </a:extLst>
          </p:cNvPr>
          <p:cNvSpPr/>
          <p:nvPr/>
        </p:nvSpPr>
        <p:spPr>
          <a:xfrm>
            <a:off x="4848539" y="3935624"/>
            <a:ext cx="2536302" cy="1374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Useable_amount,</a:t>
            </a:r>
            <a:r>
              <a:rPr lang="en-US" altLang="ko-KR" sz="140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balance</a:t>
            </a:r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Search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25FC308-154C-4647-BCF3-E0DC7AEE4669}"/>
              </a:ext>
            </a:extLst>
          </p:cNvPr>
          <p:cNvCxnSpPr>
            <a:cxnSpLocks/>
          </p:cNvCxnSpPr>
          <p:nvPr/>
        </p:nvCxnSpPr>
        <p:spPr>
          <a:xfrm>
            <a:off x="3122366" y="4642289"/>
            <a:ext cx="156193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5FC308-154C-4647-BCF3-E0DC7AEE4669}"/>
              </a:ext>
            </a:extLst>
          </p:cNvPr>
          <p:cNvCxnSpPr>
            <a:cxnSpLocks/>
          </p:cNvCxnSpPr>
          <p:nvPr/>
        </p:nvCxnSpPr>
        <p:spPr>
          <a:xfrm flipV="1">
            <a:off x="3023360" y="3249905"/>
            <a:ext cx="2696010" cy="622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6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B1342-502F-4156-B5D2-D58C62FFA38B}"/>
              </a:ext>
            </a:extLst>
          </p:cNvPr>
          <p:cNvSpPr txBox="1"/>
          <p:nvPr/>
        </p:nvSpPr>
        <p:spPr>
          <a:xfrm>
            <a:off x="3472484" y="3038545"/>
            <a:ext cx="5247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+mj-ea"/>
                <a:ea typeface="+mj-ea"/>
              </a:rPr>
              <a:t>Generate Block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480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D36734-0942-46D1-B98C-2A058765AEF7}"/>
              </a:ext>
            </a:extLst>
          </p:cNvPr>
          <p:cNvGrpSpPr/>
          <p:nvPr/>
        </p:nvGrpSpPr>
        <p:grpSpPr>
          <a:xfrm>
            <a:off x="287351" y="829869"/>
            <a:ext cx="3522648" cy="6028130"/>
            <a:chOff x="423761" y="1657004"/>
            <a:chExt cx="3249828" cy="310161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772605A-C809-480D-9B6E-E58C272CB48E}"/>
                </a:ext>
              </a:extLst>
            </p:cNvPr>
            <p:cNvSpPr/>
            <p:nvPr/>
          </p:nvSpPr>
          <p:spPr>
            <a:xfrm>
              <a:off x="423761" y="1752019"/>
              <a:ext cx="3249828" cy="30066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92A1E9-C54F-406F-ACD0-A6AC11C73C69}"/>
                </a:ext>
              </a:extLst>
            </p:cNvPr>
            <p:cNvSpPr txBox="1"/>
            <p:nvPr/>
          </p:nvSpPr>
          <p:spPr>
            <a:xfrm>
              <a:off x="1723179" y="1657004"/>
              <a:ext cx="650992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web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9F7C22-BD39-4784-BBCA-FE7F80ACF22C}"/>
              </a:ext>
            </a:extLst>
          </p:cNvPr>
          <p:cNvGrpSpPr/>
          <p:nvPr/>
        </p:nvGrpSpPr>
        <p:grpSpPr>
          <a:xfrm>
            <a:off x="4334676" y="829869"/>
            <a:ext cx="3522648" cy="6028131"/>
            <a:chOff x="4471086" y="1657004"/>
            <a:chExt cx="3249828" cy="275435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EBABDA-DFC0-4B48-8D19-B1EE10F60A0A}"/>
                </a:ext>
              </a:extLst>
            </p:cNvPr>
            <p:cNvSpPr/>
            <p:nvPr/>
          </p:nvSpPr>
          <p:spPr>
            <a:xfrm>
              <a:off x="4471086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4688AD-983C-4F95-BFE8-406BCC7F2668}"/>
                </a:ext>
              </a:extLst>
            </p:cNvPr>
            <p:cNvSpPr txBox="1"/>
            <p:nvPr/>
          </p:nvSpPr>
          <p:spPr>
            <a:xfrm>
              <a:off x="5628799" y="1657004"/>
              <a:ext cx="934399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Server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6F042A-010A-485A-8681-05CA9C82BBA3}"/>
              </a:ext>
            </a:extLst>
          </p:cNvPr>
          <p:cNvGrpSpPr/>
          <p:nvPr/>
        </p:nvGrpSpPr>
        <p:grpSpPr>
          <a:xfrm>
            <a:off x="8382000" y="829869"/>
            <a:ext cx="3522648" cy="6028131"/>
            <a:chOff x="8518410" y="1657004"/>
            <a:chExt cx="3249828" cy="275435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01F9A-E3FE-4B6E-A558-C0B73059AC4A}"/>
                </a:ext>
              </a:extLst>
            </p:cNvPr>
            <p:cNvSpPr/>
            <p:nvPr/>
          </p:nvSpPr>
          <p:spPr>
            <a:xfrm>
              <a:off x="8518410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23C69-42F8-4774-92BF-AD7E2148514C}"/>
                </a:ext>
              </a:extLst>
            </p:cNvPr>
            <p:cNvSpPr txBox="1"/>
            <p:nvPr/>
          </p:nvSpPr>
          <p:spPr>
            <a:xfrm>
              <a:off x="9895285" y="1657004"/>
              <a:ext cx="501628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DB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F3F27F9D-CD62-4675-8E4D-213798F0A80C}"/>
              </a:ext>
            </a:extLst>
          </p:cNvPr>
          <p:cNvSpPr/>
          <p:nvPr/>
        </p:nvSpPr>
        <p:spPr>
          <a:xfrm>
            <a:off x="780524" y="1670491"/>
            <a:ext cx="2536302" cy="7888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</a:t>
            </a:r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ID, Key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9692C4-3CC2-41FF-B749-CA58B0AA6DB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3316826" y="2064922"/>
            <a:ext cx="1194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620A0030-FAC9-449E-A22F-5EDF368614EB}"/>
              </a:ext>
            </a:extLst>
          </p:cNvPr>
          <p:cNvSpPr/>
          <p:nvPr/>
        </p:nvSpPr>
        <p:spPr>
          <a:xfrm>
            <a:off x="4511037" y="1377732"/>
            <a:ext cx="3208448" cy="13743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Validity Check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(Match with User,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Normal URL or Input Value)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연결선: 꺾임 30">
            <a:extLst>
              <a:ext uri="{FF2B5EF4-FFF2-40B4-BE49-F238E27FC236}">
                <a16:creationId xmlns:a16="http://schemas.microsoft.com/office/drawing/2014/main" id="{BD52B132-411B-4922-A417-A27968C4577B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446907" y="1554980"/>
            <a:ext cx="471223" cy="28654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CC8C78-BEC4-4F23-982F-9823DCB1D8D1}"/>
              </a:ext>
            </a:extLst>
          </p:cNvPr>
          <p:cNvSpPr/>
          <p:nvPr/>
        </p:nvSpPr>
        <p:spPr>
          <a:xfrm>
            <a:off x="4903889" y="3392488"/>
            <a:ext cx="2387600" cy="40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Search Existing Block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18" name="연결선: 꺾임 39">
            <a:extLst>
              <a:ext uri="{FF2B5EF4-FFF2-40B4-BE49-F238E27FC236}">
                <a16:creationId xmlns:a16="http://schemas.microsoft.com/office/drawing/2014/main" id="{FDA8B4AA-A27D-4B50-9456-9A87E2009E0F}"/>
              </a:ext>
            </a:extLst>
          </p:cNvPr>
          <p:cNvCxnSpPr>
            <a:cxnSpLocks/>
            <a:stCxn id="14" idx="3"/>
            <a:endCxn id="17" idx="3"/>
          </p:cNvCxnSpPr>
          <p:nvPr/>
        </p:nvCxnSpPr>
        <p:spPr>
          <a:xfrm flipH="1">
            <a:off x="7291489" y="2064922"/>
            <a:ext cx="427996" cy="1527776"/>
          </a:xfrm>
          <a:prstGeom prst="bentConnector3">
            <a:avLst>
              <a:gd name="adj1" fmla="val -161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7E58A7-6A6C-4F3D-AD0A-9201010D5F3C}"/>
              </a:ext>
            </a:extLst>
          </p:cNvPr>
          <p:cNvSpPr txBox="1"/>
          <p:nvPr/>
        </p:nvSpPr>
        <p:spPr>
          <a:xfrm>
            <a:off x="6903096" y="243309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haroni" panose="02010803020104030203" pitchFamily="2" charset="-79"/>
                <a:cs typeface="Aharoni" panose="02010803020104030203" pitchFamily="2" charset="-79"/>
              </a:rPr>
              <a:t>SUCCESS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375BC4-4DB2-48F3-8504-6272C7D429A8}"/>
              </a:ext>
            </a:extLst>
          </p:cNvPr>
          <p:cNvSpPr/>
          <p:nvPr/>
        </p:nvSpPr>
        <p:spPr>
          <a:xfrm>
            <a:off x="4903889" y="3951492"/>
            <a:ext cx="2387600" cy="40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Get String </a:t>
            </a:r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TxData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8E55E1-F826-4A58-99A0-A73ED894D848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6097689" y="3792908"/>
            <a:ext cx="0" cy="158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FC41BA1B-5994-4DBE-9381-42BB598A5927}"/>
              </a:ext>
            </a:extLst>
          </p:cNvPr>
          <p:cNvSpPr/>
          <p:nvPr/>
        </p:nvSpPr>
        <p:spPr>
          <a:xfrm>
            <a:off x="4787057" y="4597715"/>
            <a:ext cx="2617885" cy="8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String </a:t>
            </a:r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TxData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 Check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DC754C-F130-43E4-BB7A-BAC714DC5A1E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096000" y="4351912"/>
            <a:ext cx="1689" cy="245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A3CB2B-7B97-4AB3-990A-C28DA465C535}"/>
              </a:ext>
            </a:extLst>
          </p:cNvPr>
          <p:cNvSpPr txBox="1"/>
          <p:nvPr/>
        </p:nvSpPr>
        <p:spPr>
          <a:xfrm>
            <a:off x="7226210" y="3917806"/>
            <a:ext cx="1968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If No Data, Generate Genesis Block</a:t>
            </a:r>
            <a:endParaRPr lang="ko-KR" altLang="en-US" sz="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사각형: 둥근 모서리 79">
            <a:extLst>
              <a:ext uri="{FF2B5EF4-FFF2-40B4-BE49-F238E27FC236}">
                <a16:creationId xmlns:a16="http://schemas.microsoft.com/office/drawing/2014/main" id="{93173303-3237-4F99-85CE-89CAB061E4A6}"/>
              </a:ext>
            </a:extLst>
          </p:cNvPr>
          <p:cNvSpPr/>
          <p:nvPr/>
        </p:nvSpPr>
        <p:spPr>
          <a:xfrm>
            <a:off x="9221671" y="1454404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 Table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17D9E69-97A0-4EA5-ACE0-972400BBE9E6}"/>
              </a:ext>
            </a:extLst>
          </p:cNvPr>
          <p:cNvCxnSpPr>
            <a:cxnSpLocks/>
          </p:cNvCxnSpPr>
          <p:nvPr/>
        </p:nvCxnSpPr>
        <p:spPr>
          <a:xfrm>
            <a:off x="7631797" y="1710824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</p:cNvCxnSpPr>
          <p:nvPr/>
        </p:nvCxnSpPr>
        <p:spPr>
          <a:xfrm>
            <a:off x="7630256" y="1871720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91">
            <a:extLst>
              <a:ext uri="{FF2B5EF4-FFF2-40B4-BE49-F238E27FC236}">
                <a16:creationId xmlns:a16="http://schemas.microsoft.com/office/drawing/2014/main" id="{11E92560-7F22-40F4-9307-600CA6EEB79B}"/>
              </a:ext>
            </a:extLst>
          </p:cNvPr>
          <p:cNvCxnSpPr>
            <a:stCxn id="22" idx="2"/>
          </p:cNvCxnSpPr>
          <p:nvPr/>
        </p:nvCxnSpPr>
        <p:spPr>
          <a:xfrm rot="5400000">
            <a:off x="4592027" y="4118840"/>
            <a:ext cx="137699" cy="28702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92">
            <a:extLst>
              <a:ext uri="{FF2B5EF4-FFF2-40B4-BE49-F238E27FC236}">
                <a16:creationId xmlns:a16="http://schemas.microsoft.com/office/drawing/2014/main" id="{DE566523-219A-4492-8DB4-0E637E53F543}"/>
              </a:ext>
            </a:extLst>
          </p:cNvPr>
          <p:cNvSpPr/>
          <p:nvPr/>
        </p:nvSpPr>
        <p:spPr>
          <a:xfrm>
            <a:off x="1107949" y="3592698"/>
            <a:ext cx="1881451" cy="17526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Alert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r>
              <a:rPr lang="ko-KR" altLang="en-US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Message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8C46AE-0061-4CF4-8F5F-47BC60385D85}"/>
              </a:ext>
            </a:extLst>
          </p:cNvPr>
          <p:cNvSpPr txBox="1"/>
          <p:nvPr/>
        </p:nvSpPr>
        <p:spPr>
          <a:xfrm>
            <a:off x="4705987" y="539392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If No </a:t>
            </a:r>
            <a:r>
              <a:rPr lang="en-US" altLang="ko-KR" sz="900" dirty="0" err="1">
                <a:latin typeface="Aharoni" panose="02010803020104030203" pitchFamily="2" charset="-79"/>
                <a:cs typeface="Aharoni" panose="02010803020104030203" pitchFamily="2" charset="-79"/>
              </a:rPr>
              <a:t>TxData</a:t>
            </a:r>
            <a:endParaRPr lang="ko-KR" altLang="en-US" sz="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815538" y="1789127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사각형: 둥근 모서리 79">
            <a:extLst>
              <a:ext uri="{FF2B5EF4-FFF2-40B4-BE49-F238E27FC236}">
                <a16:creationId xmlns:a16="http://schemas.microsoft.com/office/drawing/2014/main" id="{93173303-3237-4F99-85CE-89CAB061E4A6}"/>
              </a:ext>
            </a:extLst>
          </p:cNvPr>
          <p:cNvSpPr/>
          <p:nvPr/>
        </p:nvSpPr>
        <p:spPr>
          <a:xfrm>
            <a:off x="9221671" y="3392488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Block Table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7D9E69-97A0-4EA5-ACE0-972400BBE9E6}"/>
              </a:ext>
            </a:extLst>
          </p:cNvPr>
          <p:cNvCxnSpPr>
            <a:cxnSpLocks/>
          </p:cNvCxnSpPr>
          <p:nvPr/>
        </p:nvCxnSpPr>
        <p:spPr>
          <a:xfrm>
            <a:off x="7631797" y="3717927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</p:cNvCxnSpPr>
          <p:nvPr/>
        </p:nvCxnSpPr>
        <p:spPr>
          <a:xfrm>
            <a:off x="7630256" y="3878823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F3F27F9D-CD62-4675-8E4D-213798F0A80C}"/>
              </a:ext>
            </a:extLst>
          </p:cNvPr>
          <p:cNvSpPr/>
          <p:nvPr/>
        </p:nvSpPr>
        <p:spPr>
          <a:xfrm>
            <a:off x="4827847" y="5850965"/>
            <a:ext cx="2536302" cy="7888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Mine Block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9" name="꺾인 연결선 78"/>
          <p:cNvCxnSpPr>
            <a:stCxn id="22" idx="3"/>
            <a:endCxn id="77" idx="6"/>
          </p:cNvCxnSpPr>
          <p:nvPr/>
        </p:nvCxnSpPr>
        <p:spPr>
          <a:xfrm flipH="1">
            <a:off x="7364149" y="5041415"/>
            <a:ext cx="40793" cy="1203981"/>
          </a:xfrm>
          <a:prstGeom prst="bentConnector3">
            <a:avLst>
              <a:gd name="adj1" fmla="val -5603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7" idx="4"/>
            <a:endCxn id="6" idx="2"/>
          </p:cNvCxnSpPr>
          <p:nvPr/>
        </p:nvCxnSpPr>
        <p:spPr>
          <a:xfrm>
            <a:off x="6095998" y="6639826"/>
            <a:ext cx="2" cy="218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D7140D-055B-4079-A8B4-8C2581CE4624}"/>
              </a:ext>
            </a:extLst>
          </p:cNvPr>
          <p:cNvSpPr txBox="1"/>
          <p:nvPr/>
        </p:nvSpPr>
        <p:spPr>
          <a:xfrm>
            <a:off x="5276015" y="294459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FAILURE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27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D36734-0942-46D1-B98C-2A058765AEF7}"/>
              </a:ext>
            </a:extLst>
          </p:cNvPr>
          <p:cNvGrpSpPr/>
          <p:nvPr/>
        </p:nvGrpSpPr>
        <p:grpSpPr>
          <a:xfrm>
            <a:off x="287351" y="829869"/>
            <a:ext cx="3522648" cy="6028130"/>
            <a:chOff x="423761" y="1657004"/>
            <a:chExt cx="3249828" cy="310161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772605A-C809-480D-9B6E-E58C272CB48E}"/>
                </a:ext>
              </a:extLst>
            </p:cNvPr>
            <p:cNvSpPr/>
            <p:nvPr/>
          </p:nvSpPr>
          <p:spPr>
            <a:xfrm>
              <a:off x="423761" y="1752019"/>
              <a:ext cx="3249828" cy="30066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92A1E9-C54F-406F-ACD0-A6AC11C73C69}"/>
                </a:ext>
              </a:extLst>
            </p:cNvPr>
            <p:cNvSpPr txBox="1"/>
            <p:nvPr/>
          </p:nvSpPr>
          <p:spPr>
            <a:xfrm>
              <a:off x="1723179" y="1657004"/>
              <a:ext cx="650992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web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9F7C22-BD39-4784-BBCA-FE7F80ACF22C}"/>
              </a:ext>
            </a:extLst>
          </p:cNvPr>
          <p:cNvGrpSpPr/>
          <p:nvPr/>
        </p:nvGrpSpPr>
        <p:grpSpPr>
          <a:xfrm>
            <a:off x="4334676" y="829869"/>
            <a:ext cx="3522648" cy="6028131"/>
            <a:chOff x="4471086" y="1657004"/>
            <a:chExt cx="3249828" cy="275435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EBABDA-DFC0-4B48-8D19-B1EE10F60A0A}"/>
                </a:ext>
              </a:extLst>
            </p:cNvPr>
            <p:cNvSpPr/>
            <p:nvPr/>
          </p:nvSpPr>
          <p:spPr>
            <a:xfrm>
              <a:off x="4471086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4688AD-983C-4F95-BFE8-406BCC7F2668}"/>
                </a:ext>
              </a:extLst>
            </p:cNvPr>
            <p:cNvSpPr txBox="1"/>
            <p:nvPr/>
          </p:nvSpPr>
          <p:spPr>
            <a:xfrm>
              <a:off x="5628799" y="1657004"/>
              <a:ext cx="934399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Server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6F042A-010A-485A-8681-05CA9C82BBA3}"/>
              </a:ext>
            </a:extLst>
          </p:cNvPr>
          <p:cNvGrpSpPr/>
          <p:nvPr/>
        </p:nvGrpSpPr>
        <p:grpSpPr>
          <a:xfrm>
            <a:off x="8382000" y="829869"/>
            <a:ext cx="3522648" cy="6028131"/>
            <a:chOff x="8518410" y="1657004"/>
            <a:chExt cx="3249828" cy="275435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01F9A-E3FE-4B6E-A558-C0B73059AC4A}"/>
                </a:ext>
              </a:extLst>
            </p:cNvPr>
            <p:cNvSpPr/>
            <p:nvPr/>
          </p:nvSpPr>
          <p:spPr>
            <a:xfrm>
              <a:off x="8518410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23C69-42F8-4774-92BF-AD7E2148514C}"/>
                </a:ext>
              </a:extLst>
            </p:cNvPr>
            <p:cNvSpPr txBox="1"/>
            <p:nvPr/>
          </p:nvSpPr>
          <p:spPr>
            <a:xfrm>
              <a:off x="9895285" y="1657004"/>
              <a:ext cx="501628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DB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cxnSp>
        <p:nvCxnSpPr>
          <p:cNvPr id="18" name="연결선: 꺾임 39">
            <a:extLst>
              <a:ext uri="{FF2B5EF4-FFF2-40B4-BE49-F238E27FC236}">
                <a16:creationId xmlns:a16="http://schemas.microsoft.com/office/drawing/2014/main" id="{FDA8B4AA-A27D-4B50-9456-9A87E2009E0F}"/>
              </a:ext>
            </a:extLst>
          </p:cNvPr>
          <p:cNvCxnSpPr>
            <a:cxnSpLocks/>
            <a:stCxn id="38" idx="3"/>
            <a:endCxn id="48" idx="3"/>
          </p:cNvCxnSpPr>
          <p:nvPr/>
        </p:nvCxnSpPr>
        <p:spPr>
          <a:xfrm flipH="1">
            <a:off x="7404939" y="2949146"/>
            <a:ext cx="1" cy="110128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341166" y="2949146"/>
            <a:ext cx="144588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92">
            <a:extLst>
              <a:ext uri="{FF2B5EF4-FFF2-40B4-BE49-F238E27FC236}">
                <a16:creationId xmlns:a16="http://schemas.microsoft.com/office/drawing/2014/main" id="{DE566523-219A-4492-8DB4-0E637E53F543}"/>
              </a:ext>
            </a:extLst>
          </p:cNvPr>
          <p:cNvSpPr/>
          <p:nvPr/>
        </p:nvSpPr>
        <p:spPr>
          <a:xfrm>
            <a:off x="1107949" y="2641369"/>
            <a:ext cx="1881451" cy="374194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Alert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r>
              <a:rPr lang="ko-KR" altLang="en-US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Message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사각형: 둥근 모서리 79">
            <a:extLst>
              <a:ext uri="{FF2B5EF4-FFF2-40B4-BE49-F238E27FC236}">
                <a16:creationId xmlns:a16="http://schemas.microsoft.com/office/drawing/2014/main" id="{93173303-3237-4F99-85CE-89CAB061E4A6}"/>
              </a:ext>
            </a:extLst>
          </p:cNvPr>
          <p:cNvSpPr/>
          <p:nvPr/>
        </p:nvSpPr>
        <p:spPr>
          <a:xfrm>
            <a:off x="9247974" y="4221172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Write </a:t>
            </a:r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BlockChain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3F27F9D-CD62-4675-8E4D-213798F0A80C}"/>
              </a:ext>
            </a:extLst>
          </p:cNvPr>
          <p:cNvSpPr/>
          <p:nvPr/>
        </p:nvSpPr>
        <p:spPr>
          <a:xfrm>
            <a:off x="4827849" y="1481175"/>
            <a:ext cx="2536302" cy="7888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Block Mining Success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9" name="꺾인 연결선 78"/>
          <p:cNvCxnSpPr>
            <a:stCxn id="48" idx="2"/>
            <a:endCxn id="51" idx="1"/>
          </p:cNvCxnSpPr>
          <p:nvPr/>
        </p:nvCxnSpPr>
        <p:spPr>
          <a:xfrm rot="16200000" flipH="1">
            <a:off x="7603310" y="2986815"/>
            <a:ext cx="137351" cy="31519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C41BA1B-5994-4DBE-9381-42BB598A5927}"/>
              </a:ext>
            </a:extLst>
          </p:cNvPr>
          <p:cNvSpPr/>
          <p:nvPr/>
        </p:nvSpPr>
        <p:spPr>
          <a:xfrm>
            <a:off x="4787055" y="2505446"/>
            <a:ext cx="2617885" cy="8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Already Other Mined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837337" y="2641369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YES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FDC754C-F130-43E4-BB7A-BAC714DC5A1E}"/>
              </a:ext>
            </a:extLst>
          </p:cNvPr>
          <p:cNvCxnSpPr>
            <a:cxnSpLocks/>
            <a:stCxn id="77" idx="4"/>
            <a:endCxn id="38" idx="0"/>
          </p:cNvCxnSpPr>
          <p:nvPr/>
        </p:nvCxnSpPr>
        <p:spPr>
          <a:xfrm flipH="1">
            <a:off x="6095998" y="2270036"/>
            <a:ext cx="2" cy="235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FC41BA1B-5994-4DBE-9381-42BB598A5927}"/>
              </a:ext>
            </a:extLst>
          </p:cNvPr>
          <p:cNvSpPr/>
          <p:nvPr/>
        </p:nvSpPr>
        <p:spPr>
          <a:xfrm>
            <a:off x="4787054" y="3606729"/>
            <a:ext cx="2617885" cy="8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Index Sequence Check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29497" y="4050428"/>
            <a:ext cx="1457557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669646" y="3742651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FAILURE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CC8C78-BEC4-4F23-982F-9823DCB1D8D1}"/>
              </a:ext>
            </a:extLst>
          </p:cNvPr>
          <p:cNvSpPr/>
          <p:nvPr/>
        </p:nvSpPr>
        <p:spPr>
          <a:xfrm>
            <a:off x="4902196" y="4785767"/>
            <a:ext cx="2387600" cy="40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Tx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FDC754C-F130-43E4-BB7A-BAC714DC5A1E}"/>
              </a:ext>
            </a:extLst>
          </p:cNvPr>
          <p:cNvCxnSpPr>
            <a:cxnSpLocks/>
            <a:stCxn id="48" idx="2"/>
            <a:endCxn id="60" idx="0"/>
          </p:cNvCxnSpPr>
          <p:nvPr/>
        </p:nvCxnSpPr>
        <p:spPr>
          <a:xfrm flipH="1">
            <a:off x="6095996" y="4494129"/>
            <a:ext cx="1" cy="291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79">
            <a:extLst>
              <a:ext uri="{FF2B5EF4-FFF2-40B4-BE49-F238E27FC236}">
                <a16:creationId xmlns:a16="http://schemas.microsoft.com/office/drawing/2014/main" id="{93173303-3237-4F99-85CE-89CAB061E4A6}"/>
              </a:ext>
            </a:extLst>
          </p:cNvPr>
          <p:cNvSpPr/>
          <p:nvPr/>
        </p:nvSpPr>
        <p:spPr>
          <a:xfrm>
            <a:off x="9247974" y="5973365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Update User Balance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17D9E69-97A0-4EA5-ACE0-972400BBE9E6}"/>
              </a:ext>
            </a:extLst>
          </p:cNvPr>
          <p:cNvCxnSpPr>
            <a:cxnSpLocks/>
            <a:stCxn id="90" idx="3"/>
            <a:endCxn id="70" idx="1"/>
          </p:cNvCxnSpPr>
          <p:nvPr/>
        </p:nvCxnSpPr>
        <p:spPr>
          <a:xfrm>
            <a:off x="7404942" y="6383672"/>
            <a:ext cx="184303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DC754C-F130-43E4-BB7A-BAC714DC5A1E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6095996" y="5186187"/>
            <a:ext cx="4" cy="753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173303-3237-4F99-85CE-89CAB061E4A6}"/>
              </a:ext>
            </a:extLst>
          </p:cNvPr>
          <p:cNvSpPr/>
          <p:nvPr/>
        </p:nvSpPr>
        <p:spPr>
          <a:xfrm>
            <a:off x="9247974" y="5097268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TxData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Where Recoded in Block Data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17D9E69-97A0-4EA5-ACE0-972400BBE9E6}"/>
              </a:ext>
            </a:extLst>
          </p:cNvPr>
          <p:cNvCxnSpPr>
            <a:cxnSpLocks/>
          </p:cNvCxnSpPr>
          <p:nvPr/>
        </p:nvCxnSpPr>
        <p:spPr>
          <a:xfrm>
            <a:off x="6326959" y="5442609"/>
            <a:ext cx="2698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</p:cNvCxnSpPr>
          <p:nvPr/>
        </p:nvCxnSpPr>
        <p:spPr>
          <a:xfrm>
            <a:off x="6326959" y="5603505"/>
            <a:ext cx="269895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6A3CB2B-7B97-4AB3-990A-C28DA465C535}"/>
              </a:ext>
            </a:extLst>
          </p:cNvPr>
          <p:cNvSpPr txBox="1"/>
          <p:nvPr/>
        </p:nvSpPr>
        <p:spPr>
          <a:xfrm>
            <a:off x="6466445" y="5593721"/>
            <a:ext cx="25875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Search Through UUID of </a:t>
            </a:r>
            <a:r>
              <a:rPr lang="en-US" altLang="ko-KR" sz="900" dirty="0" err="1">
                <a:latin typeface="Aharoni" panose="02010803020104030203" pitchFamily="2" charset="-79"/>
                <a:cs typeface="Aharoni" panose="02010803020104030203" pitchFamily="2" charset="-79"/>
              </a:rPr>
              <a:t>txData</a:t>
            </a:r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 that Non-Mined</a:t>
            </a:r>
            <a:endParaRPr lang="ko-KR" altLang="en-US" sz="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0" name="순서도: 판단 89">
            <a:extLst>
              <a:ext uri="{FF2B5EF4-FFF2-40B4-BE49-F238E27FC236}">
                <a16:creationId xmlns:a16="http://schemas.microsoft.com/office/drawing/2014/main" id="{FC41BA1B-5994-4DBE-9381-42BB598A5927}"/>
              </a:ext>
            </a:extLst>
          </p:cNvPr>
          <p:cNvSpPr/>
          <p:nvPr/>
        </p:nvSpPr>
        <p:spPr>
          <a:xfrm>
            <a:off x="4787057" y="5939972"/>
            <a:ext cx="2617885" cy="8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Money Transfer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3336263" y="6383315"/>
            <a:ext cx="1450794" cy="35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406065" y="6163151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Failed Basic Inspection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FDC754C-F130-43E4-BB7A-BAC714DC5A1E}"/>
              </a:ext>
            </a:extLst>
          </p:cNvPr>
          <p:cNvCxnSpPr>
            <a:cxnSpLocks/>
            <a:stCxn id="90" idx="2"/>
            <a:endCxn id="6" idx="2"/>
          </p:cNvCxnSpPr>
          <p:nvPr/>
        </p:nvCxnSpPr>
        <p:spPr>
          <a:xfrm>
            <a:off x="6096000" y="6827372"/>
            <a:ext cx="0" cy="30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CB669A-5BEC-48FB-A85D-2014BE0FD263}"/>
              </a:ext>
            </a:extLst>
          </p:cNvPr>
          <p:cNvSpPr txBox="1"/>
          <p:nvPr/>
        </p:nvSpPr>
        <p:spPr>
          <a:xfrm>
            <a:off x="7166733" y="3025245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haroni" panose="02010803020104030203" pitchFamily="2" charset="-79"/>
                <a:cs typeface="Aharoni" panose="02010803020104030203" pitchFamily="2" charset="-79"/>
              </a:rPr>
              <a:t>NO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3" name="사각형: 둥근 모서리 79">
            <a:extLst>
              <a:ext uri="{FF2B5EF4-FFF2-40B4-BE49-F238E27FC236}">
                <a16:creationId xmlns:a16="http://schemas.microsoft.com/office/drawing/2014/main" id="{008C9A79-38C6-4980-AFFD-EBF73EDF5D18}"/>
              </a:ext>
            </a:extLst>
          </p:cNvPr>
          <p:cNvSpPr/>
          <p:nvPr/>
        </p:nvSpPr>
        <p:spPr>
          <a:xfrm>
            <a:off x="9247974" y="3336537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BlockChain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E2C567E-3540-46E1-8617-56E203B98E81}"/>
              </a:ext>
            </a:extLst>
          </p:cNvPr>
          <p:cNvCxnSpPr>
            <a:cxnSpLocks/>
          </p:cNvCxnSpPr>
          <p:nvPr/>
        </p:nvCxnSpPr>
        <p:spPr>
          <a:xfrm>
            <a:off x="7700916" y="3889532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F88954-11BE-44D9-8659-EC542E3311E7}"/>
              </a:ext>
            </a:extLst>
          </p:cNvPr>
          <p:cNvCxnSpPr>
            <a:cxnSpLocks/>
          </p:cNvCxnSpPr>
          <p:nvPr/>
        </p:nvCxnSpPr>
        <p:spPr>
          <a:xfrm>
            <a:off x="7699375" y="4050428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0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FD36734-0942-46D1-B98C-2A058765AEF7}"/>
              </a:ext>
            </a:extLst>
          </p:cNvPr>
          <p:cNvGrpSpPr/>
          <p:nvPr/>
        </p:nvGrpSpPr>
        <p:grpSpPr>
          <a:xfrm>
            <a:off x="287351" y="829869"/>
            <a:ext cx="3522648" cy="5353217"/>
            <a:chOff x="423761" y="1657004"/>
            <a:chExt cx="3249828" cy="2754359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772605A-C809-480D-9B6E-E58C272CB48E}"/>
                </a:ext>
              </a:extLst>
            </p:cNvPr>
            <p:cNvSpPr/>
            <p:nvPr/>
          </p:nvSpPr>
          <p:spPr>
            <a:xfrm>
              <a:off x="423761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192A1E9-C54F-406F-ACD0-A6AC11C73C69}"/>
                </a:ext>
              </a:extLst>
            </p:cNvPr>
            <p:cNvSpPr txBox="1"/>
            <p:nvPr/>
          </p:nvSpPr>
          <p:spPr>
            <a:xfrm>
              <a:off x="1723179" y="1657004"/>
              <a:ext cx="650992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web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79F7C22-BD39-4784-BBCA-FE7F80ACF22C}"/>
              </a:ext>
            </a:extLst>
          </p:cNvPr>
          <p:cNvGrpSpPr/>
          <p:nvPr/>
        </p:nvGrpSpPr>
        <p:grpSpPr>
          <a:xfrm>
            <a:off x="4334676" y="829869"/>
            <a:ext cx="3522648" cy="5353217"/>
            <a:chOff x="4471086" y="1657004"/>
            <a:chExt cx="3249828" cy="2754359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1EBABDA-DFC0-4B48-8D19-B1EE10F60A0A}"/>
                </a:ext>
              </a:extLst>
            </p:cNvPr>
            <p:cNvSpPr/>
            <p:nvPr/>
          </p:nvSpPr>
          <p:spPr>
            <a:xfrm>
              <a:off x="4471086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24688AD-983C-4F95-BFE8-406BCC7F2668}"/>
                </a:ext>
              </a:extLst>
            </p:cNvPr>
            <p:cNvSpPr txBox="1"/>
            <p:nvPr/>
          </p:nvSpPr>
          <p:spPr>
            <a:xfrm>
              <a:off x="5628799" y="1657004"/>
              <a:ext cx="934399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Server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46F042A-010A-485A-8681-05CA9C82BBA3}"/>
              </a:ext>
            </a:extLst>
          </p:cNvPr>
          <p:cNvGrpSpPr/>
          <p:nvPr/>
        </p:nvGrpSpPr>
        <p:grpSpPr>
          <a:xfrm>
            <a:off x="8382000" y="829869"/>
            <a:ext cx="3522648" cy="5353217"/>
            <a:chOff x="8518410" y="1657004"/>
            <a:chExt cx="3249828" cy="2754359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A101F9A-E3FE-4B6E-A558-C0B73059AC4A}"/>
                </a:ext>
              </a:extLst>
            </p:cNvPr>
            <p:cNvSpPr/>
            <p:nvPr/>
          </p:nvSpPr>
          <p:spPr>
            <a:xfrm>
              <a:off x="8518410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1E23C69-42F8-4774-92BF-AD7E2148514C}"/>
                </a:ext>
              </a:extLst>
            </p:cNvPr>
            <p:cNvSpPr txBox="1"/>
            <p:nvPr/>
          </p:nvSpPr>
          <p:spPr>
            <a:xfrm>
              <a:off x="9895285" y="1657004"/>
              <a:ext cx="501628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DB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8D14221-EC9A-4C56-A8DA-A32D1E9FF1F7}"/>
              </a:ext>
            </a:extLst>
          </p:cNvPr>
          <p:cNvCxnSpPr>
            <a:cxnSpLocks/>
            <a:stCxn id="196" idx="3"/>
            <a:endCxn id="198" idx="1"/>
          </p:cNvCxnSpPr>
          <p:nvPr/>
        </p:nvCxnSpPr>
        <p:spPr>
          <a:xfrm>
            <a:off x="7408181" y="4075335"/>
            <a:ext cx="1835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75">
            <a:extLst>
              <a:ext uri="{FF2B5EF4-FFF2-40B4-BE49-F238E27FC236}">
                <a16:creationId xmlns:a16="http://schemas.microsoft.com/office/drawing/2014/main" id="{692A3236-166A-496C-9BAC-8B68B4E325C1}"/>
              </a:ext>
            </a:extLst>
          </p:cNvPr>
          <p:cNvSpPr/>
          <p:nvPr/>
        </p:nvSpPr>
        <p:spPr>
          <a:xfrm>
            <a:off x="9247974" y="1505132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Update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TxData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817D9E69-97A0-4EA5-ACE0-972400BBE9E6}"/>
              </a:ext>
            </a:extLst>
          </p:cNvPr>
          <p:cNvCxnSpPr>
            <a:cxnSpLocks/>
          </p:cNvCxnSpPr>
          <p:nvPr/>
        </p:nvCxnSpPr>
        <p:spPr>
          <a:xfrm>
            <a:off x="7489626" y="2976714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</p:cNvCxnSpPr>
          <p:nvPr/>
        </p:nvCxnSpPr>
        <p:spPr>
          <a:xfrm>
            <a:off x="7488085" y="3137610"/>
            <a:ext cx="13652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D7580EE1-2B3F-421B-9924-5E54C2F72068}"/>
              </a:ext>
            </a:extLst>
          </p:cNvPr>
          <p:cNvCxnSpPr>
            <a:cxnSpLocks/>
            <a:stCxn id="184" idx="6"/>
            <a:endCxn id="170" idx="1"/>
          </p:cNvCxnSpPr>
          <p:nvPr/>
        </p:nvCxnSpPr>
        <p:spPr>
          <a:xfrm flipV="1">
            <a:off x="7364149" y="1915440"/>
            <a:ext cx="18838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92">
            <a:extLst>
              <a:ext uri="{FF2B5EF4-FFF2-40B4-BE49-F238E27FC236}">
                <a16:creationId xmlns:a16="http://schemas.microsoft.com/office/drawing/2014/main" id="{DE566523-219A-4492-8DB4-0E637E53F543}"/>
              </a:ext>
            </a:extLst>
          </p:cNvPr>
          <p:cNvSpPr/>
          <p:nvPr/>
        </p:nvSpPr>
        <p:spPr>
          <a:xfrm>
            <a:off x="1107949" y="3939647"/>
            <a:ext cx="1881451" cy="17526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Alert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r>
              <a:rPr lang="ko-KR" altLang="en-US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Message</a:t>
            </a:r>
            <a:endParaRPr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3200757" y="4075335"/>
            <a:ext cx="158953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F3F27F9D-CD62-4675-8E4D-213798F0A80C}"/>
              </a:ext>
            </a:extLst>
          </p:cNvPr>
          <p:cNvSpPr/>
          <p:nvPr/>
        </p:nvSpPr>
        <p:spPr>
          <a:xfrm>
            <a:off x="4827847" y="1521010"/>
            <a:ext cx="2536302" cy="7888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Money Transfer Success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AB4BD9E-514D-428D-B5D6-7423A5580472}"/>
              </a:ext>
            </a:extLst>
          </p:cNvPr>
          <p:cNvSpPr txBox="1"/>
          <p:nvPr/>
        </p:nvSpPr>
        <p:spPr>
          <a:xfrm>
            <a:off x="7406358" y="1631978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Set </a:t>
            </a:r>
            <a:r>
              <a:rPr lang="en-US" altLang="ko-KR" sz="900" dirty="0" err="1">
                <a:latin typeface="Aharoni" panose="02010803020104030203" pitchFamily="2" charset="-79"/>
                <a:cs typeface="Aharoni" panose="02010803020104030203" pitchFamily="2" charset="-79"/>
              </a:rPr>
              <a:t>Commit_YN</a:t>
            </a:r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 from </a:t>
            </a:r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en-US" altLang="ko-KR" sz="900" dirty="0">
                <a:latin typeface="Aharoni" panose="02010803020104030203" pitchFamily="2" charset="-79"/>
                <a:cs typeface="Aharoni" panose="02010803020104030203" pitchFamily="2" charset="-79"/>
              </a:rPr>
              <a:t> to</a:t>
            </a:r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ko-KR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8" name="사각형: 둥근 모서리 75">
            <a:extLst>
              <a:ext uri="{FF2B5EF4-FFF2-40B4-BE49-F238E27FC236}">
                <a16:creationId xmlns:a16="http://schemas.microsoft.com/office/drawing/2014/main" id="{692A3236-166A-496C-9BAC-8B68B4E325C1}"/>
              </a:ext>
            </a:extLst>
          </p:cNvPr>
          <p:cNvSpPr/>
          <p:nvPr/>
        </p:nvSpPr>
        <p:spPr>
          <a:xfrm>
            <a:off x="9247974" y="2609090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Miner`s ID, Key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9375BC4-4DB2-48F3-8504-6272C7D429A8}"/>
              </a:ext>
            </a:extLst>
          </p:cNvPr>
          <p:cNvSpPr/>
          <p:nvPr/>
        </p:nvSpPr>
        <p:spPr>
          <a:xfrm>
            <a:off x="4902198" y="2819188"/>
            <a:ext cx="2387600" cy="40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Give Reward to Miner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96" name="순서도: 판단 195">
            <a:extLst>
              <a:ext uri="{FF2B5EF4-FFF2-40B4-BE49-F238E27FC236}">
                <a16:creationId xmlns:a16="http://schemas.microsoft.com/office/drawing/2014/main" id="{FC41BA1B-5994-4DBE-9381-42BB598A5927}"/>
              </a:ext>
            </a:extLst>
          </p:cNvPr>
          <p:cNvSpPr/>
          <p:nvPr/>
        </p:nvSpPr>
        <p:spPr>
          <a:xfrm>
            <a:off x="4790296" y="3631635"/>
            <a:ext cx="2617885" cy="8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Is Miner`s Information Normal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FDC754C-F130-43E4-BB7A-BAC714DC5A1E}"/>
              </a:ext>
            </a:extLst>
          </p:cNvPr>
          <p:cNvCxnSpPr>
            <a:cxnSpLocks/>
            <a:stCxn id="192" idx="2"/>
            <a:endCxn id="196" idx="0"/>
          </p:cNvCxnSpPr>
          <p:nvPr/>
        </p:nvCxnSpPr>
        <p:spPr>
          <a:xfrm>
            <a:off x="6095998" y="3219608"/>
            <a:ext cx="3241" cy="41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사각형: 둥근 모서리 75">
            <a:extLst>
              <a:ext uri="{FF2B5EF4-FFF2-40B4-BE49-F238E27FC236}">
                <a16:creationId xmlns:a16="http://schemas.microsoft.com/office/drawing/2014/main" id="{692A3236-166A-496C-9BAC-8B68B4E325C1}"/>
              </a:ext>
            </a:extLst>
          </p:cNvPr>
          <p:cNvSpPr/>
          <p:nvPr/>
        </p:nvSpPr>
        <p:spPr>
          <a:xfrm>
            <a:off x="9243398" y="3665027"/>
            <a:ext cx="1790700" cy="8206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Update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Miner`s Balance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7876459" y="3767557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YES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849599" y="377591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NO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9375BC4-4DB2-48F3-8504-6272C7D429A8}"/>
              </a:ext>
            </a:extLst>
          </p:cNvPr>
          <p:cNvSpPr/>
          <p:nvPr/>
        </p:nvSpPr>
        <p:spPr>
          <a:xfrm>
            <a:off x="4902198" y="5323196"/>
            <a:ext cx="2387600" cy="40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Send Response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21698554-C362-4271-B134-8F24F1F08AF6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3200757" y="5523406"/>
            <a:ext cx="17014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BB7AE2-D4D5-45DD-893C-A85C1C7A201E}"/>
              </a:ext>
            </a:extLst>
          </p:cNvPr>
          <p:cNvCxnSpPr>
            <a:cxnSpLocks/>
            <a:stCxn id="184" idx="4"/>
            <a:endCxn id="192" idx="0"/>
          </p:cNvCxnSpPr>
          <p:nvPr/>
        </p:nvCxnSpPr>
        <p:spPr>
          <a:xfrm>
            <a:off x="6095998" y="2309871"/>
            <a:ext cx="0" cy="509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7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B1342-502F-4156-B5D2-D58C62FFA38B}"/>
              </a:ext>
            </a:extLst>
          </p:cNvPr>
          <p:cNvSpPr txBox="1"/>
          <p:nvPr/>
        </p:nvSpPr>
        <p:spPr>
          <a:xfrm>
            <a:off x="3472484" y="3038545"/>
            <a:ext cx="5247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latin typeface="+mj-ea"/>
                <a:ea typeface="+mj-ea"/>
              </a:rPr>
              <a:t>GetBlockData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33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D36734-0942-46D1-B98C-2A058765AEF7}"/>
              </a:ext>
            </a:extLst>
          </p:cNvPr>
          <p:cNvGrpSpPr/>
          <p:nvPr/>
        </p:nvGrpSpPr>
        <p:grpSpPr>
          <a:xfrm>
            <a:off x="287351" y="829869"/>
            <a:ext cx="3522648" cy="5353217"/>
            <a:chOff x="423761" y="1657004"/>
            <a:chExt cx="3249828" cy="27543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772605A-C809-480D-9B6E-E58C272CB48E}"/>
                </a:ext>
              </a:extLst>
            </p:cNvPr>
            <p:cNvSpPr/>
            <p:nvPr/>
          </p:nvSpPr>
          <p:spPr>
            <a:xfrm>
              <a:off x="423761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2A1E9-C54F-406F-ACD0-A6AC11C73C69}"/>
                </a:ext>
              </a:extLst>
            </p:cNvPr>
            <p:cNvSpPr txBox="1"/>
            <p:nvPr/>
          </p:nvSpPr>
          <p:spPr>
            <a:xfrm>
              <a:off x="1723179" y="1657004"/>
              <a:ext cx="650992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web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9F7C22-BD39-4784-BBCA-FE7F80ACF22C}"/>
              </a:ext>
            </a:extLst>
          </p:cNvPr>
          <p:cNvGrpSpPr/>
          <p:nvPr/>
        </p:nvGrpSpPr>
        <p:grpSpPr>
          <a:xfrm>
            <a:off x="4334676" y="829869"/>
            <a:ext cx="3522648" cy="5353217"/>
            <a:chOff x="4471086" y="1657004"/>
            <a:chExt cx="3249828" cy="27543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EBABDA-DFC0-4B48-8D19-B1EE10F60A0A}"/>
                </a:ext>
              </a:extLst>
            </p:cNvPr>
            <p:cNvSpPr/>
            <p:nvPr/>
          </p:nvSpPr>
          <p:spPr>
            <a:xfrm>
              <a:off x="4471086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4688AD-983C-4F95-BFE8-406BCC7F2668}"/>
                </a:ext>
              </a:extLst>
            </p:cNvPr>
            <p:cNvSpPr txBox="1"/>
            <p:nvPr/>
          </p:nvSpPr>
          <p:spPr>
            <a:xfrm>
              <a:off x="5628799" y="1657004"/>
              <a:ext cx="934399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Server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6F042A-010A-485A-8681-05CA9C82BBA3}"/>
              </a:ext>
            </a:extLst>
          </p:cNvPr>
          <p:cNvGrpSpPr/>
          <p:nvPr/>
        </p:nvGrpSpPr>
        <p:grpSpPr>
          <a:xfrm>
            <a:off x="8382000" y="829869"/>
            <a:ext cx="3522648" cy="5353217"/>
            <a:chOff x="8518410" y="1657004"/>
            <a:chExt cx="3249828" cy="275435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01F9A-E3FE-4B6E-A558-C0B73059AC4A}"/>
                </a:ext>
              </a:extLst>
            </p:cNvPr>
            <p:cNvSpPr/>
            <p:nvPr/>
          </p:nvSpPr>
          <p:spPr>
            <a:xfrm>
              <a:off x="8518410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23C69-42F8-4774-92BF-AD7E2148514C}"/>
                </a:ext>
              </a:extLst>
            </p:cNvPr>
            <p:cNvSpPr txBox="1"/>
            <p:nvPr/>
          </p:nvSpPr>
          <p:spPr>
            <a:xfrm>
              <a:off x="9895285" y="1657004"/>
              <a:ext cx="501628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DB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9692C4-3CC2-41FF-B749-CA58B0AA6DBE}"/>
              </a:ext>
            </a:extLst>
          </p:cNvPr>
          <p:cNvCxnSpPr>
            <a:cxnSpLocks/>
          </p:cNvCxnSpPr>
          <p:nvPr/>
        </p:nvCxnSpPr>
        <p:spPr>
          <a:xfrm>
            <a:off x="2993645" y="2439856"/>
            <a:ext cx="18472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848440" y="196280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7FEAC6-3014-40A9-996D-9B0B234019C1}"/>
              </a:ext>
            </a:extLst>
          </p:cNvPr>
          <p:cNvCxnSpPr>
            <a:cxnSpLocks/>
          </p:cNvCxnSpPr>
          <p:nvPr/>
        </p:nvCxnSpPr>
        <p:spPr>
          <a:xfrm>
            <a:off x="7386918" y="2455269"/>
            <a:ext cx="18377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BD37B5D-4392-4687-96C9-40BE8AEBF357}"/>
              </a:ext>
            </a:extLst>
          </p:cNvPr>
          <p:cNvSpPr/>
          <p:nvPr/>
        </p:nvSpPr>
        <p:spPr>
          <a:xfrm>
            <a:off x="1081054" y="3894102"/>
            <a:ext cx="1881451" cy="17526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BlockData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24DFE9B-4FDD-4D0A-A015-B887CED82C71}"/>
              </a:ext>
            </a:extLst>
          </p:cNvPr>
          <p:cNvSpPr/>
          <p:nvPr/>
        </p:nvSpPr>
        <p:spPr>
          <a:xfrm>
            <a:off x="9293351" y="2332082"/>
            <a:ext cx="1790700" cy="21938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Select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Block Table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A4BFAC3-C255-4270-A088-4D7B52F9A9DB}"/>
              </a:ext>
            </a:extLst>
          </p:cNvPr>
          <p:cNvCxnSpPr>
            <a:cxnSpLocks/>
          </p:cNvCxnSpPr>
          <p:nvPr/>
        </p:nvCxnSpPr>
        <p:spPr>
          <a:xfrm flipH="1" flipV="1">
            <a:off x="2989400" y="3306916"/>
            <a:ext cx="2729968" cy="1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890097-E0DD-4E3F-B279-32E029A7F088}"/>
              </a:ext>
            </a:extLst>
          </p:cNvPr>
          <p:cNvSpPr/>
          <p:nvPr/>
        </p:nvSpPr>
        <p:spPr>
          <a:xfrm>
            <a:off x="4191006" y="2933479"/>
            <a:ext cx="1790700" cy="4004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(block)==0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986A09-5CBF-4511-A71C-1D069F8663BD}"/>
              </a:ext>
            </a:extLst>
          </p:cNvPr>
          <p:cNvSpPr/>
          <p:nvPr/>
        </p:nvSpPr>
        <p:spPr>
          <a:xfrm>
            <a:off x="1080907" y="2908230"/>
            <a:ext cx="1881451" cy="7973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 Data Exists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5F45DB6-0D3D-4BD3-B696-B041986558AA}"/>
              </a:ext>
            </a:extLst>
          </p:cNvPr>
          <p:cNvCxnSpPr>
            <a:cxnSpLocks/>
          </p:cNvCxnSpPr>
          <p:nvPr/>
        </p:nvCxnSpPr>
        <p:spPr>
          <a:xfrm flipH="1" flipV="1">
            <a:off x="2989400" y="4230280"/>
            <a:ext cx="2729968" cy="3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51A5FD-033E-452C-AD48-89A09E026BDE}"/>
              </a:ext>
            </a:extLst>
          </p:cNvPr>
          <p:cNvSpPr/>
          <p:nvPr/>
        </p:nvSpPr>
        <p:spPr>
          <a:xfrm>
            <a:off x="4137241" y="3894102"/>
            <a:ext cx="1790700" cy="4004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(block)&gt;0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D3D3F7-8076-4EB9-B2FE-351B82342464}"/>
              </a:ext>
            </a:extLst>
          </p:cNvPr>
          <p:cNvSpPr/>
          <p:nvPr/>
        </p:nvSpPr>
        <p:spPr>
          <a:xfrm>
            <a:off x="4926727" y="2209735"/>
            <a:ext cx="2387600" cy="400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ReadBlockchain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A4BFAC3-C255-4270-A088-4D7B52F9A9DB}"/>
              </a:ext>
            </a:extLst>
          </p:cNvPr>
          <p:cNvCxnSpPr>
            <a:cxnSpLocks/>
          </p:cNvCxnSpPr>
          <p:nvPr/>
        </p:nvCxnSpPr>
        <p:spPr>
          <a:xfrm flipH="1" flipV="1">
            <a:off x="6454184" y="3707509"/>
            <a:ext cx="2729968" cy="1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1394826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904332" y="478968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맑은 고딕" panose="020B0503020000020004" pitchFamily="50" charset="-127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10439" y="4063898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12178" y="4155427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8637" y="5108179"/>
            <a:ext cx="201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맑은 고딕" panose="020B0503020000020004" pitchFamily="50" charset="-127"/>
              </a:rPr>
              <a:t>Outline</a:t>
            </a:r>
            <a:endParaRPr lang="zh-CN" altLang="en-US" sz="1400" b="1" dirty="0">
              <a:latin typeface="맑은 고딕" panose="020B0503020000020004" pitchFamily="50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0980" y="5108179"/>
            <a:ext cx="31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Implementation</a:t>
            </a:r>
            <a:endParaRPr lang="zh-CN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0332" y="5113068"/>
            <a:ext cx="201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 Report</a:t>
            </a:r>
            <a:endParaRPr lang="zh-CN" altLang="en-US" sz="1400" b="1" dirty="0">
              <a:latin typeface="맑은 고딕" panose="020B0503020000020004" pitchFamily="50" charset="-127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60686" y="5108180"/>
            <a:ext cx="201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Roll &amp; Learn</a:t>
            </a:r>
            <a:endParaRPr lang="zh-CN" altLang="en-US" sz="1400" b="1" dirty="0">
              <a:latin typeface="맑은 고딕" panose="020B0503020000020004" pitchFamily="50" charset="-127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9180" y="1327902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2108254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33189" y="4082633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04520" y="4174162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141229" y="4789680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맑은 고딕" panose="020B0503020000020004" pitchFamily="50" charset="-127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12839" y="4082633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55347" y="4174162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454061" y="4789680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맑은 고딕" panose="020B0503020000020004" pitchFamily="50" charset="-127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92489" y="4057549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63820" y="4149078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05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707795" y="4789680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맑은 고딕" panose="020B0503020000020004" pitchFamily="50" charset="-127"/>
            </a:endParaRPr>
          </a:p>
        </p:txBody>
      </p:sp>
      <p:sp>
        <p:nvSpPr>
          <p:cNvPr id="21" name="椭圆 8">
            <a:extLst>
              <a:ext uri="{FF2B5EF4-FFF2-40B4-BE49-F238E27FC236}">
                <a16:creationId xmlns:a16="http://schemas.microsoft.com/office/drawing/2014/main" id="{56554C5F-08AA-4C58-A798-884DEC3B1A01}"/>
              </a:ext>
            </a:extLst>
          </p:cNvPr>
          <p:cNvSpPr/>
          <p:nvPr/>
        </p:nvSpPr>
        <p:spPr>
          <a:xfrm>
            <a:off x="3185931" y="4067753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BCA63630-6A91-4E1B-817B-B7DB38634ADB}"/>
              </a:ext>
            </a:extLst>
          </p:cNvPr>
          <p:cNvSpPr txBox="1"/>
          <p:nvPr/>
        </p:nvSpPr>
        <p:spPr>
          <a:xfrm>
            <a:off x="3256696" y="4147213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文本框 11">
            <a:extLst>
              <a:ext uri="{FF2B5EF4-FFF2-40B4-BE49-F238E27FC236}">
                <a16:creationId xmlns:a16="http://schemas.microsoft.com/office/drawing/2014/main" id="{55C4E27D-4E77-4CED-84F9-A724CA7ED947}"/>
              </a:ext>
            </a:extLst>
          </p:cNvPr>
          <p:cNvSpPr txBox="1"/>
          <p:nvPr/>
        </p:nvSpPr>
        <p:spPr>
          <a:xfrm>
            <a:off x="4394177" y="5130466"/>
            <a:ext cx="311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 function</a:t>
            </a:r>
          </a:p>
          <a:p>
            <a:pPr algn="ctr"/>
            <a:endParaRPr lang="zh-CN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3">
            <a:extLst>
              <a:ext uri="{FF2B5EF4-FFF2-40B4-BE49-F238E27FC236}">
                <a16:creationId xmlns:a16="http://schemas.microsoft.com/office/drawing/2014/main" id="{463A5F7A-D870-4B0E-8CE0-7447C96D2500}"/>
              </a:ext>
            </a:extLst>
          </p:cNvPr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4">
            <a:extLst>
              <a:ext uri="{FF2B5EF4-FFF2-40B4-BE49-F238E27FC236}">
                <a16:creationId xmlns:a16="http://schemas.microsoft.com/office/drawing/2014/main" id="{1AC5BD4C-1E8D-44F6-9F9E-8180F2BE0BC3}"/>
              </a:ext>
            </a:extLst>
          </p:cNvPr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46DE0239-E54A-48AA-AAFE-70EAD10FA7B1}"/>
              </a:ext>
            </a:extLst>
          </p:cNvPr>
          <p:cNvSpPr txBox="1"/>
          <p:nvPr/>
        </p:nvSpPr>
        <p:spPr>
          <a:xfrm>
            <a:off x="4819994" y="3417117"/>
            <a:ext cx="276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+mn-ea"/>
              </a:rPr>
              <a:t>BlockChain</a:t>
            </a:r>
            <a:r>
              <a:rPr lang="en-US" altLang="zh-CN" sz="1200" dirty="0">
                <a:latin typeface="+mn-ea"/>
              </a:rPr>
              <a:t> Pass Service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CC957CE4-CF24-4001-A365-5314252D32C1}"/>
              </a:ext>
            </a:extLst>
          </p:cNvPr>
          <p:cNvSpPr/>
          <p:nvPr/>
        </p:nvSpPr>
        <p:spPr>
          <a:xfrm>
            <a:off x="4807635" y="3040204"/>
            <a:ext cx="2769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Function Info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6" name="MH_Others_1">
            <a:extLst>
              <a:ext uri="{FF2B5EF4-FFF2-40B4-BE49-F238E27FC236}">
                <a16:creationId xmlns:a16="http://schemas.microsoft.com/office/drawing/2014/main" id="{180D652D-5697-4C95-B6BD-B891A49353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397F76-5F9C-4B2D-9FFD-85AFE497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BBD16-E728-4001-9777-76E6191258CD}"/>
              </a:ext>
            </a:extLst>
          </p:cNvPr>
          <p:cNvSpPr txBox="1"/>
          <p:nvPr/>
        </p:nvSpPr>
        <p:spPr>
          <a:xfrm>
            <a:off x="7061200" y="1773535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Oracle</a:t>
            </a:r>
            <a:r>
              <a:rPr lang="ko-KR" altLang="en-US" dirty="0"/>
              <a:t> 연결에 필요한 파라미터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전역변수로 뺀 </a:t>
            </a:r>
            <a:r>
              <a:rPr lang="en-US" altLang="ko-KR" dirty="0"/>
              <a:t>table name,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49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3DF42A-9C13-47D2-8909-4192B61C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6324600" cy="605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D52B9-B723-4F96-A6EB-51ACBF45E03D}"/>
              </a:ext>
            </a:extLst>
          </p:cNvPr>
          <p:cNvSpPr txBox="1"/>
          <p:nvPr/>
        </p:nvSpPr>
        <p:spPr>
          <a:xfrm>
            <a:off x="7569200" y="5733018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를 삭제 시키는 쿼리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EB176-FAA0-4B58-849E-C685B337D411}"/>
              </a:ext>
            </a:extLst>
          </p:cNvPr>
          <p:cNvSpPr txBox="1"/>
          <p:nvPr/>
        </p:nvSpPr>
        <p:spPr>
          <a:xfrm>
            <a:off x="7416800" y="1498937"/>
            <a:ext cx="407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이름과</a:t>
            </a:r>
            <a:r>
              <a:rPr lang="en-US" altLang="ko-KR" dirty="0"/>
              <a:t>, </a:t>
            </a:r>
            <a:r>
              <a:rPr lang="ko-KR" altLang="en-US" dirty="0"/>
              <a:t>컬럼을 받으면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절을 통해 각각의 테이블에 대한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Column</a:t>
            </a:r>
            <a:r>
              <a:rPr lang="ko-KR" altLang="en-US" dirty="0"/>
              <a:t> </a:t>
            </a:r>
            <a:r>
              <a:rPr lang="en-US" altLang="ko-KR" dirty="0"/>
              <a:t>name, </a:t>
            </a:r>
            <a:r>
              <a:rPr lang="en-US" altLang="ko-KR" dirty="0" err="1"/>
              <a:t>tpye</a:t>
            </a:r>
            <a:r>
              <a:rPr lang="en-US" altLang="ko-KR" dirty="0"/>
              <a:t>,</a:t>
            </a:r>
            <a:r>
              <a:rPr lang="ko-KR" altLang="en-US" dirty="0"/>
              <a:t> 길이를 설정해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쿼리를 만듭니다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6DFA92-3AC9-4C1C-BFD4-5E421065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425"/>
            <a:ext cx="6324600" cy="790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28FDB-DFA7-413E-A36F-331002E3DA07}"/>
              </a:ext>
            </a:extLst>
          </p:cNvPr>
          <p:cNvSpPr txBox="1"/>
          <p:nvPr/>
        </p:nvSpPr>
        <p:spPr>
          <a:xfrm>
            <a:off x="7569200" y="698500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를 만드는 쿼리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3D5AE9-CC95-4210-A233-110907B04BC0}"/>
              </a:ext>
            </a:extLst>
          </p:cNvPr>
          <p:cNvCxnSpPr/>
          <p:nvPr/>
        </p:nvCxnSpPr>
        <p:spPr>
          <a:xfrm>
            <a:off x="7099300" y="4876800"/>
            <a:ext cx="4394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8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09330E-C4ED-467D-A2D3-D71ED273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F21E5-026F-4236-B166-E6EE31E81EF2}"/>
              </a:ext>
            </a:extLst>
          </p:cNvPr>
          <p:cNvSpPr txBox="1"/>
          <p:nvPr/>
        </p:nvSpPr>
        <p:spPr>
          <a:xfrm>
            <a:off x="7366000" y="736600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를 만드는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61DDA-0145-4EAC-8DE8-901A87E41459}"/>
              </a:ext>
            </a:extLst>
          </p:cNvPr>
          <p:cNvSpPr txBox="1"/>
          <p:nvPr/>
        </p:nvSpPr>
        <p:spPr>
          <a:xfrm>
            <a:off x="6578600" y="2413337"/>
            <a:ext cx="5270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“Update </a:t>
            </a:r>
            <a:r>
              <a:rPr lang="ko-KR" altLang="en-US" dirty="0"/>
              <a:t>테이블명 </a:t>
            </a:r>
            <a:r>
              <a:rPr lang="en-US" altLang="ko-KR" dirty="0"/>
              <a:t>set </a:t>
            </a:r>
            <a:r>
              <a:rPr lang="ko-KR" altLang="en-US" dirty="0"/>
              <a:t>변경 값</a:t>
            </a:r>
            <a:r>
              <a:rPr lang="en-US" altLang="ko-KR" dirty="0"/>
              <a:t> where </a:t>
            </a:r>
            <a:r>
              <a:rPr lang="ko-KR" altLang="en-US" dirty="0"/>
              <a:t>조건</a:t>
            </a:r>
            <a:r>
              <a:rPr lang="en-US" altLang="ko-KR" dirty="0"/>
              <a:t>” </a:t>
            </a:r>
            <a:r>
              <a:rPr lang="ko-KR" altLang="en-US" dirty="0"/>
              <a:t>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쿼리를 작성하는데 </a:t>
            </a:r>
            <a:r>
              <a:rPr lang="en-US" altLang="ko-KR" dirty="0"/>
              <a:t>‘(‘ , ‘=‘, ‘or’, ‘and’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쿼리를 작성하기 위해서 </a:t>
            </a:r>
            <a:r>
              <a:rPr lang="en-US" altLang="ko-KR" dirty="0"/>
              <a:t>for</a:t>
            </a:r>
            <a:r>
              <a:rPr lang="ko-KR" altLang="en-US" dirty="0"/>
              <a:t>문을 통해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변수에 넣어준 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쿼리를 완성시킵니다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72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0B0E6E-5303-4803-A082-F70A8AD4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8E5B4-FD49-4A6D-9927-0AC3264B28A7}"/>
              </a:ext>
            </a:extLst>
          </p:cNvPr>
          <p:cNvSpPr txBox="1"/>
          <p:nvPr/>
        </p:nvSpPr>
        <p:spPr>
          <a:xfrm>
            <a:off x="7366000" y="736600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넣어주는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D744-4748-4C76-BE85-BD28F728A01E}"/>
              </a:ext>
            </a:extLst>
          </p:cNvPr>
          <p:cNvSpPr txBox="1"/>
          <p:nvPr/>
        </p:nvSpPr>
        <p:spPr>
          <a:xfrm>
            <a:off x="6400799" y="2387937"/>
            <a:ext cx="561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웹을 통해 사용자의 데이터를 받으면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데이터를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insert</a:t>
            </a:r>
            <a:r>
              <a:rPr lang="ko-KR" altLang="en-US" dirty="0"/>
              <a:t>하기 위해 만든 함수입니다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2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7348C8-B32C-4E84-896F-88B12E98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1C3C3-2AFF-4B28-95E6-417638C3A6A8}"/>
              </a:ext>
            </a:extLst>
          </p:cNvPr>
          <p:cNvSpPr txBox="1"/>
          <p:nvPr/>
        </p:nvSpPr>
        <p:spPr>
          <a:xfrm>
            <a:off x="7366000" y="7366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의 데이터를 조회하는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085B4-4E20-4AE5-88F7-2841A9050169}"/>
              </a:ext>
            </a:extLst>
          </p:cNvPr>
          <p:cNvSpPr txBox="1"/>
          <p:nvPr/>
        </p:nvSpPr>
        <p:spPr>
          <a:xfrm>
            <a:off x="6578600" y="2413337"/>
            <a:ext cx="5270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“select *</a:t>
            </a:r>
            <a:r>
              <a:rPr lang="ko-KR" altLang="en-US" dirty="0"/>
              <a:t> </a:t>
            </a:r>
            <a:r>
              <a:rPr lang="en-US" altLang="ko-KR" dirty="0"/>
              <a:t>form </a:t>
            </a:r>
            <a:r>
              <a:rPr lang="ko-KR" altLang="en-US" dirty="0"/>
              <a:t>테이블명</a:t>
            </a:r>
            <a:r>
              <a:rPr lang="en-US" altLang="ko-KR" dirty="0"/>
              <a:t> where </a:t>
            </a:r>
            <a:r>
              <a:rPr lang="ko-KR" altLang="en-US" dirty="0"/>
              <a:t>조건</a:t>
            </a:r>
            <a:r>
              <a:rPr lang="en-US" altLang="ko-KR" dirty="0"/>
              <a:t>” </a:t>
            </a:r>
            <a:r>
              <a:rPr lang="ko-KR" altLang="en-US" dirty="0"/>
              <a:t>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쿼리를 작성하는데 </a:t>
            </a:r>
            <a:r>
              <a:rPr lang="en-US" altLang="ko-KR" dirty="0"/>
              <a:t>‘(‘ , ‘=‘, ‘or’, ‘and’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쿼리를 작성하기 위해서 </a:t>
            </a:r>
            <a:r>
              <a:rPr lang="en-US" altLang="ko-KR" dirty="0"/>
              <a:t>for</a:t>
            </a:r>
            <a:r>
              <a:rPr lang="ko-KR" altLang="en-US" dirty="0"/>
              <a:t>문을 통해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변수에 넣어줍니다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사용자의 테이블</a:t>
            </a:r>
            <a:r>
              <a:rPr lang="en-US" altLang="ko-KR" dirty="0"/>
              <a:t>, </a:t>
            </a:r>
            <a:r>
              <a:rPr lang="ko-KR" altLang="en-US" dirty="0"/>
              <a:t>블록테이블을 조회할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사용되는 함수 입니다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243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BE735D-D35B-4218-A674-E65FA856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FE5B1-D157-4140-BBE2-2EC7BDF7F4F0}"/>
              </a:ext>
            </a:extLst>
          </p:cNvPr>
          <p:cNvSpPr txBox="1"/>
          <p:nvPr/>
        </p:nvSpPr>
        <p:spPr>
          <a:xfrm>
            <a:off x="7366000" y="7366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를 만드는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EE65F-225F-498F-9489-F4E18CC492EA}"/>
              </a:ext>
            </a:extLst>
          </p:cNvPr>
          <p:cNvSpPr txBox="1"/>
          <p:nvPr/>
        </p:nvSpPr>
        <p:spPr>
          <a:xfrm>
            <a:off x="6578600" y="2413337"/>
            <a:ext cx="52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와의 연결 후 앞에서 만든 </a:t>
            </a:r>
            <a:r>
              <a:rPr lang="en-US" altLang="ko-KR" dirty="0" err="1"/>
              <a:t>createTableQuery</a:t>
            </a:r>
            <a:r>
              <a:rPr lang="ko-KR" altLang="en-US" dirty="0"/>
              <a:t>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통해 </a:t>
            </a:r>
            <a:r>
              <a:rPr lang="en-US" altLang="ko-KR" dirty="0"/>
              <a:t>Table</a:t>
            </a:r>
            <a:r>
              <a:rPr lang="ko-KR" altLang="en-US" dirty="0"/>
              <a:t>를 </a:t>
            </a:r>
            <a:r>
              <a:rPr lang="en-US" altLang="ko-KR" dirty="0"/>
              <a:t>DB</a:t>
            </a:r>
            <a:r>
              <a:rPr lang="ko-KR" altLang="en-US" dirty="0"/>
              <a:t>에서 만들어줍니다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19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A72EE4-A747-4AB9-9461-8AE77F53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251CEE-6CA8-48E5-826B-B2D717B0EC5F}"/>
              </a:ext>
            </a:extLst>
          </p:cNvPr>
          <p:cNvSpPr txBox="1"/>
          <p:nvPr/>
        </p:nvSpPr>
        <p:spPr>
          <a:xfrm>
            <a:off x="7594600" y="7366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를 대체시켜주는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C0AE-791E-4517-A03F-BF36B1EB15A1}"/>
              </a:ext>
            </a:extLst>
          </p:cNvPr>
          <p:cNvSpPr txBox="1"/>
          <p:nvPr/>
        </p:nvSpPr>
        <p:spPr>
          <a:xfrm>
            <a:off x="6578600" y="2413337"/>
            <a:ext cx="5448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OralceDB</a:t>
            </a:r>
            <a:r>
              <a:rPr lang="ko-KR" altLang="en-US" dirty="0"/>
              <a:t>에 데이터를 입력할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가 순서에 맞게 들어오지 않는 문제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데이터가 들어올 때 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replaceTable</a:t>
            </a:r>
            <a:r>
              <a:rPr lang="ko-KR" altLang="en-US" dirty="0"/>
              <a:t>를 통해 매번 새로 만들어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안에는 </a:t>
            </a:r>
            <a:r>
              <a:rPr lang="en-US" altLang="ko-KR" dirty="0" err="1"/>
              <a:t>dropTable</a:t>
            </a:r>
            <a:r>
              <a:rPr lang="ko-KR" altLang="en-US" dirty="0"/>
              <a:t>함수와 </a:t>
            </a:r>
            <a:r>
              <a:rPr lang="en-US" altLang="ko-KR" dirty="0" err="1"/>
              <a:t>createTable</a:t>
            </a:r>
            <a:r>
              <a:rPr lang="ko-KR" altLang="en-US" dirty="0"/>
              <a:t>함수가 함께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들어가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363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3E6534-554B-4295-95C6-DA8AA2E8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CA4C7-0EBF-48AA-BB50-620FAD3E2D80}"/>
              </a:ext>
            </a:extLst>
          </p:cNvPr>
          <p:cNvSpPr txBox="1"/>
          <p:nvPr/>
        </p:nvSpPr>
        <p:spPr>
          <a:xfrm>
            <a:off x="7493000" y="7366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시키는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ADBB5-0ABE-46A2-BF15-DC3C1FD9E0C4}"/>
              </a:ext>
            </a:extLst>
          </p:cNvPr>
          <p:cNvSpPr txBox="1"/>
          <p:nvPr/>
        </p:nvSpPr>
        <p:spPr>
          <a:xfrm>
            <a:off x="6578600" y="2413337"/>
            <a:ext cx="5448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변경값</a:t>
            </a:r>
            <a:r>
              <a:rPr lang="ko-KR" altLang="en-US" dirty="0"/>
              <a:t> </a:t>
            </a:r>
            <a:r>
              <a:rPr lang="en-US" altLang="ko-KR" dirty="0"/>
              <a:t>(= </a:t>
            </a:r>
            <a:r>
              <a:rPr lang="ko-KR" altLang="en-US" dirty="0"/>
              <a:t>송금서비스</a:t>
            </a:r>
            <a:r>
              <a:rPr lang="en-US" altLang="ko-KR" dirty="0"/>
              <a:t>)</a:t>
            </a:r>
            <a:r>
              <a:rPr lang="ko-KR" altLang="en-US" dirty="0"/>
              <a:t>이 있을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테이블의 </a:t>
            </a:r>
            <a:r>
              <a:rPr lang="ko-KR" altLang="en-US" dirty="0" err="1"/>
              <a:t>변경값을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시켜주는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송금서비스를 진행할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Sender</a:t>
            </a:r>
            <a:r>
              <a:rPr lang="ko-KR" altLang="en-US" dirty="0"/>
              <a:t>에는 돈이 빠진 값을 </a:t>
            </a:r>
            <a:r>
              <a:rPr lang="en-US" altLang="ko-KR" dirty="0"/>
              <a:t>update</a:t>
            </a:r>
          </a:p>
          <a:p>
            <a:endParaRPr lang="en-US" altLang="ko-KR" dirty="0"/>
          </a:p>
          <a:p>
            <a:r>
              <a:rPr lang="en-US" altLang="ko-KR" dirty="0"/>
              <a:t>Receiver</a:t>
            </a:r>
            <a:r>
              <a:rPr lang="ko-KR" altLang="en-US" dirty="0"/>
              <a:t>에게는 돈이 더해진 값을 </a:t>
            </a:r>
            <a:r>
              <a:rPr lang="en-US" altLang="ko-K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76588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912A2D-6472-47CE-BAD5-84835678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72F77-DE32-4447-8642-0E0DDD0FB8F2}"/>
              </a:ext>
            </a:extLst>
          </p:cNvPr>
          <p:cNvSpPr txBox="1"/>
          <p:nvPr/>
        </p:nvSpPr>
        <p:spPr>
          <a:xfrm>
            <a:off x="6972300" y="927100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들어온 값을 확인하고</a:t>
            </a:r>
            <a:r>
              <a:rPr lang="en-US" altLang="ko-KR" dirty="0"/>
              <a:t>, </a:t>
            </a:r>
            <a:r>
              <a:rPr lang="ko-KR" altLang="en-US" dirty="0"/>
              <a:t>변경해주는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1AA9A-1D94-45DE-8658-6BF3E6CCD51C}"/>
              </a:ext>
            </a:extLst>
          </p:cNvPr>
          <p:cNvSpPr txBox="1"/>
          <p:nvPr/>
        </p:nvSpPr>
        <p:spPr>
          <a:xfrm>
            <a:off x="6464300" y="2302470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Int, Float, </a:t>
            </a:r>
            <a:r>
              <a:rPr lang="ko-KR" altLang="en-US" dirty="0"/>
              <a:t>문자열이 함께 들어 올 수 있기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type</a:t>
            </a:r>
            <a:r>
              <a:rPr lang="ko-KR" altLang="en-US" dirty="0"/>
              <a:t>에 대해서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알려줍니다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9F66B-7C4C-4024-BB0E-E719B4ECEEA4}"/>
              </a:ext>
            </a:extLst>
          </p:cNvPr>
          <p:cNvSpPr txBox="1"/>
          <p:nvPr/>
        </p:nvSpPr>
        <p:spPr>
          <a:xfrm>
            <a:off x="6464300" y="4359870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특히 쿼리를 생성할 때</a:t>
            </a:r>
            <a:r>
              <a:rPr lang="en-US" altLang="ko-KR" dirty="0"/>
              <a:t>, “”</a:t>
            </a:r>
            <a:r>
              <a:rPr lang="ko-KR" altLang="en-US" dirty="0"/>
              <a:t>를 쓸지 말지에 대해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 시켜줍니다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2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4" y="3417117"/>
            <a:ext cx="2050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BlockChain</a:t>
            </a:r>
            <a:r>
              <a:rPr lang="en-US" altLang="zh-CN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Pass Service</a:t>
            </a:r>
            <a:endParaRPr lang="zh-CN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129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BPS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Outline</a:t>
            </a:r>
            <a:endParaRPr lang="zh-CN" altLang="en-US" sz="2000" b="1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9D319C-8898-4E0F-8113-10942B1C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66202-774C-4FF4-9E0E-D1D66498ADB4}"/>
              </a:ext>
            </a:extLst>
          </p:cNvPr>
          <p:cNvSpPr txBox="1"/>
          <p:nvPr/>
        </p:nvSpPr>
        <p:spPr>
          <a:xfrm>
            <a:off x="6972300" y="927100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거래정보를 확인하는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90507-574F-4E6E-B240-38C66F5A5E2C}"/>
              </a:ext>
            </a:extLst>
          </p:cNvPr>
          <p:cNvSpPr txBox="1"/>
          <p:nvPr/>
        </p:nvSpPr>
        <p:spPr>
          <a:xfrm>
            <a:off x="6578600" y="2413337"/>
            <a:ext cx="544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송금서비스를 이용할 때</a:t>
            </a:r>
            <a:r>
              <a:rPr lang="en-US" altLang="ko-KR" dirty="0"/>
              <a:t>, </a:t>
            </a:r>
            <a:r>
              <a:rPr lang="ko-KR" altLang="en-US" dirty="0"/>
              <a:t>거래를 정보를 확인하는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블록의 채굴완료</a:t>
            </a:r>
            <a:r>
              <a:rPr lang="en-US" altLang="ko-KR" dirty="0"/>
              <a:t>, </a:t>
            </a:r>
            <a:r>
              <a:rPr lang="ko-KR" altLang="en-US" dirty="0"/>
              <a:t>송수신자의 </a:t>
            </a:r>
            <a:r>
              <a:rPr lang="en-US" altLang="ko-KR" dirty="0" err="1"/>
              <a:t>userkey</a:t>
            </a:r>
            <a:r>
              <a:rPr lang="ko-KR" altLang="en-US" dirty="0"/>
              <a:t>의 정보를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552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B715B-DC17-4D4E-AAE5-7BC1733A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DD1D1-E3C6-4223-9DF4-43D5219ADDDE}"/>
              </a:ext>
            </a:extLst>
          </p:cNvPr>
          <p:cNvSpPr txBox="1"/>
          <p:nvPr/>
        </p:nvSpPr>
        <p:spPr>
          <a:xfrm>
            <a:off x="7416800" y="825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송금 거래에 대한 로직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DFE55-C5E6-4E04-85E1-E2B60EC6ABE9}"/>
              </a:ext>
            </a:extLst>
          </p:cNvPr>
          <p:cNvSpPr txBox="1"/>
          <p:nvPr/>
        </p:nvSpPr>
        <p:spPr>
          <a:xfrm>
            <a:off x="6578600" y="2413337"/>
            <a:ext cx="5448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사용자들끼리 송금서비스를 사용할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보내는 사람은 보내는 금액만큼 잔고에서 차감되고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받는 사람은 받은 금액만큼 잔고에 추가되어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updateTable</a:t>
            </a:r>
            <a:r>
              <a:rPr lang="ko-KR" altLang="en-US" dirty="0"/>
              <a:t>함수를 통해 데이터가 </a:t>
            </a:r>
            <a:r>
              <a:rPr lang="en-US" altLang="ko-KR" dirty="0"/>
              <a:t>update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071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EBE5D-868A-4FD9-87E6-328738DD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C009C-42D8-4552-A29E-4F536540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69BF3-1DFF-4678-ADE9-8356ED28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9BDEC-B675-4472-8BF6-8D9F9644518C}"/>
              </a:ext>
            </a:extLst>
          </p:cNvPr>
          <p:cNvSpPr txBox="1"/>
          <p:nvPr/>
        </p:nvSpPr>
        <p:spPr>
          <a:xfrm>
            <a:off x="6931743" y="628233"/>
            <a:ext cx="46394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sz="3200" dirty="0" err="1"/>
              <a:t>writeBlockchain</a:t>
            </a:r>
            <a:r>
              <a:rPr lang="en-US" altLang="ko-KR" sz="32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업데이트된 </a:t>
            </a:r>
            <a:r>
              <a:rPr lang="en-US" altLang="ko-KR" dirty="0"/>
              <a:t>block</a:t>
            </a:r>
            <a:r>
              <a:rPr lang="ko-KR" altLang="en-US" dirty="0"/>
              <a:t>을 </a:t>
            </a:r>
            <a:r>
              <a:rPr lang="en-US" altLang="ko-KR" dirty="0"/>
              <a:t>BPS_BLOCK </a:t>
            </a:r>
            <a:r>
              <a:rPr lang="ko-KR" altLang="en-US" dirty="0"/>
              <a:t>테이블을 </a:t>
            </a:r>
            <a:r>
              <a:rPr lang="en-US" altLang="ko-KR" dirty="0"/>
              <a:t>Select</a:t>
            </a:r>
            <a:r>
              <a:rPr lang="ko-KR" altLang="en-US" dirty="0"/>
              <a:t>하여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블록정보를 데이터프레임화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3422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F2791-C230-4066-BF94-428B2B1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95D23-6DD4-4A59-B384-3AA35650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578D-9C42-49DB-AA10-B0F1F0F89338}"/>
              </a:ext>
            </a:extLst>
          </p:cNvPr>
          <p:cNvSpPr txBox="1"/>
          <p:nvPr/>
        </p:nvSpPr>
        <p:spPr>
          <a:xfrm>
            <a:off x="6748862" y="678225"/>
            <a:ext cx="495939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	</a:t>
            </a:r>
            <a:r>
              <a:rPr lang="en-US" altLang="ko-KR" sz="3200" dirty="0" err="1"/>
              <a:t>writeBlockchain</a:t>
            </a:r>
            <a:r>
              <a:rPr lang="en-US" altLang="ko-KR" sz="32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채굴이 완료되면 </a:t>
            </a:r>
            <a:r>
              <a:rPr lang="en-US" altLang="ko-KR" dirty="0"/>
              <a:t>BALANCE, USEABLE_AMOUNT</a:t>
            </a:r>
            <a:r>
              <a:rPr lang="ko-KR" altLang="en-US" dirty="0"/>
              <a:t>에 채굴보상 </a:t>
            </a:r>
            <a:r>
              <a:rPr lang="en-US" altLang="ko-KR" dirty="0"/>
              <a:t>+1000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BPS_USER</a:t>
            </a:r>
            <a:r>
              <a:rPr lang="ko-KR" altLang="en-US" dirty="0"/>
              <a:t>테이블 업데이트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BE5F45-D882-4261-AE60-19BD8168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39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0F80-0E51-4CFB-9335-45E3B6AC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60117-6281-4A14-98D4-95988DB0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C8A96-5FC5-42BF-B297-94319C626253}"/>
              </a:ext>
            </a:extLst>
          </p:cNvPr>
          <p:cNvSpPr txBox="1"/>
          <p:nvPr/>
        </p:nvSpPr>
        <p:spPr>
          <a:xfrm>
            <a:off x="6884546" y="678225"/>
            <a:ext cx="47293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	</a:t>
            </a:r>
            <a:r>
              <a:rPr lang="en-US" altLang="ko-KR" sz="3200" dirty="0" err="1"/>
              <a:t>readBlockchain</a:t>
            </a:r>
            <a:r>
              <a:rPr lang="en-US" altLang="ko-KR" sz="32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블록을 읽어온다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(except, </a:t>
            </a:r>
            <a:r>
              <a:rPr lang="ko-KR" altLang="en-US" dirty="0"/>
              <a:t>만약 블록이 없으면 </a:t>
            </a:r>
            <a:r>
              <a:rPr lang="ko-KR" altLang="en-US" dirty="0" err="1"/>
              <a:t>첫블록을</a:t>
            </a:r>
            <a:r>
              <a:rPr lang="ko-KR" altLang="en-US" dirty="0"/>
              <a:t> 만들고 채굴보상 </a:t>
            </a:r>
            <a:r>
              <a:rPr lang="en-US" altLang="ko-KR" dirty="0"/>
              <a:t>+1000 )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AB195-D83E-4FB1-906C-FC65091F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8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2834-9514-434E-9247-C8748862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6966-7EB8-4739-A640-4ACD0DFD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032DD-A144-4BC9-9545-9E01A69273EF}"/>
              </a:ext>
            </a:extLst>
          </p:cNvPr>
          <p:cNvSpPr txBox="1"/>
          <p:nvPr/>
        </p:nvSpPr>
        <p:spPr>
          <a:xfrm>
            <a:off x="8164707" y="333840"/>
            <a:ext cx="402729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	</a:t>
            </a:r>
            <a:r>
              <a:rPr lang="en-US" altLang="ko-KR" sz="3600" dirty="0" err="1"/>
              <a:t>updateTx</a:t>
            </a:r>
            <a:endParaRPr lang="en-US" altLang="ko-KR" sz="3600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TxData</a:t>
            </a:r>
            <a:r>
              <a:rPr lang="ko-KR" altLang="en-US" sz="1600" dirty="0"/>
              <a:t>테이블을 업데이트해주는 함수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정규표현식을 이용해 </a:t>
            </a:r>
            <a:r>
              <a:rPr lang="en-US" altLang="ko-KR" sz="1600" dirty="0"/>
              <a:t>transaction data</a:t>
            </a:r>
            <a:r>
              <a:rPr lang="ko-KR" altLang="en-US" sz="1600" dirty="0"/>
              <a:t>를 불러와서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데이터가 없으면</a:t>
            </a:r>
            <a:r>
              <a:rPr lang="en-US" altLang="ko-KR" sz="1600" dirty="0"/>
              <a:t>(</a:t>
            </a:r>
            <a:r>
              <a:rPr lang="ko-KR" altLang="en-US" sz="1600" dirty="0"/>
              <a:t>길이가 </a:t>
            </a:r>
            <a:r>
              <a:rPr lang="en-US" altLang="ko-KR" sz="1600" dirty="0"/>
              <a:t>0) match </a:t>
            </a:r>
            <a:r>
              <a:rPr lang="ko-KR" altLang="en-US" sz="1600" dirty="0"/>
              <a:t>되는 데이터가 없음을 알림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데이터가 있으면 </a:t>
            </a:r>
            <a:r>
              <a:rPr lang="en-US" altLang="ko-KR" sz="1600" dirty="0" err="1"/>
              <a:t>txTable</a:t>
            </a:r>
            <a:r>
              <a:rPr lang="ko-KR" altLang="en-US" sz="1600" dirty="0"/>
              <a:t>의 </a:t>
            </a:r>
            <a:r>
              <a:rPr lang="en-US" altLang="ko-KR" sz="1600" dirty="0"/>
              <a:t>UUID</a:t>
            </a:r>
            <a:r>
              <a:rPr lang="ko-KR" altLang="en-US" sz="1600" dirty="0"/>
              <a:t>를 통해 송신 여부를 조회하고 </a:t>
            </a:r>
            <a:r>
              <a:rPr lang="en-US" altLang="ko-KR" sz="1600" dirty="0" err="1"/>
              <a:t>userTable</a:t>
            </a:r>
            <a:r>
              <a:rPr lang="ko-KR" altLang="en-US" sz="1600" dirty="0"/>
              <a:t>의 송수신자 정보를 확인한 다음 </a:t>
            </a:r>
            <a:r>
              <a:rPr lang="en-US" altLang="ko-KR" sz="1600" dirty="0" err="1"/>
              <a:t>txTable</a:t>
            </a:r>
            <a:r>
              <a:rPr lang="ko-KR" altLang="en-US" sz="1600" dirty="0"/>
              <a:t>을 갱신</a:t>
            </a:r>
            <a:endParaRPr lang="en-US" altLang="ko-KR" sz="16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51CC0-80EF-4DDC-BDB7-9F3F363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64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0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17E57-B228-4087-A173-326AE3E4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1EB6B-D804-4666-8D3D-8B06C5B2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6BE9A-B7D5-4200-9E27-980B731FC7CB}"/>
              </a:ext>
            </a:extLst>
          </p:cNvPr>
          <p:cNvSpPr txBox="1"/>
          <p:nvPr/>
        </p:nvSpPr>
        <p:spPr>
          <a:xfrm>
            <a:off x="8164707" y="333840"/>
            <a:ext cx="4027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	</a:t>
            </a:r>
            <a:r>
              <a:rPr lang="en-US" altLang="ko-KR" sz="3600" dirty="0" err="1"/>
              <a:t>writeTx</a:t>
            </a:r>
            <a:endParaRPr lang="en-US" altLang="ko-KR" sz="3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txData</a:t>
            </a:r>
            <a:r>
              <a:rPr lang="ko-KR" altLang="en-US" dirty="0"/>
              <a:t>에서 </a:t>
            </a:r>
            <a:r>
              <a:rPr lang="en-US" altLang="ko-KR" dirty="0" err="1"/>
              <a:t>commitYN</a:t>
            </a:r>
            <a:r>
              <a:rPr lang="ko-KR" altLang="en-US" dirty="0"/>
              <a:t>이 </a:t>
            </a:r>
            <a:r>
              <a:rPr lang="ko-KR" altLang="en-US" dirty="0" err="1"/>
              <a:t>다섯개</a:t>
            </a:r>
            <a:r>
              <a:rPr lang="ko-KR" altLang="en-US" dirty="0"/>
              <a:t> 초과하면 </a:t>
            </a:r>
            <a:r>
              <a:rPr lang="en-US" altLang="ko-KR" dirty="0"/>
              <a:t>return.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트랜잭션이 </a:t>
            </a:r>
            <a:r>
              <a:rPr lang="en-US" altLang="ko-KR" dirty="0"/>
              <a:t>5</a:t>
            </a:r>
            <a:r>
              <a:rPr lang="ko-KR" altLang="en-US" dirty="0" err="1"/>
              <a:t>개초과하면</a:t>
            </a:r>
            <a:r>
              <a:rPr lang="ko-KR" altLang="en-US" dirty="0"/>
              <a:t> 거래가 이루어지지 않도록 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79EB57-7B2F-408F-B6CE-01A839FE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51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8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B904C-C1C6-4D16-83B6-EF7EEB70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BFC1D-11BE-402F-8149-C8D65F31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4FD4A-CA52-4F54-AF3C-7EA2E202A4FA}"/>
              </a:ext>
            </a:extLst>
          </p:cNvPr>
          <p:cNvSpPr txBox="1"/>
          <p:nvPr/>
        </p:nvSpPr>
        <p:spPr>
          <a:xfrm>
            <a:off x="8164707" y="333840"/>
            <a:ext cx="4027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	</a:t>
            </a:r>
            <a:r>
              <a:rPr lang="en-US" altLang="ko-KR" sz="3600" dirty="0" err="1"/>
              <a:t>writeTx</a:t>
            </a:r>
            <a:endParaRPr lang="en-US" altLang="ko-KR" sz="3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</a:t>
            </a:r>
            <a:r>
              <a:rPr lang="en-US" altLang="ko-KR" dirty="0"/>
              <a:t>UUID</a:t>
            </a:r>
            <a:r>
              <a:rPr lang="ko-KR" altLang="en-US" dirty="0"/>
              <a:t>가 중복이 되는 경우를 예외처리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33C20-B4DA-4514-AFEC-E28AE1F4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8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5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8B2D4C-3B00-4E2C-AA80-C60A2837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13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B05E4-D117-4063-BB27-76A0FDDFB745}"/>
              </a:ext>
            </a:extLst>
          </p:cNvPr>
          <p:cNvSpPr txBox="1"/>
          <p:nvPr/>
        </p:nvSpPr>
        <p:spPr>
          <a:xfrm>
            <a:off x="7331075" y="698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</a:t>
            </a:r>
            <a:r>
              <a:rPr lang="ko-KR" altLang="en-US" dirty="0"/>
              <a:t>데이터를 읽는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DEA41-6B79-44B9-8308-3CA30E2C3206}"/>
              </a:ext>
            </a:extLst>
          </p:cNvPr>
          <p:cNvSpPr txBox="1"/>
          <p:nvPr/>
        </p:nvSpPr>
        <p:spPr>
          <a:xfrm>
            <a:off x="7077075" y="2668538"/>
            <a:ext cx="459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readTx</a:t>
            </a:r>
            <a:r>
              <a:rPr lang="ko-KR" altLang="en-US" dirty="0"/>
              <a:t>함수는 채굴되지 않는 데이터를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불러오는 로직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919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149C5C-6ED9-4E31-A340-51363774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19000" cy="2921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85703-ABD9-48C7-AAB9-FAA1DCD17456}"/>
              </a:ext>
            </a:extLst>
          </p:cNvPr>
          <p:cNvSpPr txBox="1"/>
          <p:nvPr/>
        </p:nvSpPr>
        <p:spPr>
          <a:xfrm>
            <a:off x="600075" y="34290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거래데이터를 얻는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095CA-3783-4653-BB0A-609623B7320C}"/>
              </a:ext>
            </a:extLst>
          </p:cNvPr>
          <p:cNvSpPr txBox="1"/>
          <p:nvPr/>
        </p:nvSpPr>
        <p:spPr>
          <a:xfrm>
            <a:off x="600075" y="4306332"/>
            <a:ext cx="564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getTxData</a:t>
            </a:r>
            <a:r>
              <a:rPr lang="ko-KR" altLang="en-US" dirty="0"/>
              <a:t>함수는 채굴되지 않은 데이터를 불러와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데이터를 문자열로 바꿔주는 함수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567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6">
            <a:extLst>
              <a:ext uri="{FF2B5EF4-FFF2-40B4-BE49-F238E27FC236}">
                <a16:creationId xmlns:a16="http://schemas.microsoft.com/office/drawing/2014/main" id="{B6327F80-3DE7-4BE1-8624-F7742118EF1E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17">
            <a:extLst>
              <a:ext uri="{FF2B5EF4-FFF2-40B4-BE49-F238E27FC236}">
                <a16:creationId xmlns:a16="http://schemas.microsoft.com/office/drawing/2014/main" id="{ECFDD45F-03F7-4C62-9005-8754C0BCD25D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9">
            <a:extLst>
              <a:ext uri="{FF2B5EF4-FFF2-40B4-BE49-F238E27FC236}">
                <a16:creationId xmlns:a16="http://schemas.microsoft.com/office/drawing/2014/main" id="{E2B131BB-5E54-4FD3-943F-3A165A0297FC}"/>
              </a:ext>
            </a:extLst>
          </p:cNvPr>
          <p:cNvSpPr/>
          <p:nvPr/>
        </p:nvSpPr>
        <p:spPr>
          <a:xfrm>
            <a:off x="1344023" y="448348"/>
            <a:ext cx="65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矩形 20">
            <a:extLst>
              <a:ext uri="{FF2B5EF4-FFF2-40B4-BE49-F238E27FC236}">
                <a16:creationId xmlns:a16="http://schemas.microsoft.com/office/drawing/2014/main" id="{91588CDC-BD98-47DD-A913-4ADBAC99FF33}"/>
              </a:ext>
            </a:extLst>
          </p:cNvPr>
          <p:cNvSpPr/>
          <p:nvPr/>
        </p:nvSpPr>
        <p:spPr>
          <a:xfrm>
            <a:off x="1344023" y="764961"/>
            <a:ext cx="17123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BlockChain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Pass Service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6ACC854-E2C3-4D62-AC68-ABC40A739C46}"/>
              </a:ext>
            </a:extLst>
          </p:cNvPr>
          <p:cNvGrpSpPr/>
          <p:nvPr/>
        </p:nvGrpSpPr>
        <p:grpSpPr>
          <a:xfrm>
            <a:off x="947229" y="2823158"/>
            <a:ext cx="4125812" cy="2274576"/>
            <a:chOff x="696709" y="2658232"/>
            <a:chExt cx="4558187" cy="22745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363B69-C6C9-40C3-B537-17909C167DE8}"/>
                </a:ext>
              </a:extLst>
            </p:cNvPr>
            <p:cNvSpPr txBox="1"/>
            <p:nvPr/>
          </p:nvSpPr>
          <p:spPr>
            <a:xfrm>
              <a:off x="696709" y="2658232"/>
              <a:ext cx="4558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● 안전한 금융거래를 위한 서비스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C37C1-3680-4FD3-B307-97F47EEBC7E6}"/>
                </a:ext>
              </a:extLst>
            </p:cNvPr>
            <p:cNvSpPr txBox="1"/>
            <p:nvPr/>
          </p:nvSpPr>
          <p:spPr>
            <a:xfrm>
              <a:off x="702794" y="3586107"/>
              <a:ext cx="4143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● 간편한 송금 서비스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468EC-9EDC-4AC0-BEC9-4A9E3B7B05B4}"/>
                </a:ext>
              </a:extLst>
            </p:cNvPr>
            <p:cNvSpPr txBox="1"/>
            <p:nvPr/>
          </p:nvSpPr>
          <p:spPr>
            <a:xfrm>
              <a:off x="702794" y="4532698"/>
              <a:ext cx="4143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● 보상을 얻을 수 있는 서비스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D3A660-420D-4646-88E5-D48772885020}"/>
              </a:ext>
            </a:extLst>
          </p:cNvPr>
          <p:cNvCxnSpPr>
            <a:cxnSpLocks/>
          </p:cNvCxnSpPr>
          <p:nvPr/>
        </p:nvCxnSpPr>
        <p:spPr>
          <a:xfrm>
            <a:off x="6164580" y="1997027"/>
            <a:ext cx="0" cy="3908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26CA02DC-8701-485D-A1CB-151373D8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37852" y="2335138"/>
            <a:ext cx="3016384" cy="283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AA876A-78B0-4541-AF31-86FE0F8172D5}"/>
              </a:ext>
            </a:extLst>
          </p:cNvPr>
          <p:cNvSpPr txBox="1"/>
          <p:nvPr/>
        </p:nvSpPr>
        <p:spPr>
          <a:xfrm>
            <a:off x="947229" y="1343184"/>
            <a:ext cx="379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j-ea"/>
                <a:ea typeface="+mj-ea"/>
              </a:rPr>
              <a:t>Why use BPS?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4870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1EBDD-E605-467B-817C-188F0E8C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5D70B-84D8-47DE-90A0-43259D00F731}"/>
              </a:ext>
            </a:extLst>
          </p:cNvPr>
          <p:cNvSpPr txBox="1"/>
          <p:nvPr/>
        </p:nvSpPr>
        <p:spPr>
          <a:xfrm>
            <a:off x="7331075" y="698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채굴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7FB76-CF3F-4465-AE03-7457A9999E0D}"/>
              </a:ext>
            </a:extLst>
          </p:cNvPr>
          <p:cNvSpPr txBox="1"/>
          <p:nvPr/>
        </p:nvSpPr>
        <p:spPr>
          <a:xfrm>
            <a:off x="6276973" y="3666172"/>
            <a:ext cx="5648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채굴자의 </a:t>
            </a:r>
            <a:r>
              <a:rPr lang="en-US" altLang="ko-KR" dirty="0"/>
              <a:t>id, </a:t>
            </a:r>
            <a:r>
              <a:rPr lang="ko-KR" altLang="en-US" dirty="0"/>
              <a:t>고유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ko-KR" altLang="en-US" dirty="0" err="1"/>
              <a:t>난의도</a:t>
            </a:r>
            <a:r>
              <a:rPr lang="en-US" altLang="ko-KR" dirty="0"/>
              <a:t>, </a:t>
            </a:r>
            <a:r>
              <a:rPr lang="en-US" altLang="ko-KR" dirty="0" err="1"/>
              <a:t>blockTable</a:t>
            </a:r>
            <a:r>
              <a:rPr lang="en-US" altLang="ko-KR" dirty="0"/>
              <a:t>, </a:t>
            </a:r>
            <a:r>
              <a:rPr lang="en-US" altLang="ko-KR" dirty="0" err="1"/>
              <a:t>colum</a:t>
            </a:r>
            <a:r>
              <a:rPr lang="ko-KR" altLang="en-US" dirty="0"/>
              <a:t>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파라미터로 받아 채굴자가 채굴에 성공한다면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작업증명을 </a:t>
            </a:r>
            <a:r>
              <a:rPr lang="en-US" altLang="ko-KR" dirty="0" err="1"/>
              <a:t>blockTable</a:t>
            </a:r>
            <a:r>
              <a:rPr lang="ko-KR" altLang="en-US" dirty="0"/>
              <a:t>에 입력해주는 함수 입니다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546AE-48F0-42D4-BA72-34DBA9A59984}"/>
              </a:ext>
            </a:extLst>
          </p:cNvPr>
          <p:cNvSpPr txBox="1"/>
          <p:nvPr/>
        </p:nvSpPr>
        <p:spPr>
          <a:xfrm>
            <a:off x="6276974" y="2045037"/>
            <a:ext cx="564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getTxData</a:t>
            </a:r>
            <a:r>
              <a:rPr lang="ko-KR" altLang="en-US" dirty="0"/>
              <a:t>를 통해 불러온 채굴되지 않은 데이터들을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채굴하는 함수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61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8B2E77-2091-457A-ACFE-45BA28C1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9" y="4410075"/>
            <a:ext cx="5207001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769E5-F742-4416-B660-0CD3FF7DDFB8}"/>
              </a:ext>
            </a:extLst>
          </p:cNvPr>
          <p:cNvSpPr txBox="1"/>
          <p:nvPr/>
        </p:nvSpPr>
        <p:spPr>
          <a:xfrm>
            <a:off x="7877175" y="7239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거래에 대한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00B601-9100-499B-81B4-F65FF4E4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84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DC798-7139-4C10-876C-73EF8A24CCF7}"/>
              </a:ext>
            </a:extLst>
          </p:cNvPr>
          <p:cNvSpPr txBox="1"/>
          <p:nvPr/>
        </p:nvSpPr>
        <p:spPr>
          <a:xfrm>
            <a:off x="7305675" y="1803737"/>
            <a:ext cx="4657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거래가 들어오면 </a:t>
            </a:r>
            <a:r>
              <a:rPr lang="en-US" altLang="ko-KR" dirty="0" err="1"/>
              <a:t>writeTx</a:t>
            </a:r>
            <a:r>
              <a:rPr lang="ko-KR" altLang="en-US" dirty="0"/>
              <a:t>를 거친 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결과에 대한 메시지를 보내주는 함수입니다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271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3" y="3417117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BlockChain</a:t>
            </a:r>
            <a:r>
              <a:rPr lang="en-US" altLang="zh-CN" sz="1200" dirty="0"/>
              <a:t> Pass Service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611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BPS Issue Report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6005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775799" y="160904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57831" y="1778196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48A2A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Oracle Connection </a:t>
            </a:r>
            <a:endParaRPr lang="zh-CN" altLang="en-US" sz="2000" dirty="0">
              <a:solidFill>
                <a:srgbClr val="48A2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65D48E-EFC4-4545-9514-E3CAE728E25C}"/>
              </a:ext>
            </a:extLst>
          </p:cNvPr>
          <p:cNvGrpSpPr/>
          <p:nvPr/>
        </p:nvGrpSpPr>
        <p:grpSpPr>
          <a:xfrm>
            <a:off x="6270073" y="1625449"/>
            <a:ext cx="3495031" cy="678728"/>
            <a:chOff x="6841161" y="1797643"/>
            <a:chExt cx="3495031" cy="678728"/>
          </a:xfrm>
        </p:grpSpPr>
        <p:sp>
          <p:nvSpPr>
            <p:cNvPr id="13" name="椭圆 12"/>
            <p:cNvSpPr/>
            <p:nvPr/>
          </p:nvSpPr>
          <p:spPr>
            <a:xfrm>
              <a:off x="6841161" y="1797643"/>
              <a:ext cx="678728" cy="678728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573897" y="1935941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48A2A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Improvement </a:t>
              </a:r>
              <a:r>
                <a:rPr lang="en-US" altLang="ko-KR" sz="2000" dirty="0">
                  <a:solidFill>
                    <a:srgbClr val="48A2A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000" dirty="0">
                  <a:solidFill>
                    <a:srgbClr val="48A2A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roposal</a:t>
              </a:r>
              <a:endParaRPr lang="zh-CN" altLang="en-US" sz="2000" dirty="0">
                <a:solidFill>
                  <a:srgbClr val="48A2A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115163" y="2456924"/>
            <a:ext cx="38951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Web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트랜잭션 및 블록체인 생성에 대한 사용자의 요청을 받을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연속적인 요청이 들어올 경우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광클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중복되어 요청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Oracle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INSERT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된 순서대로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SELECT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이루어지지 않아 테이블을 지우고 다시 생성하는 방식으로 해결 하였으나 동시 채굴 시 채굴 보상이 여러 명에게 주어지는 문제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264242" y="2089936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81376" y="208014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176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矩形 27"/>
          <p:cNvSpPr/>
          <p:nvPr/>
        </p:nvSpPr>
        <p:spPr>
          <a:xfrm>
            <a:off x="6448869" y="2352500"/>
            <a:ext cx="42586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상기한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사용에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문제가 되는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부분은 임시방편으로 테이블을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Replace(Drop &amp; Create)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하는 것이 아닌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&amp; Sort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해결해야할 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또한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간섭이 많고 연결되는 부분이 복잡하여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의존도를 줄이는 노력이 필요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0D2AE732-5C29-44C3-ADC6-9CF96F278BCD}"/>
              </a:ext>
            </a:extLst>
          </p:cNvPr>
          <p:cNvSpPr/>
          <p:nvPr/>
        </p:nvSpPr>
        <p:spPr>
          <a:xfrm>
            <a:off x="1353892" y="902318"/>
            <a:ext cx="1617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Pass Service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5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3" y="3417117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BlockChain</a:t>
            </a:r>
            <a:r>
              <a:rPr lang="en-US" altLang="zh-CN" sz="1200" dirty="0"/>
              <a:t> Pass Service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212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BPS Roll &amp; Learn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8216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882118" y="2477513"/>
            <a:ext cx="4576064" cy="3652312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096000" y="2524356"/>
            <a:ext cx="4576064" cy="3652312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07968" y="543519"/>
            <a:ext cx="4576064" cy="3652312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맑은 고딕" panose="020B0503020000020004" pitchFamily="50" charset="-127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920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文本框 14"/>
          <p:cNvSpPr txBox="1"/>
          <p:nvPr/>
        </p:nvSpPr>
        <p:spPr>
          <a:xfrm>
            <a:off x="4034377" y="1971057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원장 </a:t>
            </a:r>
            <a:r>
              <a:rPr lang="en-US" altLang="zh-CN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구현</a:t>
            </a:r>
            <a:endParaRPr lang="zh-CN" altLang="en-US" sz="2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矩形 26"/>
          <p:cNvSpPr/>
          <p:nvPr/>
        </p:nvSpPr>
        <p:spPr>
          <a:xfrm>
            <a:off x="5116582" y="2458275"/>
            <a:ext cx="1803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김동준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정형석</a:t>
            </a:r>
            <a:endParaRPr lang="zh-CN" altLang="en-US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87E2B-E12C-461B-9299-16542444645E}"/>
              </a:ext>
            </a:extLst>
          </p:cNvPr>
          <p:cNvGrpSpPr/>
          <p:nvPr/>
        </p:nvGrpSpPr>
        <p:grpSpPr>
          <a:xfrm>
            <a:off x="6332829" y="3905051"/>
            <a:ext cx="4102406" cy="890922"/>
            <a:chOff x="6465152" y="3875736"/>
            <a:chExt cx="4102406" cy="890922"/>
          </a:xfrm>
        </p:grpSpPr>
        <p:sp>
          <p:nvSpPr>
            <p:cNvPr id="32" name="文本框 15"/>
            <p:cNvSpPr txBox="1"/>
            <p:nvPr/>
          </p:nvSpPr>
          <p:spPr>
            <a:xfrm>
              <a:off x="6465152" y="3875736"/>
              <a:ext cx="4102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웹서비스 ∙</a:t>
              </a:r>
              <a:r>
                <a:rPr lang="en-US" altLang="ko-KR" sz="24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가입 </a:t>
              </a:r>
              <a:r>
                <a:rPr lang="ko-KR" alt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구축</a:t>
              </a:r>
              <a:endParaRPr lang="zh-CN" altLang="en-US" sz="24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4" name="矩形 26"/>
            <p:cNvSpPr/>
            <p:nvPr/>
          </p:nvSpPr>
          <p:spPr>
            <a:xfrm>
              <a:off x="7475675" y="4397326"/>
              <a:ext cx="18030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임선영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고지인</a:t>
              </a:r>
              <a:endParaRPr lang="zh-CN" altLang="en-US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31A45A-2D5D-4EC8-88E7-CDFD1478A56B}"/>
              </a:ext>
            </a:extLst>
          </p:cNvPr>
          <p:cNvGrpSpPr/>
          <p:nvPr/>
        </p:nvGrpSpPr>
        <p:grpSpPr>
          <a:xfrm>
            <a:off x="2673511" y="3905051"/>
            <a:ext cx="2961067" cy="890922"/>
            <a:chOff x="2630701" y="3875736"/>
            <a:chExt cx="2961067" cy="890922"/>
          </a:xfrm>
        </p:grpSpPr>
        <p:sp>
          <p:nvSpPr>
            <p:cNvPr id="31" name="文本框 16"/>
            <p:cNvSpPr txBox="1"/>
            <p:nvPr/>
          </p:nvSpPr>
          <p:spPr>
            <a:xfrm>
              <a:off x="2630701" y="3875736"/>
              <a:ext cx="2961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송∙수신</a:t>
              </a:r>
              <a:r>
                <a:rPr lang="ko-KR" alt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구현</a:t>
              </a:r>
              <a:endParaRPr lang="zh-CN" altLang="en-US" sz="24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5" name="矩形 26"/>
            <p:cNvSpPr/>
            <p:nvPr/>
          </p:nvSpPr>
          <p:spPr>
            <a:xfrm>
              <a:off x="3132866" y="4397326"/>
              <a:ext cx="18030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조태엽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김예근</a:t>
              </a:r>
              <a:endParaRPr lang="zh-CN" altLang="en-US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4" name="矩形 20">
            <a:extLst>
              <a:ext uri="{FF2B5EF4-FFF2-40B4-BE49-F238E27FC236}">
                <a16:creationId xmlns:a16="http://schemas.microsoft.com/office/drawing/2014/main" id="{19CE32DB-F00B-402A-992E-71FE38C7B98A}"/>
              </a:ext>
            </a:extLst>
          </p:cNvPr>
          <p:cNvSpPr/>
          <p:nvPr/>
        </p:nvSpPr>
        <p:spPr>
          <a:xfrm>
            <a:off x="1344023" y="902318"/>
            <a:ext cx="1617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Pass Service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369364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07" y="1899633"/>
            <a:ext cx="5067837" cy="369364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0536" y="3100100"/>
            <a:ext cx="4561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Web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Server, 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연동하여 구현할 수 있게 해주는 라이브러리를 알고 이용 능력 함양 할 수 있었습니다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483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Web – Server - DB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 시스템 이해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8761" y="3100100"/>
            <a:ext cx="46187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다양한 예외 상황을 마주하고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발생하는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겪으며 초반 설계의 중요성을 인지 할 수 있었습니다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Trouble shooting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능력 함양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Trouble shooting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5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Learn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20">
            <a:extLst>
              <a:ext uri="{FF2B5EF4-FFF2-40B4-BE49-F238E27FC236}">
                <a16:creationId xmlns:a16="http://schemas.microsoft.com/office/drawing/2014/main" id="{27EE5535-E3B1-459F-8EA3-CEC5CB940A81}"/>
              </a:ext>
            </a:extLst>
          </p:cNvPr>
          <p:cNvSpPr/>
          <p:nvPr/>
        </p:nvSpPr>
        <p:spPr>
          <a:xfrm>
            <a:off x="1344023" y="902318"/>
            <a:ext cx="1617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Pass Service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>
            <a:extLst>
              <a:ext uri="{FF2B5EF4-FFF2-40B4-BE49-F238E27FC236}">
                <a16:creationId xmlns:a16="http://schemas.microsoft.com/office/drawing/2014/main" id="{2961E45C-23F8-44E5-BD4B-97751CE867CD}"/>
              </a:ext>
            </a:extLst>
          </p:cNvPr>
          <p:cNvSpPr/>
          <p:nvPr/>
        </p:nvSpPr>
        <p:spPr>
          <a:xfrm>
            <a:off x="1344023" y="448348"/>
            <a:ext cx="984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椭圆 17">
            <a:extLst>
              <a:ext uri="{FF2B5EF4-FFF2-40B4-BE49-F238E27FC236}">
                <a16:creationId xmlns:a16="http://schemas.microsoft.com/office/drawing/2014/main" id="{58052A2E-0964-4CD1-824F-E5BC754F796F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6">
            <a:extLst>
              <a:ext uri="{FF2B5EF4-FFF2-40B4-BE49-F238E27FC236}">
                <a16:creationId xmlns:a16="http://schemas.microsoft.com/office/drawing/2014/main" id="{7785305F-A091-473C-8A66-738A12114155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0">
            <a:extLst>
              <a:ext uri="{FF2B5EF4-FFF2-40B4-BE49-F238E27FC236}">
                <a16:creationId xmlns:a16="http://schemas.microsoft.com/office/drawing/2014/main" id="{10E2BAA5-9476-4F24-9F02-D8A43567AE96}"/>
              </a:ext>
            </a:extLst>
          </p:cNvPr>
          <p:cNvSpPr/>
          <p:nvPr/>
        </p:nvSpPr>
        <p:spPr>
          <a:xfrm>
            <a:off x="1344023" y="957322"/>
            <a:ext cx="1617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Pass Service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F48DF-3EA8-4780-9620-ACAA97F9BB0F}"/>
              </a:ext>
            </a:extLst>
          </p:cNvPr>
          <p:cNvSpPr txBox="1"/>
          <p:nvPr/>
        </p:nvSpPr>
        <p:spPr>
          <a:xfrm>
            <a:off x="1226820" y="1343184"/>
            <a:ext cx="379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What is BPS ?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15206-7F19-4978-919F-BDEF5B0C1FB9}"/>
              </a:ext>
            </a:extLst>
          </p:cNvPr>
          <p:cNvSpPr txBox="1"/>
          <p:nvPr/>
        </p:nvSpPr>
        <p:spPr>
          <a:xfrm>
            <a:off x="1226820" y="205107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dirty="0"/>
              <a:t>● </a:t>
            </a:r>
            <a:r>
              <a:rPr lang="ko-KR" altLang="en-US" sz="2000" dirty="0"/>
              <a:t>코인거래소를 모티브로 사용자들의 거래데이터를 블록체인에 담아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   보안을 강화하고</a:t>
            </a:r>
            <a:r>
              <a:rPr lang="en-US" altLang="ko-KR" sz="2000" dirty="0"/>
              <a:t>, </a:t>
            </a:r>
            <a:r>
              <a:rPr lang="ko-KR" altLang="en-US" sz="2000" dirty="0"/>
              <a:t>원활한 금융거래를 위한 송금서비스 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523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2796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536" y="2516724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Web</a:t>
            </a:r>
            <a:r>
              <a:rPr lang="ko-KR" altLang="en-US" sz="1200" b="1" dirty="0">
                <a:solidFill>
                  <a:schemeClr val="bg1"/>
                </a:solidFill>
              </a:rPr>
              <a:t>을 통해 </a:t>
            </a:r>
            <a:r>
              <a:rPr lang="en-US" altLang="ko-KR" sz="1200" b="1" dirty="0" err="1">
                <a:solidFill>
                  <a:schemeClr val="bg1"/>
                </a:solidFill>
              </a:rPr>
              <a:t>BlockData</a:t>
            </a:r>
            <a:r>
              <a:rPr lang="ko-KR" altLang="en-US" sz="1200" b="1" dirty="0">
                <a:solidFill>
                  <a:schemeClr val="bg1"/>
                </a:solidFill>
              </a:rPr>
              <a:t>를 사용자가 쉽게 볼 수 있습니다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Web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9967" y="2516724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DB</a:t>
            </a:r>
            <a:r>
              <a:rPr lang="ko-KR" altLang="en-US" sz="1200" b="1" dirty="0">
                <a:solidFill>
                  <a:schemeClr val="bg1"/>
                </a:solidFill>
              </a:rPr>
              <a:t>와 연동으로 기존 </a:t>
            </a:r>
            <a:r>
              <a:rPr lang="en-US" altLang="ko-KR" sz="1200" b="1" dirty="0">
                <a:solidFill>
                  <a:schemeClr val="bg1"/>
                </a:solidFill>
              </a:rPr>
              <a:t>CSV</a:t>
            </a:r>
            <a:r>
              <a:rPr lang="ko-KR" altLang="en-US" sz="1200" b="1" dirty="0">
                <a:solidFill>
                  <a:schemeClr val="bg1"/>
                </a:solidFill>
              </a:rPr>
              <a:t>에 보다 많은 양의 데이터를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처리할 수 있습니다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524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DB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444118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회원들은 간편한 버튼으로 송금서비스를 이용 할 수 있습니다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2307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간편한 송금서비스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59967" y="4444118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채굴에 성공한 사용자들에게는 보상이 주어집니다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9967" y="39967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보상제도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896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867812"/>
            <a:ext cx="1617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Pass Service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AAE07-5532-4215-A388-BA88C7675DCC}"/>
              </a:ext>
            </a:extLst>
          </p:cNvPr>
          <p:cNvSpPr txBox="1"/>
          <p:nvPr/>
        </p:nvSpPr>
        <p:spPr>
          <a:xfrm>
            <a:off x="4221480" y="1129422"/>
            <a:ext cx="374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Strength of BPS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4" y="3417117"/>
            <a:ext cx="276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+mn-ea"/>
              </a:rPr>
              <a:t>BlockChain</a:t>
            </a:r>
            <a:r>
              <a:rPr lang="en-US" altLang="zh-CN" sz="1200" dirty="0">
                <a:latin typeface="+mn-ea"/>
              </a:rPr>
              <a:t> Pass Service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2" y="3040204"/>
            <a:ext cx="2769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BPS </a:t>
            </a:r>
            <a:r>
              <a:rPr lang="en-US" altLang="ko-KR" sz="2000" b="1" dirty="0">
                <a:latin typeface="+mn-ea"/>
              </a:rPr>
              <a:t>Implementation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450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B1342-502F-4156-B5D2-D58C62FFA38B}"/>
              </a:ext>
            </a:extLst>
          </p:cNvPr>
          <p:cNvSpPr txBox="1"/>
          <p:nvPr/>
        </p:nvSpPr>
        <p:spPr>
          <a:xfrm>
            <a:off x="3472484" y="3075057"/>
            <a:ext cx="5247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+mj-ea"/>
                <a:ea typeface="+mj-ea"/>
              </a:rPr>
              <a:t>Create User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988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D36734-0942-46D1-B98C-2A058765AEF7}"/>
              </a:ext>
            </a:extLst>
          </p:cNvPr>
          <p:cNvGrpSpPr/>
          <p:nvPr/>
        </p:nvGrpSpPr>
        <p:grpSpPr>
          <a:xfrm>
            <a:off x="287351" y="829869"/>
            <a:ext cx="3522648" cy="5353217"/>
            <a:chOff x="423761" y="1657004"/>
            <a:chExt cx="3249828" cy="27543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772605A-C809-480D-9B6E-E58C272CB48E}"/>
                </a:ext>
              </a:extLst>
            </p:cNvPr>
            <p:cNvSpPr/>
            <p:nvPr/>
          </p:nvSpPr>
          <p:spPr>
            <a:xfrm>
              <a:off x="423761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2A1E9-C54F-406F-ACD0-A6AC11C73C69}"/>
                </a:ext>
              </a:extLst>
            </p:cNvPr>
            <p:cNvSpPr txBox="1"/>
            <p:nvPr/>
          </p:nvSpPr>
          <p:spPr>
            <a:xfrm>
              <a:off x="1723179" y="1657004"/>
              <a:ext cx="650992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web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9F7C22-BD39-4784-BBCA-FE7F80ACF22C}"/>
              </a:ext>
            </a:extLst>
          </p:cNvPr>
          <p:cNvGrpSpPr/>
          <p:nvPr/>
        </p:nvGrpSpPr>
        <p:grpSpPr>
          <a:xfrm>
            <a:off x="4334676" y="829869"/>
            <a:ext cx="3522648" cy="5353217"/>
            <a:chOff x="4471086" y="1657004"/>
            <a:chExt cx="3249828" cy="27543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EBABDA-DFC0-4B48-8D19-B1EE10F60A0A}"/>
                </a:ext>
              </a:extLst>
            </p:cNvPr>
            <p:cNvSpPr/>
            <p:nvPr/>
          </p:nvSpPr>
          <p:spPr>
            <a:xfrm>
              <a:off x="4471086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4688AD-983C-4F95-BFE8-406BCC7F2668}"/>
                </a:ext>
              </a:extLst>
            </p:cNvPr>
            <p:cNvSpPr txBox="1"/>
            <p:nvPr/>
          </p:nvSpPr>
          <p:spPr>
            <a:xfrm>
              <a:off x="5628799" y="1657004"/>
              <a:ext cx="934399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Server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6F042A-010A-485A-8681-05CA9C82BBA3}"/>
              </a:ext>
            </a:extLst>
          </p:cNvPr>
          <p:cNvGrpSpPr/>
          <p:nvPr/>
        </p:nvGrpSpPr>
        <p:grpSpPr>
          <a:xfrm>
            <a:off x="8382000" y="829869"/>
            <a:ext cx="3522648" cy="5353217"/>
            <a:chOff x="8518410" y="1657004"/>
            <a:chExt cx="3249828" cy="275435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01F9A-E3FE-4B6E-A558-C0B73059AC4A}"/>
                </a:ext>
              </a:extLst>
            </p:cNvPr>
            <p:cNvSpPr/>
            <p:nvPr/>
          </p:nvSpPr>
          <p:spPr>
            <a:xfrm>
              <a:off x="8518410" y="1752019"/>
              <a:ext cx="3249828" cy="2659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23C69-42F8-4774-92BF-AD7E2148514C}"/>
                </a:ext>
              </a:extLst>
            </p:cNvPr>
            <p:cNvSpPr txBox="1"/>
            <p:nvPr/>
          </p:nvSpPr>
          <p:spPr>
            <a:xfrm>
              <a:off x="9895285" y="1657004"/>
              <a:ext cx="501628" cy="190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>
                  <a:latin typeface="Arial Black" panose="020B0A04020102020204" pitchFamily="34" charset="0"/>
                </a:rPr>
                <a:t>DB</a:t>
              </a:r>
              <a:endParaRPr lang="ko-KR" altLang="en-US"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F3F27F9D-CD62-4675-8E4D-213798F0A80C}"/>
              </a:ext>
            </a:extLst>
          </p:cNvPr>
          <p:cNvSpPr/>
          <p:nvPr/>
        </p:nvSpPr>
        <p:spPr>
          <a:xfrm>
            <a:off x="806973" y="1583396"/>
            <a:ext cx="2536302" cy="1374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UserId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9692C4-3CC2-41FF-B749-CA58B0AA6DBE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343275" y="2270586"/>
            <a:ext cx="13631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AFA380-EAD8-4183-B850-70BDB33D9D31}"/>
              </a:ext>
            </a:extLst>
          </p:cNvPr>
          <p:cNvSpPr txBox="1"/>
          <p:nvPr/>
        </p:nvSpPr>
        <p:spPr>
          <a:xfrm>
            <a:off x="3848440" y="196280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4131B86-65DF-454F-A46C-C94A31000283}"/>
              </a:ext>
            </a:extLst>
          </p:cNvPr>
          <p:cNvSpPr/>
          <p:nvPr/>
        </p:nvSpPr>
        <p:spPr>
          <a:xfrm>
            <a:off x="4848522" y="1572899"/>
            <a:ext cx="2536302" cy="1374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UserKey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random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generate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CD09FF-5B65-4C53-9972-F5ABAC5D3A3B}"/>
              </a:ext>
            </a:extLst>
          </p:cNvPr>
          <p:cNvCxnSpPr>
            <a:cxnSpLocks/>
          </p:cNvCxnSpPr>
          <p:nvPr/>
        </p:nvCxnSpPr>
        <p:spPr>
          <a:xfrm flipV="1">
            <a:off x="7745713" y="3871698"/>
            <a:ext cx="21983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7FEAC6-3014-40A9-996D-9B0B234019C1}"/>
              </a:ext>
            </a:extLst>
          </p:cNvPr>
          <p:cNvCxnSpPr>
            <a:cxnSpLocks/>
          </p:cNvCxnSpPr>
          <p:nvPr/>
        </p:nvCxnSpPr>
        <p:spPr>
          <a:xfrm flipH="1">
            <a:off x="7451138" y="2428376"/>
            <a:ext cx="2492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7CB4EA4C-9CC6-411D-9F4C-2A4CA449657C}"/>
              </a:ext>
            </a:extLst>
          </p:cNvPr>
          <p:cNvSpPr/>
          <p:nvPr/>
        </p:nvSpPr>
        <p:spPr>
          <a:xfrm>
            <a:off x="4555195" y="3185988"/>
            <a:ext cx="3208448" cy="13743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UserKey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Identify duplicate values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12458B-2C69-47C1-A16C-43D6FD48142D}"/>
              </a:ext>
            </a:extLst>
          </p:cNvPr>
          <p:cNvCxnSpPr>
            <a:cxnSpLocks/>
          </p:cNvCxnSpPr>
          <p:nvPr/>
        </p:nvCxnSpPr>
        <p:spPr>
          <a:xfrm>
            <a:off x="6155165" y="2968870"/>
            <a:ext cx="53" cy="190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7E0CFE-1DD1-4F82-B3BA-C0F937C50E5A}"/>
              </a:ext>
            </a:extLst>
          </p:cNvPr>
          <p:cNvCxnSpPr>
            <a:cxnSpLocks/>
          </p:cNvCxnSpPr>
          <p:nvPr/>
        </p:nvCxnSpPr>
        <p:spPr>
          <a:xfrm flipV="1">
            <a:off x="9944087" y="2428376"/>
            <a:ext cx="0" cy="1421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F2A3A0-79F0-4D80-9D70-0C325BFE72AA}"/>
              </a:ext>
            </a:extLst>
          </p:cNvPr>
          <p:cNvSpPr/>
          <p:nvPr/>
        </p:nvSpPr>
        <p:spPr>
          <a:xfrm>
            <a:off x="8371170" y="2005680"/>
            <a:ext cx="2221182" cy="4004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Return </a:t>
            </a: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if </a:t>
            </a:r>
            <a:r>
              <a:rPr lang="en-US" altLang="ko-KR" sz="100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UserKey</a:t>
            </a:r>
            <a:r>
              <a:rPr lang="en-US" altLang="ko-KR" sz="1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 is duplicated with existing Data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5D66B-4256-46EE-81DA-BDF6CA3F905C}"/>
              </a:ext>
            </a:extLst>
          </p:cNvPr>
          <p:cNvSpPr txBox="1"/>
          <p:nvPr/>
        </p:nvSpPr>
        <p:spPr>
          <a:xfrm>
            <a:off x="5632308" y="459114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haroni" panose="02010803020104030203" pitchFamily="2" charset="-79"/>
                <a:cs typeface="Aharoni" panose="02010803020104030203" pitchFamily="2" charset="-79"/>
              </a:rPr>
              <a:t>SUCCESS</a:t>
            </a:r>
            <a:endParaRPr lang="ko-KR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E4957CC-73EB-4F8D-83D4-B09DB090114D}"/>
              </a:ext>
            </a:extLst>
          </p:cNvPr>
          <p:cNvCxnSpPr>
            <a:cxnSpLocks/>
          </p:cNvCxnSpPr>
          <p:nvPr/>
        </p:nvCxnSpPr>
        <p:spPr>
          <a:xfrm>
            <a:off x="6156605" y="4861442"/>
            <a:ext cx="53" cy="190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D9978E9-DD2B-4052-AD94-7AFFFD71E121}"/>
              </a:ext>
            </a:extLst>
          </p:cNvPr>
          <p:cNvCxnSpPr>
            <a:cxnSpLocks/>
          </p:cNvCxnSpPr>
          <p:nvPr/>
        </p:nvCxnSpPr>
        <p:spPr>
          <a:xfrm>
            <a:off x="6138730" y="5193080"/>
            <a:ext cx="38053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303B4A-746C-4B08-8243-F3665F594D0F}"/>
              </a:ext>
            </a:extLst>
          </p:cNvPr>
          <p:cNvSpPr/>
          <p:nvPr/>
        </p:nvSpPr>
        <p:spPr>
          <a:xfrm>
            <a:off x="7286339" y="4735231"/>
            <a:ext cx="2387600" cy="4004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Add </a:t>
            </a:r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UserId,UserKey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BD37B5D-4392-4687-96C9-40BE8AEBF357}"/>
              </a:ext>
            </a:extLst>
          </p:cNvPr>
          <p:cNvSpPr/>
          <p:nvPr/>
        </p:nvSpPr>
        <p:spPr>
          <a:xfrm>
            <a:off x="1107949" y="3813797"/>
            <a:ext cx="1881451" cy="17526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Alert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UserKey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7FEAC6-3014-40A9-996D-9B0B234019C1}"/>
              </a:ext>
            </a:extLst>
          </p:cNvPr>
          <p:cNvCxnSpPr>
            <a:cxnSpLocks/>
          </p:cNvCxnSpPr>
          <p:nvPr/>
        </p:nvCxnSpPr>
        <p:spPr>
          <a:xfrm flipH="1">
            <a:off x="3139359" y="5214266"/>
            <a:ext cx="2492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99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1050</Words>
  <Application>Microsoft Office PowerPoint</Application>
  <PresentationFormat>와이드스크린</PresentationFormat>
  <Paragraphs>381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等线</vt:lpstr>
      <vt:lpstr>等线 Light</vt:lpstr>
      <vt:lpstr>HY견고딕</vt:lpstr>
      <vt:lpstr>HY중고딕</vt:lpstr>
      <vt:lpstr>맑은 고딕</vt:lpstr>
      <vt:lpstr>Aharoni</vt:lpstr>
      <vt:lpstr>Arial</vt:lpstr>
      <vt:lpstr>Arial Black</vt:lpstr>
      <vt:lpstr>Office 主题​​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고 지인</cp:lastModifiedBy>
  <cp:revision>119</cp:revision>
  <dcterms:created xsi:type="dcterms:W3CDTF">2016-01-19T08:46:00Z</dcterms:created>
  <dcterms:modified xsi:type="dcterms:W3CDTF">2019-06-07T07:16:24Z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