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19"/>
  </p:notesMasterIdLst>
  <p:sldIdLst>
    <p:sldId id="256" r:id="rId3"/>
    <p:sldId id="258" r:id="rId4"/>
    <p:sldId id="259" r:id="rId5"/>
    <p:sldId id="271" r:id="rId6"/>
    <p:sldId id="260" r:id="rId7"/>
    <p:sldId id="261" r:id="rId8"/>
    <p:sldId id="262" r:id="rId9"/>
    <p:sldId id="263" r:id="rId10"/>
    <p:sldId id="264" r:id="rId11"/>
    <p:sldId id="265" r:id="rId12"/>
    <p:sldId id="266" r:id="rId13"/>
    <p:sldId id="267" r:id="rId14"/>
    <p:sldId id="268" r:id="rId15"/>
    <p:sldId id="270" r:id="rId16"/>
    <p:sldId id="269"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85696" autoAdjust="0"/>
  </p:normalViewPr>
  <p:slideViewPr>
    <p:cSldViewPr snapToGrid="0">
      <p:cViewPr varScale="1">
        <p:scale>
          <a:sx n="58" d="100"/>
          <a:sy n="58" d="100"/>
        </p:scale>
        <p:origin x="1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5/15/2018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952171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Summary:</a:t>
            </a:r>
          </a:p>
          <a:p>
            <a:r>
              <a:rPr lang="en-US" dirty="0"/>
              <a:t>IMDb, also known as Internet Movie Database, is an online database of information related to world films, television programs, home videos and video games, and internet streams, including cast, production crew, personnel and fictional character biographies, plot summaries, trivia, and fan reviews and ratings. An additional fan feature, message boards, was abandoned in February, 2017. The database is owned and operated by IMDb.com, Inc., a subsidiary of Amazon. As of December 2017, IMDb has approximately 4.7 million titles and 8.3 million personalities in its database, as well as 83 million registered users. The movie and talent pages of IMDb are accessible to all internet users, but a registration process is necessary to contribute information to the site.</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952171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3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7369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381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8762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9709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497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0499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930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4814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661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5/15/2018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745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5/15/2018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0375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5/15/2018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wikipedia.org/wiki/IMDb"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Here's your outline to get started</a:t>
            </a:r>
          </a:p>
        </p:txBody>
      </p:sp>
      <p:sp>
        <p:nvSpPr>
          <p:cNvPr id="20" name="Text 2"/>
          <p:cNvSpPr/>
          <p:nvPr/>
        </p:nvSpPr>
        <p:spPr>
          <a:xfrm>
            <a:off x="838200" y="1461299"/>
            <a:ext cx="10462846" cy="415498"/>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Key facts about your topic</a:t>
            </a:r>
          </a:p>
        </p:txBody>
      </p:sp>
      <p:sp>
        <p:nvSpPr>
          <p:cNvPr id="21" name="Content Placeholder 2"/>
          <p:cNvSpPr txBox="1">
            <a:spLocks/>
          </p:cNvSpPr>
          <p:nvPr/>
        </p:nvSpPr>
        <p:spPr>
          <a:xfrm>
            <a:off x="850250" y="1876798"/>
            <a:ext cx="5028036"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IMDb, also known as Internet Movie Database, is an online database of information related to world films, television programs, home videos and video games, and internet streams, including cast, production crew, personnel and fictional character biographies, plot summaries, trivia, and fan reviews and ratings. An additional fan feature, message boards, was abandoned in February, 2017. The database is owned and operated by IMDb.com, Inc., a subsidiary of Amazon. As of December 2017, IMDb has approximately 4.7 million titles and 8.3 million personalities in its database, as well as 83 m...</a:t>
            </a:r>
          </a:p>
        </p:txBody>
      </p:sp>
      <p:sp>
        <p:nvSpPr>
          <p:cNvPr id="22" name="Content Placeholder 3"/>
          <p:cNvSpPr/>
          <p:nvPr/>
        </p:nvSpPr>
        <p:spPr>
          <a:xfrm>
            <a:off x="6211660" y="1876798"/>
            <a:ext cx="5237389" cy="4000000"/>
          </a:xfrm>
          <a:prstGeom prst="rect">
            <a:avLst/>
          </a:prstGeom>
        </p:spPr>
        <p:txBody>
          <a:bodyPr wrap="square">
            <a:spAutoFit/>
          </a:bodyPr>
          <a:lstStyle/>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Launched: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Oct 17, 1990</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CEO: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Col Needham (1990)</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Founder: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Col Needham</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Parent organization: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Amazon</a:t>
            </a:r>
          </a:p>
        </p:txBody>
      </p:sp>
      <p:sp>
        <p:nvSpPr>
          <p:cNvPr id="23"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3"/>
              </a:rPr>
              <a:t>en.wikipedia.org</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 - Text under </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4"/>
              </a:rPr>
              <a:t>CC-BY-SA license</a:t>
            </a:r>
            <a:endParaRPr lang="en-US" dirty="0"/>
          </a:p>
        </p:txBody>
      </p:sp>
      <p:grpSp>
        <p:nvGrpSpPr>
          <p:cNvPr id="4" name="Group 3">
            <a:extLst>
              <a:ext uri="{FF2B5EF4-FFF2-40B4-BE49-F238E27FC236}">
                <a16:creationId xmlns:a16="http://schemas.microsoft.com/office/drawing/2014/main" id="{E07FEDDE-7BE3-4AF0-89AC-8212D722B9B0}"/>
              </a:ext>
            </a:extLst>
          </p:cNvPr>
          <p:cNvGrpSpPr/>
          <p:nvPr/>
        </p:nvGrpSpPr>
        <p:grpSpPr>
          <a:xfrm>
            <a:off x="6211661" y="5810971"/>
            <a:ext cx="5188481" cy="1174603"/>
            <a:chOff x="6211661" y="5810971"/>
            <a:chExt cx="5188481" cy="1174603"/>
          </a:xfrm>
        </p:grpSpPr>
        <p:sp>
          <p:nvSpPr>
            <p:cNvPr id="5" name="Rectangle 8">
              <a:extLst>
                <a:ext uri="{FF2B5EF4-FFF2-40B4-BE49-F238E27FC236}">
                  <a16:creationId xmlns:a16="http://schemas.microsoft.com/office/drawing/2014/main" id="{184C5845-0FFB-4734-A9BE-3E8CEA8008D3}"/>
                </a:ext>
              </a:extLst>
            </p:cNvPr>
            <p:cNvSpPr/>
            <p:nvPr/>
          </p:nvSpPr>
          <p:spPr>
            <a:xfrm>
              <a:off x="6211661" y="6042093"/>
              <a:ext cx="5138199" cy="630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7">
              <a:extLst>
                <a:ext uri="{FF2B5EF4-FFF2-40B4-BE49-F238E27FC236}">
                  <a16:creationId xmlns:a16="http://schemas.microsoft.com/office/drawing/2014/main" id="{33CDDC14-D7C0-4FC6-8360-4E6E50174088}"/>
                </a:ext>
              </a:extLst>
            </p:cNvPr>
            <p:cNvSpPr txBox="1"/>
            <p:nvPr/>
          </p:nvSpPr>
          <p:spPr>
            <a:xfrm>
              <a:off x="6289102" y="6139278"/>
              <a:ext cx="2303691" cy="451406"/>
            </a:xfrm>
            <a:prstGeom prst="rect">
              <a:avLst/>
            </a:prstGeom>
            <a:noFill/>
          </p:spPr>
          <p:txBody>
            <a:bodyPr wrap="square" rtlCol="0">
              <a:spAutoFit/>
            </a:bodyPr>
            <a:lstStyle/>
            <a:p>
              <a:pPr>
                <a:lnSpc>
                  <a:spcPts val="1400"/>
                </a:lnSpc>
              </a:pPr>
              <a:r>
                <a:rPr lang="en-US" sz="1200" dirty="0">
                  <a:solidFill>
                    <a:srgbClr val="D24726"/>
                  </a:solidFill>
                  <a:cs typeface="Segoe UI Semibold" panose="020B0702040204020203" pitchFamily="34" charset="0"/>
                </a:rPr>
                <a:t>See more: </a:t>
              </a: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Open the Notes below for more information.</a:t>
              </a:r>
            </a:p>
          </p:txBody>
        </p:sp>
        <p:pic>
          <p:nvPicPr>
            <p:cNvPr id="7" name="Picture 11" descr="Curved arrow">
              <a:extLst>
                <a:ext uri="{FF2B5EF4-FFF2-40B4-BE49-F238E27FC236}">
                  <a16:creationId xmlns:a16="http://schemas.microsoft.com/office/drawing/2014/main" id="{A3DA137E-6B53-4403-B00B-B734CA13A906}"/>
                </a:ext>
              </a:extLst>
            </p:cNvPr>
            <p:cNvPicPr/>
            <p:nvPr/>
          </p:nvPicPr>
          <p:blipFill>
            <a:blip r:embed="rId5" cstate="print">
              <a:extLst>
                <a:ext uri="{28A0092B-C50C-407E-A947-70E740481C1C}">
                  <a14:useLocalDpi xmlns:a14="http://schemas.microsoft.com/office/drawing/2010/main" val="0"/>
                </a:ext>
              </a:extLst>
            </a:blip>
            <a:stretch>
              <a:fillRect/>
            </a:stretch>
          </p:blipFill>
          <p:spPr>
            <a:xfrm rot="10354591">
              <a:off x="8375339" y="6310072"/>
              <a:ext cx="712427" cy="504018"/>
            </a:xfrm>
            <a:prstGeom prst="rect">
              <a:avLst/>
            </a:prstGeom>
          </p:spPr>
        </p:pic>
        <p:pic>
          <p:nvPicPr>
            <p:cNvPr id="8" name="Picture 6" descr="Notes button in status bar">
              <a:extLst>
                <a:ext uri="{FF2B5EF4-FFF2-40B4-BE49-F238E27FC236}">
                  <a16:creationId xmlns:a16="http://schemas.microsoft.com/office/drawing/2014/main" id="{225180E8-0FE3-47A7-AA6D-1109075B6765}"/>
                </a:ext>
              </a:extLst>
            </p:cNvPr>
            <p:cNvPicPr>
              <a:picLocks noChangeAspect="1"/>
            </p:cNvPicPr>
            <p:nvPr/>
          </p:nvPicPr>
          <p:blipFill>
            <a:blip r:embed="rId6"/>
            <a:stretch>
              <a:fillRect/>
            </a:stretch>
          </p:blipFill>
          <p:spPr>
            <a:xfrm>
              <a:off x="9025539" y="5810971"/>
              <a:ext cx="2374603" cy="1174603"/>
            </a:xfrm>
            <a:prstGeom prst="rect">
              <a:avLst/>
            </a:prstGeom>
          </p:spPr>
        </p:pic>
      </p:grpSp>
    </p:spTree>
    <p:extLst>
      <p:ext uri="{BB962C8B-B14F-4D97-AF65-F5344CB8AC3E}">
        <p14:creationId xmlns:p14="http://schemas.microsoft.com/office/powerpoint/2010/main" val="3748667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6" name="Content Placeholder 15" descr="A close up of a map&#10;&#10;Description generated with high confidence">
            <a:extLst>
              <a:ext uri="{FF2B5EF4-FFF2-40B4-BE49-F238E27FC236}">
                <a16:creationId xmlns:a16="http://schemas.microsoft.com/office/drawing/2014/main" id="{D6A13995-2E4C-4DB8-BC83-838C64017892}"/>
              </a:ext>
            </a:extLst>
          </p:cNvPr>
          <p:cNvPicPr>
            <a:picLocks noGrp="1" noChangeAspect="1"/>
          </p:cNvPicPr>
          <p:nvPr>
            <p:ph idx="1"/>
          </p:nvPr>
        </p:nvPicPr>
        <p:blipFill>
          <a:blip r:embed="rId3"/>
          <a:stretch>
            <a:fillRect/>
          </a:stretch>
        </p:blipFill>
        <p:spPr>
          <a:xfrm>
            <a:off x="-9299" y="-2"/>
            <a:ext cx="12206881" cy="6869431"/>
          </a:xfrm>
        </p:spPr>
      </p:pic>
    </p:spTree>
    <p:extLst>
      <p:ext uri="{BB962C8B-B14F-4D97-AF65-F5344CB8AC3E}">
        <p14:creationId xmlns:p14="http://schemas.microsoft.com/office/powerpoint/2010/main" val="150289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3" name="Picture 22">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6" name="Content Placeholder 15" descr="A close up of a map&#10;&#10;Description generated with high confidence">
            <a:extLst>
              <a:ext uri="{FF2B5EF4-FFF2-40B4-BE49-F238E27FC236}">
                <a16:creationId xmlns:a16="http://schemas.microsoft.com/office/drawing/2014/main" id="{41FC2972-7E18-498C-B185-1E7BFCC67780}"/>
              </a:ext>
            </a:extLst>
          </p:cNvPr>
          <p:cNvPicPr>
            <a:picLocks noGrp="1" noChangeAspect="1"/>
          </p:cNvPicPr>
          <p:nvPr>
            <p:ph idx="1"/>
          </p:nvPr>
        </p:nvPicPr>
        <p:blipFill rotWithShape="1">
          <a:blip r:embed="rId3"/>
          <a:srcRect t="7022"/>
          <a:stretch/>
        </p:blipFill>
        <p:spPr>
          <a:xfrm>
            <a:off x="20" y="10"/>
            <a:ext cx="12191980" cy="6857988"/>
          </a:xfrm>
          <a:prstGeom prst="rect">
            <a:avLst/>
          </a:prstGeom>
        </p:spPr>
      </p:pic>
    </p:spTree>
    <p:extLst>
      <p:ext uri="{BB962C8B-B14F-4D97-AF65-F5344CB8AC3E}">
        <p14:creationId xmlns:p14="http://schemas.microsoft.com/office/powerpoint/2010/main" val="3027548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close up of a map&#10;&#10;Description generated with very high confidence">
            <a:extLst>
              <a:ext uri="{FF2B5EF4-FFF2-40B4-BE49-F238E27FC236}">
                <a16:creationId xmlns:a16="http://schemas.microsoft.com/office/drawing/2014/main" id="{A4A01CEF-DF78-4D5B-8F65-1BD41984F867}"/>
              </a:ext>
            </a:extLst>
          </p:cNvPr>
          <p:cNvPicPr>
            <a:picLocks noGrp="1" noChangeAspect="1"/>
          </p:cNvPicPr>
          <p:nvPr>
            <p:ph idx="1"/>
          </p:nvPr>
        </p:nvPicPr>
        <p:blipFill rotWithShape="1">
          <a:blip r:embed="rId3"/>
          <a:srcRect t="131" b="2849"/>
          <a:stretch/>
        </p:blipFill>
        <p:spPr>
          <a:xfrm>
            <a:off x="20" y="10"/>
            <a:ext cx="12191980" cy="6857988"/>
          </a:xfrm>
          <a:prstGeom prst="rect">
            <a:avLst/>
          </a:prstGeom>
        </p:spPr>
      </p:pic>
    </p:spTree>
    <p:extLst>
      <p:ext uri="{BB962C8B-B14F-4D97-AF65-F5344CB8AC3E}">
        <p14:creationId xmlns:p14="http://schemas.microsoft.com/office/powerpoint/2010/main" val="360722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close up of a map&#10;&#10;Description generated with high confidence">
            <a:extLst>
              <a:ext uri="{FF2B5EF4-FFF2-40B4-BE49-F238E27FC236}">
                <a16:creationId xmlns:a16="http://schemas.microsoft.com/office/drawing/2014/main" id="{0C59C151-45B2-4268-B800-2BBA4E56A6DF}"/>
              </a:ext>
            </a:extLst>
          </p:cNvPr>
          <p:cNvPicPr>
            <a:picLocks noGrp="1" noChangeAspect="1"/>
          </p:cNvPicPr>
          <p:nvPr>
            <p:ph idx="1"/>
          </p:nvPr>
        </p:nvPicPr>
        <p:blipFill rotWithShape="1">
          <a:blip r:embed="rId3"/>
          <a:srcRect t="578"/>
          <a:stretch/>
        </p:blipFill>
        <p:spPr>
          <a:xfrm>
            <a:off x="20" y="10"/>
            <a:ext cx="12191980" cy="6857987"/>
          </a:xfrm>
          <a:prstGeom prst="rect">
            <a:avLst/>
          </a:prstGeom>
        </p:spPr>
      </p:pic>
    </p:spTree>
    <p:extLst>
      <p:ext uri="{BB962C8B-B14F-4D97-AF65-F5344CB8AC3E}">
        <p14:creationId xmlns:p14="http://schemas.microsoft.com/office/powerpoint/2010/main" val="1327063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Content Placeholder 8" descr="A close up of a map&#10;&#10;Description generated with high confidence">
            <a:extLst>
              <a:ext uri="{FF2B5EF4-FFF2-40B4-BE49-F238E27FC236}">
                <a16:creationId xmlns:a16="http://schemas.microsoft.com/office/drawing/2014/main" id="{6AFE00CA-6757-4D02-BC05-4D3E0B7D4952}"/>
              </a:ext>
            </a:extLst>
          </p:cNvPr>
          <p:cNvPicPr>
            <a:picLocks noGrp="1" noChangeAspect="1"/>
          </p:cNvPicPr>
          <p:nvPr>
            <p:ph idx="1"/>
          </p:nvPr>
        </p:nvPicPr>
        <p:blipFill>
          <a:blip r:embed="rId3"/>
          <a:stretch>
            <a:fillRect/>
          </a:stretch>
        </p:blipFill>
        <p:spPr>
          <a:xfrm>
            <a:off x="0" y="0"/>
            <a:ext cx="12192000" cy="6858000"/>
          </a:xfrm>
        </p:spPr>
      </p:pic>
    </p:spTree>
    <p:extLst>
      <p:ext uri="{BB962C8B-B14F-4D97-AF65-F5344CB8AC3E}">
        <p14:creationId xmlns:p14="http://schemas.microsoft.com/office/powerpoint/2010/main" val="334493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picture containing map, sky, text&#10;&#10;Description generated with very high confidence">
            <a:extLst>
              <a:ext uri="{FF2B5EF4-FFF2-40B4-BE49-F238E27FC236}">
                <a16:creationId xmlns:a16="http://schemas.microsoft.com/office/drawing/2014/main" id="{E1DF135C-B9E7-42ED-AB11-96FD79141678}"/>
              </a:ext>
            </a:extLst>
          </p:cNvPr>
          <p:cNvPicPr>
            <a:picLocks noGrp="1" noChangeAspect="1"/>
          </p:cNvPicPr>
          <p:nvPr>
            <p:ph idx="1"/>
          </p:nvPr>
        </p:nvPicPr>
        <p:blipFill rotWithShape="1">
          <a:blip r:embed="rId3"/>
          <a:srcRect t="442"/>
          <a:stretch/>
        </p:blipFill>
        <p:spPr>
          <a:xfrm>
            <a:off x="20" y="10"/>
            <a:ext cx="12191980" cy="6857990"/>
          </a:xfrm>
          <a:prstGeom prst="rect">
            <a:avLst/>
          </a:prstGeom>
        </p:spPr>
      </p:pic>
    </p:spTree>
    <p:extLst>
      <p:ext uri="{BB962C8B-B14F-4D97-AF65-F5344CB8AC3E}">
        <p14:creationId xmlns:p14="http://schemas.microsoft.com/office/powerpoint/2010/main" val="381232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B5F9E98A-4FF4-43D6-9C48-6DF0E7F2D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07A636-DC99-4588-80C4-9E069B97C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pic>
        <p:nvPicPr>
          <p:cNvPr id="20" name="Picture 19">
            <a:extLst>
              <a:ext uri="{FF2B5EF4-FFF2-40B4-BE49-F238E27FC236}">
                <a16:creationId xmlns:a16="http://schemas.microsoft.com/office/drawing/2014/main" id="{D4ED6A5F-3B06-48C5-850F-8045C4DF69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21">
            <a:extLst>
              <a:ext uri="{FF2B5EF4-FFF2-40B4-BE49-F238E27FC236}">
                <a16:creationId xmlns:a16="http://schemas.microsoft.com/office/drawing/2014/main" id="{C9A60B9D-8DAC-4DA9-88DE-9911621A2B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F2BAA51-3181-4303-929A-FCD9C33F89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7685" y="1328764"/>
            <a:ext cx="0" cy="3466826"/>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527DFFA-09A4-48B4-A31C-76DEE7B74F04}"/>
              </a:ext>
            </a:extLst>
          </p:cNvPr>
          <p:cNvSpPr>
            <a:spLocks noGrp="1"/>
          </p:cNvSpPr>
          <p:nvPr>
            <p:ph type="title"/>
          </p:nvPr>
        </p:nvSpPr>
        <p:spPr>
          <a:xfrm>
            <a:off x="960933" y="960241"/>
            <a:ext cx="6849699" cy="4203872"/>
          </a:xfrm>
        </p:spPr>
        <p:txBody>
          <a:bodyPr vert="horz" lIns="91440" tIns="45720" rIns="91440" bIns="0" rtlCol="0" anchor="ctr">
            <a:normAutofit/>
          </a:bodyPr>
          <a:lstStyle/>
          <a:p>
            <a:pPr algn="r"/>
            <a:r>
              <a:rPr lang="en-US" sz="5400" dirty="0" err="1"/>
              <a:t>COnclusion</a:t>
            </a:r>
            <a:endParaRPr lang="en-US" sz="5400" dirty="0"/>
          </a:p>
        </p:txBody>
      </p:sp>
    </p:spTree>
    <p:extLst>
      <p:ext uri="{BB962C8B-B14F-4D97-AF65-F5344CB8AC3E}">
        <p14:creationId xmlns:p14="http://schemas.microsoft.com/office/powerpoint/2010/main" val="3019147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F9E98A-4FF4-43D6-9C48-6DF0E7F2D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207A636-DC99-4588-80C4-9E069B97C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pic>
        <p:nvPicPr>
          <p:cNvPr id="13" name="Picture 12">
            <a:extLst>
              <a:ext uri="{FF2B5EF4-FFF2-40B4-BE49-F238E27FC236}">
                <a16:creationId xmlns:a16="http://schemas.microsoft.com/office/drawing/2014/main" id="{D4ED6A5F-3B06-48C5-850F-8045C4DF69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C9A60B9D-8DAC-4DA9-88DE-9911621A2B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2BAA51-3181-4303-929A-FCD9C33F89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7685" y="1328764"/>
            <a:ext cx="0" cy="3466826"/>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960933" y="960241"/>
            <a:ext cx="6849699" cy="4203872"/>
          </a:xfrm>
        </p:spPr>
        <p:txBody>
          <a:bodyPr anchor="ctr">
            <a:normAutofit/>
          </a:bodyPr>
          <a:lstStyle/>
          <a:p>
            <a:pPr algn="r"/>
            <a:r>
              <a:rPr lang="en-US" sz="5400" dirty="0"/>
              <a:t>IMDb.com</a:t>
            </a:r>
          </a:p>
        </p:txBody>
      </p:sp>
      <p:sp>
        <p:nvSpPr>
          <p:cNvPr id="3" name="Content Placeholder 2"/>
          <p:cNvSpPr>
            <a:spLocks noGrp="1"/>
          </p:cNvSpPr>
          <p:nvPr>
            <p:ph type="subTitle" idx="1"/>
          </p:nvPr>
        </p:nvSpPr>
        <p:spPr>
          <a:xfrm>
            <a:off x="8453071" y="964028"/>
            <a:ext cx="2770873" cy="4196299"/>
          </a:xfrm>
        </p:spPr>
        <p:txBody>
          <a:bodyPr anchor="ctr">
            <a:normAutofit/>
          </a:bodyPr>
          <a:lstStyle/>
          <a:p>
            <a:r>
              <a:rPr lang="en-US" dirty="0"/>
              <a:t>Web Scraping Project</a:t>
            </a:r>
          </a:p>
          <a:p>
            <a:endParaRPr lang="en-US" dirty="0"/>
          </a:p>
          <a:p>
            <a:r>
              <a:rPr lang="en-US" dirty="0"/>
              <a:t>By Stephen Shafer</a:t>
            </a:r>
          </a:p>
        </p:txBody>
      </p:sp>
    </p:spTree>
    <p:extLst>
      <p:ext uri="{BB962C8B-B14F-4D97-AF65-F5344CB8AC3E}">
        <p14:creationId xmlns:p14="http://schemas.microsoft.com/office/powerpoint/2010/main" val="18054695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B5F9E98A-4FF4-43D6-9C48-6DF0E7F2D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07A636-DC99-4588-80C4-9E069B97C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pic>
        <p:nvPicPr>
          <p:cNvPr id="21" name="Picture 20">
            <a:extLst>
              <a:ext uri="{FF2B5EF4-FFF2-40B4-BE49-F238E27FC236}">
                <a16:creationId xmlns:a16="http://schemas.microsoft.com/office/drawing/2014/main" id="{D4ED6A5F-3B06-48C5-850F-8045C4DF69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C9A60B9D-8DAC-4DA9-88DE-9911621A2B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F2BAA51-3181-4303-929A-FCD9C33F89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7685" y="1328764"/>
            <a:ext cx="0" cy="3466826"/>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60933" y="960241"/>
            <a:ext cx="6849699" cy="4203872"/>
          </a:xfrm>
        </p:spPr>
        <p:txBody>
          <a:bodyPr vert="horz" lIns="91440" tIns="45720" rIns="91440" bIns="0" rtlCol="0" anchor="ctr">
            <a:normAutofit/>
          </a:bodyPr>
          <a:lstStyle/>
          <a:p>
            <a:pPr algn="r"/>
            <a:r>
              <a:rPr lang="en-US" sz="5400" dirty="0"/>
              <a:t>Contents</a:t>
            </a:r>
          </a:p>
        </p:txBody>
      </p:sp>
      <p:sp>
        <p:nvSpPr>
          <p:cNvPr id="3" name="Content Placeholder 2"/>
          <p:cNvSpPr>
            <a:spLocks noGrp="1"/>
          </p:cNvSpPr>
          <p:nvPr>
            <p:ph type="body" idx="1"/>
          </p:nvPr>
        </p:nvSpPr>
        <p:spPr>
          <a:xfrm>
            <a:off x="8350793" y="964028"/>
            <a:ext cx="2873152" cy="4196299"/>
          </a:xfrm>
        </p:spPr>
        <p:txBody>
          <a:bodyPr vert="horz" lIns="91440" tIns="91440" rIns="91440" bIns="91440" rtlCol="0" anchor="ctr">
            <a:normAutofit/>
          </a:bodyPr>
          <a:lstStyle/>
          <a:p>
            <a:pPr marL="0" indent="0">
              <a:buNone/>
            </a:pPr>
            <a:r>
              <a:rPr lang="en-US" sz="1800" cap="all" dirty="0"/>
              <a:t>Overview</a:t>
            </a:r>
          </a:p>
          <a:p>
            <a:pPr marL="0" indent="0">
              <a:buNone/>
            </a:pPr>
            <a:r>
              <a:rPr lang="en-US" sz="1800" cap="all" dirty="0"/>
              <a:t>Web Scraping</a:t>
            </a:r>
          </a:p>
          <a:p>
            <a:pPr marL="0" indent="0">
              <a:buNone/>
            </a:pPr>
            <a:r>
              <a:rPr lang="en-US" sz="1800" cap="all" dirty="0"/>
              <a:t>Data Cleaning</a:t>
            </a:r>
          </a:p>
          <a:p>
            <a:pPr marL="0" indent="0">
              <a:buNone/>
            </a:pPr>
            <a:r>
              <a:rPr lang="en-US" sz="1800" cap="all" dirty="0"/>
              <a:t>Analysis/Visualization</a:t>
            </a:r>
          </a:p>
        </p:txBody>
      </p:sp>
    </p:spTree>
    <p:extLst>
      <p:ext uri="{BB962C8B-B14F-4D97-AF65-F5344CB8AC3E}">
        <p14:creationId xmlns:p14="http://schemas.microsoft.com/office/powerpoint/2010/main" val="7977360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0" name="Picture 4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2" name="Straight Connector 5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6" name="Rectangle 55">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60" name="Picture 5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2" name="Straight Connector 6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65" name="Rectangle 6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Rectangle 6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Many booth next to a building&#10;&#10;Description generated with high confidence">
            <a:extLst>
              <a:ext uri="{FF2B5EF4-FFF2-40B4-BE49-F238E27FC236}">
                <a16:creationId xmlns:a16="http://schemas.microsoft.com/office/drawing/2014/main" id="{3598A6D9-649A-464B-A6D5-146DEF89088B}"/>
              </a:ext>
            </a:extLst>
          </p:cNvPr>
          <p:cNvPicPr>
            <a:picLocks noChangeAspect="1"/>
          </p:cNvPicPr>
          <p:nvPr/>
        </p:nvPicPr>
        <p:blipFill rotWithShape="1">
          <a:blip r:embed="rId3"/>
          <a:srcRect l="30576" r="27251"/>
          <a:stretch/>
        </p:blipFill>
        <p:spPr>
          <a:xfrm>
            <a:off x="6360279" y="1116345"/>
            <a:ext cx="2799109" cy="3866172"/>
          </a:xfrm>
          <a:prstGeom prst="rect">
            <a:avLst/>
          </a:prstGeom>
        </p:spPr>
      </p:pic>
      <p:sp>
        <p:nvSpPr>
          <p:cNvPr id="2" name="Title 1">
            <a:extLst>
              <a:ext uri="{FF2B5EF4-FFF2-40B4-BE49-F238E27FC236}">
                <a16:creationId xmlns:a16="http://schemas.microsoft.com/office/drawing/2014/main" id="{2C1BCE9B-1870-41C4-90CF-58507B11F83D}"/>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What is IMDB?</a:t>
            </a:r>
          </a:p>
        </p:txBody>
      </p:sp>
    </p:spTree>
    <p:extLst>
      <p:ext uri="{BB962C8B-B14F-4D97-AF65-F5344CB8AC3E}">
        <p14:creationId xmlns:p14="http://schemas.microsoft.com/office/powerpoint/2010/main" val="250644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249961" y="1600199"/>
            <a:ext cx="3173482" cy="4297680"/>
          </a:xfrm>
        </p:spPr>
        <p:txBody>
          <a:bodyPr anchor="ctr">
            <a:normAutofit/>
          </a:bodyPr>
          <a:lstStyle/>
          <a:p>
            <a:r>
              <a:rPr lang="en-US" dirty="0"/>
              <a:t>Web Scraping</a:t>
            </a:r>
          </a:p>
        </p:txBody>
      </p:sp>
      <p:pic>
        <p:nvPicPr>
          <p:cNvPr id="5" name="Content Placeholder 4">
            <a:extLst>
              <a:ext uri="{FF2B5EF4-FFF2-40B4-BE49-F238E27FC236}">
                <a16:creationId xmlns:a16="http://schemas.microsoft.com/office/drawing/2014/main" id="{ADB3D7FE-3DC7-448E-A763-FB7DBE68517C}"/>
              </a:ext>
            </a:extLst>
          </p:cNvPr>
          <p:cNvPicPr>
            <a:picLocks noGrp="1" noChangeAspect="1"/>
          </p:cNvPicPr>
          <p:nvPr>
            <p:ph idx="1"/>
          </p:nvPr>
        </p:nvPicPr>
        <p:blipFill>
          <a:blip r:embed="rId2"/>
          <a:stretch>
            <a:fillRect/>
          </a:stretch>
        </p:blipFill>
        <p:spPr>
          <a:xfrm>
            <a:off x="5350286" y="1600200"/>
            <a:ext cx="5239514" cy="4297363"/>
          </a:xfrm>
        </p:spPr>
      </p:pic>
      <p:pic>
        <p:nvPicPr>
          <p:cNvPr id="7" name="Picture 6" descr="A screenshot of a computer screen&#10;&#10;Description generated with very high confidence">
            <a:extLst>
              <a:ext uri="{FF2B5EF4-FFF2-40B4-BE49-F238E27FC236}">
                <a16:creationId xmlns:a16="http://schemas.microsoft.com/office/drawing/2014/main" id="{C5AAD8F7-0D11-4216-BFD5-C1D5DFEFD444}"/>
              </a:ext>
            </a:extLst>
          </p:cNvPr>
          <p:cNvPicPr>
            <a:picLocks noChangeAspect="1"/>
          </p:cNvPicPr>
          <p:nvPr/>
        </p:nvPicPr>
        <p:blipFill>
          <a:blip r:embed="rId3"/>
          <a:stretch>
            <a:fillRect/>
          </a:stretch>
        </p:blipFill>
        <p:spPr>
          <a:xfrm>
            <a:off x="5350286" y="1599883"/>
            <a:ext cx="5239509" cy="4297680"/>
          </a:xfrm>
          <a:prstGeom prst="rect">
            <a:avLst/>
          </a:prstGeom>
        </p:spPr>
      </p:pic>
      <p:pic>
        <p:nvPicPr>
          <p:cNvPr id="10" name="Picture 9" descr="A screenshot of a cell phone&#10;&#10;Description generated with very high confidence">
            <a:extLst>
              <a:ext uri="{FF2B5EF4-FFF2-40B4-BE49-F238E27FC236}">
                <a16:creationId xmlns:a16="http://schemas.microsoft.com/office/drawing/2014/main" id="{146CE5C0-6B92-4E00-AA16-6509CAC94256}"/>
              </a:ext>
            </a:extLst>
          </p:cNvPr>
          <p:cNvPicPr>
            <a:picLocks noChangeAspect="1"/>
          </p:cNvPicPr>
          <p:nvPr/>
        </p:nvPicPr>
        <p:blipFill>
          <a:blip r:embed="rId4"/>
          <a:stretch>
            <a:fillRect/>
          </a:stretch>
        </p:blipFill>
        <p:spPr>
          <a:xfrm>
            <a:off x="4885150" y="1600200"/>
            <a:ext cx="6484212" cy="4297363"/>
          </a:xfrm>
          <a:prstGeom prst="rect">
            <a:avLst/>
          </a:prstGeom>
        </p:spPr>
      </p:pic>
      <p:pic>
        <p:nvPicPr>
          <p:cNvPr id="15" name="Picture 14" descr="A screenshot of text&#10;&#10;Description generated with very high confidence">
            <a:extLst>
              <a:ext uri="{FF2B5EF4-FFF2-40B4-BE49-F238E27FC236}">
                <a16:creationId xmlns:a16="http://schemas.microsoft.com/office/drawing/2014/main" id="{0151B21D-605F-4083-8C1A-B8A854961CC2}"/>
              </a:ext>
            </a:extLst>
          </p:cNvPr>
          <p:cNvPicPr>
            <a:picLocks noChangeAspect="1"/>
          </p:cNvPicPr>
          <p:nvPr/>
        </p:nvPicPr>
        <p:blipFill>
          <a:blip r:embed="rId5"/>
          <a:stretch>
            <a:fillRect/>
          </a:stretch>
        </p:blipFill>
        <p:spPr>
          <a:xfrm>
            <a:off x="4885149" y="1367473"/>
            <a:ext cx="6484201" cy="4762500"/>
          </a:xfrm>
          <a:prstGeom prst="rect">
            <a:avLst/>
          </a:prstGeom>
        </p:spPr>
      </p:pic>
    </p:spTree>
    <p:extLst>
      <p:ext uri="{BB962C8B-B14F-4D97-AF65-F5344CB8AC3E}">
        <p14:creationId xmlns:p14="http://schemas.microsoft.com/office/powerpoint/2010/main" val="2185482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249961" y="1600199"/>
            <a:ext cx="3173482" cy="4297680"/>
          </a:xfrm>
        </p:spPr>
        <p:txBody>
          <a:bodyPr anchor="ctr">
            <a:normAutofit/>
          </a:bodyPr>
          <a:lstStyle/>
          <a:p>
            <a:r>
              <a:rPr lang="en-US" dirty="0"/>
              <a:t>Cleaning</a:t>
            </a:r>
          </a:p>
        </p:txBody>
      </p:sp>
      <p:sp>
        <p:nvSpPr>
          <p:cNvPr id="3" name="Content Placeholder 2"/>
          <p:cNvSpPr>
            <a:spLocks noGrp="1"/>
          </p:cNvSpPr>
          <p:nvPr>
            <p:ph type="body" idx="1"/>
          </p:nvPr>
        </p:nvSpPr>
        <p:spPr>
          <a:xfrm>
            <a:off x="4885151" y="1600199"/>
            <a:ext cx="6169703" cy="4297680"/>
          </a:xfrm>
        </p:spPr>
        <p:txBody>
          <a:bodyPr anchor="ctr">
            <a:normAutofit/>
          </a:bodyPr>
          <a:lstStyle/>
          <a:p>
            <a:endParaRPr dirty="0"/>
          </a:p>
        </p:txBody>
      </p:sp>
      <p:pic>
        <p:nvPicPr>
          <p:cNvPr id="7" name="Picture 6" descr="A picture containing screenshot&#10;&#10;Description generated with very high confidence">
            <a:extLst>
              <a:ext uri="{FF2B5EF4-FFF2-40B4-BE49-F238E27FC236}">
                <a16:creationId xmlns:a16="http://schemas.microsoft.com/office/drawing/2014/main" id="{7670F469-1FE4-4E85-9572-52AA65811CBA}"/>
              </a:ext>
            </a:extLst>
          </p:cNvPr>
          <p:cNvPicPr>
            <a:picLocks noChangeAspect="1"/>
          </p:cNvPicPr>
          <p:nvPr/>
        </p:nvPicPr>
        <p:blipFill>
          <a:blip r:embed="rId2"/>
          <a:stretch>
            <a:fillRect/>
          </a:stretch>
        </p:blipFill>
        <p:spPr>
          <a:xfrm>
            <a:off x="5050431" y="1743075"/>
            <a:ext cx="5563212" cy="4154804"/>
          </a:xfrm>
          <a:prstGeom prst="rect">
            <a:avLst/>
          </a:prstGeom>
        </p:spPr>
      </p:pic>
    </p:spTree>
    <p:extLst>
      <p:ext uri="{BB962C8B-B14F-4D97-AF65-F5344CB8AC3E}">
        <p14:creationId xmlns:p14="http://schemas.microsoft.com/office/powerpoint/2010/main" val="424173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5" name="Picture 5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7" name="Straight Connector 5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1" name="Rectangle 60">
            <a:extLst>
              <a:ext uri="{FF2B5EF4-FFF2-40B4-BE49-F238E27FC236}">
                <a16:creationId xmlns:a16="http://schemas.microsoft.com/office/drawing/2014/main" id="{7F0FC757-0FB0-43DC-8A8C-A60D55175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B078FCAE-E8BE-4215-8F37-55B5EE72F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65" name="Picture 64">
            <a:extLst>
              <a:ext uri="{FF2B5EF4-FFF2-40B4-BE49-F238E27FC236}">
                <a16:creationId xmlns:a16="http://schemas.microsoft.com/office/drawing/2014/main" id="{FF48ABDD-EC14-4852-8085-531535B95F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7" name="Straight Connector 66">
            <a:extLst>
              <a:ext uri="{FF2B5EF4-FFF2-40B4-BE49-F238E27FC236}">
                <a16:creationId xmlns:a16="http://schemas.microsoft.com/office/drawing/2014/main" id="{AF4E9326-7C69-4A33-9A45-62F659E4AE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4907A2B9-67D8-42FB-A373-67076DE4D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70" name="Rectangle 69">
              <a:extLst>
                <a:ext uri="{FF2B5EF4-FFF2-40B4-BE49-F238E27FC236}">
                  <a16:creationId xmlns:a16="http://schemas.microsoft.com/office/drawing/2014/main" id="{341EDF98-4415-4462-AEA7-82AEA1205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E744230B-ABEB-48BC-A302-410B6FBD4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3" name="Rectangle 72">
            <a:extLst>
              <a:ext uri="{FF2B5EF4-FFF2-40B4-BE49-F238E27FC236}">
                <a16:creationId xmlns:a16="http://schemas.microsoft.com/office/drawing/2014/main" id="{A88BBAE4-1AA8-4249-AB11-FEFFDB51A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28689"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3AAF1CF6-A2E3-40FC-975A-E8E573D232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352149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Picture 7" descr="A screenshot of a cell phone&#10;&#10;Description generated with high confidence">
            <a:extLst>
              <a:ext uri="{FF2B5EF4-FFF2-40B4-BE49-F238E27FC236}">
                <a16:creationId xmlns:a16="http://schemas.microsoft.com/office/drawing/2014/main" id="{1FF63167-A5C4-457C-8123-A653E436F659}"/>
              </a:ext>
            </a:extLst>
          </p:cNvPr>
          <p:cNvPicPr>
            <a:picLocks noChangeAspect="1"/>
          </p:cNvPicPr>
          <p:nvPr/>
        </p:nvPicPr>
        <p:blipFill>
          <a:blip r:embed="rId3"/>
          <a:stretch>
            <a:fillRect/>
          </a:stretch>
        </p:blipFill>
        <p:spPr>
          <a:xfrm>
            <a:off x="6469874" y="1116345"/>
            <a:ext cx="4069654" cy="3866172"/>
          </a:xfrm>
          <a:prstGeom prst="rect">
            <a:avLst/>
          </a:prstGeom>
        </p:spPr>
      </p:pic>
      <p:sp>
        <p:nvSpPr>
          <p:cNvPr id="2" name="Title 1"/>
          <p:cNvSpPr>
            <a:spLocks noGrp="1"/>
          </p:cNvSpPr>
          <p:nvPr>
            <p:ph type="title"/>
          </p:nvPr>
        </p:nvSpPr>
        <p:spPr>
          <a:xfrm>
            <a:off x="1452616" y="962902"/>
            <a:ext cx="3525640" cy="2380828"/>
          </a:xfrm>
        </p:spPr>
        <p:txBody>
          <a:bodyPr vert="horz" lIns="91440" tIns="45720" rIns="91440" bIns="0" rtlCol="0" anchor="b">
            <a:normAutofit/>
          </a:bodyPr>
          <a:lstStyle/>
          <a:p>
            <a:r>
              <a:rPr lang="en-US" sz="3700"/>
              <a:t>Analysis</a:t>
            </a:r>
            <a:br>
              <a:rPr lang="en-US" sz="3700"/>
            </a:br>
            <a:r>
              <a:rPr lang="en-US" sz="3700"/>
              <a:t>&amp;</a:t>
            </a:r>
            <a:br>
              <a:rPr lang="en-US" sz="3700"/>
            </a:br>
            <a:r>
              <a:rPr lang="en-US" sz="3700"/>
              <a:t>Visualization</a:t>
            </a:r>
          </a:p>
        </p:txBody>
      </p:sp>
    </p:spTree>
    <p:extLst>
      <p:ext uri="{BB962C8B-B14F-4D97-AF65-F5344CB8AC3E}">
        <p14:creationId xmlns:p14="http://schemas.microsoft.com/office/powerpoint/2010/main" val="343580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2" name="Rectangle 27">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3" name="Picture 29">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4" name="Straight Connector 31">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33">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6" name="Rectangle 35">
            <a:extLst>
              <a:ext uri="{FF2B5EF4-FFF2-40B4-BE49-F238E27FC236}">
                <a16:creationId xmlns:a16="http://schemas.microsoft.com/office/drawing/2014/main" id="{27F2F666-EC1B-4B02-BCBD-848563E1F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421529"/>
            <a:ext cx="3411213" cy="193482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 name="Straight Connector 37">
            <a:extLst>
              <a:ext uri="{FF2B5EF4-FFF2-40B4-BE49-F238E27FC236}">
                <a16:creationId xmlns:a16="http://schemas.microsoft.com/office/drawing/2014/main" id="{DD1F8EFA-0EC3-4C68-A870-B048361E03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93596" y="4585857"/>
            <a:ext cx="3078623" cy="0"/>
          </a:xfrm>
          <a:prstGeom prst="line">
            <a:avLst/>
          </a:prstGeom>
          <a:ln>
            <a:solidFill>
              <a:srgbClr val="FDCB94"/>
            </a:solidFill>
          </a:ln>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BD7D955-61A8-431E-9E44-0F868B288459}"/>
              </a:ext>
            </a:extLst>
          </p:cNvPr>
          <p:cNvSpPr>
            <a:spLocks noGrp="1"/>
          </p:cNvSpPr>
          <p:nvPr>
            <p:ph type="title"/>
          </p:nvPr>
        </p:nvSpPr>
        <p:spPr>
          <a:xfrm>
            <a:off x="8291655" y="4749321"/>
            <a:ext cx="3075424" cy="1442572"/>
          </a:xfrm>
        </p:spPr>
        <p:txBody>
          <a:bodyPr vert="horz" lIns="91440" tIns="45720" rIns="91440" bIns="45720" rtlCol="0" anchor="t">
            <a:normAutofit/>
          </a:bodyPr>
          <a:lstStyle/>
          <a:p>
            <a:endParaRPr lang="en-US" sz="2000">
              <a:solidFill>
                <a:srgbClr val="FFFFFE"/>
              </a:solidFill>
            </a:endParaRPr>
          </a:p>
        </p:txBody>
      </p:sp>
      <p:pic>
        <p:nvPicPr>
          <p:cNvPr id="11" name="Content Placeholder 10" descr="A picture containing text&#10;&#10;Description generated with very high confidence">
            <a:extLst>
              <a:ext uri="{FF2B5EF4-FFF2-40B4-BE49-F238E27FC236}">
                <a16:creationId xmlns:a16="http://schemas.microsoft.com/office/drawing/2014/main" id="{5E6F253A-E13B-4BF4-8672-C5F2C5726C6C}"/>
              </a:ext>
            </a:extLst>
          </p:cNvPr>
          <p:cNvPicPr>
            <a:picLocks noGrp="1" noChangeAspect="1"/>
          </p:cNvPicPr>
          <p:nvPr>
            <p:ph idx="1"/>
          </p:nvPr>
        </p:nvPicPr>
        <p:blipFill rotWithShape="1">
          <a:blip r:embed="rId3"/>
          <a:srcRect r="890" b="-1"/>
          <a:stretch/>
        </p:blipFill>
        <p:spPr>
          <a:xfrm>
            <a:off x="20" y="10"/>
            <a:ext cx="12191675" cy="6857990"/>
          </a:xfrm>
          <a:prstGeom prst="rect">
            <a:avLst/>
          </a:prstGeom>
        </p:spPr>
      </p:pic>
    </p:spTree>
    <p:extLst>
      <p:ext uri="{BB962C8B-B14F-4D97-AF65-F5344CB8AC3E}">
        <p14:creationId xmlns:p14="http://schemas.microsoft.com/office/powerpoint/2010/main" val="1677632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1" name="Picture 20">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Content Placeholder 8" descr="A screenshot of a cell phone&#10;&#10;Description generated with high confidence">
            <a:extLst>
              <a:ext uri="{FF2B5EF4-FFF2-40B4-BE49-F238E27FC236}">
                <a16:creationId xmlns:a16="http://schemas.microsoft.com/office/drawing/2014/main" id="{B0D854C2-79FD-480A-B2D0-10A6A92FA346}"/>
              </a:ext>
            </a:extLst>
          </p:cNvPr>
          <p:cNvPicPr>
            <a:picLocks noGrp="1" noChangeAspect="1"/>
          </p:cNvPicPr>
          <p:nvPr>
            <p:ph idx="1"/>
          </p:nvPr>
        </p:nvPicPr>
        <p:blipFill rotWithShape="1">
          <a:blip r:embed="rId3"/>
          <a:srcRect l="2667"/>
          <a:stretch/>
        </p:blipFill>
        <p:spPr>
          <a:xfrm>
            <a:off x="20" y="10"/>
            <a:ext cx="12191980" cy="6857990"/>
          </a:xfrm>
          <a:prstGeom prst="rect">
            <a:avLst/>
          </a:prstGeom>
        </p:spPr>
      </p:pic>
    </p:spTree>
    <p:extLst>
      <p:ext uri="{BB962C8B-B14F-4D97-AF65-F5344CB8AC3E}">
        <p14:creationId xmlns:p14="http://schemas.microsoft.com/office/powerpoint/2010/main" val="45764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Web62E</Template>
  <TotalTime>80</TotalTime>
  <Words>371</Words>
  <Application>Microsoft Office PowerPoint</Application>
  <PresentationFormat>Widescreen</PresentationFormat>
  <Paragraphs>28</Paragraphs>
  <Slides>16</Slides>
  <Notes>1</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Calibri</vt:lpstr>
      <vt:lpstr>Gill Sans MT</vt:lpstr>
      <vt:lpstr>Segoe UI</vt:lpstr>
      <vt:lpstr>Segoe UI Light</vt:lpstr>
      <vt:lpstr>Segoe UI Semibold</vt:lpstr>
      <vt:lpstr>Segoe UI Semilight</vt:lpstr>
      <vt:lpstr>Segoe UI Symbol</vt:lpstr>
      <vt:lpstr>Gallery</vt:lpstr>
      <vt:lpstr>QuickStarter Theme</vt:lpstr>
      <vt:lpstr>Here's your outline to get started</vt:lpstr>
      <vt:lpstr>IMDb.com</vt:lpstr>
      <vt:lpstr>Contents</vt:lpstr>
      <vt:lpstr>What is IMDB?</vt:lpstr>
      <vt:lpstr>Web Scraping</vt:lpstr>
      <vt:lpstr>Cleaning</vt:lpstr>
      <vt:lpstr>Analysis &amp;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Stephen Shafer</dc:creator>
  <cp:lastModifiedBy>Stephen Shafer</cp:lastModifiedBy>
  <cp:revision>13</cp:revision>
  <dcterms:created xsi:type="dcterms:W3CDTF">2018-05-15T23:22:08Z</dcterms:created>
  <dcterms:modified xsi:type="dcterms:W3CDTF">2018-05-16T00:49:44Z</dcterms:modified>
</cp:coreProperties>
</file>