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Lst>
  <p:sldSz cy="32004000" cx="51206400"/>
  <p:notesSz cx="32918400" cy="512064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7">
          <p15:clr>
            <a:srgbClr val="000000"/>
          </p15:clr>
        </p15:guide>
        <p15:guide id="2" orient="horz" pos="19087">
          <p15:clr>
            <a:srgbClr val="000000"/>
          </p15:clr>
        </p15:guide>
        <p15:guide id="3" orient="horz" pos="3625">
          <p15:clr>
            <a:srgbClr val="000000"/>
          </p15:clr>
        </p15:guide>
        <p15:guide id="4" orient="horz" pos="2070">
          <p15:clr>
            <a:srgbClr val="000000"/>
          </p15:clr>
        </p15:guide>
        <p15:guide id="5" pos="7439">
          <p15:clr>
            <a:srgbClr val="000000"/>
          </p15:clr>
        </p15:guide>
        <p15:guide id="6" pos="8412">
          <p15:clr>
            <a:srgbClr val="000000"/>
          </p15:clr>
        </p15:guide>
        <p15:guide id="7" pos="15311">
          <p15:clr>
            <a:srgbClr val="000000"/>
          </p15:clr>
        </p15:guide>
        <p15:guide id="8" pos="24535">
          <p15:clr>
            <a:srgbClr val="000000"/>
          </p15:clr>
        </p15:guide>
        <p15:guide id="9" pos="1150">
          <p15:clr>
            <a:srgbClr val="000000"/>
          </p15:clr>
        </p15:guide>
        <p15:guide id="10" pos="16330">
          <p15:clr>
            <a:srgbClr val="000000"/>
          </p15:clr>
        </p15:guide>
        <p15:guide id="11" pos="23563">
          <p15:clr>
            <a:srgbClr val="000000"/>
          </p15:clr>
        </p15:guide>
        <p15:guide id="12" pos="30871">
          <p15:clr>
            <a:srgbClr val="000000"/>
          </p15:clr>
        </p15:guide>
      </p15:sldGuideLst>
    </p:ext>
    <p:ext uri="http://customooxmlschemas.google.com/">
      <go:slidesCustomData xmlns:go="http://customooxmlschemas.google.com/" r:id="rId12" roundtripDataSignature="AMtx7mhQlJ3Z5pUwdKNNowt/RJ7EDpmW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7" orient="horz"/>
        <p:guide pos="19087" orient="horz"/>
        <p:guide pos="3625" orient="horz"/>
        <p:guide pos="2070" orient="horz"/>
        <p:guide pos="7439"/>
        <p:guide pos="8412"/>
        <p:guide pos="15311"/>
        <p:guide pos="24535"/>
        <p:guide pos="1150"/>
        <p:guide pos="16330"/>
        <p:guide pos="23563"/>
        <p:guide pos="3087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HelveticaNeue-boldItalic.fntdata"/><Relationship Id="rId10" Type="http://schemas.openxmlformats.org/officeDocument/2006/relationships/font" Target="fonts/HelveticaNeue-italic.fntdata"/><Relationship Id="rId12" Type="http://customschemas.google.com/relationships/presentationmetadata" Target="metadata"/><Relationship Id="rId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265275" cy="2560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18646775" y="0"/>
            <a:ext cx="14263687" cy="2560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48637825"/>
            <a:ext cx="14265275" cy="2559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 name="Google Shape;96;p1:notes"/>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3"/>
          <p:cNvSpPr txBox="1"/>
          <p:nvPr>
            <p:ph type="title"/>
          </p:nvPr>
        </p:nvSpPr>
        <p:spPr>
          <a:xfrm>
            <a:off x="4044951" y="20565844"/>
            <a:ext cx="43526075" cy="6355733"/>
          </a:xfrm>
          <a:prstGeom prst="rect">
            <a:avLst/>
          </a:prstGeom>
          <a:noFill/>
          <a:ln>
            <a:noFill/>
          </a:ln>
        </p:spPr>
        <p:txBody>
          <a:bodyPr anchorCtr="0" anchor="t" bIns="203775" lIns="407550" spcFirstLastPara="1" rIns="407550" wrap="square" tIns="2037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3"/>
          <p:cNvSpPr txBox="1"/>
          <p:nvPr>
            <p:ph idx="1" type="body"/>
          </p:nvPr>
        </p:nvSpPr>
        <p:spPr>
          <a:xfrm>
            <a:off x="4044951" y="13564969"/>
            <a:ext cx="43526075" cy="7000875"/>
          </a:xfrm>
          <a:prstGeom prst="rect">
            <a:avLst/>
          </a:prstGeom>
          <a:noFill/>
          <a:ln>
            <a:noFill/>
          </a:ln>
        </p:spPr>
        <p:txBody>
          <a:bodyPr anchorCtr="0" anchor="b" bIns="203775" lIns="407550" spcFirstLastPara="1" rIns="407550" wrap="square" tIns="20377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9" name="Google Shape;79;p13"/>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4"/>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4"/>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5"/>
          <p:cNvSpPr txBox="1"/>
          <p:nvPr>
            <p:ph type="ctrTitle"/>
          </p:nvPr>
        </p:nvSpPr>
        <p:spPr>
          <a:xfrm>
            <a:off x="3840164" y="9942601"/>
            <a:ext cx="43526075" cy="6858882"/>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5"/>
          <p:cNvSpPr txBox="1"/>
          <p:nvPr>
            <p:ph idx="1" type="subTitle"/>
          </p:nvPr>
        </p:nvSpPr>
        <p:spPr>
          <a:xfrm>
            <a:off x="7680325" y="18134983"/>
            <a:ext cx="35845751" cy="8180035"/>
          </a:xfrm>
          <a:prstGeom prst="rect">
            <a:avLst/>
          </a:prstGeom>
          <a:noFill/>
          <a:ln>
            <a:noFill/>
          </a:ln>
        </p:spPr>
        <p:txBody>
          <a:bodyPr anchorCtr="0" anchor="t" bIns="203775" lIns="407550" spcFirstLastPara="1" rIns="407550" wrap="square" tIns="203775">
            <a:noAutofit/>
          </a:bodyPr>
          <a:lstStyle>
            <a:lvl1pPr lvl="0" algn="ctr">
              <a:spcBef>
                <a:spcPts val="2860"/>
              </a:spcBef>
              <a:spcAft>
                <a:spcPts val="0"/>
              </a:spcAft>
              <a:buClr>
                <a:schemeClr val="dk1"/>
              </a:buClr>
              <a:buSzPts val="14300"/>
              <a:buFont typeface="Times New Roman"/>
              <a:buNone/>
              <a:defRPr/>
            </a:lvl1pPr>
            <a:lvl2pPr lvl="1" algn="ctr">
              <a:spcBef>
                <a:spcPts val="2500"/>
              </a:spcBef>
              <a:spcAft>
                <a:spcPts val="0"/>
              </a:spcAft>
              <a:buClr>
                <a:schemeClr val="dk1"/>
              </a:buClr>
              <a:buSzPts val="12500"/>
              <a:buFont typeface="Times New Roman"/>
              <a:buNone/>
              <a:defRPr/>
            </a:lvl2pPr>
            <a:lvl3pPr lvl="2" algn="ctr">
              <a:spcBef>
                <a:spcPts val="2140"/>
              </a:spcBef>
              <a:spcAft>
                <a:spcPts val="0"/>
              </a:spcAft>
              <a:buClr>
                <a:schemeClr val="dk1"/>
              </a:buClr>
              <a:buSzPts val="10700"/>
              <a:buFont typeface="Times New Roman"/>
              <a:buNone/>
              <a:defRPr/>
            </a:lvl3pPr>
            <a:lvl4pPr lvl="3" algn="ctr">
              <a:spcBef>
                <a:spcPts val="1780"/>
              </a:spcBef>
              <a:spcAft>
                <a:spcPts val="0"/>
              </a:spcAft>
              <a:buClr>
                <a:schemeClr val="dk1"/>
              </a:buClr>
              <a:buSzPts val="8900"/>
              <a:buFont typeface="Times New Roman"/>
              <a:buNone/>
              <a:defRPr/>
            </a:lvl4pPr>
            <a:lvl5pPr lvl="4" algn="ctr">
              <a:spcBef>
                <a:spcPts val="1780"/>
              </a:spcBef>
              <a:spcAft>
                <a:spcPts val="0"/>
              </a:spcAft>
              <a:buClr>
                <a:schemeClr val="dk1"/>
              </a:buClr>
              <a:buSzPts val="8900"/>
              <a:buFont typeface="Times New Roman"/>
              <a:buNone/>
              <a:defRPr/>
            </a:lvl5pPr>
            <a:lvl6pPr lvl="5" algn="ctr">
              <a:spcBef>
                <a:spcPts val="1780"/>
              </a:spcBef>
              <a:spcAft>
                <a:spcPts val="0"/>
              </a:spcAft>
              <a:buClr>
                <a:schemeClr val="dk1"/>
              </a:buClr>
              <a:buSzPts val="8900"/>
              <a:buFont typeface="Times New Roman"/>
              <a:buNone/>
              <a:defRPr/>
            </a:lvl6pPr>
            <a:lvl7pPr lvl="6" algn="ctr">
              <a:spcBef>
                <a:spcPts val="1780"/>
              </a:spcBef>
              <a:spcAft>
                <a:spcPts val="0"/>
              </a:spcAft>
              <a:buClr>
                <a:schemeClr val="dk1"/>
              </a:buClr>
              <a:buSzPts val="8900"/>
              <a:buFont typeface="Times New Roman"/>
              <a:buNone/>
              <a:defRPr/>
            </a:lvl7pPr>
            <a:lvl8pPr lvl="7" algn="ctr">
              <a:spcBef>
                <a:spcPts val="1780"/>
              </a:spcBef>
              <a:spcAft>
                <a:spcPts val="0"/>
              </a:spcAft>
              <a:buClr>
                <a:schemeClr val="dk1"/>
              </a:buClr>
              <a:buSzPts val="8900"/>
              <a:buFont typeface="Times New Roman"/>
              <a:buNone/>
              <a:defRPr/>
            </a:lvl8pPr>
            <a:lvl9pPr lvl="8" algn="ctr">
              <a:spcBef>
                <a:spcPts val="1780"/>
              </a:spcBef>
              <a:spcAft>
                <a:spcPts val="0"/>
              </a:spcAft>
              <a:buClr>
                <a:schemeClr val="dk1"/>
              </a:buClr>
              <a:buSzPts val="8900"/>
              <a:buFont typeface="Times New Roman"/>
              <a:buNone/>
              <a:defRPr/>
            </a:lvl9pPr>
          </a:lstStyle>
          <a:p/>
        </p:txBody>
      </p:sp>
      <p:sp>
        <p:nvSpPr>
          <p:cNvPr id="91" name="Google Shape;91;p15"/>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6"/>
          <p:cNvSpPr txBox="1"/>
          <p:nvPr>
            <p:ph type="title"/>
          </p:nvPr>
        </p:nvSpPr>
        <p:spPr>
          <a:xfrm rot="5400000">
            <a:off x="29124121" y="10205884"/>
            <a:ext cx="25603509" cy="10880725"/>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6"/>
          <p:cNvSpPr txBox="1"/>
          <p:nvPr>
            <p:ph idx="1" type="body"/>
          </p:nvPr>
        </p:nvSpPr>
        <p:spPr>
          <a:xfrm rot="5400000">
            <a:off x="7284883" y="-600228"/>
            <a:ext cx="25603509" cy="32492949"/>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7"/>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7"/>
          <p:cNvSpPr txBox="1"/>
          <p:nvPr>
            <p:ph idx="1" type="body"/>
          </p:nvPr>
        </p:nvSpPr>
        <p:spPr>
          <a:xfrm rot="5400000">
            <a:off x="16002794" y="-2915445"/>
            <a:ext cx="19200811" cy="43526075"/>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7"/>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8"/>
          <p:cNvSpPr txBox="1"/>
          <p:nvPr>
            <p:ph type="title"/>
          </p:nvPr>
        </p:nvSpPr>
        <p:spPr>
          <a:xfrm>
            <a:off x="10036176" y="22402492"/>
            <a:ext cx="30724474" cy="2645392"/>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
          <p:cNvSpPr/>
          <p:nvPr>
            <p:ph idx="2" type="pic"/>
          </p:nvPr>
        </p:nvSpPr>
        <p:spPr>
          <a:xfrm>
            <a:off x="10036176" y="2859927"/>
            <a:ext cx="30724474" cy="19201474"/>
          </a:xfrm>
          <a:prstGeom prst="rect">
            <a:avLst/>
          </a:prstGeom>
          <a:noFill/>
          <a:ln>
            <a:noFill/>
          </a:ln>
        </p:spPr>
      </p:sp>
      <p:sp>
        <p:nvSpPr>
          <p:cNvPr id="40" name="Google Shape;40;p8"/>
          <p:cNvSpPr txBox="1"/>
          <p:nvPr>
            <p:ph idx="1" type="body"/>
          </p:nvPr>
        </p:nvSpPr>
        <p:spPr>
          <a:xfrm>
            <a:off x="10036176" y="25047884"/>
            <a:ext cx="30724474" cy="3755098"/>
          </a:xfrm>
          <a:prstGeom prst="rect">
            <a:avLst/>
          </a:prstGeom>
          <a:noFill/>
          <a:ln>
            <a:noFill/>
          </a:ln>
        </p:spPr>
        <p:txBody>
          <a:bodyPr anchorCtr="0" anchor="t" bIns="203775" lIns="407550" spcFirstLastPara="1" rIns="407550" wrap="square" tIns="2037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1" name="Google Shape;41;p8"/>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9"/>
          <p:cNvSpPr txBox="1"/>
          <p:nvPr>
            <p:ph type="title"/>
          </p:nvPr>
        </p:nvSpPr>
        <p:spPr>
          <a:xfrm>
            <a:off x="2560638" y="1274851"/>
            <a:ext cx="16846550" cy="5421974"/>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9"/>
          <p:cNvSpPr txBox="1"/>
          <p:nvPr>
            <p:ph idx="1" type="body"/>
          </p:nvPr>
        </p:nvSpPr>
        <p:spPr>
          <a:xfrm>
            <a:off x="20019963" y="1274851"/>
            <a:ext cx="28625799" cy="27313600"/>
          </a:xfrm>
          <a:prstGeom prst="rect">
            <a:avLst/>
          </a:prstGeom>
          <a:noFill/>
          <a:ln>
            <a:noFill/>
          </a:ln>
        </p:spPr>
        <p:txBody>
          <a:bodyPr anchorCtr="0" anchor="t" bIns="203775" lIns="407550" spcFirstLastPara="1" rIns="407550" wrap="square" tIns="20377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7" name="Google Shape;47;p9"/>
          <p:cNvSpPr txBox="1"/>
          <p:nvPr>
            <p:ph idx="2" type="body"/>
          </p:nvPr>
        </p:nvSpPr>
        <p:spPr>
          <a:xfrm>
            <a:off x="2560638" y="6696825"/>
            <a:ext cx="16846550" cy="21891625"/>
          </a:xfrm>
          <a:prstGeom prst="rect">
            <a:avLst/>
          </a:prstGeom>
          <a:noFill/>
          <a:ln>
            <a:noFill/>
          </a:ln>
        </p:spPr>
        <p:txBody>
          <a:bodyPr anchorCtr="0" anchor="t" bIns="203775" lIns="407550" spcFirstLastPara="1" rIns="407550" wrap="square" tIns="2037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8" name="Google Shape;48;p9"/>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0"/>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1"/>
          <p:cNvSpPr txBox="1"/>
          <p:nvPr>
            <p:ph type="title"/>
          </p:nvPr>
        </p:nvSpPr>
        <p:spPr>
          <a:xfrm>
            <a:off x="2560639" y="1281024"/>
            <a:ext cx="46085126"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1"/>
          <p:cNvSpPr txBox="1"/>
          <p:nvPr>
            <p:ph idx="1" type="body"/>
          </p:nvPr>
        </p:nvSpPr>
        <p:spPr>
          <a:xfrm>
            <a:off x="2560638" y="7164476"/>
            <a:ext cx="22625050" cy="2984941"/>
          </a:xfrm>
          <a:prstGeom prst="rect">
            <a:avLst/>
          </a:prstGeom>
          <a:noFill/>
          <a:ln>
            <a:noFill/>
          </a:ln>
        </p:spPr>
        <p:txBody>
          <a:bodyPr anchorCtr="0" anchor="b" bIns="203775" lIns="407550" spcFirstLastPara="1" rIns="407550" wrap="square" tIns="2037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3" name="Google Shape;63;p11"/>
          <p:cNvSpPr txBox="1"/>
          <p:nvPr>
            <p:ph idx="2" type="body"/>
          </p:nvPr>
        </p:nvSpPr>
        <p:spPr>
          <a:xfrm>
            <a:off x="2560638" y="10149417"/>
            <a:ext cx="22625050" cy="18439033"/>
          </a:xfrm>
          <a:prstGeom prst="rect">
            <a:avLst/>
          </a:prstGeom>
          <a:noFill/>
          <a:ln>
            <a:noFill/>
          </a:ln>
        </p:spPr>
        <p:txBody>
          <a:bodyPr anchorCtr="0" anchor="t" bIns="203775" lIns="407550" spcFirstLastPara="1" rIns="407550" wrap="square" tIns="2037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4" name="Google Shape;64;p11"/>
          <p:cNvSpPr txBox="1"/>
          <p:nvPr>
            <p:ph idx="3" type="body"/>
          </p:nvPr>
        </p:nvSpPr>
        <p:spPr>
          <a:xfrm>
            <a:off x="26012775" y="7164476"/>
            <a:ext cx="22632987" cy="2984941"/>
          </a:xfrm>
          <a:prstGeom prst="rect">
            <a:avLst/>
          </a:prstGeom>
          <a:noFill/>
          <a:ln>
            <a:noFill/>
          </a:ln>
        </p:spPr>
        <p:txBody>
          <a:bodyPr anchorCtr="0" anchor="b" bIns="203775" lIns="407550" spcFirstLastPara="1" rIns="407550" wrap="square" tIns="2037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5" name="Google Shape;65;p11"/>
          <p:cNvSpPr txBox="1"/>
          <p:nvPr>
            <p:ph idx="4" type="body"/>
          </p:nvPr>
        </p:nvSpPr>
        <p:spPr>
          <a:xfrm>
            <a:off x="26012775" y="10149417"/>
            <a:ext cx="22632987" cy="18439033"/>
          </a:xfrm>
          <a:prstGeom prst="rect">
            <a:avLst/>
          </a:prstGeom>
          <a:noFill/>
          <a:ln>
            <a:noFill/>
          </a:ln>
        </p:spPr>
        <p:txBody>
          <a:bodyPr anchorCtr="0" anchor="t" bIns="203775" lIns="407550" spcFirstLastPara="1" rIns="407550" wrap="square" tIns="2037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6" name="Google Shape;66;p11"/>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2"/>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2"/>
          <p:cNvSpPr txBox="1"/>
          <p:nvPr>
            <p:ph idx="1" type="body"/>
          </p:nvPr>
        </p:nvSpPr>
        <p:spPr>
          <a:xfrm>
            <a:off x="3840164" y="9246527"/>
            <a:ext cx="21686837" cy="19201474"/>
          </a:xfrm>
          <a:prstGeom prst="rect">
            <a:avLst/>
          </a:prstGeom>
          <a:noFill/>
          <a:ln>
            <a:noFill/>
          </a:ln>
        </p:spPr>
        <p:txBody>
          <a:bodyPr anchorCtr="0" anchor="t" bIns="203775" lIns="407550" spcFirstLastPara="1" rIns="407550" wrap="square" tIns="2037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2" name="Google Shape;72;p12"/>
          <p:cNvSpPr txBox="1"/>
          <p:nvPr>
            <p:ph idx="2" type="body"/>
          </p:nvPr>
        </p:nvSpPr>
        <p:spPr>
          <a:xfrm>
            <a:off x="25679400" y="9246527"/>
            <a:ext cx="21686839" cy="19201474"/>
          </a:xfrm>
          <a:prstGeom prst="rect">
            <a:avLst/>
          </a:prstGeom>
          <a:noFill/>
          <a:ln>
            <a:noFill/>
          </a:ln>
        </p:spPr>
        <p:txBody>
          <a:bodyPr anchorCtr="0" anchor="t" bIns="203775" lIns="407550" spcFirstLastPara="1" rIns="407550" wrap="square" tIns="2037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3" name="Google Shape;73;p12"/>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11" name="Google Shape;11;p3"/>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3" name="Google Shape;13;p3"/>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4" name="Google Shape;14;p3"/>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2"/>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21" name="Google Shape;21;p2"/>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3" name="Google Shape;23;p2"/>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4" name="Google Shape;24;p2"/>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txBox="1"/>
          <p:nvPr/>
        </p:nvSpPr>
        <p:spPr>
          <a:xfrm>
            <a:off x="0" y="0"/>
            <a:ext cx="51206400" cy="32004001"/>
          </a:xfrm>
          <a:prstGeom prst="rect">
            <a:avLst/>
          </a:prstGeom>
          <a:solidFill>
            <a:srgbClr val="191919">
              <a:alpha val="7450"/>
            </a:srgbClr>
          </a:solidFill>
          <a:ln cap="flat" cmpd="sng" w="9525">
            <a:solidFill>
              <a:srgbClr val="D8D8D8"/>
            </a:solidFill>
            <a:prstDash val="solid"/>
            <a:miter lim="800000"/>
            <a:headEnd len="sm" w="sm" type="none"/>
            <a:tailEnd len="sm" w="sm" type="none"/>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Helvetica Neue"/>
              <a:ea typeface="Helvetica Neue"/>
              <a:cs typeface="Helvetica Neue"/>
              <a:sym typeface="Helvetica Neue"/>
            </a:endParaRPr>
          </a:p>
        </p:txBody>
      </p:sp>
      <p:sp>
        <p:nvSpPr>
          <p:cNvPr id="100" name="Google Shape;100;p1"/>
          <p:cNvSpPr txBox="1"/>
          <p:nvPr/>
        </p:nvSpPr>
        <p:spPr>
          <a:xfrm>
            <a:off x="1995475" y="6929425"/>
            <a:ext cx="10512300" cy="6572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chemeClr val="dk1"/>
              </a:buClr>
              <a:buSzPts val="4800"/>
              <a:buFont typeface="Avenir"/>
              <a:buNone/>
            </a:pPr>
            <a:r>
              <a:rPr b="1" lang="en-US" sz="4800">
                <a:solidFill>
                  <a:schemeClr val="dk1"/>
                </a:solidFill>
                <a:latin typeface="Avenir"/>
                <a:ea typeface="Avenir"/>
                <a:cs typeface="Avenir"/>
                <a:sym typeface="Avenir"/>
              </a:rPr>
              <a:t>Overview</a:t>
            </a:r>
            <a:endParaRPr b="0" i="0" sz="4800" u="none">
              <a:solidFill>
                <a:schemeClr val="dk1"/>
              </a:solidFill>
              <a:latin typeface="Avenir"/>
              <a:ea typeface="Avenir"/>
              <a:cs typeface="Avenir"/>
              <a:sym typeface="Avenir"/>
            </a:endParaRPr>
          </a:p>
          <a:p>
            <a:pPr indent="0" lvl="0" marL="0" marR="0" rtl="0" algn="l">
              <a:lnSpc>
                <a:spcPct val="100000"/>
              </a:lnSpc>
              <a:spcBef>
                <a:spcPts val="480"/>
              </a:spcBef>
              <a:spcAft>
                <a:spcPts val="0"/>
              </a:spcAft>
              <a:buClr>
                <a:schemeClr val="dk1"/>
              </a:buClr>
              <a:buSzPts val="4800"/>
              <a:buFont typeface="Avenir"/>
              <a:buNone/>
            </a:pPr>
            <a:r>
              <a:rPr lang="en-US" sz="4400">
                <a:solidFill>
                  <a:schemeClr val="dk1"/>
                </a:solidFill>
                <a:latin typeface="Avenir"/>
                <a:ea typeface="Avenir"/>
                <a:cs typeface="Avenir"/>
                <a:sym typeface="Avenir"/>
              </a:rPr>
              <a:t>The Smart Start project includes a database of smart classroom technology and allows users to have personalized settings that are automatically applied upon entry to the classroom.</a:t>
            </a:r>
            <a:endParaRPr sz="1000"/>
          </a:p>
        </p:txBody>
      </p:sp>
      <p:sp>
        <p:nvSpPr>
          <p:cNvPr id="101" name="Google Shape;101;p1"/>
          <p:cNvSpPr txBox="1"/>
          <p:nvPr/>
        </p:nvSpPr>
        <p:spPr>
          <a:xfrm>
            <a:off x="1995475" y="14476275"/>
            <a:ext cx="10512300" cy="164244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lang="en-US" sz="4800">
                <a:latin typeface="Avenir"/>
                <a:ea typeface="Avenir"/>
                <a:cs typeface="Avenir"/>
                <a:sym typeface="Avenir"/>
              </a:rPr>
              <a:t>Classroom Inventory Database</a:t>
            </a:r>
            <a:endParaRPr b="0" i="0" sz="4800" u="none">
              <a:solidFill>
                <a:schemeClr val="dk1"/>
              </a:solidFill>
              <a:latin typeface="Avenir"/>
              <a:ea typeface="Avenir"/>
              <a:cs typeface="Avenir"/>
              <a:sym typeface="Avenir"/>
            </a:endParaRPr>
          </a:p>
          <a:p>
            <a:pPr indent="0" lvl="0" marL="0" marR="0" rtl="0" algn="l">
              <a:lnSpc>
                <a:spcPct val="100000"/>
              </a:lnSpc>
              <a:spcBef>
                <a:spcPts val="1000"/>
              </a:spcBef>
              <a:spcAft>
                <a:spcPts val="0"/>
              </a:spcAft>
              <a:buNone/>
            </a:pPr>
            <a:r>
              <a:rPr lang="en-US" sz="4400">
                <a:solidFill>
                  <a:schemeClr val="dk1"/>
                </a:solidFill>
                <a:latin typeface="Avenir"/>
                <a:ea typeface="Avenir"/>
                <a:cs typeface="Avenir"/>
                <a:sym typeface="Avenir"/>
              </a:rPr>
              <a:t>This allows the </a:t>
            </a:r>
            <a:r>
              <a:rPr lang="en-US" sz="4400">
                <a:solidFill>
                  <a:schemeClr val="dk1"/>
                </a:solidFill>
                <a:latin typeface="Avenir"/>
                <a:ea typeface="Avenir"/>
                <a:cs typeface="Avenir"/>
                <a:sym typeface="Avenir"/>
              </a:rPr>
              <a:t>administrators</a:t>
            </a:r>
            <a:r>
              <a:rPr lang="en-US" sz="4400">
                <a:solidFill>
                  <a:schemeClr val="dk1"/>
                </a:solidFill>
                <a:latin typeface="Avenir"/>
                <a:ea typeface="Avenir"/>
                <a:cs typeface="Avenir"/>
                <a:sym typeface="Avenir"/>
              </a:rPr>
              <a:t> of the project to keep track of technology located in each classroom. Links to </a:t>
            </a:r>
            <a:r>
              <a:rPr lang="en-US" sz="4400">
                <a:solidFill>
                  <a:schemeClr val="dk1"/>
                </a:solidFill>
                <a:latin typeface="Avenir"/>
                <a:ea typeface="Avenir"/>
                <a:cs typeface="Avenir"/>
                <a:sym typeface="Avenir"/>
              </a:rPr>
              <a:t>products, technical specifications, location, classroom size, and layout customization are also included. </a:t>
            </a:r>
            <a:endParaRPr b="0" i="0" sz="4400" u="none">
              <a:solidFill>
                <a:schemeClr val="dk1"/>
              </a:solidFill>
              <a:latin typeface="Avenir"/>
              <a:ea typeface="Avenir"/>
              <a:cs typeface="Avenir"/>
              <a:sym typeface="Avenir"/>
            </a:endParaRPr>
          </a:p>
        </p:txBody>
      </p:sp>
      <p:sp>
        <p:nvSpPr>
          <p:cNvPr id="102" name="Google Shape;102;p1"/>
          <p:cNvSpPr txBox="1"/>
          <p:nvPr/>
        </p:nvSpPr>
        <p:spPr>
          <a:xfrm>
            <a:off x="13822363" y="6908800"/>
            <a:ext cx="23347362" cy="23991888"/>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lang="en-US" sz="4800">
                <a:latin typeface="Avenir"/>
                <a:ea typeface="Avenir"/>
                <a:cs typeface="Avenir"/>
                <a:sym typeface="Avenir"/>
              </a:rPr>
              <a:t>Personal Preferences and T</a:t>
            </a:r>
            <a:r>
              <a:rPr b="1" lang="en-US" sz="4800">
                <a:solidFill>
                  <a:schemeClr val="dk1"/>
                </a:solidFill>
                <a:latin typeface="Avenir"/>
                <a:ea typeface="Avenir"/>
                <a:cs typeface="Avenir"/>
                <a:sym typeface="Avenir"/>
              </a:rPr>
              <a:t>echnology Settings</a:t>
            </a:r>
            <a:endParaRPr/>
          </a:p>
          <a:p>
            <a:pPr indent="0" lvl="0" marL="0" marR="0" rtl="0" algn="l">
              <a:lnSpc>
                <a:spcPct val="100000"/>
              </a:lnSpc>
              <a:spcBef>
                <a:spcPts val="500"/>
              </a:spcBef>
              <a:spcAft>
                <a:spcPts val="0"/>
              </a:spcAft>
              <a:buClr>
                <a:schemeClr val="dk1"/>
              </a:buClr>
              <a:buSzPts val="4800"/>
              <a:buFont typeface="Helvetica Neue"/>
              <a:buNone/>
            </a:pPr>
            <a:r>
              <a:t/>
            </a:r>
            <a:endParaRPr b="0" i="0" sz="4800" u="none">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Avenir"/>
              <a:buNone/>
            </a:pPr>
            <a:r>
              <a:t/>
            </a:r>
            <a:endParaRPr/>
          </a:p>
          <a:p>
            <a:pPr indent="0" lvl="0" marL="0" marR="0" rtl="0" algn="l">
              <a:lnSpc>
                <a:spcPct val="100000"/>
              </a:lnSpc>
              <a:spcBef>
                <a:spcPts val="2400"/>
              </a:spcBef>
              <a:spcAft>
                <a:spcPts val="0"/>
              </a:spcAft>
              <a:buClr>
                <a:schemeClr val="dk1"/>
              </a:buClr>
              <a:buSzPts val="4800"/>
              <a:buFont typeface="Helvetica Neue"/>
              <a:buNone/>
            </a:pPr>
            <a:r>
              <a:t/>
            </a:r>
            <a:endParaRPr b="0" i="0" sz="4800" u="none">
              <a:solidFill>
                <a:schemeClr val="accent2"/>
              </a:solidFill>
              <a:latin typeface="Avenir"/>
              <a:ea typeface="Avenir"/>
              <a:cs typeface="Avenir"/>
              <a:sym typeface="Avenir"/>
            </a:endParaRPr>
          </a:p>
          <a:p>
            <a:pPr indent="0" lvl="0" marL="0" marR="0" rtl="0" algn="l">
              <a:lnSpc>
                <a:spcPct val="100000"/>
              </a:lnSpc>
              <a:spcBef>
                <a:spcPts val="0"/>
              </a:spcBef>
              <a:spcAft>
                <a:spcPts val="0"/>
              </a:spcAft>
              <a:buNone/>
            </a:pPr>
            <a:r>
              <a:t/>
            </a:r>
            <a:endParaRPr b="0" i="0" sz="4800" u="none">
              <a:solidFill>
                <a:schemeClr val="accent2"/>
              </a:solidFill>
              <a:latin typeface="Avenir"/>
              <a:ea typeface="Avenir"/>
              <a:cs typeface="Avenir"/>
              <a:sym typeface="Avenir"/>
            </a:endParaRPr>
          </a:p>
        </p:txBody>
      </p:sp>
      <p:sp>
        <p:nvSpPr>
          <p:cNvPr id="103" name="Google Shape;103;p1"/>
          <p:cNvSpPr txBox="1"/>
          <p:nvPr/>
        </p:nvSpPr>
        <p:spPr>
          <a:xfrm>
            <a:off x="38598475" y="6902450"/>
            <a:ext cx="10512300" cy="6572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Clr>
                <a:srgbClr val="000000"/>
              </a:buClr>
              <a:buSzPts val="4800"/>
              <a:buFont typeface="Avenir"/>
              <a:buNone/>
            </a:pPr>
            <a:r>
              <a:rPr b="1" lang="en-US" sz="4800">
                <a:latin typeface="Avenir"/>
                <a:ea typeface="Avenir"/>
                <a:cs typeface="Avenir"/>
                <a:sym typeface="Avenir"/>
              </a:rPr>
              <a:t>MongoDB</a:t>
            </a:r>
            <a:endParaRPr/>
          </a:p>
          <a:p>
            <a:pPr indent="0" lvl="0" marL="0" marR="0" rtl="0" algn="l">
              <a:lnSpc>
                <a:spcPct val="100000"/>
              </a:lnSpc>
              <a:spcBef>
                <a:spcPts val="2400"/>
              </a:spcBef>
              <a:spcAft>
                <a:spcPts val="0"/>
              </a:spcAft>
              <a:buClr>
                <a:schemeClr val="dk1"/>
              </a:buClr>
              <a:buSzPts val="4800"/>
              <a:buFont typeface="Avenir"/>
              <a:buNone/>
            </a:pPr>
            <a:r>
              <a:rPr i="1" lang="en-US" sz="4800">
                <a:solidFill>
                  <a:schemeClr val="dk1"/>
                </a:solidFill>
                <a:latin typeface="Avenir"/>
                <a:ea typeface="Avenir"/>
                <a:cs typeface="Avenir"/>
                <a:sym typeface="Avenir"/>
              </a:rPr>
              <a:t>MongoDB </a:t>
            </a:r>
            <a:r>
              <a:rPr lang="en-US" sz="4800">
                <a:solidFill>
                  <a:schemeClr val="dk1"/>
                </a:solidFill>
                <a:latin typeface="Avenir"/>
                <a:ea typeface="Avenir"/>
                <a:cs typeface="Avenir"/>
                <a:sym typeface="Avenir"/>
              </a:rPr>
              <a:t>is a free database hosting site that provides the capability of storing the users’ personal preferences and can easily be transferred to another database solution in the future. </a:t>
            </a:r>
            <a:endParaRPr/>
          </a:p>
        </p:txBody>
      </p:sp>
      <p:sp>
        <p:nvSpPr>
          <p:cNvPr id="104" name="Google Shape;104;p1"/>
          <p:cNvSpPr txBox="1"/>
          <p:nvPr/>
        </p:nvSpPr>
        <p:spPr>
          <a:xfrm>
            <a:off x="1744662" y="4460875"/>
            <a:ext cx="47701200" cy="1477500"/>
          </a:xfrm>
          <a:prstGeom prst="rect">
            <a:avLst/>
          </a:prstGeom>
          <a:noFill/>
          <a:ln>
            <a:noFill/>
          </a:ln>
        </p:spPr>
        <p:txBody>
          <a:bodyPr anchorCtr="0" anchor="ctr" bIns="274300" lIns="274300" spcFirstLastPara="1" rIns="274300" wrap="square" tIns="274300">
            <a:spAutoFit/>
          </a:bodyPr>
          <a:lstStyle/>
          <a:p>
            <a:pPr indent="0" lvl="0" marL="0" marR="0" rtl="0" algn="ctr">
              <a:lnSpc>
                <a:spcPct val="100000"/>
              </a:lnSpc>
              <a:spcBef>
                <a:spcPts val="0"/>
              </a:spcBef>
              <a:spcAft>
                <a:spcPts val="0"/>
              </a:spcAft>
              <a:buClr>
                <a:schemeClr val="dk1"/>
              </a:buClr>
              <a:buSzPts val="6000"/>
              <a:buFont typeface="Avenir"/>
              <a:buNone/>
            </a:pPr>
            <a:r>
              <a:rPr b="1" lang="en-US" sz="6000">
                <a:solidFill>
                  <a:schemeClr val="dk1"/>
                </a:solidFill>
                <a:latin typeface="Avenir"/>
                <a:ea typeface="Avenir"/>
                <a:cs typeface="Avenir"/>
                <a:sym typeface="Avenir"/>
              </a:rPr>
              <a:t>Noah Mutersbaugh, David Powers, and Mohammad Saleh             Eric Kunnen (</a:t>
            </a:r>
            <a:r>
              <a:rPr lang="en-US" sz="6000">
                <a:solidFill>
                  <a:schemeClr val="dk1"/>
                </a:solidFill>
                <a:latin typeface="Avenir"/>
                <a:ea typeface="Avenir"/>
                <a:cs typeface="Avenir"/>
                <a:sym typeface="Avenir"/>
              </a:rPr>
              <a:t>GVSU)</a:t>
            </a:r>
            <a:endParaRPr/>
          </a:p>
        </p:txBody>
      </p:sp>
      <p:sp>
        <p:nvSpPr>
          <p:cNvPr id="105" name="Google Shape;105;p1"/>
          <p:cNvSpPr/>
          <p:nvPr/>
        </p:nvSpPr>
        <p:spPr>
          <a:xfrm>
            <a:off x="896938" y="962315"/>
            <a:ext cx="49450624" cy="3167534"/>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Clr>
                <a:schemeClr val="dk1"/>
              </a:buClr>
              <a:buSzPts val="11000"/>
              <a:buFont typeface="Avenir"/>
              <a:buNone/>
            </a:pPr>
            <a:r>
              <a:rPr b="1" lang="en-US" sz="11000">
                <a:solidFill>
                  <a:schemeClr val="dk1"/>
                </a:solidFill>
                <a:latin typeface="Avenir"/>
                <a:ea typeface="Avenir"/>
                <a:cs typeface="Avenir"/>
                <a:sym typeface="Avenir"/>
              </a:rPr>
              <a:t>Smart Start: Web-Based Classroom Inventory and </a:t>
            </a:r>
            <a:endParaRPr b="1" sz="11000">
              <a:solidFill>
                <a:schemeClr val="dk1"/>
              </a:solidFill>
              <a:latin typeface="Avenir"/>
              <a:ea typeface="Avenir"/>
              <a:cs typeface="Avenir"/>
              <a:sym typeface="Avenir"/>
            </a:endParaRPr>
          </a:p>
          <a:p>
            <a:pPr indent="0" lvl="0" marL="0" marR="0" rtl="0" algn="ctr">
              <a:lnSpc>
                <a:spcPct val="90000"/>
              </a:lnSpc>
              <a:spcBef>
                <a:spcPts val="0"/>
              </a:spcBef>
              <a:spcAft>
                <a:spcPts val="0"/>
              </a:spcAft>
              <a:buClr>
                <a:schemeClr val="dk1"/>
              </a:buClr>
              <a:buSzPts val="11000"/>
              <a:buFont typeface="Avenir"/>
              <a:buNone/>
            </a:pPr>
            <a:r>
              <a:rPr b="1" lang="en-US" sz="11000">
                <a:solidFill>
                  <a:schemeClr val="dk1"/>
                </a:solidFill>
                <a:latin typeface="Avenir"/>
                <a:ea typeface="Avenir"/>
                <a:cs typeface="Avenir"/>
                <a:sym typeface="Avenir"/>
              </a:rPr>
              <a:t>Personalized Smart Classroom Settings</a:t>
            </a:r>
            <a:endParaRPr b="1" sz="11000">
              <a:solidFill>
                <a:schemeClr val="dk1"/>
              </a:solidFill>
              <a:latin typeface="Avenir"/>
              <a:ea typeface="Avenir"/>
              <a:cs typeface="Avenir"/>
              <a:sym typeface="Avenir"/>
            </a:endParaRPr>
          </a:p>
        </p:txBody>
      </p:sp>
      <p:sp>
        <p:nvSpPr>
          <p:cNvPr id="106" name="Google Shape;106;p1"/>
          <p:cNvSpPr txBox="1"/>
          <p:nvPr/>
        </p:nvSpPr>
        <p:spPr>
          <a:xfrm>
            <a:off x="38596825" y="18892050"/>
            <a:ext cx="10515600" cy="83817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360"/>
              </a:spcBef>
              <a:spcAft>
                <a:spcPts val="0"/>
              </a:spcAft>
              <a:buClr>
                <a:schemeClr val="dk1"/>
              </a:buClr>
              <a:buSzPts val="3600"/>
              <a:buFont typeface="Avenir"/>
              <a:buNone/>
            </a:pPr>
            <a:r>
              <a:rPr b="1" lang="en-US" sz="4400">
                <a:latin typeface="Avenir"/>
                <a:ea typeface="Avenir"/>
                <a:cs typeface="Avenir"/>
                <a:sym typeface="Avenir"/>
              </a:rPr>
              <a:t>Future Work</a:t>
            </a:r>
            <a:endParaRPr b="1" sz="4400">
              <a:latin typeface="Avenir"/>
              <a:ea typeface="Avenir"/>
              <a:cs typeface="Avenir"/>
              <a:sym typeface="Avenir"/>
            </a:endParaRPr>
          </a:p>
          <a:p>
            <a:pPr indent="0" lvl="0" marL="0" marR="0" rtl="0" algn="l">
              <a:lnSpc>
                <a:spcPct val="100000"/>
              </a:lnSpc>
              <a:spcBef>
                <a:spcPts val="360"/>
              </a:spcBef>
              <a:spcAft>
                <a:spcPts val="0"/>
              </a:spcAft>
              <a:buClr>
                <a:schemeClr val="dk1"/>
              </a:buClr>
              <a:buSzPts val="3600"/>
              <a:buFont typeface="Avenir"/>
              <a:buNone/>
            </a:pPr>
            <a:r>
              <a:rPr lang="en-US" sz="4400">
                <a:latin typeface="Avenir"/>
                <a:ea typeface="Avenir"/>
                <a:cs typeface="Avenir"/>
                <a:sym typeface="Avenir"/>
              </a:rPr>
              <a:t>Integration to physical classrooms will be the next phase of this project. This will involve explicit network permission from GVSU’s IT department as well as in-depth communication with specific IT team members most familiar with the Extron unit, which is the central hub for technology within the classrooms.</a:t>
            </a:r>
            <a:endParaRPr sz="4400">
              <a:latin typeface="Avenir"/>
              <a:ea typeface="Avenir"/>
              <a:cs typeface="Avenir"/>
              <a:sym typeface="Avenir"/>
            </a:endParaRPr>
          </a:p>
        </p:txBody>
      </p:sp>
      <p:sp>
        <p:nvSpPr>
          <p:cNvPr id="107" name="Google Shape;107;p1"/>
          <p:cNvSpPr txBox="1"/>
          <p:nvPr/>
        </p:nvSpPr>
        <p:spPr>
          <a:xfrm>
            <a:off x="38596825" y="14320062"/>
            <a:ext cx="10515600" cy="45720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500062" lvl="0" marL="500062" marR="0" rtl="0" algn="l">
              <a:lnSpc>
                <a:spcPct val="100000"/>
              </a:lnSpc>
              <a:spcBef>
                <a:spcPts val="1200"/>
              </a:spcBef>
              <a:spcAft>
                <a:spcPts val="0"/>
              </a:spcAft>
              <a:buClr>
                <a:schemeClr val="dk1"/>
              </a:buClr>
              <a:buSzPts val="3600"/>
              <a:buFont typeface="Avenir"/>
              <a:buNone/>
            </a:pPr>
            <a:r>
              <a:rPr b="1" lang="en-US" sz="4400">
                <a:latin typeface="Avenir"/>
                <a:ea typeface="Avenir"/>
                <a:cs typeface="Avenir"/>
                <a:sym typeface="Avenir"/>
              </a:rPr>
              <a:t>Authentication</a:t>
            </a:r>
            <a:endParaRPr b="1" sz="4400">
              <a:latin typeface="Avenir"/>
              <a:ea typeface="Avenir"/>
              <a:cs typeface="Avenir"/>
              <a:sym typeface="Avenir"/>
            </a:endParaRPr>
          </a:p>
          <a:p>
            <a:pPr indent="0" lvl="0" marL="0" rtl="0" algn="l">
              <a:spcBef>
                <a:spcPts val="1000"/>
              </a:spcBef>
              <a:spcAft>
                <a:spcPts val="0"/>
              </a:spcAft>
              <a:buClr>
                <a:schemeClr val="dk1"/>
              </a:buClr>
              <a:buSzPts val="3600"/>
              <a:buFont typeface="Avenir"/>
              <a:buNone/>
            </a:pPr>
            <a:r>
              <a:rPr i="1" lang="en-US" sz="4400">
                <a:latin typeface="Avenir"/>
                <a:ea typeface="Avenir"/>
                <a:cs typeface="Avenir"/>
                <a:sym typeface="Avenir"/>
              </a:rPr>
              <a:t>Google OAuth 2.0</a:t>
            </a:r>
            <a:r>
              <a:rPr lang="en-US" sz="4400">
                <a:latin typeface="Avenir"/>
                <a:ea typeface="Avenir"/>
                <a:cs typeface="Avenir"/>
                <a:sym typeface="Avenir"/>
              </a:rPr>
              <a:t> is used alongside logic within the application to authenticate individual users.</a:t>
            </a:r>
            <a:endParaRPr b="1" sz="4400">
              <a:latin typeface="Avenir"/>
              <a:ea typeface="Avenir"/>
              <a:cs typeface="Avenir"/>
              <a:sym typeface="Avenir"/>
            </a:endParaRPr>
          </a:p>
        </p:txBody>
      </p:sp>
      <p:sp>
        <p:nvSpPr>
          <p:cNvPr id="108" name="Google Shape;108;p1"/>
          <p:cNvSpPr txBox="1"/>
          <p:nvPr/>
        </p:nvSpPr>
        <p:spPr>
          <a:xfrm>
            <a:off x="38595300" y="27273750"/>
            <a:ext cx="10515600" cy="36048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360"/>
              </a:spcBef>
              <a:spcAft>
                <a:spcPts val="0"/>
              </a:spcAft>
              <a:buClr>
                <a:srgbClr val="000000"/>
              </a:buClr>
              <a:buSzPts val="3600"/>
              <a:buFont typeface="Avenir"/>
              <a:buNone/>
            </a:pPr>
            <a:r>
              <a:rPr b="1" lang="en-US" sz="4400">
                <a:latin typeface="Avenir"/>
                <a:ea typeface="Avenir"/>
                <a:cs typeface="Avenir"/>
                <a:sym typeface="Avenir"/>
              </a:rPr>
              <a:t>Acknowledgements</a:t>
            </a:r>
            <a:endParaRPr b="0" i="0" sz="3600" u="none">
              <a:solidFill>
                <a:schemeClr val="dk1"/>
              </a:solidFill>
              <a:latin typeface="Avenir"/>
              <a:ea typeface="Avenir"/>
              <a:cs typeface="Avenir"/>
              <a:sym typeface="Avenir"/>
            </a:endParaRPr>
          </a:p>
          <a:p>
            <a:pPr indent="0" lvl="0" marL="0" marR="0" rtl="0" algn="l">
              <a:lnSpc>
                <a:spcPct val="100000"/>
              </a:lnSpc>
              <a:spcBef>
                <a:spcPts val="0"/>
              </a:spcBef>
              <a:spcAft>
                <a:spcPts val="0"/>
              </a:spcAft>
              <a:buNone/>
            </a:pPr>
            <a:r>
              <a:rPr lang="en-US" sz="3600">
                <a:solidFill>
                  <a:schemeClr val="dk1"/>
                </a:solidFill>
                <a:latin typeface="Avenir"/>
                <a:ea typeface="Avenir"/>
                <a:cs typeface="Avenir"/>
                <a:sym typeface="Avenir"/>
              </a:rPr>
              <a:t>Thank you to Eric Kunnen and Hunter Bridwell for their support and introductions to many other teams within GVSU.</a:t>
            </a:r>
            <a:endParaRPr b="0" i="0" sz="3600" u="none">
              <a:solidFill>
                <a:schemeClr val="dk1"/>
              </a:solidFill>
              <a:latin typeface="Avenir"/>
              <a:ea typeface="Avenir"/>
              <a:cs typeface="Avenir"/>
              <a:sym typeface="Avenir"/>
            </a:endParaRPr>
          </a:p>
        </p:txBody>
      </p:sp>
      <p:sp>
        <p:nvSpPr>
          <p:cNvPr id="109" name="Google Shape;109;p1"/>
          <p:cNvSpPr txBox="1"/>
          <p:nvPr/>
        </p:nvSpPr>
        <p:spPr>
          <a:xfrm>
            <a:off x="14757600" y="15971200"/>
            <a:ext cx="10242600" cy="13895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Avenir"/>
                <a:ea typeface="Avenir"/>
                <a:cs typeface="Avenir"/>
                <a:sym typeface="Avenir"/>
              </a:rPr>
              <a:t>Personal Preferences</a:t>
            </a:r>
            <a:endParaRPr b="1" sz="4800">
              <a:latin typeface="Avenir"/>
              <a:ea typeface="Avenir"/>
              <a:cs typeface="Avenir"/>
              <a:sym typeface="Avenir"/>
            </a:endParaRPr>
          </a:p>
          <a:p>
            <a:pPr indent="0" lvl="0" marL="0" rtl="0" algn="l">
              <a:spcBef>
                <a:spcPts val="1000"/>
              </a:spcBef>
              <a:spcAft>
                <a:spcPts val="0"/>
              </a:spcAft>
              <a:buNone/>
            </a:pPr>
            <a:r>
              <a:rPr lang="en-US" sz="4800">
                <a:latin typeface="Avenir"/>
                <a:ea typeface="Avenir"/>
                <a:cs typeface="Avenir"/>
                <a:sym typeface="Avenir"/>
              </a:rPr>
              <a:t>Personal preferences are an integral component of the Smart Start project. As such, the capability to change and apply settings easily and without frustration is our primary directive. We’ve implemented CRUD operations (Create, Read, Update, and Delete) with easy to understand icons and included pop-up messages called “toasts” to help the user understand the outcomes of their actions. Additionally, we’ve included logic to handle future cases where the user enters a room and would like current settings to be applied to the classroom’s technology.</a:t>
            </a:r>
            <a:endParaRPr sz="4800">
              <a:latin typeface="Avenir"/>
              <a:ea typeface="Avenir"/>
              <a:cs typeface="Avenir"/>
              <a:sym typeface="Avenir"/>
            </a:endParaRPr>
          </a:p>
        </p:txBody>
      </p:sp>
      <p:sp>
        <p:nvSpPr>
          <p:cNvPr id="110" name="Google Shape;110;p1"/>
          <p:cNvSpPr txBox="1"/>
          <p:nvPr/>
        </p:nvSpPr>
        <p:spPr>
          <a:xfrm>
            <a:off x="25984151" y="8813300"/>
            <a:ext cx="10242600" cy="13895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latin typeface="Avenir"/>
                <a:ea typeface="Avenir"/>
                <a:cs typeface="Avenir"/>
                <a:sym typeface="Avenir"/>
              </a:rPr>
              <a:t>Technology Settings</a:t>
            </a:r>
            <a:endParaRPr b="1" sz="4800">
              <a:latin typeface="Avenir"/>
              <a:ea typeface="Avenir"/>
              <a:cs typeface="Avenir"/>
              <a:sym typeface="Avenir"/>
            </a:endParaRPr>
          </a:p>
          <a:p>
            <a:pPr indent="0" lvl="0" marL="0" rtl="0" algn="l">
              <a:spcBef>
                <a:spcPts val="1000"/>
              </a:spcBef>
              <a:spcAft>
                <a:spcPts val="0"/>
              </a:spcAft>
              <a:buNone/>
            </a:pPr>
            <a:r>
              <a:rPr lang="en-US" sz="4800">
                <a:latin typeface="Avenir"/>
                <a:ea typeface="Avenir"/>
                <a:cs typeface="Avenir"/>
                <a:sym typeface="Avenir"/>
              </a:rPr>
              <a:t>In order to lay the foundation for future implementation, the technology settings are easily accessible from the database using a packages called </a:t>
            </a:r>
            <a:r>
              <a:rPr i="1" lang="en-US" sz="4800">
                <a:latin typeface="Avenir"/>
                <a:ea typeface="Avenir"/>
                <a:cs typeface="Avenir"/>
                <a:sym typeface="Avenir"/>
              </a:rPr>
              <a:t>ExpressJS</a:t>
            </a:r>
            <a:r>
              <a:rPr lang="en-US" sz="4800">
                <a:latin typeface="Avenir"/>
                <a:ea typeface="Avenir"/>
                <a:cs typeface="Avenir"/>
                <a:sym typeface="Avenir"/>
              </a:rPr>
              <a:t>, </a:t>
            </a:r>
            <a:r>
              <a:rPr i="1" lang="en-US" sz="4800">
                <a:latin typeface="Avenir"/>
                <a:ea typeface="Avenir"/>
                <a:cs typeface="Avenir"/>
                <a:sym typeface="Avenir"/>
              </a:rPr>
              <a:t>Axios</a:t>
            </a:r>
            <a:r>
              <a:rPr lang="en-US" sz="4800">
                <a:latin typeface="Avenir"/>
                <a:ea typeface="Avenir"/>
                <a:cs typeface="Avenir"/>
                <a:sym typeface="Avenir"/>
              </a:rPr>
              <a:t>, and </a:t>
            </a:r>
            <a:r>
              <a:rPr i="1" lang="en-US" sz="4800">
                <a:latin typeface="Avenir"/>
                <a:ea typeface="Avenir"/>
                <a:cs typeface="Avenir"/>
                <a:sym typeface="Avenir"/>
              </a:rPr>
              <a:t>MongoDB NodeJS Driver</a:t>
            </a:r>
            <a:r>
              <a:rPr lang="en-US" sz="4800">
                <a:latin typeface="Avenir"/>
                <a:ea typeface="Avenir"/>
                <a:cs typeface="Avenir"/>
                <a:sym typeface="Avenir"/>
              </a:rPr>
              <a:t>. These personalized settings are only available to users that have been authenticated by </a:t>
            </a:r>
            <a:r>
              <a:rPr i="1" lang="en-US" sz="4800">
                <a:latin typeface="Avenir"/>
                <a:ea typeface="Avenir"/>
                <a:cs typeface="Avenir"/>
                <a:sym typeface="Avenir"/>
              </a:rPr>
              <a:t>Google OAuth 2.0</a:t>
            </a:r>
            <a:r>
              <a:rPr lang="en-US" sz="4800">
                <a:latin typeface="Avenir"/>
                <a:ea typeface="Avenir"/>
                <a:cs typeface="Avenir"/>
                <a:sym typeface="Avenir"/>
              </a:rPr>
              <a:t> and have been given specific permission by administrators. In other words, not every user will be able to see or change their technology settings, even though they have access to the inventory database and the rest of the application.</a:t>
            </a:r>
            <a:endParaRPr sz="4800">
              <a:latin typeface="Avenir"/>
              <a:ea typeface="Avenir"/>
              <a:cs typeface="Avenir"/>
              <a:sym typeface="Avenir"/>
            </a:endParaRPr>
          </a:p>
        </p:txBody>
      </p:sp>
      <p:pic>
        <p:nvPicPr>
          <p:cNvPr id="111" name="Google Shape;111;p1"/>
          <p:cNvPicPr preferRelativeResize="0"/>
          <p:nvPr/>
        </p:nvPicPr>
        <p:blipFill>
          <a:blip r:embed="rId3">
            <a:alphaModFix/>
          </a:blip>
          <a:stretch>
            <a:fillRect/>
          </a:stretch>
        </p:blipFill>
        <p:spPr>
          <a:xfrm>
            <a:off x="2364901" y="21946100"/>
            <a:ext cx="9773453" cy="6572701"/>
          </a:xfrm>
          <a:prstGeom prst="rect">
            <a:avLst/>
          </a:prstGeom>
          <a:noFill/>
          <a:ln>
            <a:noFill/>
          </a:ln>
        </p:spPr>
      </p:pic>
      <p:pic>
        <p:nvPicPr>
          <p:cNvPr id="112" name="Google Shape;112;p1"/>
          <p:cNvPicPr preferRelativeResize="0"/>
          <p:nvPr/>
        </p:nvPicPr>
        <p:blipFill rotWithShape="1">
          <a:blip r:embed="rId4">
            <a:alphaModFix/>
          </a:blip>
          <a:srcRect b="52022" l="0" r="0" t="0"/>
          <a:stretch/>
        </p:blipFill>
        <p:spPr>
          <a:xfrm>
            <a:off x="14315800" y="9399475"/>
            <a:ext cx="11126192" cy="4744751"/>
          </a:xfrm>
          <a:prstGeom prst="rect">
            <a:avLst/>
          </a:prstGeom>
          <a:noFill/>
          <a:ln>
            <a:noFill/>
          </a:ln>
        </p:spPr>
      </p:pic>
      <p:pic>
        <p:nvPicPr>
          <p:cNvPr id="113" name="Google Shape;113;p1"/>
          <p:cNvPicPr preferRelativeResize="0"/>
          <p:nvPr/>
        </p:nvPicPr>
        <p:blipFill>
          <a:blip r:embed="rId5">
            <a:alphaModFix/>
          </a:blip>
          <a:stretch>
            <a:fillRect/>
          </a:stretch>
        </p:blipFill>
        <p:spPr>
          <a:xfrm>
            <a:off x="25923863" y="23294238"/>
            <a:ext cx="10086975" cy="1990725"/>
          </a:xfrm>
          <a:prstGeom prst="rect">
            <a:avLst/>
          </a:prstGeom>
          <a:noFill/>
          <a:ln>
            <a:noFill/>
          </a:ln>
        </p:spPr>
      </p:pic>
      <p:pic>
        <p:nvPicPr>
          <p:cNvPr id="114" name="Google Shape;114;p1"/>
          <p:cNvPicPr preferRelativeResize="0"/>
          <p:nvPr/>
        </p:nvPicPr>
        <p:blipFill>
          <a:blip r:embed="rId6">
            <a:alphaModFix/>
          </a:blip>
          <a:stretch>
            <a:fillRect/>
          </a:stretch>
        </p:blipFill>
        <p:spPr>
          <a:xfrm>
            <a:off x="25857188" y="25583913"/>
            <a:ext cx="10220325" cy="1971675"/>
          </a:xfrm>
          <a:prstGeom prst="rect">
            <a:avLst/>
          </a:prstGeom>
          <a:noFill/>
          <a:ln>
            <a:noFill/>
          </a:ln>
        </p:spPr>
      </p:pic>
      <p:sp>
        <p:nvSpPr>
          <p:cNvPr id="115" name="Google Shape;115;p1"/>
          <p:cNvSpPr txBox="1"/>
          <p:nvPr/>
        </p:nvSpPr>
        <p:spPr>
          <a:xfrm>
            <a:off x="3001975" y="28706700"/>
            <a:ext cx="8499300" cy="738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latin typeface="Avenir"/>
                <a:ea typeface="Avenir"/>
                <a:cs typeface="Avenir"/>
                <a:sym typeface="Avenir"/>
              </a:rPr>
              <a:t>Figure 1.</a:t>
            </a:r>
            <a:r>
              <a:rPr lang="en-US" sz="3600">
                <a:latin typeface="Avenir"/>
                <a:ea typeface="Avenir"/>
                <a:cs typeface="Avenir"/>
                <a:sym typeface="Avenir"/>
              </a:rPr>
              <a:t> Classroom Inventory</a:t>
            </a:r>
            <a:endParaRPr sz="3600">
              <a:latin typeface="Avenir"/>
              <a:ea typeface="Avenir"/>
              <a:cs typeface="Avenir"/>
              <a:sym typeface="Avenir"/>
            </a:endParaRPr>
          </a:p>
        </p:txBody>
      </p:sp>
      <p:sp>
        <p:nvSpPr>
          <p:cNvPr id="116" name="Google Shape;116;p1"/>
          <p:cNvSpPr txBox="1"/>
          <p:nvPr/>
        </p:nvSpPr>
        <p:spPr>
          <a:xfrm>
            <a:off x="16181400" y="14320050"/>
            <a:ext cx="7395000" cy="738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latin typeface="Avenir"/>
                <a:ea typeface="Avenir"/>
                <a:cs typeface="Avenir"/>
                <a:sym typeface="Avenir"/>
              </a:rPr>
              <a:t>Figure 2.</a:t>
            </a:r>
            <a:r>
              <a:rPr lang="en-US" sz="3600">
                <a:latin typeface="Avenir"/>
                <a:ea typeface="Avenir"/>
                <a:cs typeface="Avenir"/>
                <a:sym typeface="Avenir"/>
              </a:rPr>
              <a:t> Personal Preferences</a:t>
            </a:r>
            <a:endParaRPr sz="3600">
              <a:latin typeface="Avenir"/>
              <a:ea typeface="Avenir"/>
              <a:cs typeface="Avenir"/>
              <a:sym typeface="Avenir"/>
            </a:endParaRPr>
          </a:p>
        </p:txBody>
      </p:sp>
      <p:sp>
        <p:nvSpPr>
          <p:cNvPr id="117" name="Google Shape;117;p1"/>
          <p:cNvSpPr txBox="1"/>
          <p:nvPr/>
        </p:nvSpPr>
        <p:spPr>
          <a:xfrm>
            <a:off x="26416150" y="27854550"/>
            <a:ext cx="9378600" cy="738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a:latin typeface="Avenir"/>
                <a:ea typeface="Avenir"/>
                <a:cs typeface="Avenir"/>
                <a:sym typeface="Avenir"/>
              </a:rPr>
              <a:t>Figure 3.</a:t>
            </a:r>
            <a:r>
              <a:rPr lang="en-US" sz="3600">
                <a:latin typeface="Avenir"/>
                <a:ea typeface="Avenir"/>
                <a:cs typeface="Avenir"/>
                <a:sym typeface="Avenir"/>
              </a:rPr>
              <a:t> Authenticated View</a:t>
            </a:r>
            <a:endParaRPr sz="3600">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2012-06-12T14:08:55Z</dcterms:created>
  <dc:creator>Colin Purrington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Owner">
    <vt:lpstr>Colin Purrington</vt:lpstr>
  </property>
</Properties>
</file>