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Fjalla One"/>
      <p:regular r:id="rId22"/>
    </p:embeddedFont>
    <p:embeddedFont>
      <p:font typeface="Barlow Semi Condensed Medium"/>
      <p:regular r:id="rId23"/>
      <p:bold r:id="rId24"/>
      <p:italic r:id="rId25"/>
      <p:boldItalic r:id="rId26"/>
    </p:embeddedFont>
    <p:embeddedFont>
      <p:font typeface="Barlow Semi Condensed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FjallaOne-regular.fntdata"/><Relationship Id="rId21" Type="http://schemas.openxmlformats.org/officeDocument/2006/relationships/slide" Target="slides/slide17.xml"/><Relationship Id="rId24" Type="http://schemas.openxmlformats.org/officeDocument/2006/relationships/font" Target="fonts/BarlowSemiCondensedMedium-bold.fntdata"/><Relationship Id="rId23" Type="http://schemas.openxmlformats.org/officeDocument/2006/relationships/font" Target="fonts/BarlowSemiCondensed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SemiCondensedMedium-boldItalic.fntdata"/><Relationship Id="rId25" Type="http://schemas.openxmlformats.org/officeDocument/2006/relationships/font" Target="fonts/BarlowSemiCondensedMedium-italic.fntdata"/><Relationship Id="rId28" Type="http://schemas.openxmlformats.org/officeDocument/2006/relationships/font" Target="fonts/BarlowSemiCondensed-bold.fntdata"/><Relationship Id="rId27" Type="http://schemas.openxmlformats.org/officeDocument/2006/relationships/font" Target="fonts/BarlowSemiCondense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SemiCondensed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BarlowSemiCondensed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g3124507a6d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2" name="Google Shape;1852;g3124507a6d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8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g8714a43093_3_1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0" name="Google Shape;1860;g8714a43093_3_1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g3124c960d5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2" name="Google Shape;1952;g3124c960d5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8728718f4e_1_1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8728718f4e_1_1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g8714a43093_1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4" name="Google Shape;1964;g8714a43093_1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g3131223a78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8" name="Google Shape;1978;g3131223a78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g3131223a78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3" name="Google Shape;1983;g3131223a78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8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3131223a78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3131223a78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g8714a43093_3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1" name="Google Shape;1691;g8714a43093_3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804e9800b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804e9800b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804e9800b4_0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g804e9800b4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7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g31449be50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9" name="Google Shape;1759;g31449be50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7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g3125edb93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9" name="Google Shape;1779;g3125edb93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4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804e9800b4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6" name="Google Shape;1816;g804e9800b4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g8714a43093_3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6" name="Google Shape;1836;g8714a43093_3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4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g3120121e3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6" name="Google Shape;1846;g3120121e3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33"/>
          <p:cNvSpPr txBox="1"/>
          <p:nvPr>
            <p:ph type="ctrTitle"/>
          </p:nvPr>
        </p:nvSpPr>
        <p:spPr>
          <a:xfrm>
            <a:off x="5290675" y="1900763"/>
            <a:ext cx="3895500" cy="230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ML-</a:t>
            </a:r>
            <a:r>
              <a:rPr lang="en" sz="5000"/>
              <a:t>Integrated</a:t>
            </a:r>
            <a:r>
              <a:rPr lang="en" sz="5000"/>
              <a:t> Wireless Systems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687" name="Google Shape;1687;p33"/>
          <p:cNvSpPr txBox="1"/>
          <p:nvPr>
            <p:ph idx="1" type="subTitle"/>
          </p:nvPr>
        </p:nvSpPr>
        <p:spPr>
          <a:xfrm>
            <a:off x="5762006" y="42474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By: Jemii, Noah, Megan, Aleksyah</a:t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</p:txBody>
      </p:sp>
      <p:pic>
        <p:nvPicPr>
          <p:cNvPr id="1688" name="Google Shape;16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25" y="1671213"/>
            <a:ext cx="4985874" cy="2760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42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Classifiers</a:t>
            </a:r>
            <a:endParaRPr/>
          </a:p>
        </p:txBody>
      </p:sp>
      <p:sp>
        <p:nvSpPr>
          <p:cNvPr id="1855" name="Google Shape;1855;p42"/>
          <p:cNvSpPr txBox="1"/>
          <p:nvPr/>
        </p:nvSpPr>
        <p:spPr>
          <a:xfrm>
            <a:off x="1777225" y="1062925"/>
            <a:ext cx="5304000" cy="2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r>
              <a:rPr lang="en"/>
              <a:t> MATLAB Demo features two supervised learning classifiers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Support Vector Machine - Traditional machine learning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Neural Network - Deep learning Technique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6" name="Google Shape;185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425" y="2816625"/>
            <a:ext cx="3523401" cy="198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7" name="Google Shape;185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704" y="2985225"/>
            <a:ext cx="2963122" cy="186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2" name="Google Shape;1862;p43"/>
          <p:cNvPicPr preferRelativeResize="0"/>
          <p:nvPr/>
        </p:nvPicPr>
        <p:blipFill rotWithShape="1">
          <a:blip r:embed="rId3">
            <a:alphaModFix/>
          </a:blip>
          <a:srcRect b="0" l="1484" r="1494" t="0"/>
          <a:stretch/>
        </p:blipFill>
        <p:spPr>
          <a:xfrm>
            <a:off x="4696641" y="1580762"/>
            <a:ext cx="2741302" cy="1589316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p43"/>
          <p:cNvSpPr txBox="1"/>
          <p:nvPr>
            <p:ph idx="1" type="body"/>
          </p:nvPr>
        </p:nvSpPr>
        <p:spPr>
          <a:xfrm>
            <a:off x="301550" y="1169850"/>
            <a:ext cx="3609300" cy="21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models simulate 5G wireless signals while examining the vulnerabilities that face wireless systems integrating machine learning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attacks covered include: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Adversarial Attacks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Poisoning Attacks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64" name="Google Shape;1864;p43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MatLab Function</a:t>
            </a:r>
            <a:endParaRPr/>
          </a:p>
        </p:txBody>
      </p:sp>
      <p:grpSp>
        <p:nvGrpSpPr>
          <p:cNvPr id="1865" name="Google Shape;1865;p43"/>
          <p:cNvGrpSpPr/>
          <p:nvPr/>
        </p:nvGrpSpPr>
        <p:grpSpPr>
          <a:xfrm>
            <a:off x="3831152" y="807450"/>
            <a:ext cx="4097650" cy="3780909"/>
            <a:chOff x="1230400" y="410075"/>
            <a:chExt cx="5124625" cy="4728500"/>
          </a:xfrm>
        </p:grpSpPr>
        <p:sp>
          <p:nvSpPr>
            <p:cNvPr id="1866" name="Google Shape;1866;p43"/>
            <p:cNvSpPr/>
            <p:nvPr/>
          </p:nvSpPr>
          <p:spPr>
            <a:xfrm>
              <a:off x="1384675" y="410150"/>
              <a:ext cx="4970350" cy="3655600"/>
            </a:xfrm>
            <a:custGeom>
              <a:rect b="b" l="l" r="r" t="t"/>
              <a:pathLst>
                <a:path extrusionOk="0" h="146224" w="198814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43"/>
            <p:cNvSpPr/>
            <p:nvPr/>
          </p:nvSpPr>
          <p:spPr>
            <a:xfrm>
              <a:off x="1515675" y="410075"/>
              <a:ext cx="4819275" cy="3654050"/>
            </a:xfrm>
            <a:custGeom>
              <a:rect b="b" l="l" r="r" t="t"/>
              <a:pathLst>
                <a:path extrusionOk="0" h="146162" w="192771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43"/>
            <p:cNvSpPr/>
            <p:nvPr/>
          </p:nvSpPr>
          <p:spPr>
            <a:xfrm>
              <a:off x="1972925" y="4531000"/>
              <a:ext cx="4095225" cy="240325"/>
            </a:xfrm>
            <a:custGeom>
              <a:rect b="b" l="l" r="r" t="t"/>
              <a:pathLst>
                <a:path extrusionOk="0" h="9613" w="163809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43"/>
            <p:cNvSpPr/>
            <p:nvPr/>
          </p:nvSpPr>
          <p:spPr>
            <a:xfrm>
              <a:off x="1972925" y="4535825"/>
              <a:ext cx="4095225" cy="235500"/>
            </a:xfrm>
            <a:custGeom>
              <a:rect b="b" l="l" r="r" t="t"/>
              <a:pathLst>
                <a:path extrusionOk="0" h="9420" w="163809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43"/>
            <p:cNvSpPr/>
            <p:nvPr/>
          </p:nvSpPr>
          <p:spPr>
            <a:xfrm>
              <a:off x="2121600" y="3176250"/>
              <a:ext cx="133425" cy="207225"/>
            </a:xfrm>
            <a:custGeom>
              <a:rect b="b" l="l" r="r" t="t"/>
              <a:pathLst>
                <a:path extrusionOk="0" h="8289" w="5337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43"/>
            <p:cNvSpPr/>
            <p:nvPr/>
          </p:nvSpPr>
          <p:spPr>
            <a:xfrm>
              <a:off x="1502000" y="3626850"/>
              <a:ext cx="143875" cy="202650"/>
            </a:xfrm>
            <a:custGeom>
              <a:rect b="b" l="l" r="r" t="t"/>
              <a:pathLst>
                <a:path extrusionOk="0" h="8106" w="5755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43"/>
            <p:cNvSpPr/>
            <p:nvPr/>
          </p:nvSpPr>
          <p:spPr>
            <a:xfrm>
              <a:off x="2656800" y="3458200"/>
              <a:ext cx="462900" cy="1053550"/>
            </a:xfrm>
            <a:custGeom>
              <a:rect b="b" l="l" r="r" t="t"/>
              <a:pathLst>
                <a:path extrusionOk="0" h="42142" w="18516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43"/>
            <p:cNvSpPr/>
            <p:nvPr/>
          </p:nvSpPr>
          <p:spPr>
            <a:xfrm>
              <a:off x="1230400" y="3120375"/>
              <a:ext cx="1581525" cy="1453250"/>
            </a:xfrm>
            <a:custGeom>
              <a:rect b="b" l="l" r="r" t="t"/>
              <a:pathLst>
                <a:path extrusionOk="0" h="58130" w="63261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43"/>
            <p:cNvSpPr/>
            <p:nvPr/>
          </p:nvSpPr>
          <p:spPr>
            <a:xfrm>
              <a:off x="2969400" y="4123575"/>
              <a:ext cx="426750" cy="440400"/>
            </a:xfrm>
            <a:custGeom>
              <a:rect b="b" l="l" r="r" t="t"/>
              <a:pathLst>
                <a:path extrusionOk="0" h="17616" w="1707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43"/>
            <p:cNvSpPr/>
            <p:nvPr/>
          </p:nvSpPr>
          <p:spPr>
            <a:xfrm>
              <a:off x="1515675" y="3626950"/>
              <a:ext cx="126175" cy="202525"/>
            </a:xfrm>
            <a:custGeom>
              <a:rect b="b" l="l" r="r" t="t"/>
              <a:pathLst>
                <a:path extrusionOk="0" h="8101" w="5047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43"/>
            <p:cNvSpPr/>
            <p:nvPr/>
          </p:nvSpPr>
          <p:spPr>
            <a:xfrm>
              <a:off x="2659200" y="4023125"/>
              <a:ext cx="458100" cy="488625"/>
            </a:xfrm>
            <a:custGeom>
              <a:rect b="b" l="l" r="r" t="t"/>
              <a:pathLst>
                <a:path extrusionOk="0" h="19545" w="18324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43"/>
            <p:cNvSpPr/>
            <p:nvPr/>
          </p:nvSpPr>
          <p:spPr>
            <a:xfrm>
              <a:off x="1239225" y="3702475"/>
              <a:ext cx="1564650" cy="871150"/>
            </a:xfrm>
            <a:custGeom>
              <a:rect b="b" l="l" r="r" t="t"/>
              <a:pathLst>
                <a:path extrusionOk="0" h="34846" w="62586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43"/>
            <p:cNvSpPr/>
            <p:nvPr/>
          </p:nvSpPr>
          <p:spPr>
            <a:xfrm>
              <a:off x="2159350" y="3969275"/>
              <a:ext cx="152725" cy="66725"/>
            </a:xfrm>
            <a:custGeom>
              <a:rect b="b" l="l" r="r" t="t"/>
              <a:pathLst>
                <a:path extrusionOk="0" h="2669" w="6109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43"/>
            <p:cNvSpPr/>
            <p:nvPr/>
          </p:nvSpPr>
          <p:spPr>
            <a:xfrm>
              <a:off x="2104725" y="3692850"/>
              <a:ext cx="29750" cy="98050"/>
            </a:xfrm>
            <a:custGeom>
              <a:rect b="b" l="l" r="r" t="t"/>
              <a:pathLst>
                <a:path extrusionOk="0" h="3922" w="119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43"/>
            <p:cNvSpPr/>
            <p:nvPr/>
          </p:nvSpPr>
          <p:spPr>
            <a:xfrm>
              <a:off x="2091050" y="3538550"/>
              <a:ext cx="43425" cy="60300"/>
            </a:xfrm>
            <a:custGeom>
              <a:rect b="b" l="l" r="r" t="t"/>
              <a:pathLst>
                <a:path extrusionOk="0" h="2412" w="1737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43"/>
            <p:cNvSpPr/>
            <p:nvPr/>
          </p:nvSpPr>
          <p:spPr>
            <a:xfrm>
              <a:off x="1844350" y="3120675"/>
              <a:ext cx="110925" cy="121375"/>
            </a:xfrm>
            <a:custGeom>
              <a:rect b="b" l="l" r="r" t="t"/>
              <a:pathLst>
                <a:path extrusionOk="0" h="4855" w="4437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43"/>
            <p:cNvSpPr/>
            <p:nvPr/>
          </p:nvSpPr>
          <p:spPr>
            <a:xfrm>
              <a:off x="2971000" y="4123575"/>
              <a:ext cx="423525" cy="440400"/>
            </a:xfrm>
            <a:custGeom>
              <a:rect b="b" l="l" r="r" t="t"/>
              <a:pathLst>
                <a:path extrusionOk="0" h="17616" w="16941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43"/>
            <p:cNvSpPr/>
            <p:nvPr/>
          </p:nvSpPr>
          <p:spPr>
            <a:xfrm>
              <a:off x="2693750" y="3458200"/>
              <a:ext cx="388975" cy="1053550"/>
            </a:xfrm>
            <a:custGeom>
              <a:rect b="b" l="l" r="r" t="t"/>
              <a:pathLst>
                <a:path extrusionOk="0" h="42142" w="15559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43"/>
            <p:cNvSpPr/>
            <p:nvPr/>
          </p:nvSpPr>
          <p:spPr>
            <a:xfrm>
              <a:off x="2391600" y="4114750"/>
              <a:ext cx="416300" cy="462900"/>
            </a:xfrm>
            <a:custGeom>
              <a:rect b="b" l="l" r="r" t="t"/>
              <a:pathLst>
                <a:path extrusionOk="0" h="18516" w="16652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43"/>
            <p:cNvSpPr/>
            <p:nvPr/>
          </p:nvSpPr>
          <p:spPr>
            <a:xfrm>
              <a:off x="2967000" y="4119550"/>
              <a:ext cx="431550" cy="448450"/>
            </a:xfrm>
            <a:custGeom>
              <a:rect b="b" l="l" r="r" t="t"/>
              <a:pathLst>
                <a:path extrusionOk="0" h="17938" w="17262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43"/>
            <p:cNvSpPr/>
            <p:nvPr/>
          </p:nvSpPr>
          <p:spPr>
            <a:xfrm>
              <a:off x="3413000" y="3916250"/>
              <a:ext cx="1215075" cy="654150"/>
            </a:xfrm>
            <a:custGeom>
              <a:rect b="b" l="l" r="r" t="t"/>
              <a:pathLst>
                <a:path extrusionOk="0" h="26166" w="48603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43"/>
            <p:cNvSpPr/>
            <p:nvPr/>
          </p:nvSpPr>
          <p:spPr>
            <a:xfrm>
              <a:off x="3404950" y="3908200"/>
              <a:ext cx="1231150" cy="669450"/>
            </a:xfrm>
            <a:custGeom>
              <a:rect b="b" l="l" r="r" t="t"/>
              <a:pathLst>
                <a:path extrusionOk="0" h="26778" w="49246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43"/>
            <p:cNvSpPr/>
            <p:nvPr/>
          </p:nvSpPr>
          <p:spPr>
            <a:xfrm>
              <a:off x="3503800" y="4023125"/>
              <a:ext cx="1032675" cy="432375"/>
            </a:xfrm>
            <a:custGeom>
              <a:rect b="b" l="l" r="r" t="t"/>
              <a:pathLst>
                <a:path extrusionOk="0" h="17295" w="41307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43"/>
            <p:cNvSpPr/>
            <p:nvPr/>
          </p:nvSpPr>
          <p:spPr>
            <a:xfrm>
              <a:off x="3495775" y="4023125"/>
              <a:ext cx="1049525" cy="432375"/>
            </a:xfrm>
            <a:custGeom>
              <a:rect b="b" l="l" r="r" t="t"/>
              <a:pathLst>
                <a:path extrusionOk="0" h="17295" w="41981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43"/>
            <p:cNvSpPr/>
            <p:nvPr/>
          </p:nvSpPr>
          <p:spPr>
            <a:xfrm>
              <a:off x="3552825" y="3963650"/>
              <a:ext cx="934625" cy="134250"/>
            </a:xfrm>
            <a:custGeom>
              <a:rect b="b" l="l" r="r" t="t"/>
              <a:pathLst>
                <a:path extrusionOk="0" h="5370" w="37385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43"/>
            <p:cNvSpPr/>
            <p:nvPr/>
          </p:nvSpPr>
          <p:spPr>
            <a:xfrm>
              <a:off x="3545600" y="3956425"/>
              <a:ext cx="949875" cy="148700"/>
            </a:xfrm>
            <a:custGeom>
              <a:rect b="b" l="l" r="r" t="t"/>
              <a:pathLst>
                <a:path extrusionOk="0" h="5948" w="37995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43"/>
            <p:cNvSpPr/>
            <p:nvPr/>
          </p:nvSpPr>
          <p:spPr>
            <a:xfrm>
              <a:off x="2141675" y="3577925"/>
              <a:ext cx="3757700" cy="438000"/>
            </a:xfrm>
            <a:custGeom>
              <a:rect b="b" l="l" r="r" t="t"/>
              <a:pathLst>
                <a:path extrusionOk="0" h="17520" w="150308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43"/>
            <p:cNvSpPr/>
            <p:nvPr/>
          </p:nvSpPr>
          <p:spPr>
            <a:xfrm>
              <a:off x="2134450" y="3570700"/>
              <a:ext cx="3772175" cy="452450"/>
            </a:xfrm>
            <a:custGeom>
              <a:rect b="b" l="l" r="r" t="t"/>
              <a:pathLst>
                <a:path extrusionOk="0" h="18098" w="150887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43"/>
            <p:cNvSpPr/>
            <p:nvPr/>
          </p:nvSpPr>
          <p:spPr>
            <a:xfrm>
              <a:off x="2141675" y="1197625"/>
              <a:ext cx="3757700" cy="2818300"/>
            </a:xfrm>
            <a:custGeom>
              <a:rect b="b" l="l" r="r" t="t"/>
              <a:pathLst>
                <a:path extrusionOk="0" h="112732" w="150308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43"/>
            <p:cNvSpPr/>
            <p:nvPr/>
          </p:nvSpPr>
          <p:spPr>
            <a:xfrm>
              <a:off x="2134450" y="1190400"/>
              <a:ext cx="3772175" cy="2832750"/>
            </a:xfrm>
            <a:custGeom>
              <a:rect b="b" l="l" r="r" t="t"/>
              <a:pathLst>
                <a:path extrusionOk="0" h="113310" w="150887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43"/>
            <p:cNvSpPr/>
            <p:nvPr/>
          </p:nvSpPr>
          <p:spPr>
            <a:xfrm>
              <a:off x="3951400" y="3727400"/>
              <a:ext cx="138250" cy="139050"/>
            </a:xfrm>
            <a:custGeom>
              <a:rect b="b" l="l" r="r" t="t"/>
              <a:pathLst>
                <a:path extrusionOk="0" h="5562" w="553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43"/>
            <p:cNvSpPr/>
            <p:nvPr/>
          </p:nvSpPr>
          <p:spPr>
            <a:xfrm>
              <a:off x="3943375" y="3720175"/>
              <a:ext cx="153525" cy="153500"/>
            </a:xfrm>
            <a:custGeom>
              <a:rect b="b" l="l" r="r" t="t"/>
              <a:pathLst>
                <a:path extrusionOk="0" h="6140" w="6141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43"/>
            <p:cNvSpPr/>
            <p:nvPr/>
          </p:nvSpPr>
          <p:spPr>
            <a:xfrm>
              <a:off x="3413000" y="4570400"/>
              <a:ext cx="1215075" cy="57075"/>
            </a:xfrm>
            <a:custGeom>
              <a:rect b="b" l="l" r="r" t="t"/>
              <a:pathLst>
                <a:path extrusionOk="0" h="2283" w="48603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43"/>
            <p:cNvSpPr/>
            <p:nvPr/>
          </p:nvSpPr>
          <p:spPr>
            <a:xfrm>
              <a:off x="3404950" y="4563150"/>
              <a:ext cx="1230350" cy="71550"/>
            </a:xfrm>
            <a:custGeom>
              <a:rect b="b" l="l" r="r" t="t"/>
              <a:pathLst>
                <a:path extrusionOk="0" h="2862" w="49214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43"/>
            <p:cNvSpPr/>
            <p:nvPr/>
          </p:nvSpPr>
          <p:spPr>
            <a:xfrm>
              <a:off x="2180250" y="2902900"/>
              <a:ext cx="162350" cy="178425"/>
            </a:xfrm>
            <a:custGeom>
              <a:rect b="b" l="l" r="r" t="t"/>
              <a:pathLst>
                <a:path extrusionOk="0" h="7137" w="6494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43"/>
            <p:cNvSpPr/>
            <p:nvPr/>
          </p:nvSpPr>
          <p:spPr>
            <a:xfrm>
              <a:off x="2177050" y="2895650"/>
              <a:ext cx="172800" cy="192900"/>
            </a:xfrm>
            <a:custGeom>
              <a:rect b="b" l="l" r="r" t="t"/>
              <a:pathLst>
                <a:path extrusionOk="0" h="7716" w="6912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43"/>
            <p:cNvSpPr/>
            <p:nvPr/>
          </p:nvSpPr>
          <p:spPr>
            <a:xfrm>
              <a:off x="2210000" y="2764900"/>
              <a:ext cx="282075" cy="242375"/>
            </a:xfrm>
            <a:custGeom>
              <a:rect b="b" l="l" r="r" t="t"/>
              <a:pathLst>
                <a:path extrusionOk="0" h="9695" w="11283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43"/>
            <p:cNvSpPr/>
            <p:nvPr/>
          </p:nvSpPr>
          <p:spPr>
            <a:xfrm>
              <a:off x="2214000" y="2758250"/>
              <a:ext cx="276475" cy="255575"/>
            </a:xfrm>
            <a:custGeom>
              <a:rect b="b" l="l" r="r" t="t"/>
              <a:pathLst>
                <a:path extrusionOk="0" h="10223" w="11059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43"/>
            <p:cNvSpPr/>
            <p:nvPr/>
          </p:nvSpPr>
          <p:spPr>
            <a:xfrm>
              <a:off x="2414900" y="2812075"/>
              <a:ext cx="12900" cy="42625"/>
            </a:xfrm>
            <a:custGeom>
              <a:rect b="b" l="l" r="r" t="t"/>
              <a:pathLst>
                <a:path extrusionOk="0" h="1705" w="516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43"/>
            <p:cNvSpPr/>
            <p:nvPr/>
          </p:nvSpPr>
          <p:spPr>
            <a:xfrm>
              <a:off x="2047650" y="2005300"/>
              <a:ext cx="213800" cy="665375"/>
            </a:xfrm>
            <a:custGeom>
              <a:rect b="b" l="l" r="r" t="t"/>
              <a:pathLst>
                <a:path extrusionOk="0" h="26615" w="8552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43"/>
            <p:cNvSpPr/>
            <p:nvPr/>
          </p:nvSpPr>
          <p:spPr>
            <a:xfrm>
              <a:off x="2047650" y="2204550"/>
              <a:ext cx="80400" cy="466125"/>
            </a:xfrm>
            <a:custGeom>
              <a:rect b="b" l="l" r="r" t="t"/>
              <a:pathLst>
                <a:path extrusionOk="0" h="18645" w="3216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43"/>
            <p:cNvSpPr/>
            <p:nvPr/>
          </p:nvSpPr>
          <p:spPr>
            <a:xfrm>
              <a:off x="2054100" y="2240725"/>
              <a:ext cx="69925" cy="289325"/>
            </a:xfrm>
            <a:custGeom>
              <a:rect b="b" l="l" r="r" t="t"/>
              <a:pathLst>
                <a:path extrusionOk="0" h="11573" w="2797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43"/>
            <p:cNvSpPr/>
            <p:nvPr/>
          </p:nvSpPr>
          <p:spPr>
            <a:xfrm>
              <a:off x="2040425" y="1998825"/>
              <a:ext cx="226650" cy="679075"/>
            </a:xfrm>
            <a:custGeom>
              <a:rect b="b" l="l" r="r" t="t"/>
              <a:pathLst>
                <a:path extrusionOk="0" h="27163" w="9066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43"/>
            <p:cNvSpPr/>
            <p:nvPr/>
          </p:nvSpPr>
          <p:spPr>
            <a:xfrm>
              <a:off x="2352225" y="3549925"/>
              <a:ext cx="682300" cy="202825"/>
            </a:xfrm>
            <a:custGeom>
              <a:rect b="b" l="l" r="r" t="t"/>
              <a:pathLst>
                <a:path extrusionOk="0" h="8113" w="27292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43"/>
            <p:cNvSpPr/>
            <p:nvPr/>
          </p:nvSpPr>
          <p:spPr>
            <a:xfrm>
              <a:off x="2345000" y="3543375"/>
              <a:ext cx="682275" cy="216200"/>
            </a:xfrm>
            <a:custGeom>
              <a:rect b="b" l="l" r="r" t="t"/>
              <a:pathLst>
                <a:path extrusionOk="0" h="8648" w="27291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43"/>
            <p:cNvSpPr/>
            <p:nvPr/>
          </p:nvSpPr>
          <p:spPr>
            <a:xfrm>
              <a:off x="1661925" y="2524225"/>
              <a:ext cx="708000" cy="1228100"/>
            </a:xfrm>
            <a:custGeom>
              <a:rect b="b" l="l" r="r" t="t"/>
              <a:pathLst>
                <a:path extrusionOk="0" h="49124" w="2832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43"/>
            <p:cNvSpPr/>
            <p:nvPr/>
          </p:nvSpPr>
          <p:spPr>
            <a:xfrm>
              <a:off x="1745500" y="2526000"/>
              <a:ext cx="524775" cy="1109800"/>
            </a:xfrm>
            <a:custGeom>
              <a:rect b="b" l="l" r="r" t="t"/>
              <a:pathLst>
                <a:path extrusionOk="0" h="44392" w="20991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43"/>
            <p:cNvSpPr/>
            <p:nvPr/>
          </p:nvSpPr>
          <p:spPr>
            <a:xfrm>
              <a:off x="1745500" y="2598325"/>
              <a:ext cx="511925" cy="1037475"/>
            </a:xfrm>
            <a:custGeom>
              <a:rect b="b" l="l" r="r" t="t"/>
              <a:pathLst>
                <a:path extrusionOk="0" h="41499" w="20477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43"/>
            <p:cNvSpPr/>
            <p:nvPr/>
          </p:nvSpPr>
          <p:spPr>
            <a:xfrm>
              <a:off x="1655500" y="2517150"/>
              <a:ext cx="716850" cy="1242100"/>
            </a:xfrm>
            <a:custGeom>
              <a:rect b="b" l="l" r="r" t="t"/>
              <a:pathLst>
                <a:path extrusionOk="0" h="49684" w="28674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43"/>
            <p:cNvSpPr/>
            <p:nvPr/>
          </p:nvSpPr>
          <p:spPr>
            <a:xfrm>
              <a:off x="2159350" y="2939125"/>
              <a:ext cx="140675" cy="185600"/>
            </a:xfrm>
            <a:custGeom>
              <a:rect b="b" l="l" r="r" t="t"/>
              <a:pathLst>
                <a:path extrusionOk="0" h="7424" w="5627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43"/>
            <p:cNvSpPr/>
            <p:nvPr/>
          </p:nvSpPr>
          <p:spPr>
            <a:xfrm>
              <a:off x="2152925" y="2932625"/>
              <a:ext cx="154325" cy="199000"/>
            </a:xfrm>
            <a:custGeom>
              <a:rect b="b" l="l" r="r" t="t"/>
              <a:pathLst>
                <a:path extrusionOk="0" h="7960" w="6173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43"/>
            <p:cNvSpPr/>
            <p:nvPr/>
          </p:nvSpPr>
          <p:spPr>
            <a:xfrm>
              <a:off x="2144100" y="3174525"/>
              <a:ext cx="314225" cy="554975"/>
            </a:xfrm>
            <a:custGeom>
              <a:rect b="b" l="l" r="r" t="t"/>
              <a:pathLst>
                <a:path extrusionOk="0" h="22199" w="12569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43"/>
            <p:cNvSpPr/>
            <p:nvPr/>
          </p:nvSpPr>
          <p:spPr>
            <a:xfrm>
              <a:off x="2144100" y="3245225"/>
              <a:ext cx="167175" cy="374525"/>
            </a:xfrm>
            <a:custGeom>
              <a:rect b="b" l="l" r="r" t="t"/>
              <a:pathLst>
                <a:path extrusionOk="0" h="14981" w="6687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43"/>
            <p:cNvSpPr/>
            <p:nvPr/>
          </p:nvSpPr>
          <p:spPr>
            <a:xfrm>
              <a:off x="2169800" y="3376225"/>
              <a:ext cx="141475" cy="243525"/>
            </a:xfrm>
            <a:custGeom>
              <a:rect b="b" l="l" r="r" t="t"/>
              <a:pathLst>
                <a:path extrusionOk="0" h="9741" w="5659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43"/>
            <p:cNvSpPr/>
            <p:nvPr/>
          </p:nvSpPr>
          <p:spPr>
            <a:xfrm>
              <a:off x="2144100" y="3245225"/>
              <a:ext cx="167175" cy="374525"/>
            </a:xfrm>
            <a:custGeom>
              <a:rect b="b" l="l" r="r" t="t"/>
              <a:pathLst>
                <a:path extrusionOk="0" h="14981" w="6687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43"/>
            <p:cNvSpPr/>
            <p:nvPr/>
          </p:nvSpPr>
          <p:spPr>
            <a:xfrm>
              <a:off x="2136850" y="3167975"/>
              <a:ext cx="325500" cy="568300"/>
            </a:xfrm>
            <a:custGeom>
              <a:rect b="b" l="l" r="r" t="t"/>
              <a:pathLst>
                <a:path extrusionOk="0" h="22732" w="1302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43"/>
            <p:cNvSpPr/>
            <p:nvPr/>
          </p:nvSpPr>
          <p:spPr>
            <a:xfrm>
              <a:off x="2314450" y="3589175"/>
              <a:ext cx="147900" cy="140325"/>
            </a:xfrm>
            <a:custGeom>
              <a:rect b="b" l="l" r="r" t="t"/>
              <a:pathLst>
                <a:path extrusionOk="0" h="5613" w="5916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43"/>
            <p:cNvSpPr/>
            <p:nvPr/>
          </p:nvSpPr>
          <p:spPr>
            <a:xfrm>
              <a:off x="2307225" y="3582450"/>
              <a:ext cx="156725" cy="153825"/>
            </a:xfrm>
            <a:custGeom>
              <a:rect b="b" l="l" r="r" t="t"/>
              <a:pathLst>
                <a:path extrusionOk="0" h="6153" w="6269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43"/>
            <p:cNvSpPr/>
            <p:nvPr/>
          </p:nvSpPr>
          <p:spPr>
            <a:xfrm>
              <a:off x="2013100" y="2523650"/>
              <a:ext cx="178425" cy="93975"/>
            </a:xfrm>
            <a:custGeom>
              <a:rect b="b" l="l" r="r" t="t"/>
              <a:pathLst>
                <a:path extrusionOk="0" h="3759" w="7137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43"/>
            <p:cNvSpPr/>
            <p:nvPr/>
          </p:nvSpPr>
          <p:spPr>
            <a:xfrm>
              <a:off x="2013100" y="2524400"/>
              <a:ext cx="86025" cy="93225"/>
            </a:xfrm>
            <a:custGeom>
              <a:rect b="b" l="l" r="r" t="t"/>
              <a:pathLst>
                <a:path extrusionOk="0" h="3729" w="3441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43"/>
            <p:cNvSpPr/>
            <p:nvPr/>
          </p:nvSpPr>
          <p:spPr>
            <a:xfrm>
              <a:off x="2023550" y="2524400"/>
              <a:ext cx="75575" cy="93225"/>
            </a:xfrm>
            <a:custGeom>
              <a:rect b="b" l="l" r="r" t="t"/>
              <a:pathLst>
                <a:path extrusionOk="0" h="3729" w="3023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43"/>
            <p:cNvSpPr/>
            <p:nvPr/>
          </p:nvSpPr>
          <p:spPr>
            <a:xfrm>
              <a:off x="2016325" y="2517150"/>
              <a:ext cx="182450" cy="106975"/>
            </a:xfrm>
            <a:custGeom>
              <a:rect b="b" l="l" r="r" t="t"/>
              <a:pathLst>
                <a:path extrusionOk="0" h="4279" w="7298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43"/>
            <p:cNvSpPr/>
            <p:nvPr/>
          </p:nvSpPr>
          <p:spPr>
            <a:xfrm>
              <a:off x="2067750" y="3353725"/>
              <a:ext cx="137450" cy="96575"/>
            </a:xfrm>
            <a:custGeom>
              <a:rect b="b" l="l" r="r" t="t"/>
              <a:pathLst>
                <a:path extrusionOk="0" h="3863" w="5498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43"/>
            <p:cNvSpPr/>
            <p:nvPr/>
          </p:nvSpPr>
          <p:spPr>
            <a:xfrm>
              <a:off x="2120800" y="2560950"/>
              <a:ext cx="365650" cy="417475"/>
            </a:xfrm>
            <a:custGeom>
              <a:rect b="b" l="l" r="r" t="t"/>
              <a:pathLst>
                <a:path extrusionOk="0" h="16699" w="14626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43"/>
            <p:cNvSpPr/>
            <p:nvPr/>
          </p:nvSpPr>
          <p:spPr>
            <a:xfrm>
              <a:off x="2124000" y="2554125"/>
              <a:ext cx="348800" cy="430975"/>
            </a:xfrm>
            <a:custGeom>
              <a:rect b="b" l="l" r="r" t="t"/>
              <a:pathLst>
                <a:path extrusionOk="0" h="17239" w="13952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43"/>
            <p:cNvSpPr/>
            <p:nvPr/>
          </p:nvSpPr>
          <p:spPr>
            <a:xfrm>
              <a:off x="2203550" y="2655875"/>
              <a:ext cx="254775" cy="296875"/>
            </a:xfrm>
            <a:custGeom>
              <a:rect b="b" l="l" r="r" t="t"/>
              <a:pathLst>
                <a:path extrusionOk="0" h="11875" w="10191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43"/>
            <p:cNvSpPr/>
            <p:nvPr/>
          </p:nvSpPr>
          <p:spPr>
            <a:xfrm>
              <a:off x="2254175" y="2833475"/>
              <a:ext cx="89250" cy="68800"/>
            </a:xfrm>
            <a:custGeom>
              <a:rect b="b" l="l" r="r" t="t"/>
              <a:pathLst>
                <a:path extrusionOk="0" h="2752" w="357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43"/>
            <p:cNvSpPr/>
            <p:nvPr/>
          </p:nvSpPr>
          <p:spPr>
            <a:xfrm>
              <a:off x="1974675" y="4962550"/>
              <a:ext cx="249000" cy="116775"/>
            </a:xfrm>
            <a:custGeom>
              <a:rect b="b" l="l" r="r" t="t"/>
              <a:pathLst>
                <a:path extrusionOk="0" h="4671" w="996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43"/>
            <p:cNvSpPr/>
            <p:nvPr/>
          </p:nvSpPr>
          <p:spPr>
            <a:xfrm>
              <a:off x="1969700" y="4955525"/>
              <a:ext cx="258000" cy="130800"/>
            </a:xfrm>
            <a:custGeom>
              <a:rect b="b" l="l" r="r" t="t"/>
              <a:pathLst>
                <a:path extrusionOk="0" h="5232" w="1032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43"/>
            <p:cNvSpPr/>
            <p:nvPr/>
          </p:nvSpPr>
          <p:spPr>
            <a:xfrm>
              <a:off x="1977750" y="5042900"/>
              <a:ext cx="245925" cy="36350"/>
            </a:xfrm>
            <a:custGeom>
              <a:rect b="b" l="l" r="r" t="t"/>
              <a:pathLst>
                <a:path extrusionOk="0" h="1454" w="9837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43"/>
            <p:cNvSpPr/>
            <p:nvPr/>
          </p:nvSpPr>
          <p:spPr>
            <a:xfrm>
              <a:off x="1970525" y="5036475"/>
              <a:ext cx="257175" cy="49850"/>
            </a:xfrm>
            <a:custGeom>
              <a:rect b="b" l="l" r="r" t="t"/>
              <a:pathLst>
                <a:path extrusionOk="0" h="1994" w="10287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43"/>
            <p:cNvSpPr/>
            <p:nvPr/>
          </p:nvSpPr>
          <p:spPr>
            <a:xfrm>
              <a:off x="1259325" y="4948900"/>
              <a:ext cx="232650" cy="183350"/>
            </a:xfrm>
            <a:custGeom>
              <a:rect b="b" l="l" r="r" t="t"/>
              <a:pathLst>
                <a:path extrusionOk="0" h="7334" w="9306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43"/>
            <p:cNvSpPr/>
            <p:nvPr/>
          </p:nvSpPr>
          <p:spPr>
            <a:xfrm>
              <a:off x="1255300" y="4942425"/>
              <a:ext cx="238700" cy="196150"/>
            </a:xfrm>
            <a:custGeom>
              <a:rect b="b" l="l" r="r" t="t"/>
              <a:pathLst>
                <a:path extrusionOk="0" h="7846" w="9548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43"/>
            <p:cNvSpPr/>
            <p:nvPr/>
          </p:nvSpPr>
          <p:spPr>
            <a:xfrm>
              <a:off x="1259325" y="4995500"/>
              <a:ext cx="227450" cy="136700"/>
            </a:xfrm>
            <a:custGeom>
              <a:rect b="b" l="l" r="r" t="t"/>
              <a:pathLst>
                <a:path extrusionOk="0" h="5468" w="9098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43"/>
            <p:cNvSpPr/>
            <p:nvPr/>
          </p:nvSpPr>
          <p:spPr>
            <a:xfrm>
              <a:off x="1255300" y="4989075"/>
              <a:ext cx="238700" cy="149500"/>
            </a:xfrm>
            <a:custGeom>
              <a:rect b="b" l="l" r="r" t="t"/>
              <a:pathLst>
                <a:path extrusionOk="0" h="5980" w="9548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43"/>
            <p:cNvSpPr/>
            <p:nvPr/>
          </p:nvSpPr>
          <p:spPr>
            <a:xfrm>
              <a:off x="1608075" y="3506400"/>
              <a:ext cx="458900" cy="1476275"/>
            </a:xfrm>
            <a:custGeom>
              <a:rect b="b" l="l" r="r" t="t"/>
              <a:pathLst>
                <a:path extrusionOk="0" h="59051" w="18356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43"/>
            <p:cNvSpPr/>
            <p:nvPr/>
          </p:nvSpPr>
          <p:spPr>
            <a:xfrm>
              <a:off x="1606475" y="3499650"/>
              <a:ext cx="466925" cy="1489450"/>
            </a:xfrm>
            <a:custGeom>
              <a:rect b="b" l="l" r="r" t="t"/>
              <a:pathLst>
                <a:path extrusionOk="0" h="59578" w="18677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43"/>
            <p:cNvSpPr/>
            <p:nvPr/>
          </p:nvSpPr>
          <p:spPr>
            <a:xfrm>
              <a:off x="1318775" y="3717750"/>
              <a:ext cx="634875" cy="1260100"/>
            </a:xfrm>
            <a:custGeom>
              <a:rect b="b" l="l" r="r" t="t"/>
              <a:pathLst>
                <a:path extrusionOk="0" h="50404" w="25395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43"/>
            <p:cNvSpPr/>
            <p:nvPr/>
          </p:nvSpPr>
          <p:spPr>
            <a:xfrm>
              <a:off x="1311550" y="3711175"/>
              <a:ext cx="649350" cy="1273425"/>
            </a:xfrm>
            <a:custGeom>
              <a:rect b="b" l="l" r="r" t="t"/>
              <a:pathLst>
                <a:path extrusionOk="0" h="50937" w="25974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43"/>
            <p:cNvSpPr/>
            <p:nvPr/>
          </p:nvSpPr>
          <p:spPr>
            <a:xfrm>
              <a:off x="1848375" y="3941000"/>
              <a:ext cx="67525" cy="394925"/>
            </a:xfrm>
            <a:custGeom>
              <a:rect b="b" l="l" r="r" t="t"/>
              <a:pathLst>
                <a:path extrusionOk="0" h="15797" w="2701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43"/>
            <p:cNvSpPr/>
            <p:nvPr/>
          </p:nvSpPr>
          <p:spPr>
            <a:xfrm>
              <a:off x="1633800" y="3761650"/>
              <a:ext cx="54675" cy="233375"/>
            </a:xfrm>
            <a:custGeom>
              <a:rect b="b" l="l" r="r" t="t"/>
              <a:pathLst>
                <a:path extrusionOk="0" h="9335" w="2187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43"/>
            <p:cNvSpPr/>
            <p:nvPr/>
          </p:nvSpPr>
          <p:spPr>
            <a:xfrm>
              <a:off x="1827475" y="3665300"/>
              <a:ext cx="123775" cy="93475"/>
            </a:xfrm>
            <a:custGeom>
              <a:rect b="b" l="l" r="r" t="t"/>
              <a:pathLst>
                <a:path extrusionOk="0" h="3739" w="4951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43"/>
            <p:cNvSpPr/>
            <p:nvPr/>
          </p:nvSpPr>
          <p:spPr>
            <a:xfrm>
              <a:off x="1726225" y="3634675"/>
              <a:ext cx="181625" cy="758150"/>
            </a:xfrm>
            <a:custGeom>
              <a:rect b="b" l="l" r="r" t="t"/>
              <a:pathLst>
                <a:path extrusionOk="0" h="30326" w="7265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43"/>
            <p:cNvSpPr/>
            <p:nvPr/>
          </p:nvSpPr>
          <p:spPr>
            <a:xfrm>
              <a:off x="1690850" y="4417675"/>
              <a:ext cx="32975" cy="40550"/>
            </a:xfrm>
            <a:custGeom>
              <a:rect b="b" l="l" r="r" t="t"/>
              <a:pathLst>
                <a:path extrusionOk="0" h="1622" w="1319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p44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sp>
        <p:nvSpPr>
          <p:cNvPr id="1955" name="Google Shape;1955;p44"/>
          <p:cNvSpPr txBox="1"/>
          <p:nvPr/>
        </p:nvSpPr>
        <p:spPr>
          <a:xfrm>
            <a:off x="1477800" y="1223325"/>
            <a:ext cx="2983500" cy="3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High precision in </a:t>
            </a:r>
            <a:r>
              <a:rPr lang="en"/>
              <a:t>classifying</a:t>
            </a:r>
            <a:r>
              <a:rPr lang="en"/>
              <a:t> adversarial inputs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Performance is less </a:t>
            </a:r>
            <a:r>
              <a:rPr lang="en"/>
              <a:t>adaptive</a:t>
            </a:r>
            <a:r>
              <a:rPr lang="en"/>
              <a:t> to noise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Vulnerable to data poisoning </a:t>
            </a:r>
            <a:r>
              <a:rPr lang="en"/>
              <a:t>accuracy</a:t>
            </a:r>
            <a:r>
              <a:rPr lang="en"/>
              <a:t> dropping by 50%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Struggles to detect anomalies with static thresholding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Well suited for small datasets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6" name="Google Shape;1956;p44"/>
          <p:cNvSpPr txBox="1"/>
          <p:nvPr/>
        </p:nvSpPr>
        <p:spPr>
          <a:xfrm>
            <a:off x="4709900" y="1172550"/>
            <a:ext cx="2983500" cy="3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More resilient to Data </a:t>
            </a:r>
            <a:r>
              <a:rPr lang="en"/>
              <a:t>poisoning</a:t>
            </a:r>
            <a:r>
              <a:rPr lang="en"/>
              <a:t> achieving 80% accuracy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Robust model with high </a:t>
            </a:r>
            <a:r>
              <a:rPr lang="en"/>
              <a:t>adaptable</a:t>
            </a:r>
            <a:r>
              <a:rPr lang="en"/>
              <a:t> especially with optimized epochs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Higher recall finding more adversarial points and subtle attacks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45"/>
          <p:cNvSpPr txBox="1"/>
          <p:nvPr>
            <p:ph type="title"/>
          </p:nvPr>
        </p:nvSpPr>
        <p:spPr>
          <a:xfrm>
            <a:off x="2624325" y="728375"/>
            <a:ext cx="3904500" cy="31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Report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5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p46"/>
          <p:cNvSpPr/>
          <p:nvPr/>
        </p:nvSpPr>
        <p:spPr>
          <a:xfrm>
            <a:off x="1183525" y="1040025"/>
            <a:ext cx="3218700" cy="1019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7" name="Google Shape;1967;p46"/>
          <p:cNvSpPr/>
          <p:nvPr/>
        </p:nvSpPr>
        <p:spPr>
          <a:xfrm>
            <a:off x="1183525" y="2314700"/>
            <a:ext cx="3218700" cy="1019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8" name="Google Shape;1968;p46"/>
          <p:cNvSpPr/>
          <p:nvPr/>
        </p:nvSpPr>
        <p:spPr>
          <a:xfrm>
            <a:off x="1183525" y="3592725"/>
            <a:ext cx="3218700" cy="1019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9" name="Google Shape;1969;p46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970" name="Google Shape;1970;p46"/>
          <p:cNvSpPr txBox="1"/>
          <p:nvPr>
            <p:ph idx="2" type="subTitle"/>
          </p:nvPr>
        </p:nvSpPr>
        <p:spPr>
          <a:xfrm>
            <a:off x="1370425" y="1092038"/>
            <a:ext cx="28449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MATLAB simulations reveal how adversarial attacks compromise the reliability of ML-based wireless systems, exposing critical security challenges.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71" name="Google Shape;1971;p46"/>
          <p:cNvSpPr txBox="1"/>
          <p:nvPr>
            <p:ph idx="4" type="subTitle"/>
          </p:nvPr>
        </p:nvSpPr>
        <p:spPr>
          <a:xfrm>
            <a:off x="1183525" y="2341125"/>
            <a:ext cx="3218700" cy="9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Vulnerabilities in ML models, like susceptibility to signal jamming, can lead to miscommunication and classification errors that impact system performance.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72" name="Google Shape;1972;p46"/>
          <p:cNvSpPr txBox="1"/>
          <p:nvPr>
            <p:ph idx="6" type="subTitle"/>
          </p:nvPr>
        </p:nvSpPr>
        <p:spPr>
          <a:xfrm>
            <a:off x="1225550" y="3589375"/>
            <a:ext cx="3218700" cy="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Traditional defences, including anomaly detection and adversarial training, often fail in unpredictable, noisy environments, especially for models like SVMs and basic neural networks.</a:t>
            </a:r>
            <a:endParaRPr sz="1200"/>
          </a:p>
        </p:txBody>
      </p:sp>
      <p:pic>
        <p:nvPicPr>
          <p:cNvPr id="1973" name="Google Shape;197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900" y="2164213"/>
            <a:ext cx="3751750" cy="2580024"/>
          </a:xfrm>
          <a:prstGeom prst="rect">
            <a:avLst/>
          </a:prstGeom>
          <a:noFill/>
          <a:ln>
            <a:noFill/>
          </a:ln>
        </p:spPr>
      </p:pic>
      <p:sp>
        <p:nvSpPr>
          <p:cNvPr id="1974" name="Google Shape;1974;p46"/>
          <p:cNvSpPr/>
          <p:nvPr/>
        </p:nvSpPr>
        <p:spPr>
          <a:xfrm>
            <a:off x="4907800" y="972800"/>
            <a:ext cx="3218700" cy="1019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5" name="Google Shape;1975;p46"/>
          <p:cNvSpPr txBox="1"/>
          <p:nvPr>
            <p:ph idx="6" type="subTitle"/>
          </p:nvPr>
        </p:nvSpPr>
        <p:spPr>
          <a:xfrm>
            <a:off x="4983425" y="1001600"/>
            <a:ext cx="3218700" cy="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There is an urgent need for adaptable, noise-resistant ML strategies to secure dynamic networks like 5G and IoT against evolving adversarial threats.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p47"/>
          <p:cNvSpPr txBox="1"/>
          <p:nvPr>
            <p:ph type="title"/>
          </p:nvPr>
        </p:nvSpPr>
        <p:spPr>
          <a:xfrm>
            <a:off x="896100" y="2188500"/>
            <a:ext cx="3457200" cy="76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48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Threats and Solutions</a:t>
            </a:r>
            <a:endParaRPr/>
          </a:p>
        </p:txBody>
      </p:sp>
      <p:sp>
        <p:nvSpPr>
          <p:cNvPr id="1986" name="Google Shape;1986;p48"/>
          <p:cNvSpPr txBox="1"/>
          <p:nvPr/>
        </p:nvSpPr>
        <p:spPr>
          <a:xfrm>
            <a:off x="1477800" y="1223325"/>
            <a:ext cx="2983500" cy="3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1. Adversarial Attacks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- Threat: Attackers modify signals to mislead ML models, degrading performance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- Solution: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- Advanced adversarial training with diverse disruptions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- Dynamic, real-time model adaptation to emerging threats (crucial for 5G, IoT)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2. Data Poisoning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- Threat: In federated learning, poisoned data from a single device can spread across the network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- Solution: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- Enhanced data validation using differential privacy to add controlled noise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- Hybrid validation with traditional checks + ML-based anomaly detection for real-time response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3. Noise Interference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- Problem: Noise causes misclassifications, undermining reliability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- Solution: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- Develop noise-resistant algorithms with SNR optimisation and advanced filtering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- Use Graph Neural Networks (GNNs) to improve classification under interference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987" name="Google Shape;1987;p48"/>
          <p:cNvSpPr txBox="1"/>
          <p:nvPr/>
        </p:nvSpPr>
        <p:spPr>
          <a:xfrm>
            <a:off x="4725375" y="1223325"/>
            <a:ext cx="30000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4. Signal Classification &amp; Modulation Detection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- Threat: Adversarial attacks disrupt signal interpretation at every layer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- Solution: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- Use Autoencoders to compress data and filter out non-standard inputs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- Residual Neural Networks to maintain accuracy under interference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- Implement these techniques at the physical layer for enhanced signal classification accuracy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5. Adaptive Anomaly Detection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- Issue: Conventional detection fails in dynamic environments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- Solution: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- Use adaptive anomaly detection with reinforcement learning for real-time response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- Adjust detection to changing noise levels and network conditions for greater sensitivity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49"/>
          <p:cNvSpPr txBox="1"/>
          <p:nvPr>
            <p:ph type="title"/>
          </p:nvPr>
        </p:nvSpPr>
        <p:spPr>
          <a:xfrm>
            <a:off x="896100" y="2188500"/>
            <a:ext cx="3457200" cy="76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993" name="Google Shape;1993;p49"/>
          <p:cNvSpPr/>
          <p:nvPr/>
        </p:nvSpPr>
        <p:spPr>
          <a:xfrm>
            <a:off x="3331400" y="982750"/>
            <a:ext cx="3218700" cy="1019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4" name="Google Shape;1994;p49"/>
          <p:cNvSpPr/>
          <p:nvPr/>
        </p:nvSpPr>
        <p:spPr>
          <a:xfrm>
            <a:off x="4560675" y="2229700"/>
            <a:ext cx="3218700" cy="1019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5" name="Google Shape;1995;p49"/>
          <p:cNvSpPr/>
          <p:nvPr/>
        </p:nvSpPr>
        <p:spPr>
          <a:xfrm>
            <a:off x="3331400" y="3535450"/>
            <a:ext cx="3218700" cy="1019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6" name="Google Shape;1996;p49"/>
          <p:cNvSpPr txBox="1"/>
          <p:nvPr>
            <p:ph idx="1" type="subTitle"/>
          </p:nvPr>
        </p:nvSpPr>
        <p:spPr>
          <a:xfrm>
            <a:off x="3364250" y="1037950"/>
            <a:ext cx="31530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ML Enhancements and New Vulnerabilities  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ML integration in wireless systems boosts signal classification, modulation, and network efficiency.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However, it exposes systems to evolving threats like adversarial attacks and data poisoning, risking data integrity, performance, and reliability.</a:t>
            </a:r>
            <a:endParaRPr sz="1200"/>
          </a:p>
        </p:txBody>
      </p:sp>
      <p:sp>
        <p:nvSpPr>
          <p:cNvPr id="1997" name="Google Shape;1997;p49"/>
          <p:cNvSpPr txBox="1"/>
          <p:nvPr>
            <p:ph idx="2" type="subTitle"/>
          </p:nvPr>
        </p:nvSpPr>
        <p:spPr>
          <a:xfrm>
            <a:off x="4593525" y="2288375"/>
            <a:ext cx="31530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Defense Strategies Against Attacks  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Advanced adversarial training and noise-resilient ML algorithms are key to countering attacks.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Federated learning architectures need robust data validation and differential privacy to reduce data poisoning risks.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8" name="Google Shape;1998;p49"/>
          <p:cNvSpPr txBox="1"/>
          <p:nvPr>
            <p:ph idx="3" type="subTitle"/>
          </p:nvPr>
        </p:nvSpPr>
        <p:spPr>
          <a:xfrm>
            <a:off x="3364250" y="3590900"/>
            <a:ext cx="31530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Need for Real-Time Adaptation  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Real-time anomaly detection and continuous model updates are essential for keeping up with dynamic threats.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These adaptive defenses are crucial for maintaining security and performance in 5G and IoT environments.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34"/>
          <p:cNvSpPr txBox="1"/>
          <p:nvPr>
            <p:ph type="title"/>
          </p:nvPr>
        </p:nvSpPr>
        <p:spPr>
          <a:xfrm>
            <a:off x="3022250" y="2449626"/>
            <a:ext cx="3200400" cy="12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Literature</a:t>
            </a:r>
            <a:r>
              <a:rPr lang="en" sz="4700"/>
              <a:t> Review</a:t>
            </a:r>
            <a:endParaRPr sz="4700"/>
          </a:p>
        </p:txBody>
      </p:sp>
      <p:sp>
        <p:nvSpPr>
          <p:cNvPr id="1694" name="Google Shape;1694;p34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9" name="Google Shape;1699;p35"/>
          <p:cNvGrpSpPr/>
          <p:nvPr/>
        </p:nvGrpSpPr>
        <p:grpSpPr>
          <a:xfrm>
            <a:off x="100847" y="1589498"/>
            <a:ext cx="635100" cy="734640"/>
            <a:chOff x="731647" y="573573"/>
            <a:chExt cx="635100" cy="734640"/>
          </a:xfrm>
        </p:grpSpPr>
        <p:grpSp>
          <p:nvGrpSpPr>
            <p:cNvPr id="1700" name="Google Shape;1700;p35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701" name="Google Shape;1701;p35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35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3" name="Google Shape;1703;p35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704" name="Google Shape;1704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705" name="Google Shape;1705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706" name="Google Shape;1706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707" name="Google Shape;1707;p35"/>
          <p:cNvGrpSpPr/>
          <p:nvPr/>
        </p:nvGrpSpPr>
        <p:grpSpPr>
          <a:xfrm>
            <a:off x="100847" y="2666385"/>
            <a:ext cx="635100" cy="733490"/>
            <a:chOff x="731647" y="1650460"/>
            <a:chExt cx="635100" cy="733490"/>
          </a:xfrm>
        </p:grpSpPr>
        <p:grpSp>
          <p:nvGrpSpPr>
            <p:cNvPr id="1708" name="Google Shape;1708;p35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1709" name="Google Shape;1709;p35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35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1" name="Google Shape;1711;p35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1712" name="Google Shape;1712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713" name="Google Shape;1713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714" name="Google Shape;1714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715" name="Google Shape;1715;p35"/>
          <p:cNvSpPr txBox="1"/>
          <p:nvPr>
            <p:ph idx="2" type="subTitle"/>
          </p:nvPr>
        </p:nvSpPr>
        <p:spPr>
          <a:xfrm>
            <a:off x="1033400" y="1482250"/>
            <a:ext cx="49194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</a:rPr>
              <a:t>Machine learning (ML) has grown from $1.58 billion in 2017 to an expected $20.83 billion by 2024</a:t>
            </a:r>
            <a:endParaRPr>
              <a:solidFill>
                <a:srgbClr val="F2F2F2"/>
              </a:solidFill>
            </a:endParaRPr>
          </a:p>
        </p:txBody>
      </p:sp>
      <p:sp>
        <p:nvSpPr>
          <p:cNvPr id="1716" name="Google Shape;1716;p35"/>
          <p:cNvSpPr txBox="1"/>
          <p:nvPr>
            <p:ph idx="4" type="subTitle"/>
          </p:nvPr>
        </p:nvSpPr>
        <p:spPr>
          <a:xfrm>
            <a:off x="1033400" y="2489075"/>
            <a:ext cx="4780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</a:rPr>
              <a:t>Increased reliance on ML exposes these wireless systems to adversarial attacks that degrade performance and compromise network functionality.</a:t>
            </a:r>
            <a:endParaRPr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2F2F2"/>
              </a:solidFill>
            </a:endParaRPr>
          </a:p>
        </p:txBody>
      </p:sp>
      <p:sp>
        <p:nvSpPr>
          <p:cNvPr id="1717" name="Google Shape;1717;p35"/>
          <p:cNvSpPr txBox="1"/>
          <p:nvPr>
            <p:ph idx="9" type="title"/>
          </p:nvPr>
        </p:nvSpPr>
        <p:spPr>
          <a:xfrm>
            <a:off x="189791" y="1738301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18" name="Google Shape;1718;p35"/>
          <p:cNvSpPr txBox="1"/>
          <p:nvPr>
            <p:ph idx="13" type="title"/>
          </p:nvPr>
        </p:nvSpPr>
        <p:spPr>
          <a:xfrm>
            <a:off x="189791" y="2783793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</a:rPr>
              <a:t>02</a:t>
            </a:r>
            <a:endParaRPr>
              <a:solidFill>
                <a:srgbClr val="F2F2F2"/>
              </a:solidFill>
            </a:endParaRPr>
          </a:p>
        </p:txBody>
      </p:sp>
      <p:sp>
        <p:nvSpPr>
          <p:cNvPr id="1719" name="Google Shape;1719;p35"/>
          <p:cNvSpPr txBox="1"/>
          <p:nvPr/>
        </p:nvSpPr>
        <p:spPr>
          <a:xfrm>
            <a:off x="3072000" y="2183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2F2F2"/>
                </a:solidFill>
                <a:latin typeface="Fjalla One"/>
                <a:ea typeface="Fjalla One"/>
                <a:cs typeface="Fjalla One"/>
                <a:sym typeface="Fjalla One"/>
              </a:rPr>
              <a:t>Introduction</a:t>
            </a:r>
            <a:endParaRPr sz="2800">
              <a:solidFill>
                <a:srgbClr val="F2F2F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4" name="Google Shape;1724;p36"/>
          <p:cNvGrpSpPr/>
          <p:nvPr/>
        </p:nvGrpSpPr>
        <p:grpSpPr>
          <a:xfrm>
            <a:off x="1819024" y="3893816"/>
            <a:ext cx="175013" cy="27000"/>
            <a:chOff x="5662375" y="212375"/>
            <a:chExt cx="175013" cy="27000"/>
          </a:xfrm>
        </p:grpSpPr>
        <p:sp>
          <p:nvSpPr>
            <p:cNvPr id="1725" name="Google Shape;1725;p3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26" name="Google Shape;1726;p3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27" name="Google Shape;1727;p3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1728" name="Google Shape;1728;p36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1729" name="Google Shape;1729;p3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30" name="Google Shape;1730;p3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31" name="Google Shape;1731;p3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1732" name="Google Shape;1732;p36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1733" name="Google Shape;1733;p3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34" name="Google Shape;1734;p3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35" name="Google Shape;1735;p3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736" name="Google Shape;1736;p36"/>
          <p:cNvSpPr txBox="1"/>
          <p:nvPr>
            <p:ph type="title"/>
          </p:nvPr>
        </p:nvSpPr>
        <p:spPr>
          <a:xfrm>
            <a:off x="1719075" y="338323"/>
            <a:ext cx="5577900" cy="10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1: Adversarial Attacks</a:t>
            </a:r>
            <a:endParaRPr/>
          </a:p>
        </p:txBody>
      </p:sp>
      <p:sp>
        <p:nvSpPr>
          <p:cNvPr id="1737" name="Google Shape;1737;p36"/>
          <p:cNvSpPr txBox="1"/>
          <p:nvPr>
            <p:ph idx="4" type="subTitle"/>
          </p:nvPr>
        </p:nvSpPr>
        <p:spPr>
          <a:xfrm>
            <a:off x="3438450" y="2113663"/>
            <a:ext cx="2267100" cy="1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Attacks have evolved from sending jamming signals to overwhelm the communication system to becoming adversaries that send out small perturbation signals</a:t>
            </a:r>
            <a:endParaRPr sz="1400"/>
          </a:p>
        </p:txBody>
      </p:sp>
      <p:sp>
        <p:nvSpPr>
          <p:cNvPr id="1738" name="Google Shape;1738;p36"/>
          <p:cNvSpPr txBox="1"/>
          <p:nvPr>
            <p:ph idx="5" type="subTitle"/>
          </p:nvPr>
        </p:nvSpPr>
        <p:spPr>
          <a:xfrm>
            <a:off x="772975" y="2121450"/>
            <a:ext cx="2267100" cy="16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Adversarial attacks are techniques designed to deceive, exploit and interrupt the performance of ML wireless systems (Boesch, 2023)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9" name="Google Shape;1739;p36"/>
          <p:cNvSpPr txBox="1"/>
          <p:nvPr>
            <p:ph idx="6" type="subTitle"/>
          </p:nvPr>
        </p:nvSpPr>
        <p:spPr>
          <a:xfrm>
            <a:off x="6103925" y="2205063"/>
            <a:ext cx="2267100" cy="15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Some adversarial attacks can successfully target vulnerable ML wireless systems without prior knowledge of the system, known as a black-box attack</a:t>
            </a:r>
            <a:endParaRPr sz="1400"/>
          </a:p>
        </p:txBody>
      </p:sp>
      <p:grpSp>
        <p:nvGrpSpPr>
          <p:cNvPr id="1740" name="Google Shape;1740;p36"/>
          <p:cNvGrpSpPr/>
          <p:nvPr/>
        </p:nvGrpSpPr>
        <p:grpSpPr>
          <a:xfrm>
            <a:off x="4297627" y="1673660"/>
            <a:ext cx="420796" cy="421770"/>
            <a:chOff x="-3137650" y="2408950"/>
            <a:chExt cx="291450" cy="292125"/>
          </a:xfrm>
        </p:grpSpPr>
        <p:sp>
          <p:nvSpPr>
            <p:cNvPr id="1741" name="Google Shape;1741;p36"/>
            <p:cNvSpPr/>
            <p:nvPr/>
          </p:nvSpPr>
          <p:spPr>
            <a:xfrm>
              <a:off x="-3137650" y="2408950"/>
              <a:ext cx="291450" cy="292125"/>
            </a:xfrm>
            <a:custGeom>
              <a:rect b="b" l="l" r="r" t="t"/>
              <a:pathLst>
                <a:path extrusionOk="0" h="11685" w="11658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742" name="Google Shape;1742;p36"/>
            <p:cNvSpPr/>
            <p:nvPr/>
          </p:nvSpPr>
          <p:spPr>
            <a:xfrm>
              <a:off x="-3104575" y="24428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743" name="Google Shape;1743;p36"/>
            <p:cNvSpPr/>
            <p:nvPr/>
          </p:nvSpPr>
          <p:spPr>
            <a:xfrm>
              <a:off x="-306990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744" name="Google Shape;1744;p36"/>
            <p:cNvSpPr/>
            <p:nvPr/>
          </p:nvSpPr>
          <p:spPr>
            <a:xfrm>
              <a:off x="-303525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745" name="Google Shape;1745;p36"/>
            <p:cNvSpPr/>
            <p:nvPr/>
          </p:nvSpPr>
          <p:spPr>
            <a:xfrm>
              <a:off x="-3002175" y="2442800"/>
              <a:ext cx="120525" cy="17350"/>
            </a:xfrm>
            <a:custGeom>
              <a:rect b="b" l="l" r="r" t="t"/>
              <a:pathLst>
                <a:path extrusionOk="0" h="694" w="482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1746" name="Google Shape;1746;p36"/>
          <p:cNvGrpSpPr/>
          <p:nvPr/>
        </p:nvGrpSpPr>
        <p:grpSpPr>
          <a:xfrm>
            <a:off x="7026514" y="1648633"/>
            <a:ext cx="421914" cy="420759"/>
            <a:chOff x="-2571737" y="2403625"/>
            <a:chExt cx="292225" cy="291425"/>
          </a:xfrm>
        </p:grpSpPr>
        <p:sp>
          <p:nvSpPr>
            <p:cNvPr id="1747" name="Google Shape;1747;p36"/>
            <p:cNvSpPr/>
            <p:nvPr/>
          </p:nvSpPr>
          <p:spPr>
            <a:xfrm>
              <a:off x="-2571737" y="2403625"/>
              <a:ext cx="292225" cy="291425"/>
            </a:xfrm>
            <a:custGeom>
              <a:rect b="b" l="l" r="r" t="t"/>
              <a:pathLst>
                <a:path extrusionOk="0" h="11657" w="11689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748" name="Google Shape;1748;p36"/>
            <p:cNvSpPr/>
            <p:nvPr/>
          </p:nvSpPr>
          <p:spPr>
            <a:xfrm>
              <a:off x="-2485967" y="2649150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749" name="Google Shape;1749;p36"/>
            <p:cNvSpPr/>
            <p:nvPr/>
          </p:nvSpPr>
          <p:spPr>
            <a:xfrm>
              <a:off x="-2485967" y="2511325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750" name="Google Shape;1750;p36"/>
            <p:cNvSpPr/>
            <p:nvPr/>
          </p:nvSpPr>
          <p:spPr>
            <a:xfrm>
              <a:off x="-2540185" y="2511325"/>
              <a:ext cx="18125" cy="18925"/>
            </a:xfrm>
            <a:custGeom>
              <a:rect b="b" l="l" r="r" t="t"/>
              <a:pathLst>
                <a:path extrusionOk="0" h="757" w="725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751" name="Google Shape;1751;p36"/>
            <p:cNvSpPr/>
            <p:nvPr/>
          </p:nvSpPr>
          <p:spPr>
            <a:xfrm>
              <a:off x="-2485579" y="2580625"/>
              <a:ext cx="172525" cy="17350"/>
            </a:xfrm>
            <a:custGeom>
              <a:rect b="b" l="l" r="r" t="t"/>
              <a:pathLst>
                <a:path extrusionOk="0" h="694" w="690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752" name="Google Shape;1752;p36"/>
            <p:cNvSpPr/>
            <p:nvPr/>
          </p:nvSpPr>
          <p:spPr>
            <a:xfrm>
              <a:off x="-2540185" y="2580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753" name="Google Shape;1753;p36"/>
            <p:cNvSpPr/>
            <p:nvPr/>
          </p:nvSpPr>
          <p:spPr>
            <a:xfrm>
              <a:off x="-2540185" y="2649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1754" name="Google Shape;1754;p36"/>
          <p:cNvGrpSpPr/>
          <p:nvPr/>
        </p:nvGrpSpPr>
        <p:grpSpPr>
          <a:xfrm>
            <a:off x="1819025" y="1648630"/>
            <a:ext cx="365052" cy="352162"/>
            <a:chOff x="-32243500" y="2299850"/>
            <a:chExt cx="300900" cy="290275"/>
          </a:xfrm>
        </p:grpSpPr>
        <p:sp>
          <p:nvSpPr>
            <p:cNvPr id="1755" name="Google Shape;1755;p36"/>
            <p:cNvSpPr/>
            <p:nvPr/>
          </p:nvSpPr>
          <p:spPr>
            <a:xfrm>
              <a:off x="-32243500" y="2299850"/>
              <a:ext cx="300900" cy="290275"/>
            </a:xfrm>
            <a:custGeom>
              <a:rect b="b" l="l" r="r" t="t"/>
              <a:pathLst>
                <a:path extrusionOk="0" h="11611" w="12036">
                  <a:moveTo>
                    <a:pt x="7955" y="654"/>
                  </a:moveTo>
                  <a:cubicBezTo>
                    <a:pt x="8743" y="654"/>
                    <a:pt x="9531" y="946"/>
                    <a:pt x="10114" y="1529"/>
                  </a:cubicBezTo>
                  <a:cubicBezTo>
                    <a:pt x="11311" y="2726"/>
                    <a:pt x="11311" y="4679"/>
                    <a:pt x="10114" y="5876"/>
                  </a:cubicBezTo>
                  <a:cubicBezTo>
                    <a:pt x="9540" y="6450"/>
                    <a:pt x="8752" y="6766"/>
                    <a:pt x="7951" y="6766"/>
                  </a:cubicBezTo>
                  <a:cubicBezTo>
                    <a:pt x="7565" y="6766"/>
                    <a:pt x="7175" y="6692"/>
                    <a:pt x="6806" y="6538"/>
                  </a:cubicBezTo>
                  <a:cubicBezTo>
                    <a:pt x="6759" y="6526"/>
                    <a:pt x="6709" y="6519"/>
                    <a:pt x="6661" y="6519"/>
                  </a:cubicBezTo>
                  <a:cubicBezTo>
                    <a:pt x="6577" y="6519"/>
                    <a:pt x="6499" y="6541"/>
                    <a:pt x="6459" y="6601"/>
                  </a:cubicBezTo>
                  <a:lnTo>
                    <a:pt x="5545" y="7514"/>
                  </a:lnTo>
                  <a:lnTo>
                    <a:pt x="4726" y="7514"/>
                  </a:lnTo>
                  <a:cubicBezTo>
                    <a:pt x="4537" y="7514"/>
                    <a:pt x="4380" y="7672"/>
                    <a:pt x="4380" y="7861"/>
                  </a:cubicBezTo>
                  <a:lnTo>
                    <a:pt x="4380" y="8460"/>
                  </a:lnTo>
                  <a:lnTo>
                    <a:pt x="3907" y="8428"/>
                  </a:lnTo>
                  <a:cubicBezTo>
                    <a:pt x="3813" y="8428"/>
                    <a:pt x="3687" y="8428"/>
                    <a:pt x="3655" y="8491"/>
                  </a:cubicBezTo>
                  <a:cubicBezTo>
                    <a:pt x="3592" y="8554"/>
                    <a:pt x="3529" y="8649"/>
                    <a:pt x="3529" y="8743"/>
                  </a:cubicBezTo>
                  <a:lnTo>
                    <a:pt x="3466" y="9531"/>
                  </a:lnTo>
                  <a:lnTo>
                    <a:pt x="2678" y="9594"/>
                  </a:lnTo>
                  <a:cubicBezTo>
                    <a:pt x="2584" y="9594"/>
                    <a:pt x="2521" y="9657"/>
                    <a:pt x="2426" y="9720"/>
                  </a:cubicBezTo>
                  <a:cubicBezTo>
                    <a:pt x="2395" y="9814"/>
                    <a:pt x="2363" y="9877"/>
                    <a:pt x="2363" y="9972"/>
                  </a:cubicBezTo>
                  <a:lnTo>
                    <a:pt x="2426" y="10665"/>
                  </a:lnTo>
                  <a:lnTo>
                    <a:pt x="2174" y="10949"/>
                  </a:lnTo>
                  <a:lnTo>
                    <a:pt x="694" y="10949"/>
                  </a:lnTo>
                  <a:lnTo>
                    <a:pt x="694" y="9499"/>
                  </a:lnTo>
                  <a:lnTo>
                    <a:pt x="757" y="9499"/>
                  </a:lnTo>
                  <a:lnTo>
                    <a:pt x="5041" y="5215"/>
                  </a:lnTo>
                  <a:cubicBezTo>
                    <a:pt x="5104" y="5120"/>
                    <a:pt x="5167" y="4963"/>
                    <a:pt x="5104" y="4837"/>
                  </a:cubicBezTo>
                  <a:cubicBezTo>
                    <a:pt x="4695" y="3702"/>
                    <a:pt x="4947" y="2411"/>
                    <a:pt x="5797" y="1529"/>
                  </a:cubicBezTo>
                  <a:cubicBezTo>
                    <a:pt x="6380" y="946"/>
                    <a:pt x="7168" y="654"/>
                    <a:pt x="7955" y="654"/>
                  </a:cubicBezTo>
                  <a:close/>
                  <a:moveTo>
                    <a:pt x="7936" y="1"/>
                  </a:moveTo>
                  <a:cubicBezTo>
                    <a:pt x="6971" y="1"/>
                    <a:pt x="6002" y="363"/>
                    <a:pt x="5262" y="1088"/>
                  </a:cubicBezTo>
                  <a:cubicBezTo>
                    <a:pt x="4285" y="2096"/>
                    <a:pt x="3939" y="3576"/>
                    <a:pt x="4380" y="4931"/>
                  </a:cubicBezTo>
                  <a:lnTo>
                    <a:pt x="126" y="9184"/>
                  </a:lnTo>
                  <a:cubicBezTo>
                    <a:pt x="32" y="9247"/>
                    <a:pt x="0" y="9342"/>
                    <a:pt x="0" y="9405"/>
                  </a:cubicBezTo>
                  <a:lnTo>
                    <a:pt x="0" y="11358"/>
                  </a:lnTo>
                  <a:cubicBezTo>
                    <a:pt x="32" y="11453"/>
                    <a:pt x="189" y="11610"/>
                    <a:pt x="379" y="11610"/>
                  </a:cubicBezTo>
                  <a:lnTo>
                    <a:pt x="2332" y="11610"/>
                  </a:lnTo>
                  <a:cubicBezTo>
                    <a:pt x="2395" y="11610"/>
                    <a:pt x="2521" y="11579"/>
                    <a:pt x="2552" y="11516"/>
                  </a:cubicBezTo>
                  <a:lnTo>
                    <a:pt x="3025" y="11043"/>
                  </a:lnTo>
                  <a:cubicBezTo>
                    <a:pt x="3119" y="10949"/>
                    <a:pt x="3151" y="10823"/>
                    <a:pt x="3119" y="10759"/>
                  </a:cubicBezTo>
                  <a:lnTo>
                    <a:pt x="3025" y="10255"/>
                  </a:lnTo>
                  <a:lnTo>
                    <a:pt x="3750" y="10161"/>
                  </a:lnTo>
                  <a:cubicBezTo>
                    <a:pt x="3907" y="10161"/>
                    <a:pt x="4002" y="10003"/>
                    <a:pt x="4065" y="9846"/>
                  </a:cubicBezTo>
                  <a:lnTo>
                    <a:pt x="4128" y="9153"/>
                  </a:lnTo>
                  <a:lnTo>
                    <a:pt x="4663" y="9216"/>
                  </a:lnTo>
                  <a:cubicBezTo>
                    <a:pt x="4726" y="9216"/>
                    <a:pt x="4852" y="9216"/>
                    <a:pt x="4915" y="9153"/>
                  </a:cubicBezTo>
                  <a:cubicBezTo>
                    <a:pt x="5010" y="9058"/>
                    <a:pt x="5041" y="8995"/>
                    <a:pt x="5041" y="8901"/>
                  </a:cubicBezTo>
                  <a:lnTo>
                    <a:pt x="5041" y="8271"/>
                  </a:lnTo>
                  <a:lnTo>
                    <a:pt x="5671" y="8271"/>
                  </a:lnTo>
                  <a:cubicBezTo>
                    <a:pt x="5734" y="8271"/>
                    <a:pt x="5829" y="8239"/>
                    <a:pt x="5892" y="8145"/>
                  </a:cubicBezTo>
                  <a:lnTo>
                    <a:pt x="6774" y="7325"/>
                  </a:lnTo>
                  <a:cubicBezTo>
                    <a:pt x="7153" y="7452"/>
                    <a:pt x="7548" y="7514"/>
                    <a:pt x="7941" y="7514"/>
                  </a:cubicBezTo>
                  <a:cubicBezTo>
                    <a:pt x="8920" y="7514"/>
                    <a:pt x="9889" y="7131"/>
                    <a:pt x="10586" y="6412"/>
                  </a:cubicBezTo>
                  <a:cubicBezTo>
                    <a:pt x="12035" y="4963"/>
                    <a:pt x="12035" y="2568"/>
                    <a:pt x="10586" y="1088"/>
                  </a:cubicBezTo>
                  <a:cubicBezTo>
                    <a:pt x="9862" y="363"/>
                    <a:pt x="8901" y="1"/>
                    <a:pt x="79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6"/>
            <p:cNvSpPr/>
            <p:nvPr/>
          </p:nvSpPr>
          <p:spPr>
            <a:xfrm>
              <a:off x="-32048175" y="2342775"/>
              <a:ext cx="55950" cy="51025"/>
            </a:xfrm>
            <a:custGeom>
              <a:rect b="b" l="l" r="r" t="t"/>
              <a:pathLst>
                <a:path extrusionOk="0" h="2041" w="2238">
                  <a:moveTo>
                    <a:pt x="1119" y="662"/>
                  </a:moveTo>
                  <a:cubicBezTo>
                    <a:pt x="1206" y="662"/>
                    <a:pt x="1292" y="694"/>
                    <a:pt x="1355" y="757"/>
                  </a:cubicBezTo>
                  <a:cubicBezTo>
                    <a:pt x="1481" y="883"/>
                    <a:pt x="1481" y="1135"/>
                    <a:pt x="1355" y="1229"/>
                  </a:cubicBezTo>
                  <a:cubicBezTo>
                    <a:pt x="1292" y="1292"/>
                    <a:pt x="1206" y="1324"/>
                    <a:pt x="1119" y="1324"/>
                  </a:cubicBezTo>
                  <a:cubicBezTo>
                    <a:pt x="1032" y="1324"/>
                    <a:pt x="946" y="1292"/>
                    <a:pt x="883" y="1229"/>
                  </a:cubicBezTo>
                  <a:cubicBezTo>
                    <a:pt x="725" y="1135"/>
                    <a:pt x="725" y="914"/>
                    <a:pt x="883" y="757"/>
                  </a:cubicBezTo>
                  <a:cubicBezTo>
                    <a:pt x="946" y="694"/>
                    <a:pt x="1032" y="662"/>
                    <a:pt x="1119" y="662"/>
                  </a:cubicBezTo>
                  <a:close/>
                  <a:moveTo>
                    <a:pt x="1115" y="1"/>
                  </a:moveTo>
                  <a:cubicBezTo>
                    <a:pt x="851" y="1"/>
                    <a:pt x="584" y="95"/>
                    <a:pt x="379" y="284"/>
                  </a:cubicBezTo>
                  <a:cubicBezTo>
                    <a:pt x="1" y="694"/>
                    <a:pt x="1" y="1355"/>
                    <a:pt x="379" y="1733"/>
                  </a:cubicBezTo>
                  <a:cubicBezTo>
                    <a:pt x="599" y="1938"/>
                    <a:pt x="867" y="2041"/>
                    <a:pt x="1127" y="2041"/>
                  </a:cubicBezTo>
                  <a:cubicBezTo>
                    <a:pt x="1387" y="2041"/>
                    <a:pt x="1639" y="1938"/>
                    <a:pt x="1828" y="1733"/>
                  </a:cubicBezTo>
                  <a:cubicBezTo>
                    <a:pt x="2238" y="1355"/>
                    <a:pt x="2238" y="694"/>
                    <a:pt x="1828" y="284"/>
                  </a:cubicBezTo>
                  <a:cubicBezTo>
                    <a:pt x="1639" y="95"/>
                    <a:pt x="1379" y="1"/>
                    <a:pt x="111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37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2: Data Poisoning Attacks</a:t>
            </a:r>
            <a:endParaRPr/>
          </a:p>
        </p:txBody>
      </p:sp>
      <p:sp>
        <p:nvSpPr>
          <p:cNvPr id="1762" name="Google Shape;1762;p37"/>
          <p:cNvSpPr txBox="1"/>
          <p:nvPr>
            <p:ph idx="4" type="subTitle"/>
          </p:nvPr>
        </p:nvSpPr>
        <p:spPr>
          <a:xfrm>
            <a:off x="3584250" y="2433001"/>
            <a:ext cx="1975500" cy="1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data is corrupted or changed in the training dataset compromising the performance of a dataset  </a:t>
            </a:r>
            <a:endParaRPr/>
          </a:p>
        </p:txBody>
      </p:sp>
      <p:sp>
        <p:nvSpPr>
          <p:cNvPr id="1763" name="Google Shape;1763;p37"/>
          <p:cNvSpPr txBox="1"/>
          <p:nvPr>
            <p:ph idx="5" type="subTitle"/>
          </p:nvPr>
        </p:nvSpPr>
        <p:spPr>
          <a:xfrm>
            <a:off x="1002724" y="2522101"/>
            <a:ext cx="2175300" cy="13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Poisoning attacks are a common </a:t>
            </a:r>
            <a:r>
              <a:rPr lang="en"/>
              <a:t>vulnerability</a:t>
            </a:r>
            <a:r>
              <a:rPr lang="en"/>
              <a:t> of machine learning models</a:t>
            </a:r>
            <a:endParaRPr/>
          </a:p>
        </p:txBody>
      </p:sp>
      <p:sp>
        <p:nvSpPr>
          <p:cNvPr id="1764" name="Google Shape;1764;p37"/>
          <p:cNvSpPr txBox="1"/>
          <p:nvPr>
            <p:ph idx="6" type="subTitle"/>
          </p:nvPr>
        </p:nvSpPr>
        <p:spPr>
          <a:xfrm>
            <a:off x="6159698" y="2347450"/>
            <a:ext cx="2372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poisoning attacks can lead to incorrect signal classification resulting in incorrect signal modulation and disrupted communication</a:t>
            </a:r>
            <a:endParaRPr/>
          </a:p>
        </p:txBody>
      </p:sp>
      <p:grpSp>
        <p:nvGrpSpPr>
          <p:cNvPr id="1765" name="Google Shape;1765;p37"/>
          <p:cNvGrpSpPr/>
          <p:nvPr/>
        </p:nvGrpSpPr>
        <p:grpSpPr>
          <a:xfrm>
            <a:off x="1819025" y="1648630"/>
            <a:ext cx="365052" cy="352162"/>
            <a:chOff x="-32243500" y="2299850"/>
            <a:chExt cx="300900" cy="290275"/>
          </a:xfrm>
        </p:grpSpPr>
        <p:sp>
          <p:nvSpPr>
            <p:cNvPr id="1766" name="Google Shape;1766;p37"/>
            <p:cNvSpPr/>
            <p:nvPr/>
          </p:nvSpPr>
          <p:spPr>
            <a:xfrm>
              <a:off x="-32243500" y="2299850"/>
              <a:ext cx="300900" cy="290275"/>
            </a:xfrm>
            <a:custGeom>
              <a:rect b="b" l="l" r="r" t="t"/>
              <a:pathLst>
                <a:path extrusionOk="0" h="11611" w="12036">
                  <a:moveTo>
                    <a:pt x="7955" y="654"/>
                  </a:moveTo>
                  <a:cubicBezTo>
                    <a:pt x="8743" y="654"/>
                    <a:pt x="9531" y="946"/>
                    <a:pt x="10114" y="1529"/>
                  </a:cubicBezTo>
                  <a:cubicBezTo>
                    <a:pt x="11311" y="2726"/>
                    <a:pt x="11311" y="4679"/>
                    <a:pt x="10114" y="5876"/>
                  </a:cubicBezTo>
                  <a:cubicBezTo>
                    <a:pt x="9540" y="6450"/>
                    <a:pt x="8752" y="6766"/>
                    <a:pt x="7951" y="6766"/>
                  </a:cubicBezTo>
                  <a:cubicBezTo>
                    <a:pt x="7565" y="6766"/>
                    <a:pt x="7175" y="6692"/>
                    <a:pt x="6806" y="6538"/>
                  </a:cubicBezTo>
                  <a:cubicBezTo>
                    <a:pt x="6759" y="6526"/>
                    <a:pt x="6709" y="6519"/>
                    <a:pt x="6661" y="6519"/>
                  </a:cubicBezTo>
                  <a:cubicBezTo>
                    <a:pt x="6577" y="6519"/>
                    <a:pt x="6499" y="6541"/>
                    <a:pt x="6459" y="6601"/>
                  </a:cubicBezTo>
                  <a:lnTo>
                    <a:pt x="5545" y="7514"/>
                  </a:lnTo>
                  <a:lnTo>
                    <a:pt x="4726" y="7514"/>
                  </a:lnTo>
                  <a:cubicBezTo>
                    <a:pt x="4537" y="7514"/>
                    <a:pt x="4380" y="7672"/>
                    <a:pt x="4380" y="7861"/>
                  </a:cubicBezTo>
                  <a:lnTo>
                    <a:pt x="4380" y="8460"/>
                  </a:lnTo>
                  <a:lnTo>
                    <a:pt x="3907" y="8428"/>
                  </a:lnTo>
                  <a:cubicBezTo>
                    <a:pt x="3813" y="8428"/>
                    <a:pt x="3687" y="8428"/>
                    <a:pt x="3655" y="8491"/>
                  </a:cubicBezTo>
                  <a:cubicBezTo>
                    <a:pt x="3592" y="8554"/>
                    <a:pt x="3529" y="8649"/>
                    <a:pt x="3529" y="8743"/>
                  </a:cubicBezTo>
                  <a:lnTo>
                    <a:pt x="3466" y="9531"/>
                  </a:lnTo>
                  <a:lnTo>
                    <a:pt x="2678" y="9594"/>
                  </a:lnTo>
                  <a:cubicBezTo>
                    <a:pt x="2584" y="9594"/>
                    <a:pt x="2521" y="9657"/>
                    <a:pt x="2426" y="9720"/>
                  </a:cubicBezTo>
                  <a:cubicBezTo>
                    <a:pt x="2395" y="9814"/>
                    <a:pt x="2363" y="9877"/>
                    <a:pt x="2363" y="9972"/>
                  </a:cubicBezTo>
                  <a:lnTo>
                    <a:pt x="2426" y="10665"/>
                  </a:lnTo>
                  <a:lnTo>
                    <a:pt x="2174" y="10949"/>
                  </a:lnTo>
                  <a:lnTo>
                    <a:pt x="694" y="10949"/>
                  </a:lnTo>
                  <a:lnTo>
                    <a:pt x="694" y="9499"/>
                  </a:lnTo>
                  <a:lnTo>
                    <a:pt x="757" y="9499"/>
                  </a:lnTo>
                  <a:lnTo>
                    <a:pt x="5041" y="5215"/>
                  </a:lnTo>
                  <a:cubicBezTo>
                    <a:pt x="5104" y="5120"/>
                    <a:pt x="5167" y="4963"/>
                    <a:pt x="5104" y="4837"/>
                  </a:cubicBezTo>
                  <a:cubicBezTo>
                    <a:pt x="4695" y="3702"/>
                    <a:pt x="4947" y="2411"/>
                    <a:pt x="5797" y="1529"/>
                  </a:cubicBezTo>
                  <a:cubicBezTo>
                    <a:pt x="6380" y="946"/>
                    <a:pt x="7168" y="654"/>
                    <a:pt x="7955" y="654"/>
                  </a:cubicBezTo>
                  <a:close/>
                  <a:moveTo>
                    <a:pt x="7936" y="1"/>
                  </a:moveTo>
                  <a:cubicBezTo>
                    <a:pt x="6971" y="1"/>
                    <a:pt x="6002" y="363"/>
                    <a:pt x="5262" y="1088"/>
                  </a:cubicBezTo>
                  <a:cubicBezTo>
                    <a:pt x="4285" y="2096"/>
                    <a:pt x="3939" y="3576"/>
                    <a:pt x="4380" y="4931"/>
                  </a:cubicBezTo>
                  <a:lnTo>
                    <a:pt x="126" y="9184"/>
                  </a:lnTo>
                  <a:cubicBezTo>
                    <a:pt x="32" y="9247"/>
                    <a:pt x="0" y="9342"/>
                    <a:pt x="0" y="9405"/>
                  </a:cubicBezTo>
                  <a:lnTo>
                    <a:pt x="0" y="11358"/>
                  </a:lnTo>
                  <a:cubicBezTo>
                    <a:pt x="32" y="11453"/>
                    <a:pt x="189" y="11610"/>
                    <a:pt x="379" y="11610"/>
                  </a:cubicBezTo>
                  <a:lnTo>
                    <a:pt x="2332" y="11610"/>
                  </a:lnTo>
                  <a:cubicBezTo>
                    <a:pt x="2395" y="11610"/>
                    <a:pt x="2521" y="11579"/>
                    <a:pt x="2552" y="11516"/>
                  </a:cubicBezTo>
                  <a:lnTo>
                    <a:pt x="3025" y="11043"/>
                  </a:lnTo>
                  <a:cubicBezTo>
                    <a:pt x="3119" y="10949"/>
                    <a:pt x="3151" y="10823"/>
                    <a:pt x="3119" y="10759"/>
                  </a:cubicBezTo>
                  <a:lnTo>
                    <a:pt x="3025" y="10255"/>
                  </a:lnTo>
                  <a:lnTo>
                    <a:pt x="3750" y="10161"/>
                  </a:lnTo>
                  <a:cubicBezTo>
                    <a:pt x="3907" y="10161"/>
                    <a:pt x="4002" y="10003"/>
                    <a:pt x="4065" y="9846"/>
                  </a:cubicBezTo>
                  <a:lnTo>
                    <a:pt x="4128" y="9153"/>
                  </a:lnTo>
                  <a:lnTo>
                    <a:pt x="4663" y="9216"/>
                  </a:lnTo>
                  <a:cubicBezTo>
                    <a:pt x="4726" y="9216"/>
                    <a:pt x="4852" y="9216"/>
                    <a:pt x="4915" y="9153"/>
                  </a:cubicBezTo>
                  <a:cubicBezTo>
                    <a:pt x="5010" y="9058"/>
                    <a:pt x="5041" y="8995"/>
                    <a:pt x="5041" y="8901"/>
                  </a:cubicBezTo>
                  <a:lnTo>
                    <a:pt x="5041" y="8271"/>
                  </a:lnTo>
                  <a:lnTo>
                    <a:pt x="5671" y="8271"/>
                  </a:lnTo>
                  <a:cubicBezTo>
                    <a:pt x="5734" y="8271"/>
                    <a:pt x="5829" y="8239"/>
                    <a:pt x="5892" y="8145"/>
                  </a:cubicBezTo>
                  <a:lnTo>
                    <a:pt x="6774" y="7325"/>
                  </a:lnTo>
                  <a:cubicBezTo>
                    <a:pt x="7153" y="7452"/>
                    <a:pt x="7548" y="7514"/>
                    <a:pt x="7941" y="7514"/>
                  </a:cubicBezTo>
                  <a:cubicBezTo>
                    <a:pt x="8920" y="7514"/>
                    <a:pt x="9889" y="7131"/>
                    <a:pt x="10586" y="6412"/>
                  </a:cubicBezTo>
                  <a:cubicBezTo>
                    <a:pt x="12035" y="4963"/>
                    <a:pt x="12035" y="2568"/>
                    <a:pt x="10586" y="1088"/>
                  </a:cubicBezTo>
                  <a:cubicBezTo>
                    <a:pt x="9862" y="363"/>
                    <a:pt x="8901" y="1"/>
                    <a:pt x="79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7"/>
            <p:cNvSpPr/>
            <p:nvPr/>
          </p:nvSpPr>
          <p:spPr>
            <a:xfrm>
              <a:off x="-32048175" y="2342775"/>
              <a:ext cx="55950" cy="51025"/>
            </a:xfrm>
            <a:custGeom>
              <a:rect b="b" l="l" r="r" t="t"/>
              <a:pathLst>
                <a:path extrusionOk="0" h="2041" w="2238">
                  <a:moveTo>
                    <a:pt x="1119" y="662"/>
                  </a:moveTo>
                  <a:cubicBezTo>
                    <a:pt x="1206" y="662"/>
                    <a:pt x="1292" y="694"/>
                    <a:pt x="1355" y="757"/>
                  </a:cubicBezTo>
                  <a:cubicBezTo>
                    <a:pt x="1481" y="883"/>
                    <a:pt x="1481" y="1135"/>
                    <a:pt x="1355" y="1229"/>
                  </a:cubicBezTo>
                  <a:cubicBezTo>
                    <a:pt x="1292" y="1292"/>
                    <a:pt x="1206" y="1324"/>
                    <a:pt x="1119" y="1324"/>
                  </a:cubicBezTo>
                  <a:cubicBezTo>
                    <a:pt x="1032" y="1324"/>
                    <a:pt x="946" y="1292"/>
                    <a:pt x="883" y="1229"/>
                  </a:cubicBezTo>
                  <a:cubicBezTo>
                    <a:pt x="725" y="1135"/>
                    <a:pt x="725" y="914"/>
                    <a:pt x="883" y="757"/>
                  </a:cubicBezTo>
                  <a:cubicBezTo>
                    <a:pt x="946" y="694"/>
                    <a:pt x="1032" y="662"/>
                    <a:pt x="1119" y="662"/>
                  </a:cubicBezTo>
                  <a:close/>
                  <a:moveTo>
                    <a:pt x="1115" y="1"/>
                  </a:moveTo>
                  <a:cubicBezTo>
                    <a:pt x="851" y="1"/>
                    <a:pt x="584" y="95"/>
                    <a:pt x="379" y="284"/>
                  </a:cubicBezTo>
                  <a:cubicBezTo>
                    <a:pt x="1" y="694"/>
                    <a:pt x="1" y="1355"/>
                    <a:pt x="379" y="1733"/>
                  </a:cubicBezTo>
                  <a:cubicBezTo>
                    <a:pt x="599" y="1938"/>
                    <a:pt x="867" y="2041"/>
                    <a:pt x="1127" y="2041"/>
                  </a:cubicBezTo>
                  <a:cubicBezTo>
                    <a:pt x="1387" y="2041"/>
                    <a:pt x="1639" y="1938"/>
                    <a:pt x="1828" y="1733"/>
                  </a:cubicBezTo>
                  <a:cubicBezTo>
                    <a:pt x="2238" y="1355"/>
                    <a:pt x="2238" y="694"/>
                    <a:pt x="1828" y="284"/>
                  </a:cubicBezTo>
                  <a:cubicBezTo>
                    <a:pt x="1639" y="95"/>
                    <a:pt x="1379" y="1"/>
                    <a:pt x="111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8" name="Google Shape;1768;p37"/>
          <p:cNvSpPr/>
          <p:nvPr/>
        </p:nvSpPr>
        <p:spPr>
          <a:xfrm>
            <a:off x="4297627" y="1673660"/>
            <a:ext cx="420796" cy="421770"/>
          </a:xfrm>
          <a:custGeom>
            <a:rect b="b" l="l" r="r" t="t"/>
            <a:pathLst>
              <a:path extrusionOk="0" h="11685" w="11658">
                <a:moveTo>
                  <a:pt x="10618" y="662"/>
                </a:moveTo>
                <a:cubicBezTo>
                  <a:pt x="10807" y="662"/>
                  <a:pt x="10964" y="851"/>
                  <a:pt x="10964" y="1040"/>
                </a:cubicBezTo>
                <a:lnTo>
                  <a:pt x="10964" y="2741"/>
                </a:lnTo>
                <a:lnTo>
                  <a:pt x="662" y="2741"/>
                </a:lnTo>
                <a:lnTo>
                  <a:pt x="662" y="1040"/>
                </a:lnTo>
                <a:cubicBezTo>
                  <a:pt x="662" y="851"/>
                  <a:pt x="820" y="662"/>
                  <a:pt x="1009" y="662"/>
                </a:cubicBezTo>
                <a:close/>
                <a:moveTo>
                  <a:pt x="10964" y="3403"/>
                </a:moveTo>
                <a:lnTo>
                  <a:pt x="10964" y="8601"/>
                </a:lnTo>
                <a:cubicBezTo>
                  <a:pt x="10964" y="8790"/>
                  <a:pt x="10838" y="8947"/>
                  <a:pt x="10618" y="8947"/>
                </a:cubicBezTo>
                <a:lnTo>
                  <a:pt x="10145" y="8947"/>
                </a:lnTo>
                <a:cubicBezTo>
                  <a:pt x="10208" y="8727"/>
                  <a:pt x="10240" y="8443"/>
                  <a:pt x="10240" y="8160"/>
                </a:cubicBezTo>
                <a:lnTo>
                  <a:pt x="10240" y="5860"/>
                </a:lnTo>
                <a:cubicBezTo>
                  <a:pt x="10240" y="5673"/>
                  <a:pt x="10058" y="5531"/>
                  <a:pt x="9868" y="5531"/>
                </a:cubicBezTo>
                <a:cubicBezTo>
                  <a:pt x="9835" y="5531"/>
                  <a:pt x="9801" y="5535"/>
                  <a:pt x="9767" y="5545"/>
                </a:cubicBezTo>
                <a:cubicBezTo>
                  <a:pt x="9545" y="5641"/>
                  <a:pt x="9341" y="5691"/>
                  <a:pt x="9142" y="5691"/>
                </a:cubicBezTo>
                <a:cubicBezTo>
                  <a:pt x="8693" y="5691"/>
                  <a:pt x="8275" y="5439"/>
                  <a:pt x="7751" y="4915"/>
                </a:cubicBezTo>
                <a:cubicBezTo>
                  <a:pt x="7688" y="4868"/>
                  <a:pt x="7601" y="4844"/>
                  <a:pt x="7515" y="4844"/>
                </a:cubicBezTo>
                <a:cubicBezTo>
                  <a:pt x="7428" y="4844"/>
                  <a:pt x="7341" y="4868"/>
                  <a:pt x="7278" y="4915"/>
                </a:cubicBezTo>
                <a:cubicBezTo>
                  <a:pt x="6753" y="5440"/>
                  <a:pt x="6334" y="5677"/>
                  <a:pt x="5884" y="5677"/>
                </a:cubicBezTo>
                <a:cubicBezTo>
                  <a:pt x="5686" y="5677"/>
                  <a:pt x="5483" y="5631"/>
                  <a:pt x="5262" y="5545"/>
                </a:cubicBezTo>
                <a:cubicBezTo>
                  <a:pt x="5229" y="5535"/>
                  <a:pt x="5195" y="5531"/>
                  <a:pt x="5161" y="5531"/>
                </a:cubicBezTo>
                <a:cubicBezTo>
                  <a:pt x="4971" y="5531"/>
                  <a:pt x="4789" y="5673"/>
                  <a:pt x="4789" y="5860"/>
                </a:cubicBezTo>
                <a:lnTo>
                  <a:pt x="4789" y="8160"/>
                </a:lnTo>
                <a:cubicBezTo>
                  <a:pt x="4789" y="8443"/>
                  <a:pt x="4821" y="8664"/>
                  <a:pt x="4884" y="8947"/>
                </a:cubicBezTo>
                <a:lnTo>
                  <a:pt x="1009" y="8947"/>
                </a:lnTo>
                <a:cubicBezTo>
                  <a:pt x="820" y="8947"/>
                  <a:pt x="662" y="8790"/>
                  <a:pt x="662" y="8601"/>
                </a:cubicBezTo>
                <a:lnTo>
                  <a:pt x="662" y="3403"/>
                </a:lnTo>
                <a:close/>
                <a:moveTo>
                  <a:pt x="7152" y="5923"/>
                </a:moveTo>
                <a:lnTo>
                  <a:pt x="7152" y="10838"/>
                </a:lnTo>
                <a:cubicBezTo>
                  <a:pt x="6144" y="10365"/>
                  <a:pt x="5451" y="9357"/>
                  <a:pt x="5451" y="8160"/>
                </a:cubicBezTo>
                <a:lnTo>
                  <a:pt x="5451" y="6301"/>
                </a:lnTo>
                <a:cubicBezTo>
                  <a:pt x="5604" y="6330"/>
                  <a:pt x="5750" y="6344"/>
                  <a:pt x="5891" y="6344"/>
                </a:cubicBezTo>
                <a:cubicBezTo>
                  <a:pt x="6359" y="6344"/>
                  <a:pt x="6765" y="6189"/>
                  <a:pt x="7152" y="5923"/>
                </a:cubicBezTo>
                <a:close/>
                <a:moveTo>
                  <a:pt x="7877" y="5923"/>
                </a:moveTo>
                <a:cubicBezTo>
                  <a:pt x="8242" y="6166"/>
                  <a:pt x="8644" y="6353"/>
                  <a:pt x="9128" y="6353"/>
                </a:cubicBezTo>
                <a:cubicBezTo>
                  <a:pt x="9271" y="6353"/>
                  <a:pt x="9420" y="6337"/>
                  <a:pt x="9578" y="6301"/>
                </a:cubicBezTo>
                <a:lnTo>
                  <a:pt x="9578" y="8160"/>
                </a:lnTo>
                <a:cubicBezTo>
                  <a:pt x="9547" y="9357"/>
                  <a:pt x="8885" y="10365"/>
                  <a:pt x="7877" y="10838"/>
                </a:cubicBezTo>
                <a:lnTo>
                  <a:pt x="7877" y="5923"/>
                </a:lnTo>
                <a:close/>
                <a:moveTo>
                  <a:pt x="1009" y="0"/>
                </a:moveTo>
                <a:cubicBezTo>
                  <a:pt x="473" y="0"/>
                  <a:pt x="1" y="473"/>
                  <a:pt x="1" y="1040"/>
                </a:cubicBezTo>
                <a:lnTo>
                  <a:pt x="1" y="8601"/>
                </a:lnTo>
                <a:cubicBezTo>
                  <a:pt x="1" y="9136"/>
                  <a:pt x="473" y="9609"/>
                  <a:pt x="1009" y="9609"/>
                </a:cubicBezTo>
                <a:lnTo>
                  <a:pt x="5073" y="9609"/>
                </a:lnTo>
                <a:cubicBezTo>
                  <a:pt x="5199" y="9893"/>
                  <a:pt x="5357" y="10145"/>
                  <a:pt x="5514" y="10365"/>
                </a:cubicBezTo>
                <a:cubicBezTo>
                  <a:pt x="5987" y="10995"/>
                  <a:pt x="6617" y="11436"/>
                  <a:pt x="7404" y="11657"/>
                </a:cubicBezTo>
                <a:cubicBezTo>
                  <a:pt x="7446" y="11657"/>
                  <a:pt x="7488" y="11685"/>
                  <a:pt x="7530" y="11685"/>
                </a:cubicBezTo>
                <a:cubicBezTo>
                  <a:pt x="7551" y="11685"/>
                  <a:pt x="7572" y="11678"/>
                  <a:pt x="7593" y="11657"/>
                </a:cubicBezTo>
                <a:cubicBezTo>
                  <a:pt x="8350" y="11436"/>
                  <a:pt x="9011" y="10995"/>
                  <a:pt x="9484" y="10365"/>
                </a:cubicBezTo>
                <a:cubicBezTo>
                  <a:pt x="9641" y="10145"/>
                  <a:pt x="9799" y="9893"/>
                  <a:pt x="9925" y="9609"/>
                </a:cubicBezTo>
                <a:lnTo>
                  <a:pt x="10618" y="9609"/>
                </a:lnTo>
                <a:cubicBezTo>
                  <a:pt x="11185" y="9609"/>
                  <a:pt x="11658" y="9136"/>
                  <a:pt x="11658" y="8601"/>
                </a:cubicBezTo>
                <a:lnTo>
                  <a:pt x="11658" y="1040"/>
                </a:lnTo>
                <a:cubicBezTo>
                  <a:pt x="11658" y="473"/>
                  <a:pt x="11217" y="0"/>
                  <a:pt x="1061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94949"/>
              </a:solidFill>
            </a:endParaRPr>
          </a:p>
        </p:txBody>
      </p:sp>
      <p:grpSp>
        <p:nvGrpSpPr>
          <p:cNvPr id="1769" name="Google Shape;1769;p37"/>
          <p:cNvGrpSpPr/>
          <p:nvPr/>
        </p:nvGrpSpPr>
        <p:grpSpPr>
          <a:xfrm>
            <a:off x="7026514" y="1648633"/>
            <a:ext cx="421914" cy="420759"/>
            <a:chOff x="-2571737" y="2403625"/>
            <a:chExt cx="292225" cy="291425"/>
          </a:xfrm>
        </p:grpSpPr>
        <p:sp>
          <p:nvSpPr>
            <p:cNvPr id="1770" name="Google Shape;1770;p37"/>
            <p:cNvSpPr/>
            <p:nvPr/>
          </p:nvSpPr>
          <p:spPr>
            <a:xfrm>
              <a:off x="-2571737" y="2403625"/>
              <a:ext cx="292225" cy="291425"/>
            </a:xfrm>
            <a:custGeom>
              <a:rect b="b" l="l" r="r" t="t"/>
              <a:pathLst>
                <a:path extrusionOk="0" h="11657" w="11689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771" name="Google Shape;1771;p37"/>
            <p:cNvSpPr/>
            <p:nvPr/>
          </p:nvSpPr>
          <p:spPr>
            <a:xfrm>
              <a:off x="-2485967" y="2649150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772" name="Google Shape;1772;p37"/>
            <p:cNvSpPr/>
            <p:nvPr/>
          </p:nvSpPr>
          <p:spPr>
            <a:xfrm>
              <a:off x="-2485967" y="2511325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773" name="Google Shape;1773;p37"/>
            <p:cNvSpPr/>
            <p:nvPr/>
          </p:nvSpPr>
          <p:spPr>
            <a:xfrm>
              <a:off x="-2540185" y="2511325"/>
              <a:ext cx="18125" cy="18925"/>
            </a:xfrm>
            <a:custGeom>
              <a:rect b="b" l="l" r="r" t="t"/>
              <a:pathLst>
                <a:path extrusionOk="0" h="757" w="725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774" name="Google Shape;1774;p37"/>
            <p:cNvSpPr/>
            <p:nvPr/>
          </p:nvSpPr>
          <p:spPr>
            <a:xfrm>
              <a:off x="-2485579" y="2580625"/>
              <a:ext cx="172525" cy="17350"/>
            </a:xfrm>
            <a:custGeom>
              <a:rect b="b" l="l" r="r" t="t"/>
              <a:pathLst>
                <a:path extrusionOk="0" h="694" w="690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775" name="Google Shape;1775;p37"/>
            <p:cNvSpPr/>
            <p:nvPr/>
          </p:nvSpPr>
          <p:spPr>
            <a:xfrm>
              <a:off x="-2540185" y="2580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776" name="Google Shape;1776;p37"/>
            <p:cNvSpPr/>
            <p:nvPr/>
          </p:nvSpPr>
          <p:spPr>
            <a:xfrm>
              <a:off x="-2540185" y="2649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1" name="Google Shape;1781;p38"/>
          <p:cNvGrpSpPr/>
          <p:nvPr/>
        </p:nvGrpSpPr>
        <p:grpSpPr>
          <a:xfrm>
            <a:off x="1819024" y="3893816"/>
            <a:ext cx="175013" cy="27000"/>
            <a:chOff x="5662375" y="212375"/>
            <a:chExt cx="175013" cy="27000"/>
          </a:xfrm>
        </p:grpSpPr>
        <p:sp>
          <p:nvSpPr>
            <p:cNvPr id="1782" name="Google Shape;1782;p3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83" name="Google Shape;1783;p3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84" name="Google Shape;1784;p3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1785" name="Google Shape;1785;p38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1786" name="Google Shape;1786;p3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87" name="Google Shape;1787;p3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88" name="Google Shape;1788;p3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1789" name="Google Shape;1789;p38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1790" name="Google Shape;1790;p3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91" name="Google Shape;1791;p3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92" name="Google Shape;1792;p3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793" name="Google Shape;1793;p38"/>
          <p:cNvSpPr txBox="1"/>
          <p:nvPr>
            <p:ph type="title"/>
          </p:nvPr>
        </p:nvSpPr>
        <p:spPr>
          <a:xfrm>
            <a:off x="1719075" y="338323"/>
            <a:ext cx="5577900" cy="10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3: Machine Learning Vulnerabilities in Signal Classification</a:t>
            </a:r>
            <a:endParaRPr/>
          </a:p>
        </p:txBody>
      </p:sp>
      <p:sp>
        <p:nvSpPr>
          <p:cNvPr id="1794" name="Google Shape;1794;p38"/>
          <p:cNvSpPr txBox="1"/>
          <p:nvPr>
            <p:ph idx="4" type="subTitle"/>
          </p:nvPr>
        </p:nvSpPr>
        <p:spPr>
          <a:xfrm>
            <a:off x="3438450" y="2113663"/>
            <a:ext cx="2267100" cy="1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 bias from flawed training sets can skew predictions, impacting system performance and can lead to discriminatory outcomes in ML models (Mehrabi et al. (2021) and Zhang et al. (2019))</a:t>
            </a:r>
            <a:endParaRPr sz="1400"/>
          </a:p>
        </p:txBody>
      </p:sp>
      <p:sp>
        <p:nvSpPr>
          <p:cNvPr id="1795" name="Google Shape;1795;p38"/>
          <p:cNvSpPr txBox="1"/>
          <p:nvPr>
            <p:ph idx="5" type="subTitle"/>
          </p:nvPr>
        </p:nvSpPr>
        <p:spPr>
          <a:xfrm>
            <a:off x="772975" y="2121450"/>
            <a:ext cx="2267100" cy="16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Integrating ML into wireless systems has advanced signal classification, enabling precise predictions but also raising security and reliability concerns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38"/>
          <p:cNvSpPr txBox="1"/>
          <p:nvPr>
            <p:ph idx="6" type="subTitle"/>
          </p:nvPr>
        </p:nvSpPr>
        <p:spPr>
          <a:xfrm>
            <a:off x="6103925" y="2205063"/>
            <a:ext cx="2267100" cy="15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Research by Khazane et al. (2024) and Freitas (2023) indicates that adversarial attacks on models like GNN can decrease classification accuracy by over 30%</a:t>
            </a:r>
            <a:endParaRPr sz="1400"/>
          </a:p>
        </p:txBody>
      </p:sp>
      <p:grpSp>
        <p:nvGrpSpPr>
          <p:cNvPr id="1797" name="Google Shape;1797;p38"/>
          <p:cNvGrpSpPr/>
          <p:nvPr/>
        </p:nvGrpSpPr>
        <p:grpSpPr>
          <a:xfrm>
            <a:off x="4297627" y="1673660"/>
            <a:ext cx="420796" cy="421770"/>
            <a:chOff x="-3137650" y="2408950"/>
            <a:chExt cx="291450" cy="292125"/>
          </a:xfrm>
        </p:grpSpPr>
        <p:sp>
          <p:nvSpPr>
            <p:cNvPr id="1798" name="Google Shape;1798;p38"/>
            <p:cNvSpPr/>
            <p:nvPr/>
          </p:nvSpPr>
          <p:spPr>
            <a:xfrm>
              <a:off x="-3137650" y="2408950"/>
              <a:ext cx="291450" cy="292125"/>
            </a:xfrm>
            <a:custGeom>
              <a:rect b="b" l="l" r="r" t="t"/>
              <a:pathLst>
                <a:path extrusionOk="0" h="11685" w="11658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799" name="Google Shape;1799;p38"/>
            <p:cNvSpPr/>
            <p:nvPr/>
          </p:nvSpPr>
          <p:spPr>
            <a:xfrm>
              <a:off x="-3104575" y="24428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800" name="Google Shape;1800;p38"/>
            <p:cNvSpPr/>
            <p:nvPr/>
          </p:nvSpPr>
          <p:spPr>
            <a:xfrm>
              <a:off x="-306990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801" name="Google Shape;1801;p38"/>
            <p:cNvSpPr/>
            <p:nvPr/>
          </p:nvSpPr>
          <p:spPr>
            <a:xfrm>
              <a:off x="-303525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802" name="Google Shape;1802;p38"/>
            <p:cNvSpPr/>
            <p:nvPr/>
          </p:nvSpPr>
          <p:spPr>
            <a:xfrm>
              <a:off x="-3002175" y="2442800"/>
              <a:ext cx="120525" cy="17350"/>
            </a:xfrm>
            <a:custGeom>
              <a:rect b="b" l="l" r="r" t="t"/>
              <a:pathLst>
                <a:path extrusionOk="0" h="694" w="482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1803" name="Google Shape;1803;p38"/>
          <p:cNvGrpSpPr/>
          <p:nvPr/>
        </p:nvGrpSpPr>
        <p:grpSpPr>
          <a:xfrm>
            <a:off x="7026514" y="1648633"/>
            <a:ext cx="421914" cy="420759"/>
            <a:chOff x="-2571737" y="2403625"/>
            <a:chExt cx="292225" cy="291425"/>
          </a:xfrm>
        </p:grpSpPr>
        <p:sp>
          <p:nvSpPr>
            <p:cNvPr id="1804" name="Google Shape;1804;p38"/>
            <p:cNvSpPr/>
            <p:nvPr/>
          </p:nvSpPr>
          <p:spPr>
            <a:xfrm>
              <a:off x="-2571737" y="2403625"/>
              <a:ext cx="292225" cy="291425"/>
            </a:xfrm>
            <a:custGeom>
              <a:rect b="b" l="l" r="r" t="t"/>
              <a:pathLst>
                <a:path extrusionOk="0" h="11657" w="11689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805" name="Google Shape;1805;p38"/>
            <p:cNvSpPr/>
            <p:nvPr/>
          </p:nvSpPr>
          <p:spPr>
            <a:xfrm>
              <a:off x="-2485967" y="2649150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806" name="Google Shape;1806;p38"/>
            <p:cNvSpPr/>
            <p:nvPr/>
          </p:nvSpPr>
          <p:spPr>
            <a:xfrm>
              <a:off x="-2485967" y="2511325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807" name="Google Shape;1807;p38"/>
            <p:cNvSpPr/>
            <p:nvPr/>
          </p:nvSpPr>
          <p:spPr>
            <a:xfrm>
              <a:off x="-2540185" y="2511325"/>
              <a:ext cx="18125" cy="18925"/>
            </a:xfrm>
            <a:custGeom>
              <a:rect b="b" l="l" r="r" t="t"/>
              <a:pathLst>
                <a:path extrusionOk="0" h="757" w="725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808" name="Google Shape;1808;p38"/>
            <p:cNvSpPr/>
            <p:nvPr/>
          </p:nvSpPr>
          <p:spPr>
            <a:xfrm>
              <a:off x="-2485579" y="2580625"/>
              <a:ext cx="172525" cy="17350"/>
            </a:xfrm>
            <a:custGeom>
              <a:rect b="b" l="l" r="r" t="t"/>
              <a:pathLst>
                <a:path extrusionOk="0" h="694" w="690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809" name="Google Shape;1809;p38"/>
            <p:cNvSpPr/>
            <p:nvPr/>
          </p:nvSpPr>
          <p:spPr>
            <a:xfrm>
              <a:off x="-2540185" y="2580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810" name="Google Shape;1810;p38"/>
            <p:cNvSpPr/>
            <p:nvPr/>
          </p:nvSpPr>
          <p:spPr>
            <a:xfrm>
              <a:off x="-2540185" y="2649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1811" name="Google Shape;1811;p38"/>
          <p:cNvGrpSpPr/>
          <p:nvPr/>
        </p:nvGrpSpPr>
        <p:grpSpPr>
          <a:xfrm>
            <a:off x="1819025" y="1648630"/>
            <a:ext cx="365052" cy="352162"/>
            <a:chOff x="-32243500" y="2299850"/>
            <a:chExt cx="300900" cy="290275"/>
          </a:xfrm>
        </p:grpSpPr>
        <p:sp>
          <p:nvSpPr>
            <p:cNvPr id="1812" name="Google Shape;1812;p38"/>
            <p:cNvSpPr/>
            <p:nvPr/>
          </p:nvSpPr>
          <p:spPr>
            <a:xfrm>
              <a:off x="-32243500" y="2299850"/>
              <a:ext cx="300900" cy="290275"/>
            </a:xfrm>
            <a:custGeom>
              <a:rect b="b" l="l" r="r" t="t"/>
              <a:pathLst>
                <a:path extrusionOk="0" h="11611" w="12036">
                  <a:moveTo>
                    <a:pt x="7955" y="654"/>
                  </a:moveTo>
                  <a:cubicBezTo>
                    <a:pt x="8743" y="654"/>
                    <a:pt x="9531" y="946"/>
                    <a:pt x="10114" y="1529"/>
                  </a:cubicBezTo>
                  <a:cubicBezTo>
                    <a:pt x="11311" y="2726"/>
                    <a:pt x="11311" y="4679"/>
                    <a:pt x="10114" y="5876"/>
                  </a:cubicBezTo>
                  <a:cubicBezTo>
                    <a:pt x="9540" y="6450"/>
                    <a:pt x="8752" y="6766"/>
                    <a:pt x="7951" y="6766"/>
                  </a:cubicBezTo>
                  <a:cubicBezTo>
                    <a:pt x="7565" y="6766"/>
                    <a:pt x="7175" y="6692"/>
                    <a:pt x="6806" y="6538"/>
                  </a:cubicBezTo>
                  <a:cubicBezTo>
                    <a:pt x="6759" y="6526"/>
                    <a:pt x="6709" y="6519"/>
                    <a:pt x="6661" y="6519"/>
                  </a:cubicBezTo>
                  <a:cubicBezTo>
                    <a:pt x="6577" y="6519"/>
                    <a:pt x="6499" y="6541"/>
                    <a:pt x="6459" y="6601"/>
                  </a:cubicBezTo>
                  <a:lnTo>
                    <a:pt x="5545" y="7514"/>
                  </a:lnTo>
                  <a:lnTo>
                    <a:pt x="4726" y="7514"/>
                  </a:lnTo>
                  <a:cubicBezTo>
                    <a:pt x="4537" y="7514"/>
                    <a:pt x="4380" y="7672"/>
                    <a:pt x="4380" y="7861"/>
                  </a:cubicBezTo>
                  <a:lnTo>
                    <a:pt x="4380" y="8460"/>
                  </a:lnTo>
                  <a:lnTo>
                    <a:pt x="3907" y="8428"/>
                  </a:lnTo>
                  <a:cubicBezTo>
                    <a:pt x="3813" y="8428"/>
                    <a:pt x="3687" y="8428"/>
                    <a:pt x="3655" y="8491"/>
                  </a:cubicBezTo>
                  <a:cubicBezTo>
                    <a:pt x="3592" y="8554"/>
                    <a:pt x="3529" y="8649"/>
                    <a:pt x="3529" y="8743"/>
                  </a:cubicBezTo>
                  <a:lnTo>
                    <a:pt x="3466" y="9531"/>
                  </a:lnTo>
                  <a:lnTo>
                    <a:pt x="2678" y="9594"/>
                  </a:lnTo>
                  <a:cubicBezTo>
                    <a:pt x="2584" y="9594"/>
                    <a:pt x="2521" y="9657"/>
                    <a:pt x="2426" y="9720"/>
                  </a:cubicBezTo>
                  <a:cubicBezTo>
                    <a:pt x="2395" y="9814"/>
                    <a:pt x="2363" y="9877"/>
                    <a:pt x="2363" y="9972"/>
                  </a:cubicBezTo>
                  <a:lnTo>
                    <a:pt x="2426" y="10665"/>
                  </a:lnTo>
                  <a:lnTo>
                    <a:pt x="2174" y="10949"/>
                  </a:lnTo>
                  <a:lnTo>
                    <a:pt x="694" y="10949"/>
                  </a:lnTo>
                  <a:lnTo>
                    <a:pt x="694" y="9499"/>
                  </a:lnTo>
                  <a:lnTo>
                    <a:pt x="757" y="9499"/>
                  </a:lnTo>
                  <a:lnTo>
                    <a:pt x="5041" y="5215"/>
                  </a:lnTo>
                  <a:cubicBezTo>
                    <a:pt x="5104" y="5120"/>
                    <a:pt x="5167" y="4963"/>
                    <a:pt x="5104" y="4837"/>
                  </a:cubicBezTo>
                  <a:cubicBezTo>
                    <a:pt x="4695" y="3702"/>
                    <a:pt x="4947" y="2411"/>
                    <a:pt x="5797" y="1529"/>
                  </a:cubicBezTo>
                  <a:cubicBezTo>
                    <a:pt x="6380" y="946"/>
                    <a:pt x="7168" y="654"/>
                    <a:pt x="7955" y="654"/>
                  </a:cubicBezTo>
                  <a:close/>
                  <a:moveTo>
                    <a:pt x="7936" y="1"/>
                  </a:moveTo>
                  <a:cubicBezTo>
                    <a:pt x="6971" y="1"/>
                    <a:pt x="6002" y="363"/>
                    <a:pt x="5262" y="1088"/>
                  </a:cubicBezTo>
                  <a:cubicBezTo>
                    <a:pt x="4285" y="2096"/>
                    <a:pt x="3939" y="3576"/>
                    <a:pt x="4380" y="4931"/>
                  </a:cubicBezTo>
                  <a:lnTo>
                    <a:pt x="126" y="9184"/>
                  </a:lnTo>
                  <a:cubicBezTo>
                    <a:pt x="32" y="9247"/>
                    <a:pt x="0" y="9342"/>
                    <a:pt x="0" y="9405"/>
                  </a:cubicBezTo>
                  <a:lnTo>
                    <a:pt x="0" y="11358"/>
                  </a:lnTo>
                  <a:cubicBezTo>
                    <a:pt x="32" y="11453"/>
                    <a:pt x="189" y="11610"/>
                    <a:pt x="379" y="11610"/>
                  </a:cubicBezTo>
                  <a:lnTo>
                    <a:pt x="2332" y="11610"/>
                  </a:lnTo>
                  <a:cubicBezTo>
                    <a:pt x="2395" y="11610"/>
                    <a:pt x="2521" y="11579"/>
                    <a:pt x="2552" y="11516"/>
                  </a:cubicBezTo>
                  <a:lnTo>
                    <a:pt x="3025" y="11043"/>
                  </a:lnTo>
                  <a:cubicBezTo>
                    <a:pt x="3119" y="10949"/>
                    <a:pt x="3151" y="10823"/>
                    <a:pt x="3119" y="10759"/>
                  </a:cubicBezTo>
                  <a:lnTo>
                    <a:pt x="3025" y="10255"/>
                  </a:lnTo>
                  <a:lnTo>
                    <a:pt x="3750" y="10161"/>
                  </a:lnTo>
                  <a:cubicBezTo>
                    <a:pt x="3907" y="10161"/>
                    <a:pt x="4002" y="10003"/>
                    <a:pt x="4065" y="9846"/>
                  </a:cubicBezTo>
                  <a:lnTo>
                    <a:pt x="4128" y="9153"/>
                  </a:lnTo>
                  <a:lnTo>
                    <a:pt x="4663" y="9216"/>
                  </a:lnTo>
                  <a:cubicBezTo>
                    <a:pt x="4726" y="9216"/>
                    <a:pt x="4852" y="9216"/>
                    <a:pt x="4915" y="9153"/>
                  </a:cubicBezTo>
                  <a:cubicBezTo>
                    <a:pt x="5010" y="9058"/>
                    <a:pt x="5041" y="8995"/>
                    <a:pt x="5041" y="8901"/>
                  </a:cubicBezTo>
                  <a:lnTo>
                    <a:pt x="5041" y="8271"/>
                  </a:lnTo>
                  <a:lnTo>
                    <a:pt x="5671" y="8271"/>
                  </a:lnTo>
                  <a:cubicBezTo>
                    <a:pt x="5734" y="8271"/>
                    <a:pt x="5829" y="8239"/>
                    <a:pt x="5892" y="8145"/>
                  </a:cubicBezTo>
                  <a:lnTo>
                    <a:pt x="6774" y="7325"/>
                  </a:lnTo>
                  <a:cubicBezTo>
                    <a:pt x="7153" y="7452"/>
                    <a:pt x="7548" y="7514"/>
                    <a:pt x="7941" y="7514"/>
                  </a:cubicBezTo>
                  <a:cubicBezTo>
                    <a:pt x="8920" y="7514"/>
                    <a:pt x="9889" y="7131"/>
                    <a:pt x="10586" y="6412"/>
                  </a:cubicBezTo>
                  <a:cubicBezTo>
                    <a:pt x="12035" y="4963"/>
                    <a:pt x="12035" y="2568"/>
                    <a:pt x="10586" y="1088"/>
                  </a:cubicBezTo>
                  <a:cubicBezTo>
                    <a:pt x="9862" y="363"/>
                    <a:pt x="8901" y="1"/>
                    <a:pt x="79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8"/>
            <p:cNvSpPr/>
            <p:nvPr/>
          </p:nvSpPr>
          <p:spPr>
            <a:xfrm>
              <a:off x="-32048175" y="2342775"/>
              <a:ext cx="55950" cy="51025"/>
            </a:xfrm>
            <a:custGeom>
              <a:rect b="b" l="l" r="r" t="t"/>
              <a:pathLst>
                <a:path extrusionOk="0" h="2041" w="2238">
                  <a:moveTo>
                    <a:pt x="1119" y="662"/>
                  </a:moveTo>
                  <a:cubicBezTo>
                    <a:pt x="1206" y="662"/>
                    <a:pt x="1292" y="694"/>
                    <a:pt x="1355" y="757"/>
                  </a:cubicBezTo>
                  <a:cubicBezTo>
                    <a:pt x="1481" y="883"/>
                    <a:pt x="1481" y="1135"/>
                    <a:pt x="1355" y="1229"/>
                  </a:cubicBezTo>
                  <a:cubicBezTo>
                    <a:pt x="1292" y="1292"/>
                    <a:pt x="1206" y="1324"/>
                    <a:pt x="1119" y="1324"/>
                  </a:cubicBezTo>
                  <a:cubicBezTo>
                    <a:pt x="1032" y="1324"/>
                    <a:pt x="946" y="1292"/>
                    <a:pt x="883" y="1229"/>
                  </a:cubicBezTo>
                  <a:cubicBezTo>
                    <a:pt x="725" y="1135"/>
                    <a:pt x="725" y="914"/>
                    <a:pt x="883" y="757"/>
                  </a:cubicBezTo>
                  <a:cubicBezTo>
                    <a:pt x="946" y="694"/>
                    <a:pt x="1032" y="662"/>
                    <a:pt x="1119" y="662"/>
                  </a:cubicBezTo>
                  <a:close/>
                  <a:moveTo>
                    <a:pt x="1115" y="1"/>
                  </a:moveTo>
                  <a:cubicBezTo>
                    <a:pt x="851" y="1"/>
                    <a:pt x="584" y="95"/>
                    <a:pt x="379" y="284"/>
                  </a:cubicBezTo>
                  <a:cubicBezTo>
                    <a:pt x="1" y="694"/>
                    <a:pt x="1" y="1355"/>
                    <a:pt x="379" y="1733"/>
                  </a:cubicBezTo>
                  <a:cubicBezTo>
                    <a:pt x="599" y="1938"/>
                    <a:pt x="867" y="2041"/>
                    <a:pt x="1127" y="2041"/>
                  </a:cubicBezTo>
                  <a:cubicBezTo>
                    <a:pt x="1387" y="2041"/>
                    <a:pt x="1639" y="1938"/>
                    <a:pt x="1828" y="1733"/>
                  </a:cubicBezTo>
                  <a:cubicBezTo>
                    <a:pt x="2238" y="1355"/>
                    <a:pt x="2238" y="694"/>
                    <a:pt x="1828" y="284"/>
                  </a:cubicBezTo>
                  <a:cubicBezTo>
                    <a:pt x="1639" y="95"/>
                    <a:pt x="1379" y="1"/>
                    <a:pt x="111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7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8" name="Google Shape;1818;p39"/>
          <p:cNvGrpSpPr/>
          <p:nvPr/>
        </p:nvGrpSpPr>
        <p:grpSpPr>
          <a:xfrm>
            <a:off x="3817886" y="283191"/>
            <a:ext cx="1679127" cy="1679127"/>
            <a:chOff x="3614228" y="234880"/>
            <a:chExt cx="1915500" cy="1915500"/>
          </a:xfrm>
        </p:grpSpPr>
        <p:sp>
          <p:nvSpPr>
            <p:cNvPr id="1819" name="Google Shape;1819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1" name="Google Shape;1821;p39"/>
          <p:cNvGrpSpPr/>
          <p:nvPr/>
        </p:nvGrpSpPr>
        <p:grpSpPr>
          <a:xfrm>
            <a:off x="4361717" y="827449"/>
            <a:ext cx="591455" cy="590639"/>
            <a:chOff x="1190625" y="238125"/>
            <a:chExt cx="5238750" cy="5231525"/>
          </a:xfrm>
        </p:grpSpPr>
        <p:sp>
          <p:nvSpPr>
            <p:cNvPr id="1822" name="Google Shape;1822;p39"/>
            <p:cNvSpPr/>
            <p:nvPr/>
          </p:nvSpPr>
          <p:spPr>
            <a:xfrm>
              <a:off x="1190625" y="259325"/>
              <a:ext cx="5238750" cy="5210325"/>
            </a:xfrm>
            <a:custGeom>
              <a:rect b="b" l="l" r="r" t="t"/>
              <a:pathLst>
                <a:path extrusionOk="0" h="208413" w="20955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823" name="Google Shape;1823;p39"/>
            <p:cNvSpPr/>
            <p:nvPr/>
          </p:nvSpPr>
          <p:spPr>
            <a:xfrm>
              <a:off x="4202861" y="1284806"/>
              <a:ext cx="1389300" cy="1389300"/>
            </a:xfrm>
            <a:custGeom>
              <a:rect b="b" l="l" r="r" t="t"/>
              <a:pathLst>
                <a:path extrusionOk="0" h="55572" w="55572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824" name="Google Shape;1824;p39"/>
            <p:cNvSpPr/>
            <p:nvPr/>
          </p:nvSpPr>
          <p:spPr>
            <a:xfrm>
              <a:off x="3730400" y="4080350"/>
              <a:ext cx="173675" cy="260500"/>
            </a:xfrm>
            <a:custGeom>
              <a:rect b="b" l="l" r="r" t="t"/>
              <a:pathLst>
                <a:path extrusionOk="0" h="10420" w="6947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825" name="Google Shape;1825;p39"/>
            <p:cNvSpPr/>
            <p:nvPr/>
          </p:nvSpPr>
          <p:spPr>
            <a:xfrm>
              <a:off x="2430350" y="1227000"/>
              <a:ext cx="1473725" cy="2679700"/>
            </a:xfrm>
            <a:custGeom>
              <a:rect b="b" l="l" r="r" t="t"/>
              <a:pathLst>
                <a:path extrusionOk="0" h="107188" w="58949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826" name="Google Shape;1826;p39"/>
            <p:cNvSpPr/>
            <p:nvPr/>
          </p:nvSpPr>
          <p:spPr>
            <a:xfrm>
              <a:off x="5467000" y="3472525"/>
              <a:ext cx="607825" cy="173700"/>
            </a:xfrm>
            <a:custGeom>
              <a:rect b="b" l="l" r="r" t="t"/>
              <a:pathLst>
                <a:path extrusionOk="0" h="6948" w="24313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827" name="Google Shape;1827;p39"/>
            <p:cNvSpPr/>
            <p:nvPr/>
          </p:nvSpPr>
          <p:spPr>
            <a:xfrm>
              <a:off x="5324700" y="3925975"/>
              <a:ext cx="631950" cy="566850"/>
            </a:xfrm>
            <a:custGeom>
              <a:rect b="b" l="l" r="r" t="t"/>
              <a:pathLst>
                <a:path extrusionOk="0" h="22674" w="25278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828" name="Google Shape;1828;p39"/>
            <p:cNvSpPr/>
            <p:nvPr/>
          </p:nvSpPr>
          <p:spPr>
            <a:xfrm>
              <a:off x="4946025" y="4167175"/>
              <a:ext cx="173675" cy="607825"/>
            </a:xfrm>
            <a:custGeom>
              <a:rect b="b" l="l" r="r" t="t"/>
              <a:pathLst>
                <a:path extrusionOk="0" h="24313" w="6947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829" name="Google Shape;1829;p39"/>
            <p:cNvSpPr/>
            <p:nvPr/>
          </p:nvSpPr>
          <p:spPr>
            <a:xfrm>
              <a:off x="1279850" y="1564675"/>
              <a:ext cx="735675" cy="342525"/>
            </a:xfrm>
            <a:custGeom>
              <a:rect b="b" l="l" r="r" t="t"/>
              <a:pathLst>
                <a:path extrusionOk="0" h="13701" w="29427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830" name="Google Shape;1830;p39"/>
            <p:cNvSpPr/>
            <p:nvPr/>
          </p:nvSpPr>
          <p:spPr>
            <a:xfrm>
              <a:off x="1424575" y="710850"/>
              <a:ext cx="706725" cy="574075"/>
            </a:xfrm>
            <a:custGeom>
              <a:rect b="b" l="l" r="r" t="t"/>
              <a:pathLst>
                <a:path extrusionOk="0" h="22963" w="28269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831" name="Google Shape;1831;p39"/>
            <p:cNvSpPr/>
            <p:nvPr/>
          </p:nvSpPr>
          <p:spPr>
            <a:xfrm>
              <a:off x="2167450" y="238125"/>
              <a:ext cx="344925" cy="738075"/>
            </a:xfrm>
            <a:custGeom>
              <a:rect b="b" l="l" r="r" t="t"/>
              <a:pathLst>
                <a:path extrusionOk="0" h="29523" w="13797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832" name="Google Shape;1832;p39"/>
          <p:cNvSpPr txBox="1"/>
          <p:nvPr>
            <p:ph type="title"/>
          </p:nvPr>
        </p:nvSpPr>
        <p:spPr>
          <a:xfrm>
            <a:off x="2252628" y="2133449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Gaps in Research</a:t>
            </a:r>
            <a:endParaRPr/>
          </a:p>
        </p:txBody>
      </p:sp>
      <p:sp>
        <p:nvSpPr>
          <p:cNvPr id="1833" name="Google Shape;1833;p39"/>
          <p:cNvSpPr txBox="1"/>
          <p:nvPr>
            <p:ph idx="1" type="subTitle"/>
          </p:nvPr>
        </p:nvSpPr>
        <p:spPr>
          <a:xfrm>
            <a:off x="1155600" y="2810400"/>
            <a:ext cx="6832800" cy="15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While ML has enhanced signal classification and modulation in wireless systems, real-world challenges reveal critical defence gaps that adversarial attacks can exploit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Current defences often fall short in unpredictable environments, leaving systems exposed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8" name="Google Shape;1838;p40"/>
          <p:cNvGrpSpPr/>
          <p:nvPr/>
        </p:nvGrpSpPr>
        <p:grpSpPr>
          <a:xfrm>
            <a:off x="4360149" y="632092"/>
            <a:ext cx="3879489" cy="3879489"/>
            <a:chOff x="4522050" y="622650"/>
            <a:chExt cx="3898200" cy="3898200"/>
          </a:xfrm>
        </p:grpSpPr>
        <p:sp>
          <p:nvSpPr>
            <p:cNvPr id="1839" name="Google Shape;1839;p40"/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40"/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1" name="Google Shape;1841;p40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—</a:t>
            </a:r>
            <a:r>
              <a:rPr lang="en"/>
              <a:t>Research Question</a:t>
            </a:r>
            <a:endParaRPr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842" name="Google Shape;1842;p40"/>
          <p:cNvSpPr txBox="1"/>
          <p:nvPr>
            <p:ph idx="1" type="subTitle"/>
          </p:nvPr>
        </p:nvSpPr>
        <p:spPr>
          <a:xfrm>
            <a:off x="515475" y="1984250"/>
            <a:ext cx="3581100" cy="13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“</a:t>
            </a:r>
            <a:r>
              <a:rPr lang="en">
                <a:solidFill>
                  <a:schemeClr val="lt1"/>
                </a:solidFill>
              </a:rPr>
              <a:t>What hidden vulnerabilities exist in ML-integrated wireless systems, and how can we address them to build more secure and resilient systems?</a:t>
            </a:r>
            <a:r>
              <a:rPr lang="en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”</a:t>
            </a:r>
            <a:endParaRPr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843" name="Google Shape;1843;p40"/>
          <p:cNvPicPr preferRelativeResize="0"/>
          <p:nvPr/>
        </p:nvPicPr>
        <p:blipFill rotWithShape="1">
          <a:blip r:embed="rId4">
            <a:alphaModFix/>
          </a:blip>
          <a:srcRect b="1600" l="50007" r="0" t="-1600"/>
          <a:stretch/>
        </p:blipFill>
        <p:spPr>
          <a:xfrm>
            <a:off x="4718153" y="995200"/>
            <a:ext cx="3144600" cy="3153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41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MatLab Demo</a:t>
            </a:r>
            <a:endParaRPr/>
          </a:p>
        </p:txBody>
      </p:sp>
      <p:sp>
        <p:nvSpPr>
          <p:cNvPr id="1849" name="Google Shape;1849;p41"/>
          <p:cNvSpPr txBox="1"/>
          <p:nvPr>
            <p:ph idx="2" type="title"/>
          </p:nvPr>
        </p:nvSpPr>
        <p:spPr>
          <a:xfrm>
            <a:off x="2971800" y="1247800"/>
            <a:ext cx="29895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