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notesSlides/notesSlide3.xml" Type="http://schemas.openxmlformats.org/officeDocument/2006/relationships/notesSlide"/><Relationship Id="rId22" Target="notesSlides/notesSlide4.xml" Type="http://schemas.openxmlformats.org/officeDocument/2006/relationships/notesSlide"/><Relationship Id="rId23" Target="notesSlides/notesSlide5.xml" Type="http://schemas.openxmlformats.org/officeDocument/2006/relationships/notesSlide"/><Relationship Id="rId24" Target="notesSlides/notesSlide6.xml" Type="http://schemas.openxmlformats.org/officeDocument/2006/relationships/notesSlide"/><Relationship Id="rId25" Target="notesSlides/notesSlide7.xml" Type="http://schemas.openxmlformats.org/officeDocument/2006/relationships/notesSlide"/><Relationship Id="rId26" Target="notesSlides/notesSlide8.xml" Type="http://schemas.openxmlformats.org/officeDocument/2006/relationships/notesSlide"/><Relationship Id="rId27" Target="notesSlides/notesSlide9.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Welcome to nexBit, a 100% decentralized platform to securely explore and manage Bitcoin. Built on the Internet Computer, nexBit combines wallet functionality and blockchain exploration into one seamless experience. With no reliance on centralized systems, it ensures privacy, security, and scalability. Lets ‘Explore Now’ to get started!</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Bitcoin wallets and explorers are often centralized, which makes them prone to data breaches and puts users at risk of third-party control. On top of this, existing blockchain tools provide a poor user experience, forcing users to juggle multiple platforms for wallet and explorer functionalities. Most platforms fail to integrate secure wallets and reliable explorers, leaving users without a unified solution. Lastly, users struggle to access real-time blockchain insights like fee trends, UTXOs, and balances in an intuitive and user-friendly way.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nexBit offers a unified platform that seamlessly combines wallet and explorer functionalities, all 100% decentralized, with the frontend, backend, and authentication hosted on-chain. Its user-centric design ensures simplicity for everyone. On the explorer side, it provides advanced insights into real-time blockchain data like balances, UTXOs, and fees. Users can perform secure transactions powered by Internet Identity, and the platform's scalable architecture ensures it’s built for future growth.</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nexBit offers a robust feature set for Bitcoin users. The Explorer allows users to search addresses, view balances, analyze UTXOs, and track fee percentiles with rich visualizations. The Wallet enables secure Bitcoin transactions, real-time balance updates, and address generation for storage or payments. All of this is built on a 100% decentralized architecture, with the backend, frontend, and authentication hosted entirely on the Internet Computer, ensuring reliability, scalability, and a seamless, password-free user experience.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take a quick look at the nexBit demo, starting with the explorer and Bitcoin stats.</a:t>
            </a:r>
          </a:p>
          <a:p>
            <a:r>
              <a:rPr lang="en-US"/>
              <a:t/>
            </a:r>
          </a:p>
          <a:p>
            <a:r>
              <a:rPr lang="en-US"/>
              <a:t>On the left, you’ll see detailed network stats, including market cap, transaction fees, and recent block data. This gives users a real-time snapshot of the Bitcoin network.</a:t>
            </a:r>
          </a:p>
          <a:p>
            <a:r>
              <a:rPr lang="en-US"/>
              <a:t/>
            </a:r>
          </a:p>
          <a:p>
            <a:r>
              <a:rPr lang="en-US"/>
              <a:t>On the right, the explorer allows users to search Bitcoin addresses, analyze real-time fee percentiles, and track UTXOs. It provides complete transparency and control over Bitcoin transactions, making it a powerful tool for both beginners and advanced users.”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look at the wallet functionality, designed to be intuitive and secure.</a:t>
            </a:r>
          </a:p>
          <a:p>
            <a:r>
              <a:rPr lang="en-US"/>
              <a:t/>
            </a:r>
          </a:p>
          <a:p>
            <a:r>
              <a:rPr lang="en-US"/>
              <a:t>On the left, the Send feature allows users to send Bitcoin to any address with real-time confirmations, ensuring secure transactions.</a:t>
            </a:r>
          </a:p>
          <a:p>
            <a:r>
              <a:rPr lang="en-US"/>
              <a:t/>
            </a:r>
          </a:p>
          <a:p>
            <a:r>
              <a:rPr lang="en-US"/>
              <a:t>On the right, the Receive feature generates a unique Bitcoin address for receiving payments safely and effortlessly. This simple interface bridges the gap between usability and advanced blockchain functionality.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frontend is built with React, Tailwind CSS, and ShadCN for a responsive and modern UI. The backend uses Rust for high performance and integrates Bitcoin APIs on the Internet Computer. Authentication is handled through Internet Identity, ensuring secure, decentralized, and password-free access.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nexBit is a fully functional platform offering a user-centric design and real-time blockchain data. Moving forward, we’ll enhance our analytics dashboard for deeper blockchain insights, integrate Chain Key Tokens to enable seamless cross-chain transactions, and add Ethereum wallet support to manage ETH and ERC-20 tokens, making nexBit a multi-chain solution.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for your time and attention! I invite you to explore nexBit further through our Live Demo. If you’d like to collaborate or have any questions, feel free to reach out. Together, let’s redefine Bitcoin management with a secure, decentralized, and user-centric platform.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1.png" Type="http://schemas.openxmlformats.org/officeDocument/2006/relationships/image"/><Relationship Id="rId7"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10.png" Type="http://schemas.openxmlformats.org/officeDocument/2006/relationships/image"/><Relationship Id="rId14" Target="../media/image11.png" Type="http://schemas.openxmlformats.org/officeDocument/2006/relationships/image"/><Relationship Id="rId2" Target="../notesSlides/notesSlide4.xml" Type="http://schemas.openxmlformats.org/officeDocument/2006/relationships/notesSlide"/><Relationship Id="rId3" Target="../media/image1.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 Id="rId4" Target="../media/image11.pn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0.png" Type="http://schemas.openxmlformats.org/officeDocument/2006/relationships/image"/><Relationship Id="rId4" Target="../media/image11.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2" Target="../notesSlides/notesSlide9.xml" Type="http://schemas.openxmlformats.org/officeDocument/2006/relationships/notesSlide"/><Relationship Id="rId3" Target="../media/image1.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https://7e3lh-5yaaa-aaaaj-azwka-cai.icp0.io" TargetMode="External" Type="http://schemas.openxmlformats.org/officeDocument/2006/relationships/hyperlink"/><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19992" y="-1680508"/>
            <a:ext cx="13648016" cy="136480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640768" y="-164456"/>
            <a:ext cx="11725929" cy="11711272"/>
          </a:xfrm>
          <a:custGeom>
            <a:avLst/>
            <a:gdLst/>
            <a:ahLst/>
            <a:cxnLst/>
            <a:rect r="r" b="b" t="t" l="l"/>
            <a:pathLst>
              <a:path h="11711272" w="11725929">
                <a:moveTo>
                  <a:pt x="0" y="0"/>
                </a:moveTo>
                <a:lnTo>
                  <a:pt x="11725929" y="0"/>
                </a:lnTo>
                <a:lnTo>
                  <a:pt x="11725929" y="11711272"/>
                </a:lnTo>
                <a:lnTo>
                  <a:pt x="0" y="11711272"/>
                </a:lnTo>
                <a:lnTo>
                  <a:pt x="0" y="0"/>
                </a:lnTo>
                <a:close/>
              </a:path>
            </a:pathLst>
          </a:custGeom>
          <a:blipFill>
            <a:blip r:embed="rId3"/>
            <a:stretch>
              <a:fillRect l="0" t="0" r="0" b="0"/>
            </a:stretch>
          </a:blipFill>
        </p:spPr>
      </p:sp>
      <p:grpSp>
        <p:nvGrpSpPr>
          <p:cNvPr name="Group 6" id="6"/>
          <p:cNvGrpSpPr/>
          <p:nvPr/>
        </p:nvGrpSpPr>
        <p:grpSpPr>
          <a:xfrm rot="0">
            <a:off x="3367381" y="-633119"/>
            <a:ext cx="11553237" cy="1155323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476280" y="434844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3"/>
            <a:stretch>
              <a:fillRect l="0" t="0" r="0" b="0"/>
            </a:stretch>
          </a:blipFill>
        </p:spPr>
      </p:sp>
      <p:grpSp>
        <p:nvGrpSpPr>
          <p:cNvPr name="Group 10" id="10"/>
          <p:cNvGrpSpPr/>
          <p:nvPr/>
        </p:nvGrpSpPr>
        <p:grpSpPr>
          <a:xfrm rot="0">
            <a:off x="1437613" y="4282161"/>
            <a:ext cx="1634041" cy="163404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2086248" y="484744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5191921" y="434844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3"/>
            <a:stretch>
              <a:fillRect l="0" t="0" r="0" b="0"/>
            </a:stretch>
          </a:blipFill>
        </p:spPr>
      </p:sp>
      <p:grpSp>
        <p:nvGrpSpPr>
          <p:cNvPr name="Group 15" id="15"/>
          <p:cNvGrpSpPr/>
          <p:nvPr/>
        </p:nvGrpSpPr>
        <p:grpSpPr>
          <a:xfrm rot="0">
            <a:off x="15153255" y="4282161"/>
            <a:ext cx="1634041" cy="163404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15801890" y="4847440"/>
            <a:ext cx="336771" cy="503483"/>
          </a:xfrm>
          <a:custGeom>
            <a:avLst/>
            <a:gdLst/>
            <a:ahLst/>
            <a:cxnLst/>
            <a:rect r="r" b="b" t="t" l="l"/>
            <a:pathLst>
              <a:path h="503483" w="336771">
                <a:moveTo>
                  <a:pt x="0" y="0"/>
                </a:moveTo>
                <a:lnTo>
                  <a:pt x="336770" y="0"/>
                </a:lnTo>
                <a:lnTo>
                  <a:pt x="336770" y="503483"/>
                </a:lnTo>
                <a:lnTo>
                  <a:pt x="0" y="503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8142194" y="7495078"/>
            <a:ext cx="2003612" cy="775869"/>
            <a:chOff x="0" y="0"/>
            <a:chExt cx="2098984" cy="812800"/>
          </a:xfrm>
        </p:grpSpPr>
        <p:sp>
          <p:nvSpPr>
            <p:cNvPr name="Freeform 20" id="20"/>
            <p:cNvSpPr/>
            <p:nvPr/>
          </p:nvSpPr>
          <p:spPr>
            <a:xfrm flipH="false" flipV="false" rot="0">
              <a:off x="0" y="0"/>
              <a:ext cx="2098984" cy="812800"/>
            </a:xfrm>
            <a:custGeom>
              <a:avLst/>
              <a:gdLst/>
              <a:ahLst/>
              <a:cxnLst/>
              <a:rect r="r" b="b" t="t" l="l"/>
              <a:pathLst>
                <a:path h="812800" w="2098984">
                  <a:moveTo>
                    <a:pt x="386398" y="0"/>
                  </a:moveTo>
                  <a:lnTo>
                    <a:pt x="1712586" y="0"/>
                  </a:lnTo>
                  <a:cubicBezTo>
                    <a:pt x="1925987" y="0"/>
                    <a:pt x="2098984" y="172996"/>
                    <a:pt x="2098984" y="386398"/>
                  </a:cubicBezTo>
                  <a:lnTo>
                    <a:pt x="2098984" y="426402"/>
                  </a:lnTo>
                  <a:cubicBezTo>
                    <a:pt x="2098984" y="639804"/>
                    <a:pt x="1925987" y="812800"/>
                    <a:pt x="1712586" y="812800"/>
                  </a:cubicBezTo>
                  <a:lnTo>
                    <a:pt x="386398" y="812800"/>
                  </a:lnTo>
                  <a:cubicBezTo>
                    <a:pt x="172996" y="812800"/>
                    <a:pt x="0" y="639804"/>
                    <a:pt x="0" y="426402"/>
                  </a:cubicBezTo>
                  <a:lnTo>
                    <a:pt x="0" y="386398"/>
                  </a:lnTo>
                  <a:cubicBezTo>
                    <a:pt x="0" y="172996"/>
                    <a:pt x="172996" y="0"/>
                    <a:pt x="386398" y="0"/>
                  </a:cubicBezTo>
                  <a:close/>
                </a:path>
              </a:pathLst>
            </a:custGeom>
            <a:solidFill>
              <a:srgbClr val="6C4CEC"/>
            </a:solidFill>
          </p:spPr>
        </p:sp>
        <p:sp>
          <p:nvSpPr>
            <p:cNvPr name="TextBox 21" id="21"/>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7491799" y="8458418"/>
            <a:ext cx="951769" cy="799882"/>
            <a:chOff x="0" y="0"/>
            <a:chExt cx="967140" cy="812800"/>
          </a:xfrm>
        </p:grpSpPr>
        <p:sp>
          <p:nvSpPr>
            <p:cNvPr name="Freeform 23" id="2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BC3EB3"/>
            </a:solidFill>
          </p:spPr>
        </p:sp>
        <p:sp>
          <p:nvSpPr>
            <p:cNvPr name="TextBox 24" id="2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3757405" y="3901068"/>
            <a:ext cx="10773189" cy="2271754"/>
          </a:xfrm>
          <a:prstGeom prst="rect">
            <a:avLst/>
          </a:prstGeom>
        </p:spPr>
        <p:txBody>
          <a:bodyPr anchor="t" rtlCol="false" tIns="0" lIns="0" bIns="0" rIns="0">
            <a:spAutoFit/>
          </a:bodyPr>
          <a:lstStyle/>
          <a:p>
            <a:pPr algn="ctr">
              <a:lnSpc>
                <a:spcPts val="17585"/>
              </a:lnSpc>
              <a:spcBef>
                <a:spcPct val="0"/>
              </a:spcBef>
            </a:pPr>
            <a:r>
              <a:rPr lang="en-US" b="true" sz="12560">
                <a:solidFill>
                  <a:srgbClr val="6C4CEC"/>
                </a:solidFill>
                <a:latin typeface="Poppins Bold"/>
                <a:ea typeface="Poppins Bold"/>
                <a:cs typeface="Poppins Bold"/>
                <a:sym typeface="Poppins Bold"/>
              </a:rPr>
              <a:t>nexBit</a:t>
            </a:r>
          </a:p>
        </p:txBody>
      </p:sp>
      <p:sp>
        <p:nvSpPr>
          <p:cNvPr name="Freeform 26" id="26"/>
          <p:cNvSpPr/>
          <p:nvPr/>
        </p:nvSpPr>
        <p:spPr>
          <a:xfrm flipH="false" flipV="false" rot="0">
            <a:off x="455185" y="2345678"/>
            <a:ext cx="982428" cy="982428"/>
          </a:xfrm>
          <a:custGeom>
            <a:avLst/>
            <a:gdLst/>
            <a:ahLst/>
            <a:cxnLst/>
            <a:rect r="r" b="b" t="t" l="l"/>
            <a:pathLst>
              <a:path h="982428" w="982428">
                <a:moveTo>
                  <a:pt x="0" y="0"/>
                </a:moveTo>
                <a:lnTo>
                  <a:pt x="982428" y="0"/>
                </a:lnTo>
                <a:lnTo>
                  <a:pt x="982428" y="982428"/>
                </a:lnTo>
                <a:lnTo>
                  <a:pt x="0" y="9824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2605721" y="2268445"/>
            <a:ext cx="5290032" cy="1136893"/>
          </a:xfrm>
          <a:custGeom>
            <a:avLst/>
            <a:gdLst/>
            <a:ahLst/>
            <a:cxnLst/>
            <a:rect r="r" b="b" t="t" l="l"/>
            <a:pathLst>
              <a:path h="1136893" w="5290032">
                <a:moveTo>
                  <a:pt x="0" y="0"/>
                </a:moveTo>
                <a:lnTo>
                  <a:pt x="5290032" y="0"/>
                </a:lnTo>
                <a:lnTo>
                  <a:pt x="5290032" y="1136893"/>
                </a:lnTo>
                <a:lnTo>
                  <a:pt x="0" y="11368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0" y="571500"/>
            <a:ext cx="18288000" cy="914400"/>
          </a:xfrm>
          <a:custGeom>
            <a:avLst/>
            <a:gdLst/>
            <a:ahLst/>
            <a:cxnLst/>
            <a:rect r="r" b="b" t="t" l="l"/>
            <a:pathLst>
              <a:path h="914400" w="18288000">
                <a:moveTo>
                  <a:pt x="0" y="0"/>
                </a:moveTo>
                <a:lnTo>
                  <a:pt x="18288000" y="0"/>
                </a:lnTo>
                <a:lnTo>
                  <a:pt x="18288000" y="914400"/>
                </a:lnTo>
                <a:lnTo>
                  <a:pt x="0" y="914400"/>
                </a:lnTo>
                <a:lnTo>
                  <a:pt x="0" y="0"/>
                </a:lnTo>
                <a:close/>
              </a:path>
            </a:pathLst>
          </a:custGeom>
          <a:blipFill>
            <a:blip r:embed="rId12"/>
            <a:stretch>
              <a:fillRect l="0" t="0" r="0" b="0"/>
            </a:stretch>
          </a:blipFill>
        </p:spPr>
      </p:sp>
      <p:sp>
        <p:nvSpPr>
          <p:cNvPr name="TextBox 29" id="29"/>
          <p:cNvSpPr txBox="true"/>
          <p:nvPr/>
        </p:nvSpPr>
        <p:spPr>
          <a:xfrm rot="0">
            <a:off x="5984590" y="6441424"/>
            <a:ext cx="6318820" cy="542925"/>
          </a:xfrm>
          <a:prstGeom prst="rect">
            <a:avLst/>
          </a:prstGeom>
        </p:spPr>
        <p:txBody>
          <a:bodyPr anchor="t" rtlCol="false" tIns="0" lIns="0" bIns="0" rIns="0">
            <a:spAutoFit/>
          </a:bodyPr>
          <a:lstStyle/>
          <a:p>
            <a:pPr algn="ctr">
              <a:lnSpc>
                <a:spcPts val="2100"/>
              </a:lnSpc>
            </a:pPr>
            <a:r>
              <a:rPr lang="en-US" sz="1500">
                <a:solidFill>
                  <a:srgbClr val="1F2020"/>
                </a:solidFill>
                <a:latin typeface="Poppins"/>
                <a:ea typeface="Poppins"/>
                <a:cs typeface="Poppins"/>
                <a:sym typeface="Poppins"/>
              </a:rPr>
              <a:t>Explore and manage Bitcoin securely on the Internet Computer</a:t>
            </a:r>
          </a:p>
          <a:p>
            <a:pPr algn="ctr">
              <a:lnSpc>
                <a:spcPts val="2100"/>
              </a:lnSpc>
              <a:spcBef>
                <a:spcPct val="0"/>
              </a:spcBef>
            </a:pPr>
          </a:p>
        </p:txBody>
      </p:sp>
      <p:sp>
        <p:nvSpPr>
          <p:cNvPr name="TextBox 30" id="30"/>
          <p:cNvSpPr txBox="true"/>
          <p:nvPr/>
        </p:nvSpPr>
        <p:spPr>
          <a:xfrm rot="0">
            <a:off x="8142194" y="7734991"/>
            <a:ext cx="2003612"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Explore Now</a:t>
            </a:r>
          </a:p>
        </p:txBody>
      </p:sp>
      <p:sp>
        <p:nvSpPr>
          <p:cNvPr name="TextBox 31" id="31"/>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01</a:t>
            </a:r>
          </a:p>
        </p:txBody>
      </p:sp>
      <p:sp>
        <p:nvSpPr>
          <p:cNvPr name="Freeform 32" id="32"/>
          <p:cNvSpPr/>
          <p:nvPr/>
        </p:nvSpPr>
        <p:spPr>
          <a:xfrm flipH="false" flipV="false" rot="0">
            <a:off x="16412415" y="0"/>
            <a:ext cx="1930795" cy="1883587"/>
          </a:xfrm>
          <a:custGeom>
            <a:avLst/>
            <a:gdLst/>
            <a:ahLst/>
            <a:cxnLst/>
            <a:rect r="r" b="b" t="t" l="l"/>
            <a:pathLst>
              <a:path h="1883587" w="1930795">
                <a:moveTo>
                  <a:pt x="0" y="0"/>
                </a:moveTo>
                <a:lnTo>
                  <a:pt x="1930795" y="0"/>
                </a:lnTo>
                <a:lnTo>
                  <a:pt x="1930795" y="1883587"/>
                </a:lnTo>
                <a:lnTo>
                  <a:pt x="0" y="1883587"/>
                </a:lnTo>
                <a:lnTo>
                  <a:pt x="0" y="0"/>
                </a:lnTo>
                <a:close/>
              </a:path>
            </a:pathLst>
          </a:custGeom>
          <a:blipFill>
            <a:blip r:embed="rId1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flipV="true">
            <a:off x="8314040" y="2497113"/>
            <a:ext cx="1898560" cy="1304496"/>
          </a:xfrm>
          <a:prstGeom prst="line">
            <a:avLst/>
          </a:prstGeom>
          <a:ln cap="flat" w="28575">
            <a:solidFill>
              <a:srgbClr val="F8F8F8"/>
            </a:solidFill>
            <a:prstDash val="solid"/>
            <a:headEnd type="none" len="sm" w="sm"/>
            <a:tailEnd type="none" len="sm" w="sm"/>
          </a:ln>
        </p:spPr>
      </p:sp>
      <p:sp>
        <p:nvSpPr>
          <p:cNvPr name="AutoShape 9" id="9"/>
          <p:cNvSpPr/>
          <p:nvPr/>
        </p:nvSpPr>
        <p:spPr>
          <a:xfrm flipH="true" flipV="true">
            <a:off x="8316800" y="6477427"/>
            <a:ext cx="1893040" cy="1312494"/>
          </a:xfrm>
          <a:prstGeom prst="line">
            <a:avLst/>
          </a:prstGeom>
          <a:ln cap="flat" w="28575">
            <a:solidFill>
              <a:srgbClr val="F8F8F8"/>
            </a:solidFill>
            <a:prstDash val="solid"/>
            <a:headEnd type="none" len="sm" w="sm"/>
            <a:tailEnd type="none" len="sm" w="sm"/>
          </a:ln>
        </p:spPr>
      </p:sp>
      <p:sp>
        <p:nvSpPr>
          <p:cNvPr name="AutoShape 10" id="10"/>
          <p:cNvSpPr/>
          <p:nvPr/>
        </p:nvSpPr>
        <p:spPr>
          <a:xfrm flipV="true">
            <a:off x="8532606" y="4267293"/>
            <a:ext cx="2635124" cy="563602"/>
          </a:xfrm>
          <a:prstGeom prst="line">
            <a:avLst/>
          </a:prstGeom>
          <a:ln cap="flat" w="28575">
            <a:solidFill>
              <a:srgbClr val="F8F8F8"/>
            </a:solidFill>
            <a:prstDash val="solid"/>
            <a:headEnd type="none" len="sm" w="sm"/>
            <a:tailEnd type="none" len="sm" w="sm"/>
          </a:ln>
        </p:spPr>
      </p:sp>
      <p:sp>
        <p:nvSpPr>
          <p:cNvPr name="AutoShape 11" id="11"/>
          <p:cNvSpPr/>
          <p:nvPr/>
        </p:nvSpPr>
        <p:spPr>
          <a:xfrm>
            <a:off x="8530566" y="5475506"/>
            <a:ext cx="2639203" cy="544180"/>
          </a:xfrm>
          <a:prstGeom prst="line">
            <a:avLst/>
          </a:prstGeom>
          <a:ln cap="flat" w="28575">
            <a:solidFill>
              <a:srgbClr val="F8F8F8"/>
            </a:solidFill>
            <a:prstDash val="solid"/>
            <a:headEnd type="none" len="sm" w="sm"/>
            <a:tailEnd type="none" len="sm" w="sm"/>
          </a:ln>
        </p:spPr>
      </p:sp>
      <p:grpSp>
        <p:nvGrpSpPr>
          <p:cNvPr name="Group 12" id="12"/>
          <p:cNvGrpSpPr/>
          <p:nvPr/>
        </p:nvGrpSpPr>
        <p:grpSpPr>
          <a:xfrm rot="0">
            <a:off x="1792023" y="1731496"/>
            <a:ext cx="6824008" cy="682400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2452411" y="2489522"/>
            <a:ext cx="5862965" cy="5855636"/>
          </a:xfrm>
          <a:custGeom>
            <a:avLst/>
            <a:gdLst/>
            <a:ahLst/>
            <a:cxnLst/>
            <a:rect r="r" b="b" t="t" l="l"/>
            <a:pathLst>
              <a:path h="5855636" w="5862965">
                <a:moveTo>
                  <a:pt x="0" y="0"/>
                </a:moveTo>
                <a:lnTo>
                  <a:pt x="5862964" y="0"/>
                </a:lnTo>
                <a:lnTo>
                  <a:pt x="5862964" y="5855636"/>
                </a:lnTo>
                <a:lnTo>
                  <a:pt x="0" y="5855636"/>
                </a:lnTo>
                <a:lnTo>
                  <a:pt x="0" y="0"/>
                </a:lnTo>
                <a:close/>
              </a:path>
            </a:pathLst>
          </a:custGeom>
          <a:blipFill>
            <a:blip r:embed="rId3"/>
            <a:stretch>
              <a:fillRect l="0" t="0" r="0" b="0"/>
            </a:stretch>
          </a:blipFill>
        </p:spPr>
      </p:sp>
      <p:grpSp>
        <p:nvGrpSpPr>
          <p:cNvPr name="Group 16" id="16"/>
          <p:cNvGrpSpPr/>
          <p:nvPr/>
        </p:nvGrpSpPr>
        <p:grpSpPr>
          <a:xfrm rot="0">
            <a:off x="2315717" y="2255191"/>
            <a:ext cx="5776619" cy="577661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634643" y="3680624"/>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10647893" y="1855723"/>
            <a:ext cx="4950613" cy="1272624"/>
            <a:chOff x="0" y="0"/>
            <a:chExt cx="1013318" cy="260488"/>
          </a:xfrm>
        </p:grpSpPr>
        <p:sp>
          <p:nvSpPr>
            <p:cNvPr name="Freeform 21" id="21"/>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2" id="22"/>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23" id="23"/>
          <p:cNvSpPr/>
          <p:nvPr/>
        </p:nvSpPr>
        <p:spPr>
          <a:xfrm flipH="false" flipV="false" rot="0">
            <a:off x="10820934" y="2012087"/>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3"/>
            <a:stretch>
              <a:fillRect l="0" t="0" r="0" b="0"/>
            </a:stretch>
          </a:blipFill>
        </p:spPr>
      </p:sp>
      <p:grpSp>
        <p:nvGrpSpPr>
          <p:cNvPr name="Group 24" id="24"/>
          <p:cNvGrpSpPr/>
          <p:nvPr/>
        </p:nvGrpSpPr>
        <p:grpSpPr>
          <a:xfrm rot="0">
            <a:off x="10796997" y="1971051"/>
            <a:ext cx="1011607" cy="10116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27" id="27"/>
          <p:cNvGrpSpPr/>
          <p:nvPr/>
        </p:nvGrpSpPr>
        <p:grpSpPr>
          <a:xfrm rot="0">
            <a:off x="10104764" y="2367684"/>
            <a:ext cx="218342" cy="21834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57E3"/>
            </a:solidFill>
          </p:spPr>
        </p:sp>
        <p:sp>
          <p:nvSpPr>
            <p:cNvPr name="TextBox 29" id="2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0" id="30"/>
          <p:cNvGrpSpPr/>
          <p:nvPr/>
        </p:nvGrpSpPr>
        <p:grpSpPr>
          <a:xfrm rot="0">
            <a:off x="11604025" y="3623366"/>
            <a:ext cx="4950613" cy="1272624"/>
            <a:chOff x="0" y="0"/>
            <a:chExt cx="1013318" cy="260488"/>
          </a:xfrm>
        </p:grpSpPr>
        <p:sp>
          <p:nvSpPr>
            <p:cNvPr name="Freeform 31" id="31"/>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2" id="32"/>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3" id="33"/>
          <p:cNvSpPr/>
          <p:nvPr/>
        </p:nvSpPr>
        <p:spPr>
          <a:xfrm flipH="false" flipV="false" rot="0">
            <a:off x="11777067" y="377973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34" id="34"/>
          <p:cNvGrpSpPr/>
          <p:nvPr/>
        </p:nvGrpSpPr>
        <p:grpSpPr>
          <a:xfrm rot="0">
            <a:off x="11753129" y="3738694"/>
            <a:ext cx="1011607" cy="10116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7" id="37"/>
          <p:cNvGrpSpPr/>
          <p:nvPr/>
        </p:nvGrpSpPr>
        <p:grpSpPr>
          <a:xfrm rot="0">
            <a:off x="11060897" y="4135327"/>
            <a:ext cx="218342" cy="218342"/>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57E3"/>
            </a:solidFill>
          </p:spPr>
        </p:sp>
        <p:sp>
          <p:nvSpPr>
            <p:cNvPr name="TextBox 39" id="3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0" id="40"/>
          <p:cNvGrpSpPr/>
          <p:nvPr/>
        </p:nvGrpSpPr>
        <p:grpSpPr>
          <a:xfrm rot="0">
            <a:off x="11604025" y="5391009"/>
            <a:ext cx="4950613" cy="1272624"/>
            <a:chOff x="0" y="0"/>
            <a:chExt cx="1013318" cy="260488"/>
          </a:xfrm>
        </p:grpSpPr>
        <p:sp>
          <p:nvSpPr>
            <p:cNvPr name="Freeform 41" id="41"/>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2" id="42"/>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3" id="43"/>
          <p:cNvSpPr/>
          <p:nvPr/>
        </p:nvSpPr>
        <p:spPr>
          <a:xfrm flipH="false" flipV="false" rot="0">
            <a:off x="11777067" y="5547373"/>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44" id="44"/>
          <p:cNvGrpSpPr/>
          <p:nvPr/>
        </p:nvGrpSpPr>
        <p:grpSpPr>
          <a:xfrm rot="0">
            <a:off x="11753129" y="5506337"/>
            <a:ext cx="1011607" cy="1011607"/>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6" id="4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7" id="47"/>
          <p:cNvGrpSpPr/>
          <p:nvPr/>
        </p:nvGrpSpPr>
        <p:grpSpPr>
          <a:xfrm rot="0">
            <a:off x="11060897" y="5902970"/>
            <a:ext cx="218342" cy="21834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4CEC"/>
            </a:solidFill>
          </p:spPr>
        </p:sp>
        <p:sp>
          <p:nvSpPr>
            <p:cNvPr name="TextBox 49" id="4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0" id="50"/>
          <p:cNvGrpSpPr/>
          <p:nvPr/>
        </p:nvGrpSpPr>
        <p:grpSpPr>
          <a:xfrm rot="0">
            <a:off x="10647893" y="7158653"/>
            <a:ext cx="5764522" cy="1272624"/>
            <a:chOff x="0" y="0"/>
            <a:chExt cx="1179914" cy="260488"/>
          </a:xfrm>
        </p:grpSpPr>
        <p:sp>
          <p:nvSpPr>
            <p:cNvPr name="Freeform 51" id="51"/>
            <p:cNvSpPr/>
            <p:nvPr/>
          </p:nvSpPr>
          <p:spPr>
            <a:xfrm flipH="false" flipV="false" rot="0">
              <a:off x="0" y="0"/>
              <a:ext cx="1179914" cy="260488"/>
            </a:xfrm>
            <a:custGeom>
              <a:avLst/>
              <a:gdLst/>
              <a:ahLst/>
              <a:cxnLst/>
              <a:rect r="r" b="b" t="t" l="l"/>
              <a:pathLst>
                <a:path h="260488" w="1179914">
                  <a:moveTo>
                    <a:pt x="130244" y="0"/>
                  </a:moveTo>
                  <a:lnTo>
                    <a:pt x="1049670" y="0"/>
                  </a:lnTo>
                  <a:cubicBezTo>
                    <a:pt x="1121601" y="0"/>
                    <a:pt x="1179914" y="58312"/>
                    <a:pt x="1179914" y="130244"/>
                  </a:cubicBezTo>
                  <a:lnTo>
                    <a:pt x="1179914" y="130244"/>
                  </a:lnTo>
                  <a:cubicBezTo>
                    <a:pt x="1179914" y="164787"/>
                    <a:pt x="1166192" y="197915"/>
                    <a:pt x="1141766" y="222340"/>
                  </a:cubicBezTo>
                  <a:cubicBezTo>
                    <a:pt x="1117341" y="246766"/>
                    <a:pt x="1084213" y="260488"/>
                    <a:pt x="1049670"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2" id="52"/>
            <p:cNvSpPr txBox="true"/>
            <p:nvPr/>
          </p:nvSpPr>
          <p:spPr>
            <a:xfrm>
              <a:off x="0" y="-38100"/>
              <a:ext cx="1179914" cy="298588"/>
            </a:xfrm>
            <a:prstGeom prst="rect">
              <a:avLst/>
            </a:prstGeom>
          </p:spPr>
          <p:txBody>
            <a:bodyPr anchor="ctr" rtlCol="false" tIns="47086" lIns="47086" bIns="47086" rIns="47086"/>
            <a:lstStyle/>
            <a:p>
              <a:pPr algn="ctr">
                <a:lnSpc>
                  <a:spcPts val="2659"/>
                </a:lnSpc>
              </a:pPr>
            </a:p>
          </p:txBody>
        </p:sp>
      </p:grpSp>
      <p:sp>
        <p:nvSpPr>
          <p:cNvPr name="Freeform 53" id="53"/>
          <p:cNvSpPr/>
          <p:nvPr/>
        </p:nvSpPr>
        <p:spPr>
          <a:xfrm flipH="false" flipV="false" rot="0">
            <a:off x="10820934" y="7315016"/>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3"/>
            <a:stretch>
              <a:fillRect l="0" t="0" r="0" b="0"/>
            </a:stretch>
          </a:blipFill>
        </p:spPr>
      </p:sp>
      <p:grpSp>
        <p:nvGrpSpPr>
          <p:cNvPr name="Group 54" id="54"/>
          <p:cNvGrpSpPr/>
          <p:nvPr/>
        </p:nvGrpSpPr>
        <p:grpSpPr>
          <a:xfrm rot="0">
            <a:off x="10796997" y="7273980"/>
            <a:ext cx="1011607" cy="1011607"/>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7" id="57"/>
          <p:cNvGrpSpPr/>
          <p:nvPr/>
        </p:nvGrpSpPr>
        <p:grpSpPr>
          <a:xfrm rot="0">
            <a:off x="10104764" y="7670613"/>
            <a:ext cx="218342" cy="218342"/>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3EB3"/>
            </a:solidFill>
          </p:spPr>
        </p:sp>
        <p:sp>
          <p:nvSpPr>
            <p:cNvPr name="TextBox 59" id="5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60" id="60"/>
          <p:cNvGrpSpPr/>
          <p:nvPr/>
        </p:nvGrpSpPr>
        <p:grpSpPr>
          <a:xfrm rot="0">
            <a:off x="17491799" y="8458418"/>
            <a:ext cx="951769" cy="799882"/>
            <a:chOff x="0" y="0"/>
            <a:chExt cx="967140" cy="812800"/>
          </a:xfrm>
        </p:grpSpPr>
        <p:sp>
          <p:nvSpPr>
            <p:cNvPr name="Freeform 61" id="6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BC3EB3"/>
            </a:solidFill>
          </p:spPr>
        </p:sp>
        <p:sp>
          <p:nvSpPr>
            <p:cNvPr name="TextBox 62" id="62"/>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63" id="63"/>
          <p:cNvSpPr/>
          <p:nvPr/>
        </p:nvSpPr>
        <p:spPr>
          <a:xfrm flipH="false" flipV="false" rot="0">
            <a:off x="16412415" y="0"/>
            <a:ext cx="1930795" cy="1883587"/>
          </a:xfrm>
          <a:custGeom>
            <a:avLst/>
            <a:gdLst/>
            <a:ahLst/>
            <a:cxnLst/>
            <a:rect r="r" b="b" t="t" l="l"/>
            <a:pathLst>
              <a:path h="1883587" w="1930795">
                <a:moveTo>
                  <a:pt x="0" y="0"/>
                </a:moveTo>
                <a:lnTo>
                  <a:pt x="1930795" y="0"/>
                </a:lnTo>
                <a:lnTo>
                  <a:pt x="1930795" y="1883587"/>
                </a:lnTo>
                <a:lnTo>
                  <a:pt x="0" y="1883587"/>
                </a:lnTo>
                <a:lnTo>
                  <a:pt x="0" y="0"/>
                </a:lnTo>
                <a:close/>
              </a:path>
            </a:pathLst>
          </a:custGeom>
          <a:blipFill>
            <a:blip r:embed="rId6"/>
            <a:stretch>
              <a:fillRect l="0" t="0" r="0" b="0"/>
            </a:stretch>
          </a:blipFill>
        </p:spPr>
      </p:sp>
      <p:sp>
        <p:nvSpPr>
          <p:cNvPr name="TextBox 64" id="64"/>
          <p:cNvSpPr txBox="true"/>
          <p:nvPr/>
        </p:nvSpPr>
        <p:spPr>
          <a:xfrm rot="0">
            <a:off x="3229539" y="4988741"/>
            <a:ext cx="3948976"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Problem</a:t>
            </a:r>
          </a:p>
        </p:txBody>
      </p:sp>
      <p:sp>
        <p:nvSpPr>
          <p:cNvPr name="TextBox 65" id="65"/>
          <p:cNvSpPr txBox="true"/>
          <p:nvPr/>
        </p:nvSpPr>
        <p:spPr>
          <a:xfrm rot="0">
            <a:off x="12149516" y="2265225"/>
            <a:ext cx="3448990"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Centralized Risks</a:t>
            </a:r>
          </a:p>
        </p:txBody>
      </p:sp>
      <p:sp>
        <p:nvSpPr>
          <p:cNvPr name="TextBox 66" id="66"/>
          <p:cNvSpPr txBox="true"/>
          <p:nvPr/>
        </p:nvSpPr>
        <p:spPr>
          <a:xfrm rot="0">
            <a:off x="13105649" y="4032868"/>
            <a:ext cx="3448990"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Poor User Experience</a:t>
            </a:r>
          </a:p>
        </p:txBody>
      </p:sp>
      <p:sp>
        <p:nvSpPr>
          <p:cNvPr name="TextBox 67" id="67"/>
          <p:cNvSpPr txBox="true"/>
          <p:nvPr/>
        </p:nvSpPr>
        <p:spPr>
          <a:xfrm rot="0">
            <a:off x="13105649" y="5800511"/>
            <a:ext cx="3448990"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Lack of Integration</a:t>
            </a:r>
          </a:p>
        </p:txBody>
      </p:sp>
      <p:sp>
        <p:nvSpPr>
          <p:cNvPr name="TextBox 68" id="68"/>
          <p:cNvSpPr txBox="true"/>
          <p:nvPr/>
        </p:nvSpPr>
        <p:spPr>
          <a:xfrm rot="0">
            <a:off x="12149516" y="7568154"/>
            <a:ext cx="4405122"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Limited Blockchain Insights</a:t>
            </a:r>
          </a:p>
        </p:txBody>
      </p:sp>
      <p:sp>
        <p:nvSpPr>
          <p:cNvPr name="TextBox 69" id="69"/>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02</a:t>
            </a:r>
          </a:p>
        </p:txBody>
      </p:sp>
      <p:sp>
        <p:nvSpPr>
          <p:cNvPr name="Freeform 70" id="70"/>
          <p:cNvSpPr/>
          <p:nvPr/>
        </p:nvSpPr>
        <p:spPr>
          <a:xfrm flipH="false" flipV="false" rot="0">
            <a:off x="0" y="571500"/>
            <a:ext cx="16412415" cy="914400"/>
          </a:xfrm>
          <a:custGeom>
            <a:avLst/>
            <a:gdLst/>
            <a:ahLst/>
            <a:cxnLst/>
            <a:rect r="r" b="b" t="t" l="l"/>
            <a:pathLst>
              <a:path h="914400" w="16412415">
                <a:moveTo>
                  <a:pt x="0" y="0"/>
                </a:moveTo>
                <a:lnTo>
                  <a:pt x="16412415" y="0"/>
                </a:lnTo>
                <a:lnTo>
                  <a:pt x="16412415" y="914400"/>
                </a:lnTo>
                <a:lnTo>
                  <a:pt x="0" y="914400"/>
                </a:lnTo>
                <a:lnTo>
                  <a:pt x="0" y="0"/>
                </a:lnTo>
                <a:close/>
              </a:path>
            </a:pathLst>
          </a:custGeom>
          <a:blipFill>
            <a:blip r:embed="rId7"/>
            <a:stretch>
              <a:fillRect l="0" t="0" r="-11427"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BC3EB3"/>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03</a:t>
            </a:r>
          </a:p>
        </p:txBody>
      </p:sp>
      <p:grpSp>
        <p:nvGrpSpPr>
          <p:cNvPr name="Group 6" id="6"/>
          <p:cNvGrpSpPr/>
          <p:nvPr/>
        </p:nvGrpSpPr>
        <p:grpSpPr>
          <a:xfrm rot="0">
            <a:off x="2409860" y="3351068"/>
            <a:ext cx="4950613" cy="1272624"/>
            <a:chOff x="0" y="0"/>
            <a:chExt cx="1013318" cy="260488"/>
          </a:xfrm>
        </p:grpSpPr>
        <p:sp>
          <p:nvSpPr>
            <p:cNvPr name="Freeform 7" id="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8" id="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9" id="9"/>
          <p:cNvSpPr/>
          <p:nvPr/>
        </p:nvSpPr>
        <p:spPr>
          <a:xfrm flipH="false" flipV="false" rot="0">
            <a:off x="6204710"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10" id="10"/>
          <p:cNvGrpSpPr/>
          <p:nvPr/>
        </p:nvGrpSpPr>
        <p:grpSpPr>
          <a:xfrm rot="0">
            <a:off x="6180772" y="3466395"/>
            <a:ext cx="1011607" cy="10116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13" id="13"/>
          <p:cNvSpPr txBox="true"/>
          <p:nvPr/>
        </p:nvSpPr>
        <p:spPr>
          <a:xfrm rot="0">
            <a:off x="2314610" y="3727916"/>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Unified Platform</a:t>
            </a:r>
          </a:p>
        </p:txBody>
      </p:sp>
      <p:grpSp>
        <p:nvGrpSpPr>
          <p:cNvPr name="Group 14" id="14"/>
          <p:cNvGrpSpPr/>
          <p:nvPr/>
        </p:nvGrpSpPr>
        <p:grpSpPr>
          <a:xfrm rot="0">
            <a:off x="2409860" y="5404742"/>
            <a:ext cx="4950613" cy="1272624"/>
            <a:chOff x="0" y="0"/>
            <a:chExt cx="1013318" cy="260488"/>
          </a:xfrm>
        </p:grpSpPr>
        <p:sp>
          <p:nvSpPr>
            <p:cNvPr name="Freeform 15" id="15"/>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6" id="16"/>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17" id="17"/>
          <p:cNvSpPr/>
          <p:nvPr/>
        </p:nvSpPr>
        <p:spPr>
          <a:xfrm flipH="false" flipV="false" rot="0">
            <a:off x="6204710"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18" id="18"/>
          <p:cNvGrpSpPr/>
          <p:nvPr/>
        </p:nvGrpSpPr>
        <p:grpSpPr>
          <a:xfrm rot="0">
            <a:off x="6180772" y="5520070"/>
            <a:ext cx="1011607" cy="10116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1" id="21"/>
          <p:cNvSpPr txBox="true"/>
          <p:nvPr/>
        </p:nvSpPr>
        <p:spPr>
          <a:xfrm rot="0">
            <a:off x="2314610" y="5781590"/>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User-Centric Design</a:t>
            </a:r>
          </a:p>
        </p:txBody>
      </p:sp>
      <p:grpSp>
        <p:nvGrpSpPr>
          <p:cNvPr name="Group 22" id="22"/>
          <p:cNvGrpSpPr/>
          <p:nvPr/>
        </p:nvGrpSpPr>
        <p:grpSpPr>
          <a:xfrm rot="0">
            <a:off x="2409860" y="7458416"/>
            <a:ext cx="4950613" cy="1272624"/>
            <a:chOff x="0" y="0"/>
            <a:chExt cx="1013318" cy="260488"/>
          </a:xfrm>
        </p:grpSpPr>
        <p:sp>
          <p:nvSpPr>
            <p:cNvPr name="Freeform 23" id="23"/>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4" id="24"/>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25" id="25"/>
          <p:cNvSpPr/>
          <p:nvPr/>
        </p:nvSpPr>
        <p:spPr>
          <a:xfrm flipH="false" flipV="false" rot="0">
            <a:off x="6204710"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26" id="26"/>
          <p:cNvGrpSpPr/>
          <p:nvPr/>
        </p:nvGrpSpPr>
        <p:grpSpPr>
          <a:xfrm rot="0">
            <a:off x="6180772" y="7573744"/>
            <a:ext cx="1011607" cy="10116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9" id="29"/>
          <p:cNvSpPr txBox="true"/>
          <p:nvPr/>
        </p:nvSpPr>
        <p:spPr>
          <a:xfrm rot="0">
            <a:off x="2314610" y="7835265"/>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100% Decentralized</a:t>
            </a:r>
          </a:p>
        </p:txBody>
      </p:sp>
      <p:grpSp>
        <p:nvGrpSpPr>
          <p:cNvPr name="Group 30" id="30"/>
          <p:cNvGrpSpPr/>
          <p:nvPr/>
        </p:nvGrpSpPr>
        <p:grpSpPr>
          <a:xfrm rot="0">
            <a:off x="10927526" y="3351068"/>
            <a:ext cx="4950613" cy="1272624"/>
            <a:chOff x="0" y="0"/>
            <a:chExt cx="1013318" cy="260488"/>
          </a:xfrm>
        </p:grpSpPr>
        <p:sp>
          <p:nvSpPr>
            <p:cNvPr name="Freeform 31" id="31"/>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2" id="32"/>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3" id="33"/>
          <p:cNvSpPr/>
          <p:nvPr/>
        </p:nvSpPr>
        <p:spPr>
          <a:xfrm flipH="false" flipV="false" rot="0">
            <a:off x="11100568"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34" id="34"/>
          <p:cNvGrpSpPr/>
          <p:nvPr/>
        </p:nvGrpSpPr>
        <p:grpSpPr>
          <a:xfrm rot="0">
            <a:off x="11076630" y="3466395"/>
            <a:ext cx="1011607" cy="10116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7" id="37"/>
          <p:cNvSpPr txBox="true"/>
          <p:nvPr/>
        </p:nvSpPr>
        <p:spPr>
          <a:xfrm rot="0">
            <a:off x="12524400" y="3760569"/>
            <a:ext cx="3448990"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Advanced Insights</a:t>
            </a:r>
          </a:p>
        </p:txBody>
      </p:sp>
      <p:grpSp>
        <p:nvGrpSpPr>
          <p:cNvPr name="Group 38" id="38"/>
          <p:cNvGrpSpPr/>
          <p:nvPr/>
        </p:nvGrpSpPr>
        <p:grpSpPr>
          <a:xfrm rot="0">
            <a:off x="10927526" y="5404742"/>
            <a:ext cx="4950613" cy="1272624"/>
            <a:chOff x="0" y="0"/>
            <a:chExt cx="1013318" cy="260488"/>
          </a:xfrm>
        </p:grpSpPr>
        <p:sp>
          <p:nvSpPr>
            <p:cNvPr name="Freeform 39" id="39"/>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0" id="40"/>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1" id="41"/>
          <p:cNvSpPr/>
          <p:nvPr/>
        </p:nvSpPr>
        <p:spPr>
          <a:xfrm flipH="false" flipV="false" rot="0">
            <a:off x="11100568"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42" id="42"/>
          <p:cNvGrpSpPr/>
          <p:nvPr/>
        </p:nvGrpSpPr>
        <p:grpSpPr>
          <a:xfrm rot="0">
            <a:off x="11076630" y="5520070"/>
            <a:ext cx="1011607" cy="1011607"/>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5" id="45"/>
          <p:cNvSpPr txBox="true"/>
          <p:nvPr/>
        </p:nvSpPr>
        <p:spPr>
          <a:xfrm rot="0">
            <a:off x="12524400" y="5814243"/>
            <a:ext cx="3448990"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Secure Transactions</a:t>
            </a:r>
          </a:p>
        </p:txBody>
      </p:sp>
      <p:grpSp>
        <p:nvGrpSpPr>
          <p:cNvPr name="Group 46" id="46"/>
          <p:cNvGrpSpPr/>
          <p:nvPr/>
        </p:nvGrpSpPr>
        <p:grpSpPr>
          <a:xfrm rot="0">
            <a:off x="10927526" y="7458416"/>
            <a:ext cx="4950613" cy="1272624"/>
            <a:chOff x="0" y="0"/>
            <a:chExt cx="1013318" cy="260488"/>
          </a:xfrm>
        </p:grpSpPr>
        <p:sp>
          <p:nvSpPr>
            <p:cNvPr name="Freeform 47" id="4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8" id="4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9" id="49"/>
          <p:cNvSpPr/>
          <p:nvPr/>
        </p:nvSpPr>
        <p:spPr>
          <a:xfrm flipH="false" flipV="false" rot="0">
            <a:off x="11100568"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50" id="50"/>
          <p:cNvGrpSpPr/>
          <p:nvPr/>
        </p:nvGrpSpPr>
        <p:grpSpPr>
          <a:xfrm rot="0">
            <a:off x="11076630" y="7573744"/>
            <a:ext cx="1011607" cy="1011607"/>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2" id="5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3" id="53"/>
          <p:cNvSpPr txBox="true"/>
          <p:nvPr/>
        </p:nvSpPr>
        <p:spPr>
          <a:xfrm rot="0">
            <a:off x="12524400" y="7867918"/>
            <a:ext cx="3448990"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Scalable Architecture</a:t>
            </a:r>
          </a:p>
        </p:txBody>
      </p:sp>
      <p:sp>
        <p:nvSpPr>
          <p:cNvPr name="TextBox 54" id="54"/>
          <p:cNvSpPr txBox="true"/>
          <p:nvPr/>
        </p:nvSpPr>
        <p:spPr>
          <a:xfrm rot="0">
            <a:off x="5346047" y="1757104"/>
            <a:ext cx="7595905"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Solution</a:t>
            </a:r>
          </a:p>
        </p:txBody>
      </p:sp>
      <p:sp>
        <p:nvSpPr>
          <p:cNvPr name="AutoShape 55" id="55"/>
          <p:cNvSpPr/>
          <p:nvPr/>
        </p:nvSpPr>
        <p:spPr>
          <a:xfrm>
            <a:off x="7766528" y="3987380"/>
            <a:ext cx="2754945" cy="0"/>
          </a:xfrm>
          <a:prstGeom prst="line">
            <a:avLst/>
          </a:prstGeom>
          <a:ln cap="flat" w="28575">
            <a:solidFill>
              <a:srgbClr val="F8F8F8"/>
            </a:solidFill>
            <a:prstDash val="solid"/>
            <a:headEnd type="none" len="sm" w="sm"/>
            <a:tailEnd type="none" len="sm" w="sm"/>
          </a:ln>
        </p:spPr>
      </p:sp>
      <p:sp>
        <p:nvSpPr>
          <p:cNvPr name="AutoShape 56" id="56"/>
          <p:cNvSpPr/>
          <p:nvPr/>
        </p:nvSpPr>
        <p:spPr>
          <a:xfrm>
            <a:off x="7766528" y="6041054"/>
            <a:ext cx="2754945" cy="0"/>
          </a:xfrm>
          <a:prstGeom prst="line">
            <a:avLst/>
          </a:prstGeom>
          <a:ln cap="flat" w="28575">
            <a:solidFill>
              <a:srgbClr val="F8F8F8"/>
            </a:solidFill>
            <a:prstDash val="solid"/>
            <a:headEnd type="none" len="sm" w="sm"/>
            <a:tailEnd type="none" len="sm" w="sm"/>
          </a:ln>
        </p:spPr>
      </p:sp>
      <p:sp>
        <p:nvSpPr>
          <p:cNvPr name="AutoShape 57" id="57"/>
          <p:cNvSpPr/>
          <p:nvPr/>
        </p:nvSpPr>
        <p:spPr>
          <a:xfrm>
            <a:off x="7766528" y="8094728"/>
            <a:ext cx="2754945" cy="0"/>
          </a:xfrm>
          <a:prstGeom prst="line">
            <a:avLst/>
          </a:prstGeom>
          <a:ln cap="flat" w="28575">
            <a:solidFill>
              <a:srgbClr val="F8F8F8"/>
            </a:solidFill>
            <a:prstDash val="solid"/>
            <a:headEnd type="none" len="sm" w="sm"/>
            <a:tailEnd type="none" len="sm" w="sm"/>
          </a:ln>
        </p:spPr>
      </p:sp>
      <p:grpSp>
        <p:nvGrpSpPr>
          <p:cNvPr name="Group 58" id="58"/>
          <p:cNvGrpSpPr/>
          <p:nvPr/>
        </p:nvGrpSpPr>
        <p:grpSpPr>
          <a:xfrm rot="0">
            <a:off x="7657357" y="3878209"/>
            <a:ext cx="218342" cy="218342"/>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4CEC"/>
            </a:solidFill>
          </p:spPr>
        </p:sp>
        <p:sp>
          <p:nvSpPr>
            <p:cNvPr name="TextBox 60" id="6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61" id="61"/>
          <p:cNvGrpSpPr/>
          <p:nvPr/>
        </p:nvGrpSpPr>
        <p:grpSpPr>
          <a:xfrm rot="0">
            <a:off x="10412301" y="3878209"/>
            <a:ext cx="218342" cy="218342"/>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3EB3"/>
            </a:solidFill>
          </p:spPr>
        </p:sp>
        <p:sp>
          <p:nvSpPr>
            <p:cNvPr name="TextBox 63" id="6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64" id="64"/>
          <p:cNvGrpSpPr/>
          <p:nvPr/>
        </p:nvGrpSpPr>
        <p:grpSpPr>
          <a:xfrm rot="0">
            <a:off x="7657357" y="5931883"/>
            <a:ext cx="218342" cy="218342"/>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4CEC"/>
            </a:solidFill>
          </p:spPr>
        </p:sp>
        <p:sp>
          <p:nvSpPr>
            <p:cNvPr name="TextBox 66" id="6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67" id="67"/>
          <p:cNvGrpSpPr/>
          <p:nvPr/>
        </p:nvGrpSpPr>
        <p:grpSpPr>
          <a:xfrm rot="0">
            <a:off x="10412301" y="5931883"/>
            <a:ext cx="218342" cy="218342"/>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3EB3"/>
            </a:solidFill>
          </p:spPr>
        </p:sp>
        <p:sp>
          <p:nvSpPr>
            <p:cNvPr name="TextBox 69" id="6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70" id="70"/>
          <p:cNvGrpSpPr/>
          <p:nvPr/>
        </p:nvGrpSpPr>
        <p:grpSpPr>
          <a:xfrm rot="0">
            <a:off x="7657357" y="7985557"/>
            <a:ext cx="218342" cy="218342"/>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57E3"/>
            </a:solidFill>
          </p:spPr>
        </p:sp>
        <p:sp>
          <p:nvSpPr>
            <p:cNvPr name="TextBox 72" id="7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73" id="73"/>
          <p:cNvGrpSpPr/>
          <p:nvPr/>
        </p:nvGrpSpPr>
        <p:grpSpPr>
          <a:xfrm rot="0">
            <a:off x="10412301" y="7985557"/>
            <a:ext cx="218342" cy="218342"/>
            <a:chOff x="0" y="0"/>
            <a:chExt cx="812800" cy="812800"/>
          </a:xfrm>
        </p:grpSpPr>
        <p:sp>
          <p:nvSpPr>
            <p:cNvPr name="Freeform 74" id="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3EB3"/>
            </a:solidFill>
          </p:spPr>
        </p:sp>
        <p:sp>
          <p:nvSpPr>
            <p:cNvPr name="TextBox 75" id="7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76" id="76"/>
          <p:cNvSpPr/>
          <p:nvPr/>
        </p:nvSpPr>
        <p:spPr>
          <a:xfrm>
            <a:off x="9144000" y="4001667"/>
            <a:ext cx="0" cy="6555277"/>
          </a:xfrm>
          <a:prstGeom prst="line">
            <a:avLst/>
          </a:prstGeom>
          <a:ln cap="flat" w="28575">
            <a:solidFill>
              <a:srgbClr val="F8F8F8"/>
            </a:solidFill>
            <a:prstDash val="solid"/>
            <a:headEnd type="none" len="sm" w="sm"/>
            <a:tailEnd type="none" len="sm" w="sm"/>
          </a:ln>
        </p:spPr>
      </p:sp>
      <p:sp>
        <p:nvSpPr>
          <p:cNvPr name="Freeform 77" id="77"/>
          <p:cNvSpPr/>
          <p:nvPr/>
        </p:nvSpPr>
        <p:spPr>
          <a:xfrm flipH="false" flipV="false" rot="0">
            <a:off x="0" y="571500"/>
            <a:ext cx="16412415" cy="914400"/>
          </a:xfrm>
          <a:custGeom>
            <a:avLst/>
            <a:gdLst/>
            <a:ahLst/>
            <a:cxnLst/>
            <a:rect r="r" b="b" t="t" l="l"/>
            <a:pathLst>
              <a:path h="914400" w="16412415">
                <a:moveTo>
                  <a:pt x="0" y="0"/>
                </a:moveTo>
                <a:lnTo>
                  <a:pt x="16412415" y="0"/>
                </a:lnTo>
                <a:lnTo>
                  <a:pt x="16412415" y="914400"/>
                </a:lnTo>
                <a:lnTo>
                  <a:pt x="0" y="914400"/>
                </a:lnTo>
                <a:lnTo>
                  <a:pt x="0" y="0"/>
                </a:lnTo>
                <a:close/>
              </a:path>
            </a:pathLst>
          </a:custGeom>
          <a:blipFill>
            <a:blip r:embed="rId4"/>
            <a:stretch>
              <a:fillRect l="0" t="0" r="-11427" b="0"/>
            </a:stretch>
          </a:blipFill>
        </p:spPr>
      </p:sp>
      <p:sp>
        <p:nvSpPr>
          <p:cNvPr name="Freeform 78" id="78"/>
          <p:cNvSpPr/>
          <p:nvPr/>
        </p:nvSpPr>
        <p:spPr>
          <a:xfrm flipH="false" flipV="false" rot="0">
            <a:off x="16412415" y="0"/>
            <a:ext cx="1930795" cy="1883587"/>
          </a:xfrm>
          <a:custGeom>
            <a:avLst/>
            <a:gdLst/>
            <a:ahLst/>
            <a:cxnLst/>
            <a:rect r="r" b="b" t="t" l="l"/>
            <a:pathLst>
              <a:path h="1883587" w="1930795">
                <a:moveTo>
                  <a:pt x="0" y="0"/>
                </a:moveTo>
                <a:lnTo>
                  <a:pt x="1930795" y="0"/>
                </a:lnTo>
                <a:lnTo>
                  <a:pt x="1930795" y="1883587"/>
                </a:lnTo>
                <a:lnTo>
                  <a:pt x="0" y="1883587"/>
                </a:lnTo>
                <a:lnTo>
                  <a:pt x="0" y="0"/>
                </a:lnTo>
                <a:close/>
              </a:path>
            </a:pathLst>
          </a:custGeom>
          <a:blipFill>
            <a:blip r:embed="rId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3982363"/>
            <a:ext cx="13240663" cy="132406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425354" y="-2511561"/>
            <a:ext cx="11375945" cy="11361725"/>
          </a:xfrm>
          <a:custGeom>
            <a:avLst/>
            <a:gdLst/>
            <a:ahLst/>
            <a:cxnLst/>
            <a:rect r="r" b="b" t="t" l="l"/>
            <a:pathLst>
              <a:path h="11361725" w="11375945">
                <a:moveTo>
                  <a:pt x="0" y="0"/>
                </a:moveTo>
                <a:lnTo>
                  <a:pt x="11375946" y="0"/>
                </a:lnTo>
                <a:lnTo>
                  <a:pt x="11375946" y="11361725"/>
                </a:lnTo>
                <a:lnTo>
                  <a:pt x="0" y="11361725"/>
                </a:lnTo>
                <a:lnTo>
                  <a:pt x="0" y="0"/>
                </a:lnTo>
                <a:close/>
              </a:path>
            </a:pathLst>
          </a:custGeom>
          <a:blipFill>
            <a:blip r:embed="rId3"/>
            <a:stretch>
              <a:fillRect l="0" t="0" r="0" b="0"/>
            </a:stretch>
          </a:blipFill>
        </p:spPr>
      </p:sp>
      <p:grpSp>
        <p:nvGrpSpPr>
          <p:cNvPr name="Group 6" id="6"/>
          <p:cNvGrpSpPr/>
          <p:nvPr/>
        </p:nvGrpSpPr>
        <p:grpSpPr>
          <a:xfrm rot="0">
            <a:off x="10160128" y="-2966235"/>
            <a:ext cx="11208407" cy="112084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7797052" y="5013139"/>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4">
              <a:alphaModFix amt="50000"/>
            </a:blip>
            <a:stretch>
              <a:fillRect l="0" t="0" r="0" b="0"/>
            </a:stretch>
          </a:blipFill>
        </p:spPr>
      </p:sp>
      <p:grpSp>
        <p:nvGrpSpPr>
          <p:cNvPr name="Group 10" id="10"/>
          <p:cNvGrpSpPr/>
          <p:nvPr/>
        </p:nvGrpSpPr>
        <p:grpSpPr>
          <a:xfrm rot="0">
            <a:off x="17491799" y="8458418"/>
            <a:ext cx="951769" cy="799882"/>
            <a:chOff x="0" y="0"/>
            <a:chExt cx="967140" cy="812800"/>
          </a:xfrm>
        </p:grpSpPr>
        <p:sp>
          <p:nvSpPr>
            <p:cNvPr name="Freeform 11" id="1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6257E3"/>
            </a:solidFill>
          </p:spPr>
        </p:sp>
        <p:sp>
          <p:nvSpPr>
            <p:cNvPr name="TextBox 12" id="12"/>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2481096" y="3946086"/>
            <a:ext cx="3948976"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Key Features</a:t>
            </a:r>
          </a:p>
        </p:txBody>
      </p:sp>
      <p:grpSp>
        <p:nvGrpSpPr>
          <p:cNvPr name="Group 14" id="14"/>
          <p:cNvGrpSpPr/>
          <p:nvPr/>
        </p:nvGrpSpPr>
        <p:grpSpPr>
          <a:xfrm rot="0">
            <a:off x="252569" y="1601713"/>
            <a:ext cx="5149410" cy="3020877"/>
            <a:chOff x="0" y="0"/>
            <a:chExt cx="1054009" cy="618329"/>
          </a:xfrm>
        </p:grpSpPr>
        <p:sp>
          <p:nvSpPr>
            <p:cNvPr name="Freeform 15" id="15"/>
            <p:cNvSpPr/>
            <p:nvPr/>
          </p:nvSpPr>
          <p:spPr>
            <a:xfrm flipH="false" flipV="false" rot="0">
              <a:off x="0" y="0"/>
              <a:ext cx="1054009" cy="618329"/>
            </a:xfrm>
            <a:custGeom>
              <a:avLst/>
              <a:gdLst/>
              <a:ahLst/>
              <a:cxnLst/>
              <a:rect r="r" b="b" t="t" l="l"/>
              <a:pathLst>
                <a:path h="618329" w="1054009">
                  <a:moveTo>
                    <a:pt x="75173" y="0"/>
                  </a:moveTo>
                  <a:lnTo>
                    <a:pt x="978836" y="0"/>
                  </a:lnTo>
                  <a:cubicBezTo>
                    <a:pt x="998773" y="0"/>
                    <a:pt x="1017894" y="7920"/>
                    <a:pt x="1031991" y="22018"/>
                  </a:cubicBezTo>
                  <a:cubicBezTo>
                    <a:pt x="1046089" y="36115"/>
                    <a:pt x="1054009" y="55236"/>
                    <a:pt x="1054009" y="75173"/>
                  </a:cubicBezTo>
                  <a:lnTo>
                    <a:pt x="1054009" y="543157"/>
                  </a:lnTo>
                  <a:cubicBezTo>
                    <a:pt x="1054009" y="584673"/>
                    <a:pt x="1020353" y="618329"/>
                    <a:pt x="978836" y="618329"/>
                  </a:cubicBezTo>
                  <a:lnTo>
                    <a:pt x="75173" y="618329"/>
                  </a:lnTo>
                  <a:cubicBezTo>
                    <a:pt x="55236" y="618329"/>
                    <a:pt x="36115" y="610409"/>
                    <a:pt x="22018" y="596312"/>
                  </a:cubicBezTo>
                  <a:cubicBezTo>
                    <a:pt x="7920" y="582214"/>
                    <a:pt x="0" y="563094"/>
                    <a:pt x="0" y="543157"/>
                  </a:cubicBezTo>
                  <a:lnTo>
                    <a:pt x="0" y="75173"/>
                  </a:lnTo>
                  <a:cubicBezTo>
                    <a:pt x="0" y="55236"/>
                    <a:pt x="7920" y="36115"/>
                    <a:pt x="22018" y="22018"/>
                  </a:cubicBezTo>
                  <a:cubicBezTo>
                    <a:pt x="36115" y="7920"/>
                    <a:pt x="55236" y="0"/>
                    <a:pt x="75173" y="0"/>
                  </a:cubicBezTo>
                  <a:close/>
                </a:path>
              </a:pathLst>
            </a:custGeom>
            <a:solidFill>
              <a:srgbClr val="F8F8F8"/>
            </a:solidFill>
          </p:spPr>
        </p:sp>
        <p:sp>
          <p:nvSpPr>
            <p:cNvPr name="TextBox 16" id="16"/>
            <p:cNvSpPr txBox="true"/>
            <p:nvPr/>
          </p:nvSpPr>
          <p:spPr>
            <a:xfrm>
              <a:off x="0" y="-38100"/>
              <a:ext cx="1054009" cy="656429"/>
            </a:xfrm>
            <a:prstGeom prst="rect">
              <a:avLst/>
            </a:prstGeom>
          </p:spPr>
          <p:txBody>
            <a:bodyPr anchor="ctr" rtlCol="false" tIns="47086" lIns="47086" bIns="47086" rIns="47086"/>
            <a:lstStyle/>
            <a:p>
              <a:pPr algn="ctr">
                <a:lnSpc>
                  <a:spcPts val="2659"/>
                </a:lnSpc>
              </a:pPr>
            </a:p>
          </p:txBody>
        </p:sp>
      </p:grpSp>
      <p:sp>
        <p:nvSpPr>
          <p:cNvPr name="Freeform 17" id="17"/>
          <p:cNvSpPr/>
          <p:nvPr/>
        </p:nvSpPr>
        <p:spPr>
          <a:xfrm flipH="false" flipV="false" rot="0">
            <a:off x="851353" y="2135163"/>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18" id="18"/>
          <p:cNvGrpSpPr/>
          <p:nvPr/>
        </p:nvGrpSpPr>
        <p:grpSpPr>
          <a:xfrm rot="0">
            <a:off x="827415" y="2094127"/>
            <a:ext cx="1011607" cy="10116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21" id="21"/>
          <p:cNvGrpSpPr/>
          <p:nvPr/>
        </p:nvGrpSpPr>
        <p:grpSpPr>
          <a:xfrm rot="0">
            <a:off x="383597" y="5688473"/>
            <a:ext cx="5139841" cy="2819922"/>
            <a:chOff x="0" y="0"/>
            <a:chExt cx="1052050" cy="577197"/>
          </a:xfrm>
        </p:grpSpPr>
        <p:sp>
          <p:nvSpPr>
            <p:cNvPr name="Freeform 22" id="22"/>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23" id="23"/>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24" id="24"/>
          <p:cNvSpPr/>
          <p:nvPr/>
        </p:nvSpPr>
        <p:spPr>
          <a:xfrm flipH="false" flipV="false" rot="0">
            <a:off x="982381" y="622192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25" id="25"/>
          <p:cNvGrpSpPr/>
          <p:nvPr/>
        </p:nvGrpSpPr>
        <p:grpSpPr>
          <a:xfrm rot="0">
            <a:off x="958443" y="6180886"/>
            <a:ext cx="1011607" cy="10116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28" id="28"/>
          <p:cNvGrpSpPr/>
          <p:nvPr/>
        </p:nvGrpSpPr>
        <p:grpSpPr>
          <a:xfrm rot="0">
            <a:off x="7590208" y="5324684"/>
            <a:ext cx="5139841" cy="2819922"/>
            <a:chOff x="0" y="0"/>
            <a:chExt cx="1052050" cy="577197"/>
          </a:xfrm>
        </p:grpSpPr>
        <p:sp>
          <p:nvSpPr>
            <p:cNvPr name="Freeform 29" id="29"/>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6257E3"/>
            </a:solidFill>
          </p:spPr>
        </p:sp>
        <p:sp>
          <p:nvSpPr>
            <p:cNvPr name="TextBox 30" id="30"/>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1" id="31"/>
          <p:cNvSpPr/>
          <p:nvPr/>
        </p:nvSpPr>
        <p:spPr>
          <a:xfrm flipH="false" flipV="false" rot="0">
            <a:off x="8188991" y="5977286"/>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3"/>
            <a:stretch>
              <a:fillRect l="0" t="0" r="0" b="0"/>
            </a:stretch>
          </a:blipFill>
        </p:spPr>
      </p:sp>
      <p:grpSp>
        <p:nvGrpSpPr>
          <p:cNvPr name="Group 32" id="32"/>
          <p:cNvGrpSpPr/>
          <p:nvPr/>
        </p:nvGrpSpPr>
        <p:grpSpPr>
          <a:xfrm rot="0">
            <a:off x="8165054" y="5936250"/>
            <a:ext cx="1011607" cy="10116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4" id="3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Freeform 35" id="35"/>
          <p:cNvSpPr/>
          <p:nvPr/>
        </p:nvSpPr>
        <p:spPr>
          <a:xfrm flipH="false" flipV="false" rot="0">
            <a:off x="1145743" y="2454403"/>
            <a:ext cx="374951" cy="291056"/>
          </a:xfrm>
          <a:custGeom>
            <a:avLst/>
            <a:gdLst/>
            <a:ahLst/>
            <a:cxnLst/>
            <a:rect r="r" b="b" t="t" l="l"/>
            <a:pathLst>
              <a:path h="291056" w="374951">
                <a:moveTo>
                  <a:pt x="0" y="0"/>
                </a:moveTo>
                <a:lnTo>
                  <a:pt x="374951" y="0"/>
                </a:lnTo>
                <a:lnTo>
                  <a:pt x="374951" y="291055"/>
                </a:lnTo>
                <a:lnTo>
                  <a:pt x="0" y="2910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8467690" y="6244058"/>
            <a:ext cx="406334" cy="395991"/>
          </a:xfrm>
          <a:custGeom>
            <a:avLst/>
            <a:gdLst/>
            <a:ahLst/>
            <a:cxnLst/>
            <a:rect r="r" b="b" t="t" l="l"/>
            <a:pathLst>
              <a:path h="395991" w="406334">
                <a:moveTo>
                  <a:pt x="0" y="0"/>
                </a:moveTo>
                <a:lnTo>
                  <a:pt x="406334" y="0"/>
                </a:lnTo>
                <a:lnTo>
                  <a:pt x="406334" y="395991"/>
                </a:lnTo>
                <a:lnTo>
                  <a:pt x="0" y="3959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7" id="37"/>
          <p:cNvSpPr/>
          <p:nvPr/>
        </p:nvSpPr>
        <p:spPr>
          <a:xfrm flipH="false" flipV="false" rot="0">
            <a:off x="1286672" y="6506826"/>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8" id="38"/>
          <p:cNvSpPr/>
          <p:nvPr/>
        </p:nvSpPr>
        <p:spPr>
          <a:xfrm flipH="false" flipV="false" rot="0">
            <a:off x="13801947" y="2504924"/>
            <a:ext cx="1307274" cy="1324127"/>
          </a:xfrm>
          <a:custGeom>
            <a:avLst/>
            <a:gdLst/>
            <a:ahLst/>
            <a:cxnLst/>
            <a:rect r="r" b="b" t="t" l="l"/>
            <a:pathLst>
              <a:path h="1324127" w="1307274">
                <a:moveTo>
                  <a:pt x="0" y="0"/>
                </a:moveTo>
                <a:lnTo>
                  <a:pt x="1307275" y="0"/>
                </a:lnTo>
                <a:lnTo>
                  <a:pt x="1307275" y="1324127"/>
                </a:lnTo>
                <a:lnTo>
                  <a:pt x="0" y="132412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9" id="39"/>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04</a:t>
            </a:r>
          </a:p>
        </p:txBody>
      </p:sp>
      <p:sp>
        <p:nvSpPr>
          <p:cNvPr name="TextBox 40" id="40"/>
          <p:cNvSpPr txBox="true"/>
          <p:nvPr/>
        </p:nvSpPr>
        <p:spPr>
          <a:xfrm rot="0">
            <a:off x="2275185" y="2058963"/>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Explorer</a:t>
            </a:r>
          </a:p>
        </p:txBody>
      </p:sp>
      <p:sp>
        <p:nvSpPr>
          <p:cNvPr name="TextBox 41" id="41"/>
          <p:cNvSpPr txBox="true"/>
          <p:nvPr/>
        </p:nvSpPr>
        <p:spPr>
          <a:xfrm rot="0">
            <a:off x="2009109" y="2716883"/>
            <a:ext cx="3336038" cy="1464945"/>
          </a:xfrm>
          <a:prstGeom prst="rect">
            <a:avLst/>
          </a:prstGeom>
        </p:spPr>
        <p:txBody>
          <a:bodyPr anchor="t" rtlCol="false" tIns="0" lIns="0" bIns="0" rIns="0">
            <a:spAutoFit/>
          </a:bodyPr>
          <a:lstStyle/>
          <a:p>
            <a:pPr algn="l" marL="259082" indent="-129541" lvl="1">
              <a:lnSpc>
                <a:spcPts val="1680"/>
              </a:lnSpc>
              <a:buFont typeface="Arial"/>
              <a:buChar char="•"/>
            </a:pPr>
            <a:r>
              <a:rPr lang="en-US" sz="1200">
                <a:solidFill>
                  <a:srgbClr val="1F2020"/>
                </a:solidFill>
                <a:latin typeface="Poppins"/>
                <a:ea typeface="Poppins"/>
                <a:cs typeface="Poppins"/>
                <a:sym typeface="Poppins"/>
              </a:rPr>
              <a:t>Search Bitcoin addresses for balances and transaction details.</a:t>
            </a:r>
          </a:p>
          <a:p>
            <a:pPr algn="l" marL="259082" indent="-129541" lvl="1">
              <a:lnSpc>
                <a:spcPts val="1680"/>
              </a:lnSpc>
              <a:buFont typeface="Arial"/>
              <a:buChar char="•"/>
            </a:pPr>
            <a:r>
              <a:rPr lang="en-US" sz="1200">
                <a:solidFill>
                  <a:srgbClr val="1F2020"/>
                </a:solidFill>
                <a:latin typeface="Poppins"/>
                <a:ea typeface="Poppins"/>
                <a:cs typeface="Poppins"/>
                <a:sym typeface="Poppins"/>
              </a:rPr>
              <a:t>Analyze UTXOs and view real-time fee percentiles.</a:t>
            </a:r>
          </a:p>
          <a:p>
            <a:pPr algn="l" marL="259082" indent="-129541" lvl="1">
              <a:lnSpc>
                <a:spcPts val="1680"/>
              </a:lnSpc>
              <a:buFont typeface="Arial"/>
              <a:buChar char="•"/>
            </a:pPr>
            <a:r>
              <a:rPr lang="en-US" sz="1200">
                <a:solidFill>
                  <a:srgbClr val="1F2020"/>
                </a:solidFill>
                <a:latin typeface="Poppins"/>
                <a:ea typeface="Poppins"/>
                <a:cs typeface="Poppins"/>
                <a:sym typeface="Poppins"/>
              </a:rPr>
              <a:t>Explore recent blocks and network statistics with rich visualizations.</a:t>
            </a:r>
          </a:p>
          <a:p>
            <a:pPr algn="l">
              <a:lnSpc>
                <a:spcPts val="1680"/>
              </a:lnSpc>
              <a:spcBef>
                <a:spcPct val="0"/>
              </a:spcBef>
            </a:pPr>
          </a:p>
        </p:txBody>
      </p:sp>
      <p:sp>
        <p:nvSpPr>
          <p:cNvPr name="TextBox 42" id="42"/>
          <p:cNvSpPr txBox="true"/>
          <p:nvPr/>
        </p:nvSpPr>
        <p:spPr>
          <a:xfrm rot="0">
            <a:off x="2406213" y="6145722"/>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Wallet</a:t>
            </a:r>
          </a:p>
        </p:txBody>
      </p:sp>
      <p:sp>
        <p:nvSpPr>
          <p:cNvPr name="TextBox 43" id="43"/>
          <p:cNvSpPr txBox="true"/>
          <p:nvPr/>
        </p:nvSpPr>
        <p:spPr>
          <a:xfrm rot="0">
            <a:off x="2275185" y="6706070"/>
            <a:ext cx="2899876" cy="1464945"/>
          </a:xfrm>
          <a:prstGeom prst="rect">
            <a:avLst/>
          </a:prstGeom>
        </p:spPr>
        <p:txBody>
          <a:bodyPr anchor="t" rtlCol="false" tIns="0" lIns="0" bIns="0" rIns="0">
            <a:spAutoFit/>
          </a:bodyPr>
          <a:lstStyle/>
          <a:p>
            <a:pPr algn="l" marL="259082" indent="-129541" lvl="1">
              <a:lnSpc>
                <a:spcPts val="1680"/>
              </a:lnSpc>
              <a:buFont typeface="Arial"/>
              <a:buChar char="•"/>
            </a:pPr>
            <a:r>
              <a:rPr lang="en-US" sz="1200">
                <a:solidFill>
                  <a:srgbClr val="1F2020"/>
                </a:solidFill>
                <a:latin typeface="Poppins"/>
                <a:ea typeface="Poppins"/>
                <a:cs typeface="Poppins"/>
                <a:sym typeface="Poppins"/>
              </a:rPr>
              <a:t>Send and receive Bitcoin securely with real-time confirmations.</a:t>
            </a:r>
          </a:p>
          <a:p>
            <a:pPr algn="l" marL="259082" indent="-129541" lvl="1">
              <a:lnSpc>
                <a:spcPts val="1680"/>
              </a:lnSpc>
              <a:buFont typeface="Arial"/>
              <a:buChar char="•"/>
            </a:pPr>
            <a:r>
              <a:rPr lang="en-US" sz="1200">
                <a:solidFill>
                  <a:srgbClr val="1F2020"/>
                </a:solidFill>
                <a:latin typeface="Poppins"/>
                <a:ea typeface="Poppins"/>
                <a:cs typeface="Poppins"/>
                <a:sym typeface="Poppins"/>
              </a:rPr>
              <a:t>Generate addresses for payments or storage.</a:t>
            </a:r>
          </a:p>
          <a:p>
            <a:pPr algn="l" marL="259082" indent="-129541" lvl="1">
              <a:lnSpc>
                <a:spcPts val="1680"/>
              </a:lnSpc>
              <a:buFont typeface="Arial"/>
              <a:buChar char="•"/>
            </a:pPr>
            <a:r>
              <a:rPr lang="en-US" sz="1200">
                <a:solidFill>
                  <a:srgbClr val="1F2020"/>
                </a:solidFill>
                <a:latin typeface="Poppins"/>
                <a:ea typeface="Poppins"/>
                <a:cs typeface="Poppins"/>
                <a:sym typeface="Poppins"/>
              </a:rPr>
              <a:t>View balance and transaction history in a user-friendly interface.</a:t>
            </a:r>
          </a:p>
          <a:p>
            <a:pPr algn="l">
              <a:lnSpc>
                <a:spcPts val="1680"/>
              </a:lnSpc>
              <a:spcBef>
                <a:spcPct val="0"/>
              </a:spcBef>
            </a:pPr>
          </a:p>
        </p:txBody>
      </p:sp>
      <p:sp>
        <p:nvSpPr>
          <p:cNvPr name="TextBox 44" id="44"/>
          <p:cNvSpPr txBox="true"/>
          <p:nvPr/>
        </p:nvSpPr>
        <p:spPr>
          <a:xfrm rot="0">
            <a:off x="7642602" y="5534559"/>
            <a:ext cx="5087447"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100% Decentalised Architecture</a:t>
            </a:r>
          </a:p>
        </p:txBody>
      </p:sp>
      <p:sp>
        <p:nvSpPr>
          <p:cNvPr name="TextBox 45" id="45"/>
          <p:cNvSpPr txBox="true"/>
          <p:nvPr/>
        </p:nvSpPr>
        <p:spPr>
          <a:xfrm rot="0">
            <a:off x="9363871" y="6193347"/>
            <a:ext cx="3117225" cy="1464945"/>
          </a:xfrm>
          <a:prstGeom prst="rect">
            <a:avLst/>
          </a:prstGeom>
        </p:spPr>
        <p:txBody>
          <a:bodyPr anchor="t" rtlCol="false" tIns="0" lIns="0" bIns="0" rIns="0">
            <a:spAutoFit/>
          </a:bodyPr>
          <a:lstStyle/>
          <a:p>
            <a:pPr algn="l" marL="259082" indent="-129541" lvl="1">
              <a:lnSpc>
                <a:spcPts val="1680"/>
              </a:lnSpc>
              <a:buFont typeface="Arial"/>
              <a:buChar char="•"/>
            </a:pPr>
            <a:r>
              <a:rPr lang="en-US" sz="1200">
                <a:solidFill>
                  <a:srgbClr val="FFFFFF"/>
                </a:solidFill>
                <a:latin typeface="Poppins"/>
                <a:ea typeface="Poppins"/>
                <a:cs typeface="Poppins"/>
                <a:sym typeface="Poppins"/>
              </a:rPr>
              <a:t>Backend: Hosted on the Internet Computer for reliability and security.</a:t>
            </a:r>
          </a:p>
          <a:p>
            <a:pPr algn="l" marL="259082" indent="-129541" lvl="1">
              <a:lnSpc>
                <a:spcPts val="1680"/>
              </a:lnSpc>
              <a:buFont typeface="Arial"/>
              <a:buChar char="•"/>
            </a:pPr>
            <a:r>
              <a:rPr lang="en-US" sz="1200">
                <a:solidFill>
                  <a:srgbClr val="FFFFFF"/>
                </a:solidFill>
                <a:latin typeface="Poppins"/>
                <a:ea typeface="Poppins"/>
                <a:cs typeface="Poppins"/>
                <a:sym typeface="Poppins"/>
              </a:rPr>
              <a:t>Frontend: Fully deployed on-chain to ensure scalability and availability.</a:t>
            </a:r>
          </a:p>
          <a:p>
            <a:pPr algn="l" marL="259082" indent="-129541" lvl="1">
              <a:lnSpc>
                <a:spcPts val="1680"/>
              </a:lnSpc>
              <a:buFont typeface="Arial"/>
              <a:buChar char="•"/>
            </a:pPr>
            <a:r>
              <a:rPr lang="en-US" sz="1200">
                <a:solidFill>
                  <a:srgbClr val="FFFFFF"/>
                </a:solidFill>
                <a:latin typeface="Poppins"/>
                <a:ea typeface="Poppins"/>
                <a:cs typeface="Poppins"/>
                <a:sym typeface="Poppins"/>
              </a:rPr>
              <a:t>Authentication: Internet Identity for seamless, password-free login.</a:t>
            </a:r>
          </a:p>
          <a:p>
            <a:pPr algn="l">
              <a:lnSpc>
                <a:spcPts val="1680"/>
              </a:lnSpc>
              <a:spcBef>
                <a:spcPct val="0"/>
              </a:spcBef>
            </a:pPr>
          </a:p>
        </p:txBody>
      </p:sp>
      <p:sp>
        <p:nvSpPr>
          <p:cNvPr name="Freeform 46" id="46"/>
          <p:cNvSpPr/>
          <p:nvPr/>
        </p:nvSpPr>
        <p:spPr>
          <a:xfrm flipH="false" flipV="false" rot="0">
            <a:off x="0" y="571500"/>
            <a:ext cx="16412415" cy="914400"/>
          </a:xfrm>
          <a:custGeom>
            <a:avLst/>
            <a:gdLst/>
            <a:ahLst/>
            <a:cxnLst/>
            <a:rect r="r" b="b" t="t" l="l"/>
            <a:pathLst>
              <a:path h="914400" w="16412415">
                <a:moveTo>
                  <a:pt x="0" y="0"/>
                </a:moveTo>
                <a:lnTo>
                  <a:pt x="16412415" y="0"/>
                </a:lnTo>
                <a:lnTo>
                  <a:pt x="16412415" y="914400"/>
                </a:lnTo>
                <a:lnTo>
                  <a:pt x="0" y="914400"/>
                </a:lnTo>
                <a:lnTo>
                  <a:pt x="0" y="0"/>
                </a:lnTo>
                <a:close/>
              </a:path>
            </a:pathLst>
          </a:custGeom>
          <a:blipFill>
            <a:blip r:embed="rId13"/>
            <a:stretch>
              <a:fillRect l="0" t="0" r="-11427" b="0"/>
            </a:stretch>
          </a:blipFill>
        </p:spPr>
      </p:sp>
      <p:sp>
        <p:nvSpPr>
          <p:cNvPr name="Freeform 47" id="47"/>
          <p:cNvSpPr/>
          <p:nvPr/>
        </p:nvSpPr>
        <p:spPr>
          <a:xfrm flipH="false" flipV="false" rot="0">
            <a:off x="16412415" y="0"/>
            <a:ext cx="1930795" cy="1883587"/>
          </a:xfrm>
          <a:custGeom>
            <a:avLst/>
            <a:gdLst/>
            <a:ahLst/>
            <a:cxnLst/>
            <a:rect r="r" b="b" t="t" l="l"/>
            <a:pathLst>
              <a:path h="1883587" w="1930795">
                <a:moveTo>
                  <a:pt x="0" y="0"/>
                </a:moveTo>
                <a:lnTo>
                  <a:pt x="1930795" y="0"/>
                </a:lnTo>
                <a:lnTo>
                  <a:pt x="1930795" y="1883587"/>
                </a:lnTo>
                <a:lnTo>
                  <a:pt x="0" y="1883587"/>
                </a:lnTo>
                <a:lnTo>
                  <a:pt x="0" y="0"/>
                </a:lnTo>
                <a:close/>
              </a:path>
            </a:pathLst>
          </a:custGeom>
          <a:blipFill>
            <a:blip r:embed="rId1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28295" y="-2149242"/>
            <a:ext cx="14585483" cy="145854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908961" y="-1029908"/>
            <a:ext cx="12346817" cy="1234681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0" y="571500"/>
            <a:ext cx="16412415" cy="914400"/>
          </a:xfrm>
          <a:custGeom>
            <a:avLst/>
            <a:gdLst/>
            <a:ahLst/>
            <a:cxnLst/>
            <a:rect r="r" b="b" t="t" l="l"/>
            <a:pathLst>
              <a:path h="914400" w="16412415">
                <a:moveTo>
                  <a:pt x="0" y="0"/>
                </a:moveTo>
                <a:lnTo>
                  <a:pt x="16412415" y="0"/>
                </a:lnTo>
                <a:lnTo>
                  <a:pt x="16412415" y="914400"/>
                </a:lnTo>
                <a:lnTo>
                  <a:pt x="0" y="914400"/>
                </a:lnTo>
                <a:lnTo>
                  <a:pt x="0" y="0"/>
                </a:lnTo>
                <a:close/>
              </a:path>
            </a:pathLst>
          </a:custGeom>
          <a:blipFill>
            <a:blip r:embed="rId3"/>
            <a:stretch>
              <a:fillRect l="0" t="0" r="-11427" b="0"/>
            </a:stretch>
          </a:blipFill>
        </p:spPr>
      </p:sp>
      <p:sp>
        <p:nvSpPr>
          <p:cNvPr name="Freeform 9" id="9"/>
          <p:cNvSpPr/>
          <p:nvPr/>
        </p:nvSpPr>
        <p:spPr>
          <a:xfrm flipH="false" flipV="false" rot="0">
            <a:off x="16412415" y="0"/>
            <a:ext cx="1930795" cy="1883587"/>
          </a:xfrm>
          <a:custGeom>
            <a:avLst/>
            <a:gdLst/>
            <a:ahLst/>
            <a:cxnLst/>
            <a:rect r="r" b="b" t="t" l="l"/>
            <a:pathLst>
              <a:path h="1883587" w="1930795">
                <a:moveTo>
                  <a:pt x="0" y="0"/>
                </a:moveTo>
                <a:lnTo>
                  <a:pt x="1930795" y="0"/>
                </a:lnTo>
                <a:lnTo>
                  <a:pt x="1930795" y="1883587"/>
                </a:lnTo>
                <a:lnTo>
                  <a:pt x="0" y="1883587"/>
                </a:lnTo>
                <a:lnTo>
                  <a:pt x="0" y="0"/>
                </a:lnTo>
                <a:close/>
              </a:path>
            </a:pathLst>
          </a:custGeom>
          <a:blipFill>
            <a:blip r:embed="rId4"/>
            <a:stretch>
              <a:fillRect l="0" t="0" r="0" b="0"/>
            </a:stretch>
          </a:blipFill>
        </p:spPr>
      </p:sp>
      <p:sp>
        <p:nvSpPr>
          <p:cNvPr name="Freeform 10" id="10"/>
          <p:cNvSpPr/>
          <p:nvPr/>
        </p:nvSpPr>
        <p:spPr>
          <a:xfrm flipH="false" flipV="false" rot="0">
            <a:off x="1297115" y="2392464"/>
            <a:ext cx="6591150" cy="7374713"/>
          </a:xfrm>
          <a:custGeom>
            <a:avLst/>
            <a:gdLst/>
            <a:ahLst/>
            <a:cxnLst/>
            <a:rect r="r" b="b" t="t" l="l"/>
            <a:pathLst>
              <a:path h="7374713" w="6591150">
                <a:moveTo>
                  <a:pt x="0" y="0"/>
                </a:moveTo>
                <a:lnTo>
                  <a:pt x="6591150" y="0"/>
                </a:lnTo>
                <a:lnTo>
                  <a:pt x="6591150" y="7374713"/>
                </a:lnTo>
                <a:lnTo>
                  <a:pt x="0" y="7374713"/>
                </a:lnTo>
                <a:lnTo>
                  <a:pt x="0" y="0"/>
                </a:lnTo>
                <a:close/>
              </a:path>
            </a:pathLst>
          </a:custGeom>
          <a:blipFill>
            <a:blip r:embed="rId5"/>
            <a:stretch>
              <a:fillRect l="0" t="0" r="0" b="0"/>
            </a:stretch>
          </a:blipFill>
        </p:spPr>
      </p:sp>
      <p:sp>
        <p:nvSpPr>
          <p:cNvPr name="Freeform 11" id="11"/>
          <p:cNvSpPr/>
          <p:nvPr/>
        </p:nvSpPr>
        <p:spPr>
          <a:xfrm flipH="false" flipV="false" rot="0">
            <a:off x="8932232" y="2395682"/>
            <a:ext cx="7551665" cy="7213664"/>
          </a:xfrm>
          <a:custGeom>
            <a:avLst/>
            <a:gdLst/>
            <a:ahLst/>
            <a:cxnLst/>
            <a:rect r="r" b="b" t="t" l="l"/>
            <a:pathLst>
              <a:path h="7213664" w="7551665">
                <a:moveTo>
                  <a:pt x="0" y="0"/>
                </a:moveTo>
                <a:lnTo>
                  <a:pt x="7551665" y="0"/>
                </a:lnTo>
                <a:lnTo>
                  <a:pt x="7551665" y="7213664"/>
                </a:lnTo>
                <a:lnTo>
                  <a:pt x="0" y="7213664"/>
                </a:lnTo>
                <a:lnTo>
                  <a:pt x="0" y="0"/>
                </a:lnTo>
                <a:close/>
              </a:path>
            </a:pathLst>
          </a:custGeom>
          <a:blipFill>
            <a:blip r:embed="rId6"/>
            <a:stretch>
              <a:fillRect l="-1853" t="0" r="-8962" b="-2232"/>
            </a:stretch>
          </a:blipFill>
        </p:spPr>
      </p:sp>
      <p:sp>
        <p:nvSpPr>
          <p:cNvPr name="TextBox 12" id="12"/>
          <p:cNvSpPr txBox="true"/>
          <p:nvPr/>
        </p:nvSpPr>
        <p:spPr>
          <a:xfrm rot="0">
            <a:off x="2618202" y="1463633"/>
            <a:ext cx="3948976"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Bitcoin Stats</a:t>
            </a:r>
          </a:p>
        </p:txBody>
      </p:sp>
      <p:sp>
        <p:nvSpPr>
          <p:cNvPr name="TextBox 13" id="13"/>
          <p:cNvSpPr txBox="true"/>
          <p:nvPr/>
        </p:nvSpPr>
        <p:spPr>
          <a:xfrm rot="0">
            <a:off x="10733576" y="1463633"/>
            <a:ext cx="3948976"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Explorer</a:t>
            </a:r>
          </a:p>
        </p:txBody>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6257E3"/>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28295" y="-2149242"/>
            <a:ext cx="14585483" cy="145854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908961" y="-1029908"/>
            <a:ext cx="12346817" cy="1234681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0" y="571500"/>
            <a:ext cx="16412415" cy="914400"/>
          </a:xfrm>
          <a:custGeom>
            <a:avLst/>
            <a:gdLst/>
            <a:ahLst/>
            <a:cxnLst/>
            <a:rect r="r" b="b" t="t" l="l"/>
            <a:pathLst>
              <a:path h="914400" w="16412415">
                <a:moveTo>
                  <a:pt x="0" y="0"/>
                </a:moveTo>
                <a:lnTo>
                  <a:pt x="16412415" y="0"/>
                </a:lnTo>
                <a:lnTo>
                  <a:pt x="16412415" y="914400"/>
                </a:lnTo>
                <a:lnTo>
                  <a:pt x="0" y="914400"/>
                </a:lnTo>
                <a:lnTo>
                  <a:pt x="0" y="0"/>
                </a:lnTo>
                <a:close/>
              </a:path>
            </a:pathLst>
          </a:custGeom>
          <a:blipFill>
            <a:blip r:embed="rId3"/>
            <a:stretch>
              <a:fillRect l="0" t="0" r="-11427" b="0"/>
            </a:stretch>
          </a:blipFill>
        </p:spPr>
      </p:sp>
      <p:sp>
        <p:nvSpPr>
          <p:cNvPr name="Freeform 9" id="9"/>
          <p:cNvSpPr/>
          <p:nvPr/>
        </p:nvSpPr>
        <p:spPr>
          <a:xfrm flipH="false" flipV="false" rot="0">
            <a:off x="16412415" y="0"/>
            <a:ext cx="1930795" cy="1883587"/>
          </a:xfrm>
          <a:custGeom>
            <a:avLst/>
            <a:gdLst/>
            <a:ahLst/>
            <a:cxnLst/>
            <a:rect r="r" b="b" t="t" l="l"/>
            <a:pathLst>
              <a:path h="1883587" w="1930795">
                <a:moveTo>
                  <a:pt x="0" y="0"/>
                </a:moveTo>
                <a:lnTo>
                  <a:pt x="1930795" y="0"/>
                </a:lnTo>
                <a:lnTo>
                  <a:pt x="1930795" y="1883587"/>
                </a:lnTo>
                <a:lnTo>
                  <a:pt x="0" y="1883587"/>
                </a:lnTo>
                <a:lnTo>
                  <a:pt x="0" y="0"/>
                </a:lnTo>
                <a:close/>
              </a:path>
            </a:pathLst>
          </a:custGeom>
          <a:blipFill>
            <a:blip r:embed="rId4"/>
            <a:stretch>
              <a:fillRect l="0" t="0" r="0" b="0"/>
            </a:stretch>
          </a:blipFill>
        </p:spPr>
      </p:sp>
      <p:sp>
        <p:nvSpPr>
          <p:cNvPr name="Freeform 10" id="10"/>
          <p:cNvSpPr/>
          <p:nvPr/>
        </p:nvSpPr>
        <p:spPr>
          <a:xfrm flipH="false" flipV="false" rot="0">
            <a:off x="1028700" y="4373058"/>
            <a:ext cx="7748102" cy="2972429"/>
          </a:xfrm>
          <a:custGeom>
            <a:avLst/>
            <a:gdLst/>
            <a:ahLst/>
            <a:cxnLst/>
            <a:rect r="r" b="b" t="t" l="l"/>
            <a:pathLst>
              <a:path h="2972429" w="7748102">
                <a:moveTo>
                  <a:pt x="0" y="0"/>
                </a:moveTo>
                <a:lnTo>
                  <a:pt x="7748102" y="0"/>
                </a:lnTo>
                <a:lnTo>
                  <a:pt x="7748102" y="2972430"/>
                </a:lnTo>
                <a:lnTo>
                  <a:pt x="0" y="2972430"/>
                </a:lnTo>
                <a:lnTo>
                  <a:pt x="0" y="0"/>
                </a:lnTo>
                <a:close/>
              </a:path>
            </a:pathLst>
          </a:custGeom>
          <a:blipFill>
            <a:blip r:embed="rId5"/>
            <a:stretch>
              <a:fillRect l="0" t="0" r="0" b="-102341"/>
            </a:stretch>
          </a:blipFill>
        </p:spPr>
      </p:sp>
      <p:sp>
        <p:nvSpPr>
          <p:cNvPr name="Freeform 11" id="11"/>
          <p:cNvSpPr/>
          <p:nvPr/>
        </p:nvSpPr>
        <p:spPr>
          <a:xfrm flipH="false" flipV="false" rot="0">
            <a:off x="9511198" y="4373058"/>
            <a:ext cx="7748102" cy="2972429"/>
          </a:xfrm>
          <a:custGeom>
            <a:avLst/>
            <a:gdLst/>
            <a:ahLst/>
            <a:cxnLst/>
            <a:rect r="r" b="b" t="t" l="l"/>
            <a:pathLst>
              <a:path h="2972429" w="7748102">
                <a:moveTo>
                  <a:pt x="0" y="0"/>
                </a:moveTo>
                <a:lnTo>
                  <a:pt x="7748102" y="0"/>
                </a:lnTo>
                <a:lnTo>
                  <a:pt x="7748102" y="2972430"/>
                </a:lnTo>
                <a:lnTo>
                  <a:pt x="0" y="2972430"/>
                </a:lnTo>
                <a:lnTo>
                  <a:pt x="0" y="0"/>
                </a:lnTo>
                <a:close/>
              </a:path>
            </a:pathLst>
          </a:custGeom>
          <a:blipFill>
            <a:blip r:embed="rId6"/>
            <a:stretch>
              <a:fillRect l="-1647" t="0" r="-1647" b="-109008"/>
            </a:stretch>
          </a:blipFill>
        </p:spPr>
      </p:sp>
      <p:sp>
        <p:nvSpPr>
          <p:cNvPr name="TextBox 12" id="12"/>
          <p:cNvSpPr txBox="true"/>
          <p:nvPr/>
        </p:nvSpPr>
        <p:spPr>
          <a:xfrm rot="0">
            <a:off x="6802314" y="1750237"/>
            <a:ext cx="3948976"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Wallet</a:t>
            </a:r>
          </a:p>
        </p:txBody>
      </p:sp>
      <p:sp>
        <p:nvSpPr>
          <p:cNvPr name="TextBox 13" id="13"/>
          <p:cNvSpPr txBox="true"/>
          <p:nvPr/>
        </p:nvSpPr>
        <p:spPr>
          <a:xfrm rot="0">
            <a:off x="2928263" y="3334183"/>
            <a:ext cx="3948976"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Send</a:t>
            </a:r>
          </a:p>
        </p:txBody>
      </p:sp>
      <p:sp>
        <p:nvSpPr>
          <p:cNvPr name="TextBox 14" id="14"/>
          <p:cNvSpPr txBox="true"/>
          <p:nvPr/>
        </p:nvSpPr>
        <p:spPr>
          <a:xfrm rot="0">
            <a:off x="11124092" y="3334183"/>
            <a:ext cx="3948976"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Receive</a:t>
            </a:r>
          </a:p>
        </p:txBody>
      </p:sp>
      <p:grpSp>
        <p:nvGrpSpPr>
          <p:cNvPr name="Group 15" id="15"/>
          <p:cNvGrpSpPr/>
          <p:nvPr/>
        </p:nvGrpSpPr>
        <p:grpSpPr>
          <a:xfrm rot="0">
            <a:off x="17501324" y="8458418"/>
            <a:ext cx="951769" cy="799882"/>
            <a:chOff x="0" y="0"/>
            <a:chExt cx="967140" cy="812800"/>
          </a:xfrm>
        </p:grpSpPr>
        <p:sp>
          <p:nvSpPr>
            <p:cNvPr name="Freeform 16" id="16"/>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6257E3"/>
            </a:solidFill>
          </p:spPr>
        </p:sp>
        <p:sp>
          <p:nvSpPr>
            <p:cNvPr name="TextBox 17" id="17"/>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7683905"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03983" y="2453514"/>
            <a:ext cx="5963701" cy="1272624"/>
            <a:chOff x="0" y="0"/>
            <a:chExt cx="1220682" cy="260488"/>
          </a:xfrm>
        </p:grpSpPr>
        <p:sp>
          <p:nvSpPr>
            <p:cNvPr name="Freeform 3" id="3"/>
            <p:cNvSpPr/>
            <p:nvPr/>
          </p:nvSpPr>
          <p:spPr>
            <a:xfrm flipH="false" flipV="false" rot="0">
              <a:off x="0" y="0"/>
              <a:ext cx="1220682" cy="260488"/>
            </a:xfrm>
            <a:custGeom>
              <a:avLst/>
              <a:gdLst/>
              <a:ahLst/>
              <a:cxnLst/>
              <a:rect r="r" b="b" t="t" l="l"/>
              <a:pathLst>
                <a:path h="260488" w="1220682">
                  <a:moveTo>
                    <a:pt x="129817" y="0"/>
                  </a:moveTo>
                  <a:lnTo>
                    <a:pt x="1090865" y="0"/>
                  </a:lnTo>
                  <a:cubicBezTo>
                    <a:pt x="1125295" y="0"/>
                    <a:pt x="1158314" y="13677"/>
                    <a:pt x="1182660" y="38023"/>
                  </a:cubicBezTo>
                  <a:cubicBezTo>
                    <a:pt x="1207005" y="62368"/>
                    <a:pt x="1220682" y="95388"/>
                    <a:pt x="1220682" y="129817"/>
                  </a:cubicBezTo>
                  <a:lnTo>
                    <a:pt x="1220682" y="130670"/>
                  </a:lnTo>
                  <a:cubicBezTo>
                    <a:pt x="1220682" y="202366"/>
                    <a:pt x="1162561" y="260488"/>
                    <a:pt x="1090865" y="260488"/>
                  </a:cubicBezTo>
                  <a:lnTo>
                    <a:pt x="129817" y="260488"/>
                  </a:lnTo>
                  <a:cubicBezTo>
                    <a:pt x="58121" y="260488"/>
                    <a:pt x="0" y="202366"/>
                    <a:pt x="0" y="130670"/>
                  </a:cubicBezTo>
                  <a:lnTo>
                    <a:pt x="0" y="129817"/>
                  </a:lnTo>
                  <a:cubicBezTo>
                    <a:pt x="0" y="58121"/>
                    <a:pt x="58121" y="0"/>
                    <a:pt x="129817" y="0"/>
                  </a:cubicBezTo>
                  <a:close/>
                </a:path>
              </a:pathLst>
            </a:custGeom>
            <a:solidFill>
              <a:srgbClr val="F8F8F8"/>
            </a:solidFill>
          </p:spPr>
        </p:sp>
        <p:sp>
          <p:nvSpPr>
            <p:cNvPr name="TextBox 4" id="4"/>
            <p:cNvSpPr txBox="true"/>
            <p:nvPr/>
          </p:nvSpPr>
          <p:spPr>
            <a:xfrm>
              <a:off x="0" y="-38100"/>
              <a:ext cx="1220682" cy="298588"/>
            </a:xfrm>
            <a:prstGeom prst="rect">
              <a:avLst/>
            </a:prstGeom>
          </p:spPr>
          <p:txBody>
            <a:bodyPr anchor="ctr" rtlCol="false" tIns="47086" lIns="47086" bIns="47086" rIns="47086"/>
            <a:lstStyle/>
            <a:p>
              <a:pPr algn="ctr">
                <a:lnSpc>
                  <a:spcPts val="2659"/>
                </a:lnSpc>
              </a:pPr>
            </a:p>
          </p:txBody>
        </p:sp>
      </p:grpSp>
      <p:sp>
        <p:nvSpPr>
          <p:cNvPr name="Freeform 5" id="5"/>
          <p:cNvSpPr/>
          <p:nvPr/>
        </p:nvSpPr>
        <p:spPr>
          <a:xfrm flipH="false" flipV="false" rot="0">
            <a:off x="12177025" y="260987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6" id="6"/>
          <p:cNvGrpSpPr/>
          <p:nvPr/>
        </p:nvGrpSpPr>
        <p:grpSpPr>
          <a:xfrm rot="0">
            <a:off x="12153087" y="2568841"/>
            <a:ext cx="1011607" cy="10116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9" id="9"/>
          <p:cNvSpPr txBox="true"/>
          <p:nvPr/>
        </p:nvSpPr>
        <p:spPr>
          <a:xfrm rot="0">
            <a:off x="13379483" y="2830193"/>
            <a:ext cx="4516271"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React, Tailwind &amp; Shadcn UI</a:t>
            </a:r>
          </a:p>
        </p:txBody>
      </p:sp>
      <p:grpSp>
        <p:nvGrpSpPr>
          <p:cNvPr name="Group 10" id="10"/>
          <p:cNvGrpSpPr/>
          <p:nvPr/>
        </p:nvGrpSpPr>
        <p:grpSpPr>
          <a:xfrm rot="0">
            <a:off x="12003983" y="4507188"/>
            <a:ext cx="4203560" cy="1272624"/>
            <a:chOff x="0" y="0"/>
            <a:chExt cx="860407" cy="260488"/>
          </a:xfrm>
        </p:grpSpPr>
        <p:sp>
          <p:nvSpPr>
            <p:cNvPr name="Freeform 11" id="11"/>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2" id="12"/>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13" id="13"/>
          <p:cNvSpPr/>
          <p:nvPr/>
        </p:nvSpPr>
        <p:spPr>
          <a:xfrm flipH="false" flipV="false" rot="0">
            <a:off x="12177025" y="466355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14" id="14"/>
          <p:cNvGrpSpPr/>
          <p:nvPr/>
        </p:nvGrpSpPr>
        <p:grpSpPr>
          <a:xfrm rot="0">
            <a:off x="12153087" y="4622515"/>
            <a:ext cx="1011607" cy="1011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 id="1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17" id="17"/>
          <p:cNvSpPr txBox="true"/>
          <p:nvPr/>
        </p:nvSpPr>
        <p:spPr>
          <a:xfrm rot="0">
            <a:off x="13379483" y="4916641"/>
            <a:ext cx="2606686"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Rust Backend</a:t>
            </a:r>
          </a:p>
        </p:txBody>
      </p:sp>
      <p:grpSp>
        <p:nvGrpSpPr>
          <p:cNvPr name="Group 18" id="18"/>
          <p:cNvGrpSpPr/>
          <p:nvPr/>
        </p:nvGrpSpPr>
        <p:grpSpPr>
          <a:xfrm rot="0">
            <a:off x="12003983" y="6560862"/>
            <a:ext cx="4203560" cy="1272624"/>
            <a:chOff x="0" y="0"/>
            <a:chExt cx="860407" cy="260488"/>
          </a:xfrm>
        </p:grpSpPr>
        <p:sp>
          <p:nvSpPr>
            <p:cNvPr name="Freeform 19" id="19"/>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0" id="20"/>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21" id="21"/>
          <p:cNvSpPr/>
          <p:nvPr/>
        </p:nvSpPr>
        <p:spPr>
          <a:xfrm flipH="false" flipV="false" rot="0">
            <a:off x="12177025" y="671722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22" id="22"/>
          <p:cNvGrpSpPr/>
          <p:nvPr/>
        </p:nvGrpSpPr>
        <p:grpSpPr>
          <a:xfrm rot="0">
            <a:off x="12153087" y="6676190"/>
            <a:ext cx="1011607" cy="10116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5" id="25"/>
          <p:cNvSpPr txBox="true"/>
          <p:nvPr/>
        </p:nvSpPr>
        <p:spPr>
          <a:xfrm rot="0">
            <a:off x="13203753" y="6712302"/>
            <a:ext cx="2677159" cy="893544"/>
          </a:xfrm>
          <a:prstGeom prst="rect">
            <a:avLst/>
          </a:prstGeom>
        </p:spPr>
        <p:txBody>
          <a:bodyPr anchor="t" rtlCol="false" tIns="0" lIns="0" bIns="0" rIns="0">
            <a:spAutoFit/>
          </a:bodyPr>
          <a:lstStyle/>
          <a:p>
            <a:pPr algn="l">
              <a:lnSpc>
                <a:spcPts val="3515"/>
              </a:lnSpc>
              <a:spcBef>
                <a:spcPct val="0"/>
              </a:spcBef>
            </a:pPr>
            <a:r>
              <a:rPr lang="en-US" sz="2510">
                <a:solidFill>
                  <a:srgbClr val="3B3B3B"/>
                </a:solidFill>
                <a:latin typeface="Poppins"/>
                <a:ea typeface="Poppins"/>
                <a:cs typeface="Poppins"/>
                <a:sym typeface="Poppins"/>
              </a:rPr>
              <a:t>Internet Identity Authentication</a:t>
            </a:r>
          </a:p>
        </p:txBody>
      </p:sp>
      <p:sp>
        <p:nvSpPr>
          <p:cNvPr name="AutoShape 26" id="26"/>
          <p:cNvSpPr/>
          <p:nvPr/>
        </p:nvSpPr>
        <p:spPr>
          <a:xfrm>
            <a:off x="8842984" y="3089826"/>
            <a:ext cx="2754945" cy="0"/>
          </a:xfrm>
          <a:prstGeom prst="line">
            <a:avLst/>
          </a:prstGeom>
          <a:ln cap="flat" w="28575">
            <a:solidFill>
              <a:srgbClr val="F8F8F8"/>
            </a:solidFill>
            <a:prstDash val="solid"/>
            <a:headEnd type="none" len="sm" w="sm"/>
            <a:tailEnd type="none" len="sm" w="sm"/>
          </a:ln>
        </p:spPr>
      </p:sp>
      <p:sp>
        <p:nvSpPr>
          <p:cNvPr name="AutoShape 27" id="27"/>
          <p:cNvSpPr/>
          <p:nvPr/>
        </p:nvSpPr>
        <p:spPr>
          <a:xfrm>
            <a:off x="8842984" y="5143500"/>
            <a:ext cx="2754945" cy="0"/>
          </a:xfrm>
          <a:prstGeom prst="line">
            <a:avLst/>
          </a:prstGeom>
          <a:ln cap="flat" w="28575">
            <a:solidFill>
              <a:srgbClr val="F8F8F8"/>
            </a:solidFill>
            <a:prstDash val="solid"/>
            <a:headEnd type="none" len="sm" w="sm"/>
            <a:tailEnd type="none" len="sm" w="sm"/>
          </a:ln>
        </p:spPr>
      </p:sp>
      <p:sp>
        <p:nvSpPr>
          <p:cNvPr name="AutoShape 28" id="28"/>
          <p:cNvSpPr/>
          <p:nvPr/>
        </p:nvSpPr>
        <p:spPr>
          <a:xfrm>
            <a:off x="8842984" y="7197174"/>
            <a:ext cx="2754945" cy="0"/>
          </a:xfrm>
          <a:prstGeom prst="line">
            <a:avLst/>
          </a:prstGeom>
          <a:ln cap="flat" w="28575">
            <a:solidFill>
              <a:srgbClr val="F8F8F8"/>
            </a:solidFill>
            <a:prstDash val="solid"/>
            <a:headEnd type="none" len="sm" w="sm"/>
            <a:tailEnd type="none" len="sm" w="sm"/>
          </a:ln>
        </p:spPr>
      </p:sp>
      <p:grpSp>
        <p:nvGrpSpPr>
          <p:cNvPr name="Group 29" id="29"/>
          <p:cNvGrpSpPr/>
          <p:nvPr/>
        </p:nvGrpSpPr>
        <p:grpSpPr>
          <a:xfrm rot="0">
            <a:off x="11488758" y="2980655"/>
            <a:ext cx="218342" cy="21834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4CEC"/>
            </a:solidFill>
          </p:spPr>
        </p:sp>
        <p:sp>
          <p:nvSpPr>
            <p:cNvPr name="TextBox 31" id="3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2" id="32"/>
          <p:cNvGrpSpPr/>
          <p:nvPr/>
        </p:nvGrpSpPr>
        <p:grpSpPr>
          <a:xfrm rot="0">
            <a:off x="11488758" y="5034329"/>
            <a:ext cx="218342" cy="21834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3EB3"/>
            </a:solidFill>
          </p:spPr>
        </p:sp>
        <p:sp>
          <p:nvSpPr>
            <p:cNvPr name="TextBox 34" id="3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5" id="35"/>
          <p:cNvGrpSpPr/>
          <p:nvPr/>
        </p:nvGrpSpPr>
        <p:grpSpPr>
          <a:xfrm rot="0">
            <a:off x="11488758" y="7088003"/>
            <a:ext cx="218342" cy="21834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3EB3"/>
            </a:solidFill>
          </p:spPr>
        </p:sp>
        <p:sp>
          <p:nvSpPr>
            <p:cNvPr name="TextBox 37" id="3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8" id="38"/>
          <p:cNvGrpSpPr/>
          <p:nvPr/>
        </p:nvGrpSpPr>
        <p:grpSpPr>
          <a:xfrm rot="0">
            <a:off x="-5028295" y="-2149242"/>
            <a:ext cx="14585483" cy="14585483"/>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41" id="41"/>
          <p:cNvSpPr/>
          <p:nvPr/>
        </p:nvSpPr>
        <p:spPr>
          <a:xfrm flipH="false" flipV="false" rot="0">
            <a:off x="-3616796" y="-529054"/>
            <a:ext cx="12531371" cy="12515707"/>
          </a:xfrm>
          <a:custGeom>
            <a:avLst/>
            <a:gdLst/>
            <a:ahLst/>
            <a:cxnLst/>
            <a:rect r="r" b="b" t="t" l="l"/>
            <a:pathLst>
              <a:path h="12515707" w="12531371">
                <a:moveTo>
                  <a:pt x="0" y="0"/>
                </a:moveTo>
                <a:lnTo>
                  <a:pt x="12531370" y="0"/>
                </a:lnTo>
                <a:lnTo>
                  <a:pt x="12531370" y="12515706"/>
                </a:lnTo>
                <a:lnTo>
                  <a:pt x="0" y="12515706"/>
                </a:lnTo>
                <a:lnTo>
                  <a:pt x="0" y="0"/>
                </a:lnTo>
                <a:close/>
              </a:path>
            </a:pathLst>
          </a:custGeom>
          <a:blipFill>
            <a:blip r:embed="rId3"/>
            <a:stretch>
              <a:fillRect l="0" t="0" r="0" b="0"/>
            </a:stretch>
          </a:blipFill>
        </p:spPr>
      </p:sp>
      <p:grpSp>
        <p:nvGrpSpPr>
          <p:cNvPr name="Group 42" id="42"/>
          <p:cNvGrpSpPr/>
          <p:nvPr/>
        </p:nvGrpSpPr>
        <p:grpSpPr>
          <a:xfrm rot="0">
            <a:off x="-3908961" y="-1029908"/>
            <a:ext cx="12346817" cy="12346817"/>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45" id="45"/>
          <p:cNvGrpSpPr/>
          <p:nvPr/>
        </p:nvGrpSpPr>
        <p:grpSpPr>
          <a:xfrm rot="0">
            <a:off x="17491799" y="8458418"/>
            <a:ext cx="951769" cy="799882"/>
            <a:chOff x="0" y="0"/>
            <a:chExt cx="967140" cy="812800"/>
          </a:xfrm>
        </p:grpSpPr>
        <p:sp>
          <p:nvSpPr>
            <p:cNvPr name="Freeform 46" id="46"/>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BC3EB3"/>
            </a:solidFill>
          </p:spPr>
        </p:sp>
        <p:sp>
          <p:nvSpPr>
            <p:cNvPr name="TextBox 47" id="47"/>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48" id="4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07</a:t>
            </a:r>
          </a:p>
        </p:txBody>
      </p:sp>
      <p:sp>
        <p:nvSpPr>
          <p:cNvPr name="Freeform 49" id="49"/>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0" id="50"/>
          <p:cNvSpPr txBox="true"/>
          <p:nvPr/>
        </p:nvSpPr>
        <p:spPr>
          <a:xfrm rot="0">
            <a:off x="2104788" y="4621483"/>
            <a:ext cx="3948976" cy="1617992"/>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Technology Stack</a:t>
            </a:r>
          </a:p>
        </p:txBody>
      </p:sp>
      <p:sp>
        <p:nvSpPr>
          <p:cNvPr name="Freeform 51" id="51"/>
          <p:cNvSpPr/>
          <p:nvPr/>
        </p:nvSpPr>
        <p:spPr>
          <a:xfrm flipH="false" flipV="false" rot="0">
            <a:off x="0" y="571500"/>
            <a:ext cx="16412415" cy="914400"/>
          </a:xfrm>
          <a:custGeom>
            <a:avLst/>
            <a:gdLst/>
            <a:ahLst/>
            <a:cxnLst/>
            <a:rect r="r" b="b" t="t" l="l"/>
            <a:pathLst>
              <a:path h="914400" w="16412415">
                <a:moveTo>
                  <a:pt x="0" y="0"/>
                </a:moveTo>
                <a:lnTo>
                  <a:pt x="16412415" y="0"/>
                </a:lnTo>
                <a:lnTo>
                  <a:pt x="16412415" y="914400"/>
                </a:lnTo>
                <a:lnTo>
                  <a:pt x="0" y="914400"/>
                </a:lnTo>
                <a:lnTo>
                  <a:pt x="0" y="0"/>
                </a:lnTo>
                <a:close/>
              </a:path>
            </a:pathLst>
          </a:custGeom>
          <a:blipFill>
            <a:blip r:embed="rId6"/>
            <a:stretch>
              <a:fillRect l="0" t="0" r="-11427" b="0"/>
            </a:stretch>
          </a:blipFill>
        </p:spPr>
      </p:sp>
      <p:sp>
        <p:nvSpPr>
          <p:cNvPr name="Freeform 52" id="52"/>
          <p:cNvSpPr/>
          <p:nvPr/>
        </p:nvSpPr>
        <p:spPr>
          <a:xfrm flipH="false" flipV="false" rot="0">
            <a:off x="16412415" y="0"/>
            <a:ext cx="1930795" cy="1883587"/>
          </a:xfrm>
          <a:custGeom>
            <a:avLst/>
            <a:gdLst/>
            <a:ahLst/>
            <a:cxnLst/>
            <a:rect r="r" b="b" t="t" l="l"/>
            <a:pathLst>
              <a:path h="1883587" w="1930795">
                <a:moveTo>
                  <a:pt x="0" y="0"/>
                </a:moveTo>
                <a:lnTo>
                  <a:pt x="1930795" y="0"/>
                </a:lnTo>
                <a:lnTo>
                  <a:pt x="1930795" y="1883587"/>
                </a:lnTo>
                <a:lnTo>
                  <a:pt x="0" y="1883587"/>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BC3EB3"/>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08</a:t>
            </a:r>
          </a:p>
        </p:txBody>
      </p:sp>
      <p:grpSp>
        <p:nvGrpSpPr>
          <p:cNvPr name="Group 6" id="6"/>
          <p:cNvGrpSpPr/>
          <p:nvPr/>
        </p:nvGrpSpPr>
        <p:grpSpPr>
          <a:xfrm rot="0">
            <a:off x="2409860" y="3351068"/>
            <a:ext cx="4950613" cy="1272624"/>
            <a:chOff x="0" y="0"/>
            <a:chExt cx="1013318" cy="260488"/>
          </a:xfrm>
        </p:grpSpPr>
        <p:sp>
          <p:nvSpPr>
            <p:cNvPr name="Freeform 7" id="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8" id="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9" id="9"/>
          <p:cNvSpPr/>
          <p:nvPr/>
        </p:nvSpPr>
        <p:spPr>
          <a:xfrm flipH="false" flipV="false" rot="0">
            <a:off x="6204710"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10" id="10"/>
          <p:cNvGrpSpPr/>
          <p:nvPr/>
        </p:nvGrpSpPr>
        <p:grpSpPr>
          <a:xfrm rot="0">
            <a:off x="6180772" y="3466395"/>
            <a:ext cx="1011607" cy="10116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13" id="13"/>
          <p:cNvSpPr txBox="true"/>
          <p:nvPr/>
        </p:nvSpPr>
        <p:spPr>
          <a:xfrm rot="0">
            <a:off x="1033244" y="3712735"/>
            <a:ext cx="5171466"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Fully Functional Platform</a:t>
            </a:r>
          </a:p>
        </p:txBody>
      </p:sp>
      <p:grpSp>
        <p:nvGrpSpPr>
          <p:cNvPr name="Group 14" id="14"/>
          <p:cNvGrpSpPr/>
          <p:nvPr/>
        </p:nvGrpSpPr>
        <p:grpSpPr>
          <a:xfrm rot="0">
            <a:off x="2409860" y="5404742"/>
            <a:ext cx="4950613" cy="1272624"/>
            <a:chOff x="0" y="0"/>
            <a:chExt cx="1013318" cy="260488"/>
          </a:xfrm>
        </p:grpSpPr>
        <p:sp>
          <p:nvSpPr>
            <p:cNvPr name="Freeform 15" id="15"/>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6" id="16"/>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17" id="17"/>
          <p:cNvSpPr/>
          <p:nvPr/>
        </p:nvSpPr>
        <p:spPr>
          <a:xfrm flipH="false" flipV="false" rot="0">
            <a:off x="6204710"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18" id="18"/>
          <p:cNvGrpSpPr/>
          <p:nvPr/>
        </p:nvGrpSpPr>
        <p:grpSpPr>
          <a:xfrm rot="0">
            <a:off x="6180772" y="5520070"/>
            <a:ext cx="1011607" cy="10116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1" id="21"/>
          <p:cNvSpPr txBox="true"/>
          <p:nvPr/>
        </p:nvSpPr>
        <p:spPr>
          <a:xfrm rot="0">
            <a:off x="2198382" y="5766409"/>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User-Centric Design</a:t>
            </a:r>
          </a:p>
        </p:txBody>
      </p:sp>
      <p:grpSp>
        <p:nvGrpSpPr>
          <p:cNvPr name="Group 22" id="22"/>
          <p:cNvGrpSpPr/>
          <p:nvPr/>
        </p:nvGrpSpPr>
        <p:grpSpPr>
          <a:xfrm rot="0">
            <a:off x="2409860" y="7458416"/>
            <a:ext cx="4950613" cy="1272624"/>
            <a:chOff x="0" y="0"/>
            <a:chExt cx="1013318" cy="260488"/>
          </a:xfrm>
        </p:grpSpPr>
        <p:sp>
          <p:nvSpPr>
            <p:cNvPr name="Freeform 23" id="23"/>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4" id="24"/>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25" id="25"/>
          <p:cNvSpPr/>
          <p:nvPr/>
        </p:nvSpPr>
        <p:spPr>
          <a:xfrm flipH="false" flipV="false" rot="0">
            <a:off x="6204710"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26" id="26"/>
          <p:cNvGrpSpPr/>
          <p:nvPr/>
        </p:nvGrpSpPr>
        <p:grpSpPr>
          <a:xfrm rot="0">
            <a:off x="6180772" y="7573744"/>
            <a:ext cx="1011607" cy="10116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9" id="29"/>
          <p:cNvSpPr txBox="true"/>
          <p:nvPr/>
        </p:nvSpPr>
        <p:spPr>
          <a:xfrm rot="0">
            <a:off x="2314610" y="7835265"/>
            <a:ext cx="4403464"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Real-Time Blockchain Data</a:t>
            </a:r>
          </a:p>
        </p:txBody>
      </p:sp>
      <p:grpSp>
        <p:nvGrpSpPr>
          <p:cNvPr name="Group 30" id="30"/>
          <p:cNvGrpSpPr/>
          <p:nvPr/>
        </p:nvGrpSpPr>
        <p:grpSpPr>
          <a:xfrm rot="0">
            <a:off x="10927526" y="3351068"/>
            <a:ext cx="4950613" cy="1272624"/>
            <a:chOff x="0" y="0"/>
            <a:chExt cx="1013318" cy="260488"/>
          </a:xfrm>
        </p:grpSpPr>
        <p:sp>
          <p:nvSpPr>
            <p:cNvPr name="Freeform 31" id="31"/>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2" id="32"/>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3" id="33"/>
          <p:cNvSpPr/>
          <p:nvPr/>
        </p:nvSpPr>
        <p:spPr>
          <a:xfrm flipH="false" flipV="false" rot="0">
            <a:off x="11100568"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34" id="34"/>
          <p:cNvGrpSpPr/>
          <p:nvPr/>
        </p:nvGrpSpPr>
        <p:grpSpPr>
          <a:xfrm rot="0">
            <a:off x="11076630" y="3466395"/>
            <a:ext cx="1011607" cy="10116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7" id="37"/>
          <p:cNvSpPr txBox="true"/>
          <p:nvPr/>
        </p:nvSpPr>
        <p:spPr>
          <a:xfrm rot="0">
            <a:off x="12127296" y="3444509"/>
            <a:ext cx="3873340" cy="1004853"/>
          </a:xfrm>
          <a:prstGeom prst="rect">
            <a:avLst/>
          </a:prstGeom>
        </p:spPr>
        <p:txBody>
          <a:bodyPr anchor="t" rtlCol="false" tIns="0" lIns="0" bIns="0" rIns="0">
            <a:spAutoFit/>
          </a:bodyPr>
          <a:lstStyle/>
          <a:p>
            <a:pPr algn="l">
              <a:lnSpc>
                <a:spcPts val="3952"/>
              </a:lnSpc>
              <a:spcBef>
                <a:spcPct val="0"/>
              </a:spcBef>
            </a:pPr>
            <a:r>
              <a:rPr lang="en-US" sz="2823">
                <a:solidFill>
                  <a:srgbClr val="3B3B3B"/>
                </a:solidFill>
                <a:latin typeface="Poppins"/>
                <a:ea typeface="Poppins"/>
                <a:cs typeface="Poppins"/>
                <a:sym typeface="Poppins"/>
              </a:rPr>
              <a:t>Advanced Analytics Dashboard</a:t>
            </a:r>
          </a:p>
        </p:txBody>
      </p:sp>
      <p:grpSp>
        <p:nvGrpSpPr>
          <p:cNvPr name="Group 38" id="38"/>
          <p:cNvGrpSpPr/>
          <p:nvPr/>
        </p:nvGrpSpPr>
        <p:grpSpPr>
          <a:xfrm rot="0">
            <a:off x="10927526" y="5404742"/>
            <a:ext cx="4950613" cy="1272624"/>
            <a:chOff x="0" y="0"/>
            <a:chExt cx="1013318" cy="260488"/>
          </a:xfrm>
        </p:grpSpPr>
        <p:sp>
          <p:nvSpPr>
            <p:cNvPr name="Freeform 39" id="39"/>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0" id="40"/>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1" id="41"/>
          <p:cNvSpPr/>
          <p:nvPr/>
        </p:nvSpPr>
        <p:spPr>
          <a:xfrm flipH="false" flipV="false" rot="0">
            <a:off x="11100568"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42" id="42"/>
          <p:cNvGrpSpPr/>
          <p:nvPr/>
        </p:nvGrpSpPr>
        <p:grpSpPr>
          <a:xfrm rot="0">
            <a:off x="11076630" y="5520070"/>
            <a:ext cx="1011607" cy="1011607"/>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5" id="45"/>
          <p:cNvSpPr txBox="true"/>
          <p:nvPr/>
        </p:nvSpPr>
        <p:spPr>
          <a:xfrm rot="0">
            <a:off x="12237321" y="5561284"/>
            <a:ext cx="3640819" cy="906767"/>
          </a:xfrm>
          <a:prstGeom prst="rect">
            <a:avLst/>
          </a:prstGeom>
        </p:spPr>
        <p:txBody>
          <a:bodyPr anchor="t" rtlCol="false" tIns="0" lIns="0" bIns="0" rIns="0">
            <a:spAutoFit/>
          </a:bodyPr>
          <a:lstStyle/>
          <a:p>
            <a:pPr algn="l">
              <a:lnSpc>
                <a:spcPts val="3613"/>
              </a:lnSpc>
              <a:spcBef>
                <a:spcPct val="0"/>
              </a:spcBef>
            </a:pPr>
            <a:r>
              <a:rPr lang="en-US" sz="2580">
                <a:solidFill>
                  <a:srgbClr val="3B3B3B"/>
                </a:solidFill>
                <a:latin typeface="Poppins"/>
                <a:ea typeface="Poppins"/>
                <a:cs typeface="Poppins"/>
                <a:sym typeface="Poppins"/>
              </a:rPr>
              <a:t>Chain Key Token Integration</a:t>
            </a:r>
          </a:p>
        </p:txBody>
      </p:sp>
      <p:grpSp>
        <p:nvGrpSpPr>
          <p:cNvPr name="Group 46" id="46"/>
          <p:cNvGrpSpPr/>
          <p:nvPr/>
        </p:nvGrpSpPr>
        <p:grpSpPr>
          <a:xfrm rot="0">
            <a:off x="10927526" y="7458416"/>
            <a:ext cx="4950613" cy="1272624"/>
            <a:chOff x="0" y="0"/>
            <a:chExt cx="1013318" cy="260488"/>
          </a:xfrm>
        </p:grpSpPr>
        <p:sp>
          <p:nvSpPr>
            <p:cNvPr name="Freeform 47" id="4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8" id="4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9" id="49"/>
          <p:cNvSpPr/>
          <p:nvPr/>
        </p:nvSpPr>
        <p:spPr>
          <a:xfrm flipH="false" flipV="false" rot="0">
            <a:off x="11100568"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3"/>
            <a:stretch>
              <a:fillRect l="0" t="0" r="0" b="0"/>
            </a:stretch>
          </a:blipFill>
        </p:spPr>
      </p:sp>
      <p:grpSp>
        <p:nvGrpSpPr>
          <p:cNvPr name="Group 50" id="50"/>
          <p:cNvGrpSpPr/>
          <p:nvPr/>
        </p:nvGrpSpPr>
        <p:grpSpPr>
          <a:xfrm rot="0">
            <a:off x="11076630" y="7573744"/>
            <a:ext cx="1011607" cy="1011607"/>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2" id="5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3" id="53"/>
          <p:cNvSpPr txBox="true"/>
          <p:nvPr/>
        </p:nvSpPr>
        <p:spPr>
          <a:xfrm rot="0">
            <a:off x="12237321" y="7653388"/>
            <a:ext cx="3448990" cy="872029"/>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Ethereum Wallet Support</a:t>
            </a:r>
          </a:p>
        </p:txBody>
      </p:sp>
      <p:sp>
        <p:nvSpPr>
          <p:cNvPr name="TextBox 54" id="54"/>
          <p:cNvSpPr txBox="true"/>
          <p:nvPr/>
        </p:nvSpPr>
        <p:spPr>
          <a:xfrm rot="0">
            <a:off x="5346047" y="1757104"/>
            <a:ext cx="7595905"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Progress &amp; Roadmap</a:t>
            </a:r>
          </a:p>
        </p:txBody>
      </p:sp>
      <p:sp>
        <p:nvSpPr>
          <p:cNvPr name="AutoShape 55" id="55"/>
          <p:cNvSpPr/>
          <p:nvPr/>
        </p:nvSpPr>
        <p:spPr>
          <a:xfrm>
            <a:off x="7766528" y="3987380"/>
            <a:ext cx="2754945" cy="0"/>
          </a:xfrm>
          <a:prstGeom prst="line">
            <a:avLst/>
          </a:prstGeom>
          <a:ln cap="flat" w="28575">
            <a:solidFill>
              <a:srgbClr val="F8F8F8"/>
            </a:solidFill>
            <a:prstDash val="solid"/>
            <a:headEnd type="none" len="sm" w="sm"/>
            <a:tailEnd type="none" len="sm" w="sm"/>
          </a:ln>
        </p:spPr>
      </p:sp>
      <p:sp>
        <p:nvSpPr>
          <p:cNvPr name="AutoShape 56" id="56"/>
          <p:cNvSpPr/>
          <p:nvPr/>
        </p:nvSpPr>
        <p:spPr>
          <a:xfrm>
            <a:off x="7766528" y="6041054"/>
            <a:ext cx="2754945" cy="0"/>
          </a:xfrm>
          <a:prstGeom prst="line">
            <a:avLst/>
          </a:prstGeom>
          <a:ln cap="flat" w="28575">
            <a:solidFill>
              <a:srgbClr val="F8F8F8"/>
            </a:solidFill>
            <a:prstDash val="solid"/>
            <a:headEnd type="none" len="sm" w="sm"/>
            <a:tailEnd type="none" len="sm" w="sm"/>
          </a:ln>
        </p:spPr>
      </p:sp>
      <p:sp>
        <p:nvSpPr>
          <p:cNvPr name="AutoShape 57" id="57"/>
          <p:cNvSpPr/>
          <p:nvPr/>
        </p:nvSpPr>
        <p:spPr>
          <a:xfrm>
            <a:off x="7766528" y="8094728"/>
            <a:ext cx="2754945" cy="0"/>
          </a:xfrm>
          <a:prstGeom prst="line">
            <a:avLst/>
          </a:prstGeom>
          <a:ln cap="flat" w="28575">
            <a:solidFill>
              <a:srgbClr val="F8F8F8"/>
            </a:solidFill>
            <a:prstDash val="solid"/>
            <a:headEnd type="none" len="sm" w="sm"/>
            <a:tailEnd type="none" len="sm" w="sm"/>
          </a:ln>
        </p:spPr>
      </p:sp>
      <p:grpSp>
        <p:nvGrpSpPr>
          <p:cNvPr name="Group 58" id="58"/>
          <p:cNvGrpSpPr/>
          <p:nvPr/>
        </p:nvGrpSpPr>
        <p:grpSpPr>
          <a:xfrm rot="0">
            <a:off x="7657357" y="3878209"/>
            <a:ext cx="218342" cy="218342"/>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4CEC"/>
            </a:solidFill>
          </p:spPr>
        </p:sp>
        <p:sp>
          <p:nvSpPr>
            <p:cNvPr name="TextBox 60" id="6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61" id="61"/>
          <p:cNvGrpSpPr/>
          <p:nvPr/>
        </p:nvGrpSpPr>
        <p:grpSpPr>
          <a:xfrm rot="0">
            <a:off x="10412301" y="3878209"/>
            <a:ext cx="218342" cy="218342"/>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3EB3"/>
            </a:solidFill>
          </p:spPr>
        </p:sp>
        <p:sp>
          <p:nvSpPr>
            <p:cNvPr name="TextBox 63" id="6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64" id="64"/>
          <p:cNvGrpSpPr/>
          <p:nvPr/>
        </p:nvGrpSpPr>
        <p:grpSpPr>
          <a:xfrm rot="0">
            <a:off x="7657357" y="5931883"/>
            <a:ext cx="218342" cy="218342"/>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4CEC"/>
            </a:solidFill>
          </p:spPr>
        </p:sp>
        <p:sp>
          <p:nvSpPr>
            <p:cNvPr name="TextBox 66" id="6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67" id="67"/>
          <p:cNvGrpSpPr/>
          <p:nvPr/>
        </p:nvGrpSpPr>
        <p:grpSpPr>
          <a:xfrm rot="0">
            <a:off x="10412301" y="5931883"/>
            <a:ext cx="218342" cy="218342"/>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3EB3"/>
            </a:solidFill>
          </p:spPr>
        </p:sp>
        <p:sp>
          <p:nvSpPr>
            <p:cNvPr name="TextBox 69" id="6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70" id="70"/>
          <p:cNvGrpSpPr/>
          <p:nvPr/>
        </p:nvGrpSpPr>
        <p:grpSpPr>
          <a:xfrm rot="0">
            <a:off x="7657357" y="7985557"/>
            <a:ext cx="218342" cy="218342"/>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57E3"/>
            </a:solidFill>
          </p:spPr>
        </p:sp>
        <p:sp>
          <p:nvSpPr>
            <p:cNvPr name="TextBox 72" id="7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73" id="73"/>
          <p:cNvGrpSpPr/>
          <p:nvPr/>
        </p:nvGrpSpPr>
        <p:grpSpPr>
          <a:xfrm rot="0">
            <a:off x="10412301" y="7985557"/>
            <a:ext cx="218342" cy="218342"/>
            <a:chOff x="0" y="0"/>
            <a:chExt cx="812800" cy="812800"/>
          </a:xfrm>
        </p:grpSpPr>
        <p:sp>
          <p:nvSpPr>
            <p:cNvPr name="Freeform 74" id="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3EB3"/>
            </a:solidFill>
          </p:spPr>
        </p:sp>
        <p:sp>
          <p:nvSpPr>
            <p:cNvPr name="TextBox 75" id="7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76" id="76"/>
          <p:cNvSpPr/>
          <p:nvPr/>
        </p:nvSpPr>
        <p:spPr>
          <a:xfrm>
            <a:off x="9144000" y="4001667"/>
            <a:ext cx="0" cy="6555277"/>
          </a:xfrm>
          <a:prstGeom prst="line">
            <a:avLst/>
          </a:prstGeom>
          <a:ln cap="flat" w="28575">
            <a:solidFill>
              <a:srgbClr val="F8F8F8"/>
            </a:solidFill>
            <a:prstDash val="solid"/>
            <a:headEnd type="none" len="sm" w="sm"/>
            <a:tailEnd type="none" len="sm" w="sm"/>
          </a:ln>
        </p:spPr>
      </p:sp>
      <p:sp>
        <p:nvSpPr>
          <p:cNvPr name="Freeform 77" id="77"/>
          <p:cNvSpPr/>
          <p:nvPr/>
        </p:nvSpPr>
        <p:spPr>
          <a:xfrm flipH="false" flipV="false" rot="0">
            <a:off x="0" y="571500"/>
            <a:ext cx="16412415" cy="914400"/>
          </a:xfrm>
          <a:custGeom>
            <a:avLst/>
            <a:gdLst/>
            <a:ahLst/>
            <a:cxnLst/>
            <a:rect r="r" b="b" t="t" l="l"/>
            <a:pathLst>
              <a:path h="914400" w="16412415">
                <a:moveTo>
                  <a:pt x="0" y="0"/>
                </a:moveTo>
                <a:lnTo>
                  <a:pt x="16412415" y="0"/>
                </a:lnTo>
                <a:lnTo>
                  <a:pt x="16412415" y="914400"/>
                </a:lnTo>
                <a:lnTo>
                  <a:pt x="0" y="914400"/>
                </a:lnTo>
                <a:lnTo>
                  <a:pt x="0" y="0"/>
                </a:lnTo>
                <a:close/>
              </a:path>
            </a:pathLst>
          </a:custGeom>
          <a:blipFill>
            <a:blip r:embed="rId4"/>
            <a:stretch>
              <a:fillRect l="0" t="0" r="-11427" b="0"/>
            </a:stretch>
          </a:blipFill>
        </p:spPr>
      </p:sp>
      <p:sp>
        <p:nvSpPr>
          <p:cNvPr name="Freeform 78" id="78"/>
          <p:cNvSpPr/>
          <p:nvPr/>
        </p:nvSpPr>
        <p:spPr>
          <a:xfrm flipH="false" flipV="false" rot="0">
            <a:off x="16412415" y="0"/>
            <a:ext cx="1930795" cy="1883587"/>
          </a:xfrm>
          <a:custGeom>
            <a:avLst/>
            <a:gdLst/>
            <a:ahLst/>
            <a:cxnLst/>
            <a:rect r="r" b="b" t="t" l="l"/>
            <a:pathLst>
              <a:path h="1883587" w="1930795">
                <a:moveTo>
                  <a:pt x="0" y="0"/>
                </a:moveTo>
                <a:lnTo>
                  <a:pt x="1930795" y="0"/>
                </a:lnTo>
                <a:lnTo>
                  <a:pt x="1930795" y="1883587"/>
                </a:lnTo>
                <a:lnTo>
                  <a:pt x="0" y="1883587"/>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BC3EB3"/>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09</a:t>
            </a:r>
          </a:p>
        </p:txBody>
      </p:sp>
      <p:grpSp>
        <p:nvGrpSpPr>
          <p:cNvPr name="Group 6" id="6"/>
          <p:cNvGrpSpPr/>
          <p:nvPr/>
        </p:nvGrpSpPr>
        <p:grpSpPr>
          <a:xfrm rot="0">
            <a:off x="2292826" y="1028700"/>
            <a:ext cx="13648016" cy="1364801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3613602" y="2544752"/>
            <a:ext cx="11725929" cy="11711272"/>
          </a:xfrm>
          <a:custGeom>
            <a:avLst/>
            <a:gdLst/>
            <a:ahLst/>
            <a:cxnLst/>
            <a:rect r="r" b="b" t="t" l="l"/>
            <a:pathLst>
              <a:path h="11711272" w="11725929">
                <a:moveTo>
                  <a:pt x="0" y="0"/>
                </a:moveTo>
                <a:lnTo>
                  <a:pt x="11725930" y="0"/>
                </a:lnTo>
                <a:lnTo>
                  <a:pt x="11725930" y="11711272"/>
                </a:lnTo>
                <a:lnTo>
                  <a:pt x="0" y="11711272"/>
                </a:lnTo>
                <a:lnTo>
                  <a:pt x="0" y="0"/>
                </a:lnTo>
                <a:close/>
              </a:path>
            </a:pathLst>
          </a:custGeom>
          <a:blipFill>
            <a:blip r:embed="rId3"/>
            <a:stretch>
              <a:fillRect l="0" t="0" r="0" b="0"/>
            </a:stretch>
          </a:blipFill>
        </p:spPr>
      </p:sp>
      <p:grpSp>
        <p:nvGrpSpPr>
          <p:cNvPr name="Group 10" id="10"/>
          <p:cNvGrpSpPr/>
          <p:nvPr/>
        </p:nvGrpSpPr>
        <p:grpSpPr>
          <a:xfrm rot="0">
            <a:off x="3340216" y="2076089"/>
            <a:ext cx="11553237" cy="1155323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449114" y="643510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3"/>
            <a:stretch>
              <a:fillRect l="0" t="0" r="0" b="0"/>
            </a:stretch>
          </a:blipFill>
        </p:spPr>
      </p:sp>
      <p:grpSp>
        <p:nvGrpSpPr>
          <p:cNvPr name="Group 14" id="14"/>
          <p:cNvGrpSpPr/>
          <p:nvPr/>
        </p:nvGrpSpPr>
        <p:grpSpPr>
          <a:xfrm rot="0">
            <a:off x="1410448" y="6368821"/>
            <a:ext cx="1634041" cy="163404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true" flipV="false" rot="0">
            <a:off x="2059083" y="6934100"/>
            <a:ext cx="336771" cy="503483"/>
          </a:xfrm>
          <a:custGeom>
            <a:avLst/>
            <a:gdLst/>
            <a:ahLst/>
            <a:cxnLst/>
            <a:rect r="r" b="b" t="t" l="l"/>
            <a:pathLst>
              <a:path h="503483" w="336771">
                <a:moveTo>
                  <a:pt x="336770" y="0"/>
                </a:moveTo>
                <a:lnTo>
                  <a:pt x="0" y="0"/>
                </a:lnTo>
                <a:lnTo>
                  <a:pt x="0" y="503483"/>
                </a:lnTo>
                <a:lnTo>
                  <a:pt x="336770" y="503483"/>
                </a:lnTo>
                <a:lnTo>
                  <a:pt x="33677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5164756" y="643510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3"/>
            <a:stretch>
              <a:fillRect l="0" t="0" r="0" b="0"/>
            </a:stretch>
          </a:blipFill>
        </p:spPr>
      </p:sp>
      <p:grpSp>
        <p:nvGrpSpPr>
          <p:cNvPr name="Group 19" id="19"/>
          <p:cNvGrpSpPr/>
          <p:nvPr/>
        </p:nvGrpSpPr>
        <p:grpSpPr>
          <a:xfrm rot="0">
            <a:off x="15126089" y="6368821"/>
            <a:ext cx="1634041" cy="163404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5955480" y="3747894"/>
            <a:ext cx="6322709" cy="3205131"/>
          </a:xfrm>
          <a:prstGeom prst="rect">
            <a:avLst/>
          </a:prstGeom>
        </p:spPr>
        <p:txBody>
          <a:bodyPr anchor="t" rtlCol="false" tIns="0" lIns="0" bIns="0" rIns="0">
            <a:spAutoFit/>
          </a:bodyPr>
          <a:lstStyle/>
          <a:p>
            <a:pPr algn="ctr">
              <a:lnSpc>
                <a:spcPts val="11950"/>
              </a:lnSpc>
            </a:pPr>
            <a:r>
              <a:rPr lang="en-US" sz="11602" b="true">
                <a:solidFill>
                  <a:srgbClr val="6257E3"/>
                </a:solidFill>
                <a:latin typeface="Poppins Bold"/>
                <a:ea typeface="Poppins Bold"/>
                <a:cs typeface="Poppins Bold"/>
                <a:sym typeface="Poppins Bold"/>
              </a:rPr>
              <a:t>Thank</a:t>
            </a:r>
          </a:p>
          <a:p>
            <a:pPr algn="ctr">
              <a:lnSpc>
                <a:spcPts val="11950"/>
              </a:lnSpc>
            </a:pPr>
            <a:r>
              <a:rPr lang="en-US" b="true" sz="11602">
                <a:solidFill>
                  <a:srgbClr val="6257E3"/>
                </a:solidFill>
                <a:latin typeface="Poppins Bold"/>
                <a:ea typeface="Poppins Bold"/>
                <a:cs typeface="Poppins Bold"/>
                <a:sym typeface="Poppins Bold"/>
              </a:rPr>
              <a:t>You</a:t>
            </a:r>
          </a:p>
        </p:txBody>
      </p:sp>
      <p:sp>
        <p:nvSpPr>
          <p:cNvPr name="TextBox 24" id="24"/>
          <p:cNvSpPr txBox="true"/>
          <p:nvPr/>
        </p:nvSpPr>
        <p:spPr>
          <a:xfrm rot="0">
            <a:off x="5328776" y="7225203"/>
            <a:ext cx="7576116" cy="252800"/>
          </a:xfrm>
          <a:prstGeom prst="rect">
            <a:avLst/>
          </a:prstGeom>
        </p:spPr>
        <p:txBody>
          <a:bodyPr anchor="t" rtlCol="false" tIns="0" lIns="0" bIns="0" rIns="0">
            <a:spAutoFit/>
          </a:bodyPr>
          <a:lstStyle/>
          <a:p>
            <a:pPr algn="ctr">
              <a:lnSpc>
                <a:spcPts val="2014"/>
              </a:lnSpc>
              <a:spcBef>
                <a:spcPct val="0"/>
              </a:spcBef>
            </a:pPr>
            <a:r>
              <a:rPr lang="en-US" sz="1438">
                <a:solidFill>
                  <a:srgbClr val="1F2020"/>
                </a:solidFill>
                <a:latin typeface="Poppins"/>
                <a:ea typeface="Poppins"/>
                <a:cs typeface="Poppins"/>
                <a:sym typeface="Poppins"/>
              </a:rPr>
              <a:t>Explore nexBit with our </a:t>
            </a:r>
            <a:r>
              <a:rPr lang="en-US" sz="1438" u="sng">
                <a:solidFill>
                  <a:srgbClr val="1F2020"/>
                </a:solidFill>
                <a:latin typeface="Poppins"/>
                <a:ea typeface="Poppins"/>
                <a:cs typeface="Poppins"/>
                <a:sym typeface="Poppins"/>
                <a:hlinkClick r:id="rId8" tooltip="https://7e3lh-5yaaa-aaaaj-azwka-cai.icp0.io"/>
              </a:rPr>
              <a:t>Live Demo</a:t>
            </a:r>
          </a:p>
        </p:txBody>
      </p:sp>
      <p:sp>
        <p:nvSpPr>
          <p:cNvPr name="TextBox 25" id="25"/>
          <p:cNvSpPr txBox="true"/>
          <p:nvPr/>
        </p:nvSpPr>
        <p:spPr>
          <a:xfrm rot="0">
            <a:off x="6890054" y="8343238"/>
            <a:ext cx="4453560" cy="325755"/>
          </a:xfrm>
          <a:prstGeom prst="rect">
            <a:avLst/>
          </a:prstGeom>
        </p:spPr>
        <p:txBody>
          <a:bodyPr anchor="t" rtlCol="false" tIns="0" lIns="0" bIns="0" rIns="0">
            <a:spAutoFit/>
          </a:bodyPr>
          <a:lstStyle/>
          <a:p>
            <a:pPr algn="ctr">
              <a:lnSpc>
                <a:spcPts val="2519"/>
              </a:lnSpc>
              <a:spcBef>
                <a:spcPct val="0"/>
              </a:spcBef>
            </a:pPr>
            <a:r>
              <a:rPr lang="en-US" b="true" sz="1799">
                <a:solidFill>
                  <a:srgbClr val="3A6AD6"/>
                </a:solidFill>
                <a:latin typeface="Poppins Bold"/>
                <a:ea typeface="Poppins Bold"/>
                <a:cs typeface="Poppins Bold"/>
                <a:sym typeface="Poppins Bold"/>
              </a:rPr>
              <a:t>Noah Sheldon</a:t>
            </a:r>
          </a:p>
        </p:txBody>
      </p:sp>
      <p:sp>
        <p:nvSpPr>
          <p:cNvPr name="Freeform 26" id="26"/>
          <p:cNvSpPr/>
          <p:nvPr/>
        </p:nvSpPr>
        <p:spPr>
          <a:xfrm flipH="false" flipV="false" rot="0">
            <a:off x="0" y="571500"/>
            <a:ext cx="16412415" cy="914400"/>
          </a:xfrm>
          <a:custGeom>
            <a:avLst/>
            <a:gdLst/>
            <a:ahLst/>
            <a:cxnLst/>
            <a:rect r="r" b="b" t="t" l="l"/>
            <a:pathLst>
              <a:path h="914400" w="16412415">
                <a:moveTo>
                  <a:pt x="0" y="0"/>
                </a:moveTo>
                <a:lnTo>
                  <a:pt x="16412415" y="0"/>
                </a:lnTo>
                <a:lnTo>
                  <a:pt x="16412415" y="914400"/>
                </a:lnTo>
                <a:lnTo>
                  <a:pt x="0" y="914400"/>
                </a:lnTo>
                <a:lnTo>
                  <a:pt x="0" y="0"/>
                </a:lnTo>
                <a:close/>
              </a:path>
            </a:pathLst>
          </a:custGeom>
          <a:blipFill>
            <a:blip r:embed="rId9"/>
            <a:stretch>
              <a:fillRect l="0" t="0" r="-11427" b="0"/>
            </a:stretch>
          </a:blipFill>
        </p:spPr>
      </p:sp>
      <p:sp>
        <p:nvSpPr>
          <p:cNvPr name="Freeform 27" id="27"/>
          <p:cNvSpPr/>
          <p:nvPr/>
        </p:nvSpPr>
        <p:spPr>
          <a:xfrm flipH="false" flipV="false" rot="0">
            <a:off x="16412415" y="0"/>
            <a:ext cx="1930795" cy="1883587"/>
          </a:xfrm>
          <a:custGeom>
            <a:avLst/>
            <a:gdLst/>
            <a:ahLst/>
            <a:cxnLst/>
            <a:rect r="r" b="b" t="t" l="l"/>
            <a:pathLst>
              <a:path h="1883587" w="1930795">
                <a:moveTo>
                  <a:pt x="0" y="0"/>
                </a:moveTo>
                <a:lnTo>
                  <a:pt x="1930795" y="0"/>
                </a:lnTo>
                <a:lnTo>
                  <a:pt x="1930795" y="1883587"/>
                </a:lnTo>
                <a:lnTo>
                  <a:pt x="0" y="1883587"/>
                </a:lnTo>
                <a:lnTo>
                  <a:pt x="0" y="0"/>
                </a:lnTo>
                <a:close/>
              </a:path>
            </a:pathLst>
          </a:custGeom>
          <a:blipFill>
            <a:blip r:embed="rId10"/>
            <a:stretch>
              <a:fillRect l="0" t="0" r="0" b="0"/>
            </a:stretch>
          </a:blipFill>
        </p:spPr>
      </p:sp>
      <p:sp>
        <p:nvSpPr>
          <p:cNvPr name="Freeform 28" id="28"/>
          <p:cNvSpPr/>
          <p:nvPr/>
        </p:nvSpPr>
        <p:spPr>
          <a:xfrm flipH="false" flipV="false" rot="0">
            <a:off x="455185" y="2345678"/>
            <a:ext cx="982428" cy="982428"/>
          </a:xfrm>
          <a:custGeom>
            <a:avLst/>
            <a:gdLst/>
            <a:ahLst/>
            <a:cxnLst/>
            <a:rect r="r" b="b" t="t" l="l"/>
            <a:pathLst>
              <a:path h="982428" w="982428">
                <a:moveTo>
                  <a:pt x="0" y="0"/>
                </a:moveTo>
                <a:lnTo>
                  <a:pt x="982428" y="0"/>
                </a:lnTo>
                <a:lnTo>
                  <a:pt x="982428" y="982428"/>
                </a:lnTo>
                <a:lnTo>
                  <a:pt x="0" y="9824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9" id="29"/>
          <p:cNvSpPr/>
          <p:nvPr/>
        </p:nvSpPr>
        <p:spPr>
          <a:xfrm flipH="false" flipV="false" rot="0">
            <a:off x="12605721" y="2268445"/>
            <a:ext cx="5290032" cy="1136893"/>
          </a:xfrm>
          <a:custGeom>
            <a:avLst/>
            <a:gdLst/>
            <a:ahLst/>
            <a:cxnLst/>
            <a:rect r="r" b="b" t="t" l="l"/>
            <a:pathLst>
              <a:path h="1136893" w="5290032">
                <a:moveTo>
                  <a:pt x="0" y="0"/>
                </a:moveTo>
                <a:lnTo>
                  <a:pt x="5290032" y="0"/>
                </a:lnTo>
                <a:lnTo>
                  <a:pt x="5290032" y="1136893"/>
                </a:lnTo>
                <a:lnTo>
                  <a:pt x="0" y="113689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DAGYXnqVgrY</dc:identifier>
  <dcterms:modified xsi:type="dcterms:W3CDTF">2011-08-01T06:04:30Z</dcterms:modified>
  <cp:revision>1</cp:revision>
  <dc:title>nexBit Pitch</dc:title>
</cp:coreProperties>
</file>