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70"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4111"/>
  </p:normalViewPr>
  <p:slideViewPr>
    <p:cSldViewPr>
      <p:cViewPr>
        <p:scale>
          <a:sx n="100" d="100"/>
          <a:sy n="100" d="100"/>
        </p:scale>
        <p:origin x="760"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8D6FC-67E0-FD45-88E4-938442C7E7C9}" type="datetimeFigureOut">
              <a:rPr lang="en-US" smtClean="0"/>
              <a:t>8/9/18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7592E-359F-C142-B015-FAF77E7E528D}" type="slidenum">
              <a:rPr lang="en-US" smtClean="0"/>
              <a:t>‹#›</a:t>
            </a:fld>
            <a:endParaRPr lang="en-US"/>
          </a:p>
        </p:txBody>
      </p:sp>
    </p:spTree>
    <p:extLst>
      <p:ext uri="{BB962C8B-B14F-4D97-AF65-F5344CB8AC3E}">
        <p14:creationId xmlns:p14="http://schemas.microsoft.com/office/powerpoint/2010/main" val="199845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mpneurosci.com/wiki/images/f/fc/HowtoModel_CoSMo2018.pd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err="1">
                <a:solidFill>
                  <a:schemeClr val="tx1"/>
                </a:solidFill>
                <a:effectLst/>
                <a:latin typeface="+mn-lt"/>
                <a:ea typeface="+mn-ea"/>
                <a:cs typeface="+mn-cs"/>
              </a:rPr>
              <a:t>Noisey</a:t>
            </a:r>
            <a:r>
              <a:rPr lang="en-US" sz="1200" b="0" i="0" u="none" strike="noStrike" kern="1200" dirty="0">
                <a:solidFill>
                  <a:schemeClr val="tx1"/>
                </a:solidFill>
                <a:effectLst/>
                <a:latin typeface="+mn-lt"/>
                <a:ea typeface="+mn-ea"/>
                <a:cs typeface="+mn-cs"/>
              </a:rPr>
              <a:t> neurons are </a:t>
            </a:r>
            <a:r>
              <a:rPr lang="en-US" sz="1200" b="0" i="0" u="none" strike="noStrike" kern="1200" dirty="0" err="1">
                <a:solidFill>
                  <a:schemeClr val="tx1"/>
                </a:solidFill>
                <a:effectLst/>
                <a:latin typeface="+mn-lt"/>
                <a:ea typeface="+mn-ea"/>
                <a:cs typeface="+mn-cs"/>
              </a:rPr>
              <a:t>noisey</a:t>
            </a:r>
            <a:r>
              <a:rPr lang="en-US" sz="1200" b="0" i="0" u="none" strike="noStrike" kern="1200" dirty="0">
                <a:solidFill>
                  <a:schemeClr val="tx1"/>
                </a:solidFill>
                <a:effectLst/>
                <a:latin typeface="+mn-lt"/>
                <a:ea typeface="+mn-ea"/>
                <a:cs typeface="+mn-cs"/>
              </a:rPr>
              <a:t> </a:t>
            </a:r>
          </a:p>
          <a:p>
            <a:pPr rtl="0" fontAlgn="base"/>
            <a:br>
              <a:rPr lang="en-US" b="0" dirty="0">
                <a:effectLst/>
              </a:rPr>
            </a:br>
            <a:r>
              <a:rPr lang="en-US" sz="1200" b="0" i="0" u="none" strike="noStrike" kern="1200" dirty="0">
                <a:solidFill>
                  <a:schemeClr val="tx1"/>
                </a:solidFill>
                <a:effectLst/>
                <a:latin typeface="+mn-lt"/>
                <a:ea typeface="+mn-ea"/>
                <a:cs typeface="+mn-cs"/>
              </a:rPr>
              <a:t>NOTE -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think the outline for rest of the slides should be at least partially based off of the outline that we got on one of our first days (</a:t>
            </a:r>
            <a:r>
              <a:rPr lang="en-US" sz="1200" b="0" i="0" u="sng" strike="noStrike" kern="1200" dirty="0">
                <a:solidFill>
                  <a:schemeClr val="tx1"/>
                </a:solidFill>
                <a:effectLst/>
                <a:latin typeface="+mn-lt"/>
                <a:ea typeface="+mn-ea"/>
                <a:cs typeface="+mn-cs"/>
                <a:hlinkClick r:id="rId3"/>
              </a:rPr>
              <a:t>http://compneurosci.com/wiki/images/f/fc/HowtoModel_CoSMo2018.pdf</a:t>
            </a:r>
            <a:r>
              <a:rPr lang="en-US" sz="1200" b="0" i="0" u="none" strike="noStrike" kern="1200" dirty="0">
                <a:solidFill>
                  <a:schemeClr val="tx1"/>
                </a:solidFill>
                <a:effectLst/>
                <a:latin typeface="+mn-lt"/>
                <a:ea typeface="+mn-ea"/>
                <a:cs typeface="+mn-cs"/>
              </a:rPr>
              <a:t> - slides 15 on)</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Neuron populations contain information not just in the signal provided by the population, but also in the variability of the population (often called ‘noise’ correlations) (1) </a:t>
            </a:r>
          </a:p>
          <a:p>
            <a:pPr rtl="0" fontAlgn="base"/>
            <a:r>
              <a:rPr lang="en-US" sz="1200" b="0" i="0" u="none" strike="noStrike" kern="1200" dirty="0">
                <a:solidFill>
                  <a:schemeClr val="tx1"/>
                </a:solidFill>
                <a:effectLst/>
                <a:latin typeface="+mn-lt"/>
                <a:ea typeface="+mn-ea"/>
                <a:cs typeface="+mn-cs"/>
              </a:rPr>
              <a:t>Correlations can have a large effect at the population level even when they have a small effect at the level of pairs (2) </a:t>
            </a:r>
          </a:p>
          <a:p>
            <a:pPr lvl="1" rtl="0" fontAlgn="base"/>
            <a:r>
              <a:rPr lang="en-US" sz="1200" b="0" i="0" u="none" strike="noStrike" kern="1200" dirty="0">
                <a:solidFill>
                  <a:schemeClr val="tx1"/>
                </a:solidFill>
                <a:effectLst/>
                <a:latin typeface="+mn-lt"/>
                <a:ea typeface="+mn-ea"/>
                <a:cs typeface="+mn-cs"/>
              </a:rPr>
              <a:t>Specifically, noise correlations can have a strong influence on the information available in large populations (3) </a:t>
            </a:r>
          </a:p>
          <a:p>
            <a:endParaRPr lang="en-US" dirty="0"/>
          </a:p>
          <a:p>
            <a:pPr rtl="0" fontAlgn="base"/>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67592E-359F-C142-B015-FAF77E7E528D}" type="slidenum">
              <a:rPr lang="en-US" smtClean="0"/>
              <a:t>2</a:t>
            </a:fld>
            <a:endParaRPr lang="en-US"/>
          </a:p>
        </p:txBody>
      </p:sp>
    </p:spTree>
    <p:extLst>
      <p:ext uri="{BB962C8B-B14F-4D97-AF65-F5344CB8AC3E}">
        <p14:creationId xmlns:p14="http://schemas.microsoft.com/office/powerpoint/2010/main" val="250668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Neuron populations contain information not just in the signal provided by the population, but also in the variability of the population (often called ‘noise’ correlations) (1) </a:t>
            </a:r>
          </a:p>
          <a:p>
            <a:pPr rtl="0" fontAlgn="base"/>
            <a:r>
              <a:rPr lang="en-US" sz="1200" b="0" i="0" u="none" strike="noStrike" kern="1200" dirty="0">
                <a:solidFill>
                  <a:schemeClr val="tx1"/>
                </a:solidFill>
                <a:effectLst/>
                <a:latin typeface="+mn-lt"/>
                <a:ea typeface="+mn-ea"/>
                <a:cs typeface="+mn-cs"/>
              </a:rPr>
              <a:t>Correlations can have a large effect at the population level even when they have a small effect at the level of pairs (2) </a:t>
            </a:r>
          </a:p>
          <a:p>
            <a:pPr lvl="1" rtl="0" fontAlgn="base"/>
            <a:r>
              <a:rPr lang="en-US" sz="1200" b="0" i="0" u="none" strike="noStrike" kern="1200" dirty="0">
                <a:solidFill>
                  <a:schemeClr val="tx1"/>
                </a:solidFill>
                <a:effectLst/>
                <a:latin typeface="+mn-lt"/>
                <a:ea typeface="+mn-ea"/>
                <a:cs typeface="+mn-cs"/>
              </a:rPr>
              <a:t>Specifically, noise correlations can have a strong influence on the information available in large populations (3) </a:t>
            </a:r>
          </a:p>
          <a:p>
            <a:endParaRPr lang="en-US" dirty="0"/>
          </a:p>
        </p:txBody>
      </p:sp>
      <p:sp>
        <p:nvSpPr>
          <p:cNvPr id="4" name="Slide Number Placeholder 3"/>
          <p:cNvSpPr>
            <a:spLocks noGrp="1"/>
          </p:cNvSpPr>
          <p:nvPr>
            <p:ph type="sldNum" sz="quarter" idx="10"/>
          </p:nvPr>
        </p:nvSpPr>
        <p:spPr/>
        <p:txBody>
          <a:bodyPr/>
          <a:lstStyle/>
          <a:p>
            <a:fld id="{7267592E-359F-C142-B015-FAF77E7E528D}" type="slidenum">
              <a:rPr lang="en-US" smtClean="0"/>
              <a:t>4</a:t>
            </a:fld>
            <a:endParaRPr lang="en-US"/>
          </a:p>
        </p:txBody>
      </p:sp>
    </p:spTree>
    <p:extLst>
      <p:ext uri="{BB962C8B-B14F-4D97-AF65-F5344CB8AC3E}">
        <p14:creationId xmlns:p14="http://schemas.microsoft.com/office/powerpoint/2010/main" val="269408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abstract: </a:t>
            </a:r>
          </a:p>
          <a:p>
            <a:endParaRPr lang="en-US" dirty="0"/>
          </a:p>
          <a:p>
            <a:pPr rtl="0"/>
            <a:r>
              <a:rPr lang="en-US" sz="1200" b="0" i="0" u="none" strike="noStrike" kern="1200" dirty="0">
                <a:solidFill>
                  <a:schemeClr val="tx1"/>
                </a:solidFill>
                <a:effectLst/>
                <a:latin typeface="+mn-lt"/>
                <a:ea typeface="+mn-ea"/>
                <a:cs typeface="+mn-cs"/>
              </a:rPr>
              <a:t>A common idea in neuroscience is that neuronal populations should faithfully encode the relevant stimuli. While there has been a lot of attention to the influence of tuning properties and noise on encoding performance individually, we do not know how noise correlations optimally relate to tuning properties. To investigate this, we have simulated a population of leaky integrate-and-fire neurons, and examined the effect of modulating noise and stimulus correlations on decoding accuracy. We find the highest decoding efficiency when neurons with similar tuning have negative noise correlations. It is thus important to consider tuning properties and noise correlation jointly when asking how neurons should encode stimuli.</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7267592E-359F-C142-B015-FAF77E7E528D}" type="slidenum">
              <a:rPr lang="en-US" smtClean="0"/>
              <a:t>6</a:t>
            </a:fld>
            <a:endParaRPr lang="en-US"/>
          </a:p>
        </p:txBody>
      </p:sp>
    </p:spTree>
    <p:extLst>
      <p:ext uri="{BB962C8B-B14F-4D97-AF65-F5344CB8AC3E}">
        <p14:creationId xmlns:p14="http://schemas.microsoft.com/office/powerpoint/2010/main" val="793591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 </a:t>
            </a:r>
          </a:p>
        </p:txBody>
      </p:sp>
      <p:sp>
        <p:nvSpPr>
          <p:cNvPr id="4" name="Slide Number Placeholder 3"/>
          <p:cNvSpPr>
            <a:spLocks noGrp="1"/>
          </p:cNvSpPr>
          <p:nvPr>
            <p:ph type="sldNum" sz="quarter" idx="10"/>
          </p:nvPr>
        </p:nvSpPr>
        <p:spPr/>
        <p:txBody>
          <a:bodyPr/>
          <a:lstStyle/>
          <a:p>
            <a:fld id="{7267592E-359F-C142-B015-FAF77E7E528D}" type="slidenum">
              <a:rPr lang="en-US" smtClean="0"/>
              <a:t>7</a:t>
            </a:fld>
            <a:endParaRPr lang="en-US"/>
          </a:p>
        </p:txBody>
      </p:sp>
    </p:spTree>
    <p:extLst>
      <p:ext uri="{BB962C8B-B14F-4D97-AF65-F5344CB8AC3E}">
        <p14:creationId xmlns:p14="http://schemas.microsoft.com/office/powerpoint/2010/main" val="273399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 </a:t>
            </a:r>
          </a:p>
        </p:txBody>
      </p:sp>
      <p:sp>
        <p:nvSpPr>
          <p:cNvPr id="4" name="Slide Number Placeholder 3"/>
          <p:cNvSpPr>
            <a:spLocks noGrp="1"/>
          </p:cNvSpPr>
          <p:nvPr>
            <p:ph type="sldNum" sz="quarter" idx="10"/>
          </p:nvPr>
        </p:nvSpPr>
        <p:spPr/>
        <p:txBody>
          <a:bodyPr/>
          <a:lstStyle/>
          <a:p>
            <a:fld id="{7267592E-359F-C142-B015-FAF77E7E528D}" type="slidenum">
              <a:rPr lang="en-US" smtClean="0"/>
              <a:t>8</a:t>
            </a:fld>
            <a:endParaRPr lang="en-US"/>
          </a:p>
        </p:txBody>
      </p:sp>
    </p:spTree>
    <p:extLst>
      <p:ext uri="{BB962C8B-B14F-4D97-AF65-F5344CB8AC3E}">
        <p14:creationId xmlns:p14="http://schemas.microsoft.com/office/powerpoint/2010/main" val="1625946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criteria of a good model:</a:t>
            </a:r>
          </a:p>
          <a:p>
            <a:endParaRPr lang="en-US" dirty="0"/>
          </a:p>
          <a:p>
            <a:pPr marL="171450" indent="-171450">
              <a:buFont typeface="Arial" panose="020B0604020202020204" pitchFamily="34" charset="0"/>
              <a:buChar char="•"/>
            </a:pPr>
            <a:r>
              <a:rPr lang="en-US" dirty="0"/>
              <a:t>Does it/ Has it</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Explains the data</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Is generalizable</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Provides new insight</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Usefulness</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Elegance</a:t>
            </a:r>
          </a:p>
          <a:p>
            <a:pPr marL="1085850" lvl="2" indent="-171450">
              <a:buFont typeface="Arial" panose="020B0604020202020204" pitchFamily="34" charset="0"/>
              <a:buChar char="•"/>
            </a:pPr>
            <a:r>
              <a:rPr lang="en-US" sz="1200" b="1" i="1" u="none" strike="noStrike" kern="1200" dirty="0">
                <a:solidFill>
                  <a:schemeClr val="tx1"/>
                </a:solidFill>
                <a:effectLst/>
                <a:latin typeface="+mn-lt"/>
                <a:ea typeface="+mn-ea"/>
                <a:cs typeface="+mn-cs"/>
              </a:rPr>
              <a:t>So</a:t>
            </a:r>
            <a:r>
              <a:rPr lang="en-US" sz="1200" b="1" i="0" u="none" strike="noStrike" kern="1200" dirty="0">
                <a:solidFill>
                  <a:schemeClr val="tx1"/>
                </a:solidFill>
                <a:effectLst/>
                <a:latin typeface="+mn-lt"/>
                <a:ea typeface="+mn-ea"/>
                <a:cs typeface="+mn-cs"/>
              </a:rPr>
              <a:t> elegant </a:t>
            </a:r>
            <a:endParaRPr lang="en-US" b="1" dirty="0"/>
          </a:p>
        </p:txBody>
      </p:sp>
      <p:sp>
        <p:nvSpPr>
          <p:cNvPr id="4" name="Slide Number Placeholder 3"/>
          <p:cNvSpPr>
            <a:spLocks noGrp="1"/>
          </p:cNvSpPr>
          <p:nvPr>
            <p:ph type="sldNum" sz="quarter" idx="10"/>
          </p:nvPr>
        </p:nvSpPr>
        <p:spPr/>
        <p:txBody>
          <a:bodyPr/>
          <a:lstStyle/>
          <a:p>
            <a:fld id="{7267592E-359F-C142-B015-FAF77E7E528D}" type="slidenum">
              <a:rPr lang="en-US" smtClean="0"/>
              <a:t>12</a:t>
            </a:fld>
            <a:endParaRPr lang="en-US"/>
          </a:p>
        </p:txBody>
      </p:sp>
    </p:spTree>
    <p:extLst>
      <p:ext uri="{BB962C8B-B14F-4D97-AF65-F5344CB8AC3E}">
        <p14:creationId xmlns:p14="http://schemas.microsoft.com/office/powerpoint/2010/main" val="363222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criteria of a good model:</a:t>
            </a:r>
          </a:p>
          <a:p>
            <a:endParaRPr lang="en-US" dirty="0"/>
          </a:p>
          <a:p>
            <a:pPr marL="171450" indent="-171450">
              <a:buFont typeface="Arial" panose="020B0604020202020204" pitchFamily="34" charset="0"/>
              <a:buChar char="•"/>
            </a:pPr>
            <a:r>
              <a:rPr lang="en-US" dirty="0"/>
              <a:t>Does it/ Has it</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Explains the data</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Is generalizable</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Provides new insight</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Usefulness</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Elegance</a:t>
            </a:r>
          </a:p>
          <a:p>
            <a:pPr marL="1085850" lvl="2" indent="-171450">
              <a:buFont typeface="Arial" panose="020B0604020202020204" pitchFamily="34" charset="0"/>
              <a:buChar char="•"/>
            </a:pPr>
            <a:r>
              <a:rPr lang="en-US" sz="1200" b="1" i="1" u="none" strike="noStrike" kern="1200" dirty="0">
                <a:solidFill>
                  <a:schemeClr val="tx1"/>
                </a:solidFill>
                <a:effectLst/>
                <a:latin typeface="+mn-lt"/>
                <a:ea typeface="+mn-ea"/>
                <a:cs typeface="+mn-cs"/>
              </a:rPr>
              <a:t>So</a:t>
            </a:r>
            <a:r>
              <a:rPr lang="en-US" sz="1200" b="1" i="0" u="none" strike="noStrike" kern="1200" dirty="0">
                <a:solidFill>
                  <a:schemeClr val="tx1"/>
                </a:solidFill>
                <a:effectLst/>
                <a:latin typeface="+mn-lt"/>
                <a:ea typeface="+mn-ea"/>
                <a:cs typeface="+mn-cs"/>
              </a:rPr>
              <a:t> elegant </a:t>
            </a:r>
            <a:endParaRPr lang="en-US" b="1" dirty="0"/>
          </a:p>
        </p:txBody>
      </p:sp>
      <p:sp>
        <p:nvSpPr>
          <p:cNvPr id="4" name="Slide Number Placeholder 3"/>
          <p:cNvSpPr>
            <a:spLocks noGrp="1"/>
          </p:cNvSpPr>
          <p:nvPr>
            <p:ph type="sldNum" sz="quarter" idx="10"/>
          </p:nvPr>
        </p:nvSpPr>
        <p:spPr/>
        <p:txBody>
          <a:bodyPr/>
          <a:lstStyle/>
          <a:p>
            <a:fld id="{7267592E-359F-C142-B015-FAF77E7E528D}" type="slidenum">
              <a:rPr lang="en-US" smtClean="0"/>
              <a:t>13</a:t>
            </a:fld>
            <a:endParaRPr lang="en-US"/>
          </a:p>
        </p:txBody>
      </p:sp>
    </p:spTree>
    <p:extLst>
      <p:ext uri="{BB962C8B-B14F-4D97-AF65-F5344CB8AC3E}">
        <p14:creationId xmlns:p14="http://schemas.microsoft.com/office/powerpoint/2010/main" val="221673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2730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76668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119408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74473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48214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5AB5397-DF2F-4C3D-86E6-13C145C5D9E5}" type="datetimeFigureOut">
              <a:rPr lang="en-CA" smtClean="0"/>
              <a:t>2018-08-09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9557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5AB5397-DF2F-4C3D-86E6-13C145C5D9E5}" type="datetimeFigureOut">
              <a:rPr lang="en-CA" smtClean="0"/>
              <a:t>2018-08-09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91185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55AB5397-DF2F-4C3D-86E6-13C145C5D9E5}" type="datetimeFigureOut">
              <a:rPr lang="en-CA" smtClean="0"/>
              <a:t>2018-08-09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346659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B5397-DF2F-4C3D-86E6-13C145C5D9E5}" type="datetimeFigureOut">
              <a:rPr lang="en-CA" smtClean="0"/>
              <a:t>2018-08-09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137010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B5397-DF2F-4C3D-86E6-13C145C5D9E5}" type="datetimeFigureOut">
              <a:rPr lang="en-CA" smtClean="0"/>
              <a:t>2018-08-09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300191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B5397-DF2F-4C3D-86E6-13C145C5D9E5}" type="datetimeFigureOut">
              <a:rPr lang="en-CA" smtClean="0"/>
              <a:t>2018-08-09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336325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Gunnar\Documents\Websites\CoSMo\images\header.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26698" r="19088"/>
          <a:stretch/>
        </p:blipFill>
        <p:spPr bwMode="auto">
          <a:xfrm>
            <a:off x="0" y="-1"/>
            <a:ext cx="9144000" cy="14847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B5397-DF2F-4C3D-86E6-13C145C5D9E5}" type="datetimeFigureOut">
              <a:rPr lang="en-CA" smtClean="0"/>
              <a:t>2018-08-09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509DB-8730-4D3B-B47C-CDAA889D3831}" type="slidenum">
              <a:rPr lang="en-CA" smtClean="0"/>
              <a:t>‹#›</a:t>
            </a:fld>
            <a:endParaRPr lang="en-CA"/>
          </a:p>
        </p:txBody>
      </p:sp>
    </p:spTree>
    <p:extLst>
      <p:ext uri="{BB962C8B-B14F-4D97-AF65-F5344CB8AC3E}">
        <p14:creationId xmlns:p14="http://schemas.microsoft.com/office/powerpoint/2010/main" val="3892166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nature.com/articles/nrn188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eNtrOPy</a:t>
            </a:r>
            <a:endParaRPr lang="en-CA" dirty="0"/>
          </a:p>
        </p:txBody>
      </p:sp>
      <p:sp>
        <p:nvSpPr>
          <p:cNvPr id="3" name="Subtitle 2"/>
          <p:cNvSpPr>
            <a:spLocks noGrp="1"/>
          </p:cNvSpPr>
          <p:nvPr>
            <p:ph type="subTitle" idx="1"/>
          </p:nvPr>
        </p:nvSpPr>
        <p:spPr/>
        <p:txBody>
          <a:bodyPr>
            <a:normAutofit fontScale="62500" lnSpcReduction="20000"/>
          </a:bodyPr>
          <a:lstStyle/>
          <a:p>
            <a:r>
              <a:rPr lang="en-CA" dirty="0"/>
              <a:t>Fisher Information Information Fishers</a:t>
            </a:r>
          </a:p>
          <a:p>
            <a:endParaRPr lang="en-US" dirty="0"/>
          </a:p>
          <a:p>
            <a:r>
              <a:rPr lang="en-US" dirty="0"/>
              <a:t>Eva </a:t>
            </a:r>
            <a:r>
              <a:rPr lang="en-US" dirty="0" err="1"/>
              <a:t>Berlot</a:t>
            </a:r>
            <a:r>
              <a:rPr lang="en-US" dirty="0"/>
              <a:t>, Lina, </a:t>
            </a:r>
            <a:r>
              <a:rPr lang="en-US" dirty="0" err="1"/>
              <a:t>Koronfel</a:t>
            </a:r>
            <a:r>
              <a:rPr lang="en-US" dirty="0"/>
              <a:t>, Tyler Manning, Noah Steinberg</a:t>
            </a:r>
          </a:p>
          <a:p>
            <a:br>
              <a:rPr lang="en-US" dirty="0"/>
            </a:br>
            <a:endParaRPr lang="en-CA"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5514" y="14864"/>
            <a:ext cx="2448485" cy="1469920"/>
          </a:xfrm>
          <a:prstGeom prst="rect">
            <a:avLst/>
          </a:prstGeom>
        </p:spPr>
      </p:pic>
    </p:spTree>
    <p:extLst>
      <p:ext uri="{BB962C8B-B14F-4D97-AF65-F5344CB8AC3E}">
        <p14:creationId xmlns:p14="http://schemas.microsoft.com/office/powerpoint/2010/main" val="527080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Simulations / results</a:t>
            </a:r>
          </a:p>
        </p:txBody>
      </p:sp>
      <p:sp>
        <p:nvSpPr>
          <p:cNvPr id="3" name="Content Placeholder 2"/>
          <p:cNvSpPr>
            <a:spLocks noGrp="1"/>
          </p:cNvSpPr>
          <p:nvPr>
            <p:ph idx="1"/>
          </p:nvPr>
        </p:nvSpPr>
        <p:spPr/>
        <p:txBody>
          <a:bodyPr/>
          <a:lstStyle/>
          <a:p>
            <a:r>
              <a:rPr lang="en-CA" dirty="0">
                <a:latin typeface="Helvetica" pitchFamily="2" charset="0"/>
              </a:rPr>
              <a:t>Analyzing neuron population correlation – final version of this graph </a:t>
            </a:r>
          </a:p>
        </p:txBody>
      </p:sp>
      <p:pic>
        <p:nvPicPr>
          <p:cNvPr id="2050" name="Picture 2" descr="https://lh4.googleusercontent.com/WyjBWTo9QWj8SktjuhhW1wl9-Nx_NT2oDIiY1qFv_MDlPTHrtHS0P7xfvK317F8lqlsPyz_k0mT4inikHmgEuA2qH7tpFVs3Trw4j5kVZZykP7rKgsY3Q0H7IQPR8vlUNrNjKSiprts">
            <a:extLst>
              <a:ext uri="{FF2B5EF4-FFF2-40B4-BE49-F238E27FC236}">
                <a16:creationId xmlns:a16="http://schemas.microsoft.com/office/drawing/2014/main" id="{F59C8EED-99D1-A548-A4EA-33D4A0D9E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564904"/>
            <a:ext cx="4793532" cy="41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45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 testing re. hypotheses</a:t>
            </a:r>
          </a:p>
        </p:txBody>
      </p:sp>
      <p:sp>
        <p:nvSpPr>
          <p:cNvPr id="3" name="Content Placeholder 2"/>
          <p:cNvSpPr>
            <a:spLocks noGrp="1"/>
          </p:cNvSpPr>
          <p:nvPr>
            <p:ph idx="1"/>
          </p:nvPr>
        </p:nvSpPr>
        <p:spPr/>
        <p:txBody>
          <a:bodyPr/>
          <a:lstStyle/>
          <a:p>
            <a:r>
              <a:rPr lang="en-CA" dirty="0">
                <a:latin typeface="Helvetica" pitchFamily="2" charset="0"/>
              </a:rPr>
              <a:t>Does your model speak towards your </a:t>
            </a:r>
            <a:r>
              <a:rPr lang="en-CA" dirty="0" err="1">
                <a:latin typeface="Helvetica" pitchFamily="2" charset="0"/>
              </a:rPr>
              <a:t>hypothises</a:t>
            </a:r>
            <a:r>
              <a:rPr lang="en-CA" dirty="0">
                <a:latin typeface="Helvetica" pitchFamily="2" charset="0"/>
              </a:rPr>
              <a:t>?</a:t>
            </a:r>
          </a:p>
          <a:p>
            <a:pPr lvl="1"/>
            <a:r>
              <a:rPr lang="en-CA" dirty="0">
                <a:latin typeface="Helvetica" pitchFamily="2" charset="0"/>
              </a:rPr>
              <a:t>DECODABILITY GRAPH</a:t>
            </a:r>
          </a:p>
        </p:txBody>
      </p:sp>
    </p:spTree>
    <p:extLst>
      <p:ext uri="{BB962C8B-B14F-4D97-AF65-F5344CB8AC3E}">
        <p14:creationId xmlns:p14="http://schemas.microsoft.com/office/powerpoint/2010/main" val="286915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Critical model evaluation</a:t>
            </a:r>
          </a:p>
        </p:txBody>
      </p:sp>
      <p:sp>
        <p:nvSpPr>
          <p:cNvPr id="3" name="Content Placeholder 2"/>
          <p:cNvSpPr>
            <a:spLocks noGrp="1"/>
          </p:cNvSpPr>
          <p:nvPr>
            <p:ph idx="1"/>
          </p:nvPr>
        </p:nvSpPr>
        <p:spPr/>
        <p:txBody>
          <a:bodyPr/>
          <a:lstStyle/>
          <a:p>
            <a:r>
              <a:rPr lang="en-CA" dirty="0">
                <a:latin typeface="Helvetica" pitchFamily="2" charset="0"/>
              </a:rPr>
              <a:t>Is this a good model?</a:t>
            </a:r>
          </a:p>
        </p:txBody>
      </p:sp>
      <p:graphicFrame>
        <p:nvGraphicFramePr>
          <p:cNvPr id="4" name="Table 3">
            <a:extLst>
              <a:ext uri="{FF2B5EF4-FFF2-40B4-BE49-F238E27FC236}">
                <a16:creationId xmlns:a16="http://schemas.microsoft.com/office/drawing/2014/main" id="{5658D8AD-6192-B24D-8D30-D20FE1456E4D}"/>
              </a:ext>
            </a:extLst>
          </p:cNvPr>
          <p:cNvGraphicFramePr>
            <a:graphicFrameLocks noGrp="1"/>
          </p:cNvGraphicFramePr>
          <p:nvPr>
            <p:extLst>
              <p:ext uri="{D42A27DB-BD31-4B8C-83A1-F6EECF244321}">
                <p14:modId xmlns:p14="http://schemas.microsoft.com/office/powerpoint/2010/main" val="2412488198"/>
              </p:ext>
            </p:extLst>
          </p:nvPr>
        </p:nvGraphicFramePr>
        <p:xfrm>
          <a:off x="875928" y="2171994"/>
          <a:ext cx="7392144" cy="3633270"/>
        </p:xfrm>
        <a:graphic>
          <a:graphicData uri="http://schemas.openxmlformats.org/drawingml/2006/table">
            <a:tbl>
              <a:tblPr firstRow="1" bandRow="1">
                <a:tableStyleId>{D7AC3CCA-C797-4891-BE02-D94E43425B78}</a:tableStyleId>
              </a:tblPr>
              <a:tblGrid>
                <a:gridCol w="4848200">
                  <a:extLst>
                    <a:ext uri="{9D8B030D-6E8A-4147-A177-3AD203B41FA5}">
                      <a16:colId xmlns:a16="http://schemas.microsoft.com/office/drawing/2014/main" val="1171217962"/>
                    </a:ext>
                  </a:extLst>
                </a:gridCol>
                <a:gridCol w="2543944">
                  <a:extLst>
                    <a:ext uri="{9D8B030D-6E8A-4147-A177-3AD203B41FA5}">
                      <a16:colId xmlns:a16="http://schemas.microsoft.com/office/drawing/2014/main" val="915490367"/>
                    </a:ext>
                  </a:extLst>
                </a:gridCol>
              </a:tblGrid>
              <a:tr h="605545">
                <a:tc>
                  <a:txBody>
                    <a:bodyPr/>
                    <a:lstStyle/>
                    <a:p>
                      <a:r>
                        <a:rPr lang="en-US" sz="2800" dirty="0">
                          <a:latin typeface="Helvetica" pitchFamily="2" charset="0"/>
                        </a:rPr>
                        <a:t>Criteria</a:t>
                      </a:r>
                    </a:p>
                  </a:txBody>
                  <a:tcPr/>
                </a:tc>
                <a:tc>
                  <a:txBody>
                    <a:bodyPr/>
                    <a:lstStyle/>
                    <a:p>
                      <a:pPr algn="ctr"/>
                      <a:r>
                        <a:rPr lang="en-US" sz="2800" dirty="0">
                          <a:latin typeface="Helvetica" pitchFamily="2" charset="0"/>
                        </a:rPr>
                        <a:t>Our Model</a:t>
                      </a:r>
                    </a:p>
                  </a:txBody>
                  <a:tcPr/>
                </a:tc>
                <a:extLst>
                  <a:ext uri="{0D108BD9-81ED-4DB2-BD59-A6C34878D82A}">
                    <a16:rowId xmlns:a16="http://schemas.microsoft.com/office/drawing/2014/main" val="4036394256"/>
                  </a:ext>
                </a:extLst>
              </a:tr>
              <a:tr h="605545">
                <a:tc>
                  <a:txBody>
                    <a:bodyPr/>
                    <a:lstStyle/>
                    <a:p>
                      <a:endParaRPr lang="en-US" sz="2800" dirty="0">
                        <a:latin typeface="Helvetica" pitchFamily="2" charset="0"/>
                      </a:endParaRPr>
                    </a:p>
                  </a:txBody>
                  <a:tcPr/>
                </a:tc>
                <a:tc>
                  <a:txBody>
                    <a:bodyPr/>
                    <a:lstStyle/>
                    <a:p>
                      <a:pPr algn="ctr"/>
                      <a:endParaRPr lang="en-US" sz="3200" b="1" dirty="0">
                        <a:latin typeface="Helvetica" pitchFamily="2" charset="0"/>
                      </a:endParaRPr>
                    </a:p>
                  </a:txBody>
                  <a:tcPr/>
                </a:tc>
                <a:extLst>
                  <a:ext uri="{0D108BD9-81ED-4DB2-BD59-A6C34878D82A}">
                    <a16:rowId xmlns:a16="http://schemas.microsoft.com/office/drawing/2014/main" val="2025667000"/>
                  </a:ext>
                </a:extLst>
              </a:tr>
              <a:tr h="605545">
                <a:tc>
                  <a:txBody>
                    <a:bodyPr/>
                    <a:lstStyle/>
                    <a:p>
                      <a:endParaRPr lang="en-US" sz="2800" dirty="0">
                        <a:latin typeface="Helvetica" pitchFamily="2" charset="0"/>
                      </a:endParaRPr>
                    </a:p>
                  </a:txBody>
                  <a:tcPr/>
                </a:tc>
                <a:tc>
                  <a:txBody>
                    <a:bodyPr/>
                    <a:lstStyle/>
                    <a:p>
                      <a:pPr algn="ctr"/>
                      <a:endParaRPr lang="en-US" sz="3200" dirty="0">
                        <a:solidFill>
                          <a:srgbClr val="FF0000"/>
                        </a:solidFill>
                        <a:latin typeface="Helvetica" pitchFamily="2" charset="0"/>
                      </a:endParaRPr>
                    </a:p>
                  </a:txBody>
                  <a:tcPr/>
                </a:tc>
                <a:extLst>
                  <a:ext uri="{0D108BD9-81ED-4DB2-BD59-A6C34878D82A}">
                    <a16:rowId xmlns:a16="http://schemas.microsoft.com/office/drawing/2014/main" val="859033728"/>
                  </a:ext>
                </a:extLst>
              </a:tr>
              <a:tr h="605545">
                <a:tc>
                  <a:txBody>
                    <a:bodyPr/>
                    <a:lstStyle/>
                    <a:p>
                      <a:endParaRPr lang="en-US" sz="2800" dirty="0">
                        <a:latin typeface="Helvetica"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dirty="0">
                        <a:latin typeface="Helvetica" pitchFamily="2" charset="0"/>
                      </a:endParaRPr>
                    </a:p>
                  </a:txBody>
                  <a:tcPr/>
                </a:tc>
                <a:extLst>
                  <a:ext uri="{0D108BD9-81ED-4DB2-BD59-A6C34878D82A}">
                    <a16:rowId xmlns:a16="http://schemas.microsoft.com/office/drawing/2014/main" val="517797809"/>
                  </a:ext>
                </a:extLst>
              </a:tr>
              <a:tr h="605545">
                <a:tc>
                  <a:txBody>
                    <a:bodyPr/>
                    <a:lstStyle/>
                    <a:p>
                      <a:endParaRPr lang="en-US" sz="2800" dirty="0">
                        <a:latin typeface="Helvetica"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dirty="0">
                        <a:latin typeface="Helvetica" pitchFamily="2" charset="0"/>
                      </a:endParaRPr>
                    </a:p>
                  </a:txBody>
                  <a:tcPr/>
                </a:tc>
                <a:extLst>
                  <a:ext uri="{0D108BD9-81ED-4DB2-BD59-A6C34878D82A}">
                    <a16:rowId xmlns:a16="http://schemas.microsoft.com/office/drawing/2014/main" val="1337238703"/>
                  </a:ext>
                </a:extLst>
              </a:tr>
              <a:tr h="605545">
                <a:tc>
                  <a:txBody>
                    <a:bodyPr/>
                    <a:lstStyle/>
                    <a:p>
                      <a:endParaRPr lang="en-US" sz="2800" dirty="0">
                        <a:latin typeface="Helvetica"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dirty="0">
                        <a:latin typeface="Helvetica" pitchFamily="2" charset="0"/>
                      </a:endParaRPr>
                    </a:p>
                  </a:txBody>
                  <a:tcPr/>
                </a:tc>
                <a:extLst>
                  <a:ext uri="{0D108BD9-81ED-4DB2-BD59-A6C34878D82A}">
                    <a16:rowId xmlns:a16="http://schemas.microsoft.com/office/drawing/2014/main" val="2870338753"/>
                  </a:ext>
                </a:extLst>
              </a:tr>
            </a:tbl>
          </a:graphicData>
        </a:graphic>
      </p:graphicFrame>
      <p:sp>
        <p:nvSpPr>
          <p:cNvPr id="5" name="Content Placeholder 2">
            <a:extLst>
              <a:ext uri="{FF2B5EF4-FFF2-40B4-BE49-F238E27FC236}">
                <a16:creationId xmlns:a16="http://schemas.microsoft.com/office/drawing/2014/main" id="{6B3D78C3-2DC7-0D43-A73A-7536F0B3C7C4}"/>
              </a:ext>
            </a:extLst>
          </p:cNvPr>
          <p:cNvSpPr txBox="1">
            <a:spLocks/>
          </p:cNvSpPr>
          <p:nvPr/>
        </p:nvSpPr>
        <p:spPr>
          <a:xfrm>
            <a:off x="6516216" y="6012406"/>
            <a:ext cx="3765104" cy="1691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latin typeface="Helvetica" pitchFamily="2" charset="0"/>
              </a:rPr>
              <a:t>4 / 5 </a:t>
            </a:r>
          </a:p>
        </p:txBody>
      </p:sp>
      <p:sp>
        <p:nvSpPr>
          <p:cNvPr id="7" name="Content Placeholder 2">
            <a:extLst>
              <a:ext uri="{FF2B5EF4-FFF2-40B4-BE49-F238E27FC236}">
                <a16:creationId xmlns:a16="http://schemas.microsoft.com/office/drawing/2014/main" id="{258CE06B-A3D7-9241-B311-60D4A16ACDD6}"/>
              </a:ext>
            </a:extLst>
          </p:cNvPr>
          <p:cNvSpPr txBox="1">
            <a:spLocks/>
          </p:cNvSpPr>
          <p:nvPr/>
        </p:nvSpPr>
        <p:spPr>
          <a:xfrm>
            <a:off x="7525916" y="6034283"/>
            <a:ext cx="864096" cy="685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latin typeface="Helvetica" pitchFamily="2" charset="0"/>
              </a:rPr>
              <a:t>😁</a:t>
            </a:r>
          </a:p>
        </p:txBody>
      </p:sp>
      <p:sp>
        <p:nvSpPr>
          <p:cNvPr id="8" name="Content Placeholder 2">
            <a:extLst>
              <a:ext uri="{FF2B5EF4-FFF2-40B4-BE49-F238E27FC236}">
                <a16:creationId xmlns:a16="http://schemas.microsoft.com/office/drawing/2014/main" id="{B23DDBD6-C761-DC46-A9B0-E71E921F6CF1}"/>
              </a:ext>
            </a:extLst>
          </p:cNvPr>
          <p:cNvSpPr txBox="1">
            <a:spLocks/>
          </p:cNvSpPr>
          <p:nvPr/>
        </p:nvSpPr>
        <p:spPr>
          <a:xfrm>
            <a:off x="899592" y="2780929"/>
            <a:ext cx="3240360"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Explains the data?</a:t>
            </a:r>
          </a:p>
        </p:txBody>
      </p:sp>
      <p:sp>
        <p:nvSpPr>
          <p:cNvPr id="9" name="Content Placeholder 2">
            <a:extLst>
              <a:ext uri="{FF2B5EF4-FFF2-40B4-BE49-F238E27FC236}">
                <a16:creationId xmlns:a16="http://schemas.microsoft.com/office/drawing/2014/main" id="{1E52CFC5-D4AB-8B43-9D77-5C3A87FF490F}"/>
              </a:ext>
            </a:extLst>
          </p:cNvPr>
          <p:cNvSpPr txBox="1">
            <a:spLocks/>
          </p:cNvSpPr>
          <p:nvPr/>
        </p:nvSpPr>
        <p:spPr>
          <a:xfrm>
            <a:off x="6372200" y="2834195"/>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latin typeface="Helvetica" pitchFamily="2" charset="0"/>
              </a:rPr>
              <a:t>✓</a:t>
            </a:r>
          </a:p>
        </p:txBody>
      </p:sp>
      <p:sp>
        <p:nvSpPr>
          <p:cNvPr id="10" name="Content Placeholder 2">
            <a:extLst>
              <a:ext uri="{FF2B5EF4-FFF2-40B4-BE49-F238E27FC236}">
                <a16:creationId xmlns:a16="http://schemas.microsoft.com/office/drawing/2014/main" id="{A4B1AAA0-FD6A-2047-AC2B-DBCD1BBA9493}"/>
              </a:ext>
            </a:extLst>
          </p:cNvPr>
          <p:cNvSpPr txBox="1">
            <a:spLocks/>
          </p:cNvSpPr>
          <p:nvPr/>
        </p:nvSpPr>
        <p:spPr>
          <a:xfrm>
            <a:off x="899592" y="3429000"/>
            <a:ext cx="3240360"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Generalizable?</a:t>
            </a:r>
          </a:p>
        </p:txBody>
      </p:sp>
      <p:sp>
        <p:nvSpPr>
          <p:cNvPr id="11" name="Content Placeholder 2">
            <a:extLst>
              <a:ext uri="{FF2B5EF4-FFF2-40B4-BE49-F238E27FC236}">
                <a16:creationId xmlns:a16="http://schemas.microsoft.com/office/drawing/2014/main" id="{F5184019-9527-9449-85FF-E2FE8EB14201}"/>
              </a:ext>
            </a:extLst>
          </p:cNvPr>
          <p:cNvSpPr txBox="1">
            <a:spLocks/>
          </p:cNvSpPr>
          <p:nvPr/>
        </p:nvSpPr>
        <p:spPr>
          <a:xfrm>
            <a:off x="6372200" y="3356992"/>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solidFill>
                  <a:srgbClr val="FF0000"/>
                </a:solidFill>
                <a:latin typeface="Helvetica" pitchFamily="2" charset="0"/>
              </a:rPr>
              <a:t>x</a:t>
            </a:r>
            <a:endParaRPr lang="en-US" sz="2800" dirty="0">
              <a:solidFill>
                <a:srgbClr val="FF0000"/>
              </a:solidFill>
              <a:latin typeface="Helvetica" pitchFamily="2" charset="0"/>
            </a:endParaRPr>
          </a:p>
          <a:p>
            <a:pPr marL="0" indent="0" algn="ctr">
              <a:buNone/>
            </a:pPr>
            <a:endParaRPr lang="en-US" sz="2800" b="1" dirty="0">
              <a:latin typeface="Helvetica" pitchFamily="2" charset="0"/>
            </a:endParaRPr>
          </a:p>
        </p:txBody>
      </p:sp>
      <p:sp>
        <p:nvSpPr>
          <p:cNvPr id="12" name="Content Placeholder 2">
            <a:extLst>
              <a:ext uri="{FF2B5EF4-FFF2-40B4-BE49-F238E27FC236}">
                <a16:creationId xmlns:a16="http://schemas.microsoft.com/office/drawing/2014/main" id="{C345A475-349C-E94D-85FE-9BEE541E9EF8}"/>
              </a:ext>
            </a:extLst>
          </p:cNvPr>
          <p:cNvSpPr txBox="1">
            <a:spLocks/>
          </p:cNvSpPr>
          <p:nvPr/>
        </p:nvSpPr>
        <p:spPr>
          <a:xfrm>
            <a:off x="907976" y="4085456"/>
            <a:ext cx="3664024" cy="7837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Provides new insight?</a:t>
            </a:r>
          </a:p>
        </p:txBody>
      </p:sp>
      <p:sp>
        <p:nvSpPr>
          <p:cNvPr id="13" name="Content Placeholder 2">
            <a:extLst>
              <a:ext uri="{FF2B5EF4-FFF2-40B4-BE49-F238E27FC236}">
                <a16:creationId xmlns:a16="http://schemas.microsoft.com/office/drawing/2014/main" id="{7CCA2925-BB31-F34D-B51A-05ACB0A7703F}"/>
              </a:ext>
            </a:extLst>
          </p:cNvPr>
          <p:cNvSpPr txBox="1">
            <a:spLocks/>
          </p:cNvSpPr>
          <p:nvPr/>
        </p:nvSpPr>
        <p:spPr>
          <a:xfrm>
            <a:off x="6372200" y="4077072"/>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latin typeface="Helvetica" pitchFamily="2" charset="0"/>
              </a:rPr>
              <a:t>✓</a:t>
            </a:r>
          </a:p>
        </p:txBody>
      </p:sp>
      <p:sp>
        <p:nvSpPr>
          <p:cNvPr id="14" name="Content Placeholder 2">
            <a:extLst>
              <a:ext uri="{FF2B5EF4-FFF2-40B4-BE49-F238E27FC236}">
                <a16:creationId xmlns:a16="http://schemas.microsoft.com/office/drawing/2014/main" id="{24D0694B-60CE-3143-8A5D-51E085CD9598}"/>
              </a:ext>
            </a:extLst>
          </p:cNvPr>
          <p:cNvSpPr txBox="1">
            <a:spLocks/>
          </p:cNvSpPr>
          <p:nvPr/>
        </p:nvSpPr>
        <p:spPr>
          <a:xfrm>
            <a:off x="940024" y="4659870"/>
            <a:ext cx="3664024" cy="7837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Usefulness?</a:t>
            </a:r>
          </a:p>
        </p:txBody>
      </p:sp>
      <p:sp>
        <p:nvSpPr>
          <p:cNvPr id="15" name="Content Placeholder 2">
            <a:extLst>
              <a:ext uri="{FF2B5EF4-FFF2-40B4-BE49-F238E27FC236}">
                <a16:creationId xmlns:a16="http://schemas.microsoft.com/office/drawing/2014/main" id="{5053119F-27FE-EF42-82D3-6438E36E8898}"/>
              </a:ext>
            </a:extLst>
          </p:cNvPr>
          <p:cNvSpPr txBox="1">
            <a:spLocks/>
          </p:cNvSpPr>
          <p:nvPr/>
        </p:nvSpPr>
        <p:spPr>
          <a:xfrm>
            <a:off x="6372200" y="4653136"/>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latin typeface="Helvetica" pitchFamily="2" charset="0"/>
              </a:rPr>
              <a:t>✓</a:t>
            </a:r>
          </a:p>
        </p:txBody>
      </p:sp>
      <p:sp>
        <p:nvSpPr>
          <p:cNvPr id="16" name="Content Placeholder 2">
            <a:extLst>
              <a:ext uri="{FF2B5EF4-FFF2-40B4-BE49-F238E27FC236}">
                <a16:creationId xmlns:a16="http://schemas.microsoft.com/office/drawing/2014/main" id="{2F6A46F1-4338-DC49-8A5E-C06BEFFB816B}"/>
              </a:ext>
            </a:extLst>
          </p:cNvPr>
          <p:cNvSpPr txBox="1">
            <a:spLocks/>
          </p:cNvSpPr>
          <p:nvPr/>
        </p:nvSpPr>
        <p:spPr>
          <a:xfrm>
            <a:off x="6372200" y="5301208"/>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latin typeface="Helvetica" pitchFamily="2" charset="0"/>
              </a:rPr>
              <a:t>✓</a:t>
            </a:r>
          </a:p>
        </p:txBody>
      </p:sp>
      <p:sp>
        <p:nvSpPr>
          <p:cNvPr id="17" name="Content Placeholder 2">
            <a:extLst>
              <a:ext uri="{FF2B5EF4-FFF2-40B4-BE49-F238E27FC236}">
                <a16:creationId xmlns:a16="http://schemas.microsoft.com/office/drawing/2014/main" id="{851F24B4-E693-CE4D-B6FE-2EFD40852E07}"/>
              </a:ext>
            </a:extLst>
          </p:cNvPr>
          <p:cNvSpPr txBox="1">
            <a:spLocks/>
          </p:cNvSpPr>
          <p:nvPr/>
        </p:nvSpPr>
        <p:spPr>
          <a:xfrm>
            <a:off x="940024" y="5237584"/>
            <a:ext cx="3664024" cy="7837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Elegance?</a:t>
            </a:r>
          </a:p>
        </p:txBody>
      </p:sp>
    </p:spTree>
    <p:extLst>
      <p:ext uri="{BB962C8B-B14F-4D97-AF65-F5344CB8AC3E}">
        <p14:creationId xmlns:p14="http://schemas.microsoft.com/office/powerpoint/2010/main" val="36750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Critical model evaluation</a:t>
            </a:r>
          </a:p>
        </p:txBody>
      </p:sp>
      <p:sp>
        <p:nvSpPr>
          <p:cNvPr id="3" name="Content Placeholder 2"/>
          <p:cNvSpPr>
            <a:spLocks noGrp="1"/>
          </p:cNvSpPr>
          <p:nvPr>
            <p:ph idx="1"/>
          </p:nvPr>
        </p:nvSpPr>
        <p:spPr/>
        <p:txBody>
          <a:bodyPr/>
          <a:lstStyle/>
          <a:p>
            <a:r>
              <a:rPr lang="en-CA" dirty="0">
                <a:latin typeface="Helvetica" pitchFamily="2" charset="0"/>
              </a:rPr>
              <a:t>Is this a good model?</a:t>
            </a:r>
          </a:p>
        </p:txBody>
      </p:sp>
      <p:graphicFrame>
        <p:nvGraphicFramePr>
          <p:cNvPr id="4" name="Table 3">
            <a:extLst>
              <a:ext uri="{FF2B5EF4-FFF2-40B4-BE49-F238E27FC236}">
                <a16:creationId xmlns:a16="http://schemas.microsoft.com/office/drawing/2014/main" id="{5658D8AD-6192-B24D-8D30-D20FE1456E4D}"/>
              </a:ext>
            </a:extLst>
          </p:cNvPr>
          <p:cNvGraphicFramePr>
            <a:graphicFrameLocks noGrp="1"/>
          </p:cNvGraphicFramePr>
          <p:nvPr/>
        </p:nvGraphicFramePr>
        <p:xfrm>
          <a:off x="875928" y="2171994"/>
          <a:ext cx="7392144" cy="3633270"/>
        </p:xfrm>
        <a:graphic>
          <a:graphicData uri="http://schemas.openxmlformats.org/drawingml/2006/table">
            <a:tbl>
              <a:tblPr firstRow="1" bandRow="1">
                <a:tableStyleId>{D7AC3CCA-C797-4891-BE02-D94E43425B78}</a:tableStyleId>
              </a:tblPr>
              <a:tblGrid>
                <a:gridCol w="4848200">
                  <a:extLst>
                    <a:ext uri="{9D8B030D-6E8A-4147-A177-3AD203B41FA5}">
                      <a16:colId xmlns:a16="http://schemas.microsoft.com/office/drawing/2014/main" val="1171217962"/>
                    </a:ext>
                  </a:extLst>
                </a:gridCol>
                <a:gridCol w="2543944">
                  <a:extLst>
                    <a:ext uri="{9D8B030D-6E8A-4147-A177-3AD203B41FA5}">
                      <a16:colId xmlns:a16="http://schemas.microsoft.com/office/drawing/2014/main" val="915490367"/>
                    </a:ext>
                  </a:extLst>
                </a:gridCol>
              </a:tblGrid>
              <a:tr h="605545">
                <a:tc>
                  <a:txBody>
                    <a:bodyPr/>
                    <a:lstStyle/>
                    <a:p>
                      <a:r>
                        <a:rPr lang="en-US" sz="2800" dirty="0">
                          <a:latin typeface="Helvetica" pitchFamily="2" charset="0"/>
                        </a:rPr>
                        <a:t>Criteria</a:t>
                      </a:r>
                    </a:p>
                  </a:txBody>
                  <a:tcPr/>
                </a:tc>
                <a:tc>
                  <a:txBody>
                    <a:bodyPr/>
                    <a:lstStyle/>
                    <a:p>
                      <a:pPr algn="ctr"/>
                      <a:r>
                        <a:rPr lang="en-US" sz="2800" dirty="0">
                          <a:latin typeface="Helvetica" pitchFamily="2" charset="0"/>
                        </a:rPr>
                        <a:t>Our Model</a:t>
                      </a:r>
                    </a:p>
                  </a:txBody>
                  <a:tcPr/>
                </a:tc>
                <a:extLst>
                  <a:ext uri="{0D108BD9-81ED-4DB2-BD59-A6C34878D82A}">
                    <a16:rowId xmlns:a16="http://schemas.microsoft.com/office/drawing/2014/main" val="4036394256"/>
                  </a:ext>
                </a:extLst>
              </a:tr>
              <a:tr h="605545">
                <a:tc>
                  <a:txBody>
                    <a:bodyPr/>
                    <a:lstStyle/>
                    <a:p>
                      <a:r>
                        <a:rPr lang="en-US" sz="2800" dirty="0">
                          <a:latin typeface="Helvetica" pitchFamily="2" charset="0"/>
                        </a:rPr>
                        <a:t>Explains the data?</a:t>
                      </a:r>
                    </a:p>
                  </a:txBody>
                  <a:tcPr/>
                </a:tc>
                <a:tc>
                  <a:txBody>
                    <a:bodyPr/>
                    <a:lstStyle/>
                    <a:p>
                      <a:pPr algn="ctr"/>
                      <a:r>
                        <a:rPr lang="en-US" sz="3200" b="1" dirty="0">
                          <a:latin typeface="Helvetica" pitchFamily="2" charset="0"/>
                        </a:rPr>
                        <a:t>✓</a:t>
                      </a:r>
                    </a:p>
                  </a:txBody>
                  <a:tcPr/>
                </a:tc>
                <a:extLst>
                  <a:ext uri="{0D108BD9-81ED-4DB2-BD59-A6C34878D82A}">
                    <a16:rowId xmlns:a16="http://schemas.microsoft.com/office/drawing/2014/main" val="2025667000"/>
                  </a:ext>
                </a:extLst>
              </a:tr>
              <a:tr h="605545">
                <a:tc>
                  <a:txBody>
                    <a:bodyPr/>
                    <a:lstStyle/>
                    <a:p>
                      <a:r>
                        <a:rPr lang="en-US" sz="2800" dirty="0">
                          <a:latin typeface="Helvetica" pitchFamily="2" charset="0"/>
                        </a:rPr>
                        <a:t>Generalizable?</a:t>
                      </a:r>
                    </a:p>
                  </a:txBody>
                  <a:tcPr/>
                </a:tc>
                <a:tc>
                  <a:txBody>
                    <a:bodyPr/>
                    <a:lstStyle/>
                    <a:p>
                      <a:pPr algn="ctr"/>
                      <a:r>
                        <a:rPr lang="en-US" sz="3200" dirty="0">
                          <a:solidFill>
                            <a:srgbClr val="FF0000"/>
                          </a:solidFill>
                          <a:latin typeface="Helvetica" pitchFamily="2" charset="0"/>
                        </a:rPr>
                        <a:t>x</a:t>
                      </a:r>
                    </a:p>
                  </a:txBody>
                  <a:tcPr/>
                </a:tc>
                <a:extLst>
                  <a:ext uri="{0D108BD9-81ED-4DB2-BD59-A6C34878D82A}">
                    <a16:rowId xmlns:a16="http://schemas.microsoft.com/office/drawing/2014/main" val="859033728"/>
                  </a:ext>
                </a:extLst>
              </a:tr>
              <a:tr h="605545">
                <a:tc>
                  <a:txBody>
                    <a:bodyPr/>
                    <a:lstStyle/>
                    <a:p>
                      <a:r>
                        <a:rPr lang="en-US" sz="2800" dirty="0">
                          <a:latin typeface="Helvetica" pitchFamily="2" charset="0"/>
                        </a:rPr>
                        <a:t>Provides new insight?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latin typeface="Helvetica" pitchFamily="2" charset="0"/>
                        </a:rPr>
                        <a:t>✓</a:t>
                      </a:r>
                    </a:p>
                  </a:txBody>
                  <a:tcPr/>
                </a:tc>
                <a:extLst>
                  <a:ext uri="{0D108BD9-81ED-4DB2-BD59-A6C34878D82A}">
                    <a16:rowId xmlns:a16="http://schemas.microsoft.com/office/drawing/2014/main" val="517797809"/>
                  </a:ext>
                </a:extLst>
              </a:tr>
              <a:tr h="605545">
                <a:tc>
                  <a:txBody>
                    <a:bodyPr/>
                    <a:lstStyle/>
                    <a:p>
                      <a:r>
                        <a:rPr lang="en-US" sz="2800" dirty="0">
                          <a:latin typeface="Helvetica" pitchFamily="2" charset="0"/>
                        </a:rPr>
                        <a:t>Usefulness?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latin typeface="Helvetica" pitchFamily="2" charset="0"/>
                        </a:rPr>
                        <a:t>✓</a:t>
                      </a:r>
                    </a:p>
                  </a:txBody>
                  <a:tcPr/>
                </a:tc>
                <a:extLst>
                  <a:ext uri="{0D108BD9-81ED-4DB2-BD59-A6C34878D82A}">
                    <a16:rowId xmlns:a16="http://schemas.microsoft.com/office/drawing/2014/main" val="1337238703"/>
                  </a:ext>
                </a:extLst>
              </a:tr>
              <a:tr h="605545">
                <a:tc>
                  <a:txBody>
                    <a:bodyPr/>
                    <a:lstStyle/>
                    <a:p>
                      <a:r>
                        <a:rPr lang="en-US" sz="2800" dirty="0">
                          <a:latin typeface="Helvetica" pitchFamily="2" charset="0"/>
                        </a:rPr>
                        <a:t>Elegance?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latin typeface="Helvetica" pitchFamily="2" charset="0"/>
                        </a:rPr>
                        <a:t>✓</a:t>
                      </a:r>
                    </a:p>
                  </a:txBody>
                  <a:tcPr/>
                </a:tc>
                <a:extLst>
                  <a:ext uri="{0D108BD9-81ED-4DB2-BD59-A6C34878D82A}">
                    <a16:rowId xmlns:a16="http://schemas.microsoft.com/office/drawing/2014/main" val="2870338753"/>
                  </a:ext>
                </a:extLst>
              </a:tr>
            </a:tbl>
          </a:graphicData>
        </a:graphic>
      </p:graphicFrame>
      <p:sp>
        <p:nvSpPr>
          <p:cNvPr id="5" name="Content Placeholder 2">
            <a:extLst>
              <a:ext uri="{FF2B5EF4-FFF2-40B4-BE49-F238E27FC236}">
                <a16:creationId xmlns:a16="http://schemas.microsoft.com/office/drawing/2014/main" id="{6B3D78C3-2DC7-0D43-A73A-7536F0B3C7C4}"/>
              </a:ext>
            </a:extLst>
          </p:cNvPr>
          <p:cNvSpPr txBox="1">
            <a:spLocks/>
          </p:cNvSpPr>
          <p:nvPr/>
        </p:nvSpPr>
        <p:spPr>
          <a:xfrm>
            <a:off x="6516216" y="6012406"/>
            <a:ext cx="3765104" cy="1691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latin typeface="Helvetica" pitchFamily="2" charset="0"/>
              </a:rPr>
              <a:t>4 / 5 </a:t>
            </a:r>
          </a:p>
        </p:txBody>
      </p:sp>
      <p:sp>
        <p:nvSpPr>
          <p:cNvPr id="7" name="Content Placeholder 2">
            <a:extLst>
              <a:ext uri="{FF2B5EF4-FFF2-40B4-BE49-F238E27FC236}">
                <a16:creationId xmlns:a16="http://schemas.microsoft.com/office/drawing/2014/main" id="{258CE06B-A3D7-9241-B311-60D4A16ACDD6}"/>
              </a:ext>
            </a:extLst>
          </p:cNvPr>
          <p:cNvSpPr txBox="1">
            <a:spLocks/>
          </p:cNvSpPr>
          <p:nvPr/>
        </p:nvSpPr>
        <p:spPr>
          <a:xfrm>
            <a:off x="7525916" y="6034283"/>
            <a:ext cx="864096" cy="685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latin typeface="Helvetica" pitchFamily="2" charset="0"/>
              </a:rPr>
              <a:t>😁</a:t>
            </a:r>
          </a:p>
        </p:txBody>
      </p:sp>
    </p:spTree>
    <p:extLst>
      <p:ext uri="{BB962C8B-B14F-4D97-AF65-F5344CB8AC3E}">
        <p14:creationId xmlns:p14="http://schemas.microsoft.com/office/powerpoint/2010/main" val="380630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 &amp; conclusions</a:t>
            </a:r>
          </a:p>
        </p:txBody>
      </p:sp>
      <p:sp>
        <p:nvSpPr>
          <p:cNvPr id="3" name="Content Placeholder 2"/>
          <p:cNvSpPr>
            <a:spLocks noGrp="1"/>
          </p:cNvSpPr>
          <p:nvPr>
            <p:ph idx="1"/>
          </p:nvPr>
        </p:nvSpPr>
        <p:spPr/>
        <p:txBody>
          <a:bodyPr/>
          <a:lstStyle/>
          <a:p>
            <a:r>
              <a:rPr lang="en-CA" dirty="0">
                <a:latin typeface="Helvetica" pitchFamily="2" charset="0"/>
              </a:rPr>
              <a:t>What have you learned?</a:t>
            </a:r>
          </a:p>
        </p:txBody>
      </p:sp>
    </p:spTree>
    <p:extLst>
      <p:ext uri="{BB962C8B-B14F-4D97-AF65-F5344CB8AC3E}">
        <p14:creationId xmlns:p14="http://schemas.microsoft.com/office/powerpoint/2010/main" val="334775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normAutofit/>
          </a:bodyPr>
          <a:lstStyle/>
          <a:p>
            <a:pPr fontAlgn="base"/>
            <a:r>
              <a:rPr lang="en-US" sz="1500" dirty="0">
                <a:latin typeface="Helvetica" pitchFamily="2" charset="0"/>
              </a:rPr>
              <a:t>‘The mechanics of state-dependent neural correlations’ </a:t>
            </a:r>
            <a:r>
              <a:rPr lang="en-US" sz="1500" dirty="0" err="1">
                <a:latin typeface="Helvetica" pitchFamily="2" charset="0"/>
              </a:rPr>
              <a:t>Dorion</a:t>
            </a:r>
            <a:r>
              <a:rPr lang="en-US" sz="1500" dirty="0">
                <a:latin typeface="Helvetica" pitchFamily="2" charset="0"/>
              </a:rPr>
              <a:t> et al </a:t>
            </a:r>
          </a:p>
          <a:p>
            <a:pPr fontAlgn="base"/>
            <a:r>
              <a:rPr lang="en-US" sz="1500" u="sng" dirty="0">
                <a:latin typeface="Helvetica" pitchFamily="2" charset="0"/>
                <a:hlinkClick r:id="rId2"/>
              </a:rPr>
              <a:t>https://www.nature.com/articles/nrn1888</a:t>
            </a:r>
            <a:endParaRPr lang="en-US" sz="1500" dirty="0">
              <a:latin typeface="Helvetica" pitchFamily="2" charset="0"/>
            </a:endParaRPr>
          </a:p>
          <a:p>
            <a:pPr fontAlgn="base"/>
            <a:r>
              <a:rPr lang="en-US" sz="1500" dirty="0" err="1">
                <a:latin typeface="Helvetica" pitchFamily="2" charset="0"/>
              </a:rPr>
              <a:t>Mendels</a:t>
            </a:r>
            <a:r>
              <a:rPr lang="en-US" sz="1500" dirty="0">
                <a:latin typeface="Helvetica" pitchFamily="2" charset="0"/>
              </a:rPr>
              <a:t> OP and Shamir M (2018) Relating the Structure of Noise Correlations in Macaque Primary Visual Cortex to Decoder Performance. Front. </a:t>
            </a:r>
            <a:r>
              <a:rPr lang="en-US" sz="1500" dirty="0" err="1">
                <a:latin typeface="Helvetica" pitchFamily="2" charset="0"/>
              </a:rPr>
              <a:t>Comput</a:t>
            </a:r>
            <a:r>
              <a:rPr lang="en-US" sz="1500" dirty="0">
                <a:latin typeface="Helvetica" pitchFamily="2" charset="0"/>
              </a:rPr>
              <a:t>. </a:t>
            </a:r>
            <a:r>
              <a:rPr lang="en-US" sz="1500" dirty="0" err="1">
                <a:latin typeface="Helvetica" pitchFamily="2" charset="0"/>
              </a:rPr>
              <a:t>Neurosci</a:t>
            </a:r>
            <a:r>
              <a:rPr lang="en-US" sz="1500" dirty="0">
                <a:latin typeface="Helvetica" pitchFamily="2" charset="0"/>
              </a:rPr>
              <a:t>. 12:12. </a:t>
            </a:r>
            <a:r>
              <a:rPr lang="en-US" sz="1500" dirty="0" err="1">
                <a:latin typeface="Helvetica" pitchFamily="2" charset="0"/>
              </a:rPr>
              <a:t>doi</a:t>
            </a:r>
            <a:r>
              <a:rPr lang="en-US" sz="1500" dirty="0">
                <a:latin typeface="Helvetica" pitchFamily="2" charset="0"/>
              </a:rPr>
              <a:t>: 10.3389/fncom.2018.00012</a:t>
            </a:r>
          </a:p>
          <a:p>
            <a:pPr fontAlgn="base"/>
            <a:r>
              <a:rPr lang="en-US" sz="1500" dirty="0">
                <a:latin typeface="Helvetica" pitchFamily="2" charset="0"/>
              </a:rPr>
              <a:t>The sign rule and beyond: boundary effects, flexibility, and noise correlations in neural population codes (Yu Hu, </a:t>
            </a:r>
            <a:r>
              <a:rPr lang="en-US" sz="1500" dirty="0" err="1">
                <a:latin typeface="Helvetica" pitchFamily="2" charset="0"/>
              </a:rPr>
              <a:t>Zylberg</a:t>
            </a:r>
            <a:r>
              <a:rPr lang="en-US" sz="1500" dirty="0">
                <a:latin typeface="Helvetica" pitchFamily="2" charset="0"/>
              </a:rPr>
              <a:t>, </a:t>
            </a:r>
            <a:r>
              <a:rPr lang="en-US" sz="1500" dirty="0" err="1">
                <a:latin typeface="Helvetica" pitchFamily="2" charset="0"/>
              </a:rPr>
              <a:t>Shea</a:t>
            </a:r>
            <a:r>
              <a:rPr lang="en-US" sz="1500" dirty="0">
                <a:latin typeface="Helvetica" pitchFamily="2" charset="0"/>
              </a:rPr>
              <a:t>-Brown)</a:t>
            </a:r>
          </a:p>
        </p:txBody>
      </p:sp>
    </p:spTree>
    <p:extLst>
      <p:ext uri="{BB962C8B-B14F-4D97-AF65-F5344CB8AC3E}">
        <p14:creationId xmlns:p14="http://schemas.microsoft.com/office/powerpoint/2010/main" val="264391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Phenomenon</a:t>
            </a:r>
          </a:p>
        </p:txBody>
      </p:sp>
      <p:sp>
        <p:nvSpPr>
          <p:cNvPr id="3" name="Content Placeholder 2"/>
          <p:cNvSpPr>
            <a:spLocks noGrp="1"/>
          </p:cNvSpPr>
          <p:nvPr>
            <p:ph idx="1"/>
          </p:nvPr>
        </p:nvSpPr>
        <p:spPr/>
        <p:txBody>
          <a:bodyPr>
            <a:normAutofit/>
          </a:bodyPr>
          <a:lstStyle/>
          <a:p>
            <a:r>
              <a:rPr lang="en-CA" sz="2800" dirty="0" err="1">
                <a:latin typeface="Helvetica" pitchFamily="2" charset="0"/>
              </a:rPr>
              <a:t>Noisey</a:t>
            </a:r>
            <a:r>
              <a:rPr lang="en-CA" sz="2800" dirty="0">
                <a:latin typeface="Helvetica" pitchFamily="2" charset="0"/>
              </a:rPr>
              <a:t> neurons are </a:t>
            </a:r>
            <a:r>
              <a:rPr lang="en-CA" sz="2800" dirty="0" err="1">
                <a:latin typeface="Helvetica" pitchFamily="2" charset="0"/>
              </a:rPr>
              <a:t>noisey</a:t>
            </a:r>
            <a:endParaRPr lang="en-CA" sz="2800" dirty="0">
              <a:latin typeface="Helvetica" pitchFamily="2" charset="0"/>
            </a:endParaRPr>
          </a:p>
          <a:p>
            <a:r>
              <a:rPr lang="en-CA" sz="2800" dirty="0">
                <a:latin typeface="Helvetica" pitchFamily="2" charset="0"/>
              </a:rPr>
              <a:t>Information in neuron population is provided by signal (individual level) and variability (population level) </a:t>
            </a:r>
            <a:r>
              <a:rPr lang="en-CA" sz="2800" baseline="30000" dirty="0">
                <a:latin typeface="Helvetica" pitchFamily="2" charset="0"/>
              </a:rPr>
              <a:t>1</a:t>
            </a:r>
            <a:endParaRPr lang="en-CA" sz="2800" dirty="0">
              <a:latin typeface="Helvetica" pitchFamily="2" charset="0"/>
            </a:endParaRPr>
          </a:p>
          <a:p>
            <a:r>
              <a:rPr lang="en-CA" sz="2800" dirty="0">
                <a:latin typeface="Helvetica" pitchFamily="2" charset="0"/>
              </a:rPr>
              <a:t>Correlations can have a large affect at the population level even when they have a small effect at the level of pairs </a:t>
            </a:r>
            <a:r>
              <a:rPr lang="en-CA" sz="2800" baseline="30000" dirty="0">
                <a:latin typeface="Helvetica" pitchFamily="2" charset="0"/>
              </a:rPr>
              <a:t>2</a:t>
            </a:r>
            <a:endParaRPr lang="en-CA" sz="2800" dirty="0">
              <a:latin typeface="Helvetica" pitchFamily="2" charset="0"/>
            </a:endParaRPr>
          </a:p>
        </p:txBody>
      </p:sp>
    </p:spTree>
    <p:extLst>
      <p:ext uri="{BB962C8B-B14F-4D97-AF65-F5344CB8AC3E}">
        <p14:creationId xmlns:p14="http://schemas.microsoft.com/office/powerpoint/2010/main" val="20171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Objective / goal / question</a:t>
            </a:r>
          </a:p>
        </p:txBody>
      </p:sp>
      <p:sp>
        <p:nvSpPr>
          <p:cNvPr id="3" name="Content Placeholder 2"/>
          <p:cNvSpPr>
            <a:spLocks noGrp="1"/>
          </p:cNvSpPr>
          <p:nvPr>
            <p:ph idx="1"/>
          </p:nvPr>
        </p:nvSpPr>
        <p:spPr/>
        <p:txBody>
          <a:bodyPr/>
          <a:lstStyle/>
          <a:p>
            <a:r>
              <a:rPr lang="en-CA" dirty="0">
                <a:latin typeface="Helvetica" pitchFamily="2" charset="0"/>
              </a:rPr>
              <a:t>Can noise in neuron populations enhance the decidability of the signal?</a:t>
            </a:r>
          </a:p>
        </p:txBody>
      </p:sp>
    </p:spTree>
    <p:extLst>
      <p:ext uri="{BB962C8B-B14F-4D97-AF65-F5344CB8AC3E}">
        <p14:creationId xmlns:p14="http://schemas.microsoft.com/office/powerpoint/2010/main" val="107825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a:t>
            </a:r>
          </a:p>
        </p:txBody>
      </p:sp>
      <p:sp>
        <p:nvSpPr>
          <p:cNvPr id="3" name="Content Placeholder 2"/>
          <p:cNvSpPr>
            <a:spLocks noGrp="1"/>
          </p:cNvSpPr>
          <p:nvPr>
            <p:ph idx="1"/>
          </p:nvPr>
        </p:nvSpPr>
        <p:spPr/>
        <p:txBody>
          <a:bodyPr/>
          <a:lstStyle/>
          <a:p>
            <a:r>
              <a:rPr lang="en-CA" dirty="0">
                <a:latin typeface="Helvetica" pitchFamily="2" charset="0"/>
              </a:rPr>
              <a:t>What’s known?</a:t>
            </a:r>
          </a:p>
          <a:p>
            <a:pPr lvl="1"/>
            <a:r>
              <a:rPr lang="en-US" sz="2400" dirty="0">
                <a:latin typeface="Helvetica" pitchFamily="2" charset="0"/>
              </a:rPr>
              <a:t>Correlations can have a large effect at the population level even when they have a small effect at the level of pairs </a:t>
            </a:r>
            <a:r>
              <a:rPr lang="en-US" sz="2400" baseline="30000" dirty="0">
                <a:latin typeface="Helvetica" pitchFamily="2" charset="0"/>
              </a:rPr>
              <a:t>2</a:t>
            </a:r>
            <a:r>
              <a:rPr lang="en-US" sz="2400" dirty="0">
                <a:latin typeface="Helvetica" pitchFamily="2" charset="0"/>
              </a:rPr>
              <a:t> </a:t>
            </a:r>
          </a:p>
          <a:p>
            <a:pPr lvl="1" fontAlgn="base"/>
            <a:r>
              <a:rPr lang="en-US" sz="2400" dirty="0">
                <a:latin typeface="Helvetica" pitchFamily="2" charset="0"/>
              </a:rPr>
              <a:t>Noise correlations can have a strong influence on the information available in large populations </a:t>
            </a:r>
            <a:r>
              <a:rPr lang="en-US" sz="2400" baseline="30000" dirty="0">
                <a:latin typeface="Helvetica" pitchFamily="2" charset="0"/>
              </a:rPr>
              <a:t>3</a:t>
            </a:r>
            <a:endParaRPr lang="en-CA" dirty="0">
              <a:latin typeface="Helvetica" pitchFamily="2" charset="0"/>
            </a:endParaRPr>
          </a:p>
          <a:p>
            <a:r>
              <a:rPr lang="en-CA" dirty="0">
                <a:latin typeface="Helvetica" pitchFamily="2" charset="0"/>
              </a:rPr>
              <a:t>Previous models?</a:t>
            </a:r>
          </a:p>
        </p:txBody>
      </p:sp>
    </p:spTree>
    <p:extLst>
      <p:ext uri="{BB962C8B-B14F-4D97-AF65-F5344CB8AC3E}">
        <p14:creationId xmlns:p14="http://schemas.microsoft.com/office/powerpoint/2010/main" val="407111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Parameters and variables</a:t>
            </a:r>
          </a:p>
        </p:txBody>
      </p:sp>
      <p:sp>
        <p:nvSpPr>
          <p:cNvPr id="3" name="Content Placeholder 2"/>
          <p:cNvSpPr>
            <a:spLocks noGrp="1"/>
          </p:cNvSpPr>
          <p:nvPr>
            <p:ph idx="1"/>
          </p:nvPr>
        </p:nvSpPr>
        <p:spPr/>
        <p:txBody>
          <a:bodyPr/>
          <a:lstStyle/>
          <a:p>
            <a:r>
              <a:rPr lang="en-CA" dirty="0">
                <a:latin typeface="Helvetica" pitchFamily="2" charset="0"/>
              </a:rPr>
              <a:t>Leaky Integrate and Fire Neurons</a:t>
            </a:r>
          </a:p>
          <a:p>
            <a:r>
              <a:rPr lang="en-CA" dirty="0">
                <a:latin typeface="Helvetica" pitchFamily="2" charset="0"/>
              </a:rPr>
              <a:t>Noise Correlations</a:t>
            </a:r>
          </a:p>
        </p:txBody>
      </p:sp>
    </p:spTree>
    <p:extLst>
      <p:ext uri="{BB962C8B-B14F-4D97-AF65-F5344CB8AC3E}">
        <p14:creationId xmlns:p14="http://schemas.microsoft.com/office/powerpoint/2010/main" val="210083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Hypotheses</a:t>
            </a:r>
          </a:p>
        </p:txBody>
      </p:sp>
      <p:sp>
        <p:nvSpPr>
          <p:cNvPr id="3" name="Content Placeholder 2"/>
          <p:cNvSpPr>
            <a:spLocks noGrp="1"/>
          </p:cNvSpPr>
          <p:nvPr>
            <p:ph idx="1"/>
          </p:nvPr>
        </p:nvSpPr>
        <p:spPr/>
        <p:txBody>
          <a:bodyPr/>
          <a:lstStyle/>
          <a:p>
            <a:r>
              <a:rPr lang="en-US" dirty="0">
                <a:latin typeface="Helvetica" pitchFamily="2" charset="0"/>
              </a:rPr>
              <a:t>[reframe the beginning of our abstract w/ less words?]</a:t>
            </a:r>
          </a:p>
          <a:p>
            <a:endParaRPr lang="en-CA" dirty="0">
              <a:latin typeface="Helvetica" pitchFamily="2" charset="0"/>
            </a:endParaRPr>
          </a:p>
        </p:txBody>
      </p:sp>
    </p:spTree>
    <p:extLst>
      <p:ext uri="{BB962C8B-B14F-4D97-AF65-F5344CB8AC3E}">
        <p14:creationId xmlns:p14="http://schemas.microsoft.com/office/powerpoint/2010/main" val="223807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Selected toolkit</a:t>
            </a:r>
          </a:p>
        </p:txBody>
      </p:sp>
      <p:sp>
        <p:nvSpPr>
          <p:cNvPr id="3" name="Content Placeholder 2"/>
          <p:cNvSpPr>
            <a:spLocks noGrp="1"/>
          </p:cNvSpPr>
          <p:nvPr>
            <p:ph idx="1"/>
          </p:nvPr>
        </p:nvSpPr>
        <p:spPr/>
        <p:txBody>
          <a:bodyPr/>
          <a:lstStyle/>
          <a:p>
            <a:r>
              <a:rPr lang="en-CA" dirty="0">
                <a:latin typeface="Helvetica" pitchFamily="2" charset="0"/>
              </a:rPr>
              <a:t>Why is this the appropriate toolkit?</a:t>
            </a:r>
          </a:p>
        </p:txBody>
      </p:sp>
    </p:spTree>
    <p:extLst>
      <p:ext uri="{BB962C8B-B14F-4D97-AF65-F5344CB8AC3E}">
        <p14:creationId xmlns:p14="http://schemas.microsoft.com/office/powerpoint/2010/main" val="245533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 schematic / equations</a:t>
            </a:r>
          </a:p>
        </p:txBody>
      </p:sp>
      <p:sp>
        <p:nvSpPr>
          <p:cNvPr id="4" name="Content Placeholder 2">
            <a:extLst>
              <a:ext uri="{FF2B5EF4-FFF2-40B4-BE49-F238E27FC236}">
                <a16:creationId xmlns:a16="http://schemas.microsoft.com/office/drawing/2014/main" id="{5379FD37-187B-A44F-9D9A-A375F6472433}"/>
              </a:ext>
            </a:extLst>
          </p:cNvPr>
          <p:cNvSpPr txBox="1">
            <a:spLocks/>
          </p:cNvSpPr>
          <p:nvPr/>
        </p:nvSpPr>
        <p:spPr>
          <a:xfrm>
            <a:off x="438324" y="177281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latin typeface="Helvetica" pitchFamily="2" charset="0"/>
              </a:rPr>
              <a:t>Final version of this image</a:t>
            </a:r>
          </a:p>
        </p:txBody>
      </p:sp>
      <p:pic>
        <p:nvPicPr>
          <p:cNvPr id="5" name="Picture 2" descr="https://lh4.googleusercontent.com/XLdYohaBoFScCBgfC9IE0Rx1Q7RxHhEAKZhC1W3ePSd-BIiKvhUmuZgKhRSRAT9-3iwl86-c2Zr9AqbG-YCFml0I6PAJlIuqOy-SUB5s-rPvBeIvZwCcvvN_eqOSmYQZLquugMTMl6I">
            <a:extLst>
              <a:ext uri="{FF2B5EF4-FFF2-40B4-BE49-F238E27FC236}">
                <a16:creationId xmlns:a16="http://schemas.microsoft.com/office/drawing/2014/main" id="{2A5DD033-F2E2-2940-B114-C5933BFCD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028" y="2665512"/>
            <a:ext cx="4644008" cy="3387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6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Simulations / results</a:t>
            </a:r>
          </a:p>
        </p:txBody>
      </p:sp>
      <p:sp>
        <p:nvSpPr>
          <p:cNvPr id="3" name="Content Placeholder 2"/>
          <p:cNvSpPr>
            <a:spLocks noGrp="1"/>
          </p:cNvSpPr>
          <p:nvPr>
            <p:ph idx="1"/>
          </p:nvPr>
        </p:nvSpPr>
        <p:spPr/>
        <p:txBody>
          <a:bodyPr/>
          <a:lstStyle/>
          <a:p>
            <a:r>
              <a:rPr lang="en-US" dirty="0">
                <a:latin typeface="Helvetica" pitchFamily="2" charset="0"/>
              </a:rPr>
              <a:t>(4)</a:t>
            </a:r>
          </a:p>
          <a:p>
            <a:r>
              <a:rPr lang="en-US" dirty="0">
                <a:latin typeface="Helvetica" pitchFamily="2" charset="0"/>
              </a:rPr>
              <a:t>We might want to use this figure to explain the trouble we ran into with our initial approach to correlations? </a:t>
            </a:r>
          </a:p>
          <a:p>
            <a:br>
              <a:rPr lang="en-US" dirty="0">
                <a:latin typeface="Helvetica" pitchFamily="2" charset="0"/>
              </a:rPr>
            </a:br>
            <a:endParaRPr lang="en-CA" dirty="0">
              <a:latin typeface="Helvetica" pitchFamily="2" charset="0"/>
            </a:endParaRPr>
          </a:p>
        </p:txBody>
      </p:sp>
      <p:pic>
        <p:nvPicPr>
          <p:cNvPr id="2052" name="Picture 4" descr="https://lh4.googleusercontent.com/z0NXkTWtmljyKSoVMOgF07bPkD1vxZrhd6JVFGe_yk9oWeHzeOxJd7sxAtURER3VVH_xHMzzG-A7j8pabuOQrCDl7i-jMTpSY23hDZvuBMp055kolzQnPrJEZe_pE80YrkdDexc1PDA">
            <a:extLst>
              <a:ext uri="{FF2B5EF4-FFF2-40B4-BE49-F238E27FC236}">
                <a16:creationId xmlns:a16="http://schemas.microsoft.com/office/drawing/2014/main" id="{45BEDFDC-EA3C-C64D-9A66-0E620B0EE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863181"/>
            <a:ext cx="3995936" cy="280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9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642</Words>
  <Application>Microsoft Macintosh PowerPoint</Application>
  <PresentationFormat>On-screen Show (4:3)</PresentationFormat>
  <Paragraphs>114</Paragraphs>
  <Slides>15</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Helvetica</vt:lpstr>
      <vt:lpstr>Office Theme</vt:lpstr>
      <vt:lpstr>eNtrOPy</vt:lpstr>
      <vt:lpstr>Phenomenon</vt:lpstr>
      <vt:lpstr>Objective / goal / question</vt:lpstr>
      <vt:lpstr>Background</vt:lpstr>
      <vt:lpstr>Parameters and variables</vt:lpstr>
      <vt:lpstr>Hypotheses</vt:lpstr>
      <vt:lpstr>Selected toolkit</vt:lpstr>
      <vt:lpstr>Model schematic / equations</vt:lpstr>
      <vt:lpstr>Simulations / results</vt:lpstr>
      <vt:lpstr>Simulations / results</vt:lpstr>
      <vt:lpstr>Model testing re. hypotheses</vt:lpstr>
      <vt:lpstr>Critical model evaluation</vt:lpstr>
      <vt:lpstr>Critical model evaluation</vt:lpstr>
      <vt:lpstr>Summary &amp; conclusions</vt:lpstr>
      <vt:lpstr>References</vt:lpstr>
    </vt:vector>
  </TitlesOfParts>
  <Company>Microsoft</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name</dc:title>
  <dc:creator>Gunnar</dc:creator>
  <cp:lastModifiedBy>Steinberg, Noah (NIH/NIMH) [F]</cp:lastModifiedBy>
  <cp:revision>21</cp:revision>
  <dcterms:created xsi:type="dcterms:W3CDTF">2016-08-11T14:28:26Z</dcterms:created>
  <dcterms:modified xsi:type="dcterms:W3CDTF">2018-08-09T19:10:24Z</dcterms:modified>
</cp:coreProperties>
</file>