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262" r:id="rId7"/>
  </p:sldIdLst>
  <p:sldSz cx="21383625" cy="3027521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86752"/>
  </p:normalViewPr>
  <p:slideViewPr>
    <p:cSldViewPr>
      <p:cViewPr>
        <p:scale>
          <a:sx n="60" d="100"/>
          <a:sy n="60" d="100"/>
        </p:scale>
        <p:origin x="2200" y="-1832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DE00ABB-2C77-3EC4-D917-9376F74AF9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9F65EF-9622-BF5A-D55E-08E39FDE7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fld id="{521C5B2C-6A56-B148-BC2C-B65891445018}" type="datetimeFigureOut">
              <a:rPr lang="fr-FR"/>
              <a:pPr>
                <a:defRPr/>
              </a:pPr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57DDC5-6476-67CE-EEBC-53273D1A6D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4ECE14-8B4A-8703-9DA0-81BDD05163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C9AEDB-7C11-AE4F-9699-A81EB65B620A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CA8E3CC-A555-A443-8014-9359E5E621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2285FA4-F60E-5469-4F8D-34698882F9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CEB1D9-48F7-104D-8D44-33CFF5942CA9}" type="datetimeFigureOut">
              <a:rPr lang="fr-FR" altLang="fr-FR"/>
              <a:pPr>
                <a:defRPr/>
              </a:pPr>
              <a:t>22/08/2024</a:t>
            </a:fld>
            <a:endParaRPr lang="fr-FR" altLang="fr-F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65389D3-6A37-B799-1E8E-C004F49971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91DA898-7F29-D36C-C82C-4DB1CF4C5B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06B93F1-A61D-2EF9-8BC0-B7D63FCAF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0C85408-9F84-92A2-3F4C-D565E226D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042D88-3407-B941-BFB8-1A742E57D66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ce réservé de l'image des diapositives 1">
            <a:extLst>
              <a:ext uri="{FF2B5EF4-FFF2-40B4-BE49-F238E27FC236}">
                <a16:creationId xmlns:a16="http://schemas.microsoft.com/office/drawing/2014/main" id="{E8DD6573-9C8F-AE3F-2D5C-EA1C559B2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ce réservé des notes 2">
            <a:extLst>
              <a:ext uri="{FF2B5EF4-FFF2-40B4-BE49-F238E27FC236}">
                <a16:creationId xmlns:a16="http://schemas.microsoft.com/office/drawing/2014/main" id="{8455CB2D-555D-E0F5-1151-3F0D876E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  <p:sp>
        <p:nvSpPr>
          <p:cNvPr id="9219" name="Espace réservé du numéro de diapositive 3">
            <a:extLst>
              <a:ext uri="{FF2B5EF4-FFF2-40B4-BE49-F238E27FC236}">
                <a16:creationId xmlns:a16="http://schemas.microsoft.com/office/drawing/2014/main" id="{C87F1401-DFC8-7FC6-ABC2-A4B38A990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A7F40-1424-934A-8F60-1A27AC703573}" type="slidenum">
              <a:rPr lang="fr-FR" altLang="fr-FR" sz="1200" smtClean="0"/>
              <a:pPr/>
              <a:t>1</a:t>
            </a:fld>
            <a:endParaRPr lang="fr-FR" altLang="fr-F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2168010"/>
            <a:ext cx="6308146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25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7536946" y="22168010"/>
            <a:ext cx="6308146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14354754" y="22208820"/>
            <a:ext cx="6308146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6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4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5843163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10967188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9" name="Espace réservé pour une image  25"/>
          <p:cNvSpPr>
            <a:spLocks noGrp="1"/>
          </p:cNvSpPr>
          <p:nvPr>
            <p:ph type="pic" sz="quarter" idx="18"/>
          </p:nvPr>
        </p:nvSpPr>
        <p:spPr>
          <a:xfrm>
            <a:off x="16091212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400791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4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5843163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10967187" y="22168010"/>
            <a:ext cx="9730637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062751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2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1173365"/>
            <a:ext cx="6308146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7536946" y="21173365"/>
            <a:ext cx="6308146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9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719138" y="16966406"/>
            <a:ext cx="2725200" cy="3779826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1254849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8FB4317-219E-9414-1FCD-C1E0E48554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173162" y="2944813"/>
            <a:ext cx="348973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CH" altLang="fr-FR" b="1" dirty="0">
                <a:solidFill>
                  <a:srgbClr val="0075AF"/>
                </a:solidFill>
              </a:rPr>
              <a:t>Projet de </a:t>
            </a:r>
            <a:r>
              <a:rPr lang="fr-CH" altLang="fr-FR" b="1" dirty="0" err="1">
                <a:solidFill>
                  <a:srgbClr val="0075AF"/>
                </a:solidFill>
              </a:rPr>
              <a:t>Bachelor</a:t>
            </a:r>
            <a:r>
              <a:rPr lang="fr-CH" altLang="fr-FR" b="1" dirty="0">
                <a:solidFill>
                  <a:srgbClr val="0075AF"/>
                </a:solidFill>
              </a:rPr>
              <a:t> </a:t>
            </a:r>
            <a:fld id="{F3AEA09E-D188-A646-BE72-69255D094D72}" type="datetimeyyyy">
              <a:rPr lang="fr-CH" altLang="fr-FR" b="1" smtClean="0">
                <a:solidFill>
                  <a:srgbClr val="0075AF"/>
                </a:solidFill>
              </a:rPr>
              <a:pPr algn="r">
                <a:defRPr/>
              </a:pPr>
              <a:t>2024</a:t>
            </a:fld>
            <a:endParaRPr lang="fr-CH" altLang="fr-FR" dirty="0">
              <a:solidFill>
                <a:srgbClr val="0075A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F1678D-B81B-43E3-BBF7-86E6537F3A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14113" y="3781425"/>
            <a:ext cx="9348787" cy="369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CH" altLang="fr-FR" dirty="0">
                <a:solidFill>
                  <a:srgbClr val="0075AF"/>
                </a:solidFill>
              </a:rPr>
              <a:t>FILIÈRE D’INFORMATIQUE ET SYSTÈMES DE COMMUNICATION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2pPr>
      <a:lvl3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3pPr>
      <a:lvl4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4pPr>
      <a:lvl5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5pPr>
      <a:lvl6pPr marL="457749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5497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3246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30995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111250" indent="-1111250" algn="l" defTabSz="2965450" rtl="0" eaLnBrk="0" fontAlgn="base" hangingPunct="0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2408238" indent="-925513" algn="l" defTabSz="2965450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MS PGothic" pitchFamily="34" charset="-128"/>
        </a:defRPr>
      </a:lvl2pPr>
      <a:lvl3pPr marL="3705225" indent="-739775" algn="l" defTabSz="2965450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  <a:ea typeface="MS PGothic" pitchFamily="34" charset="-128"/>
        </a:defRPr>
      </a:lvl3pPr>
      <a:lvl4pPr marL="5187950" indent="-739775" algn="l" defTabSz="29654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  <a:ea typeface="MS PGothic" pitchFamily="34" charset="-128"/>
        </a:defRPr>
      </a:lvl4pPr>
      <a:lvl5pPr marL="6672263" indent="-739775" algn="l" defTabSz="29654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MS PGothic" pitchFamily="34" charset="-128"/>
        </a:defRPr>
      </a:lvl5pPr>
      <a:lvl6pPr marL="7130071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6pPr>
      <a:lvl7pPr marL="7587819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7pPr>
      <a:lvl8pPr marL="8045568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8pPr>
      <a:lvl9pPr marL="8503317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749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5497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3246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30995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8743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6492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4240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61989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diagram of a computer code&#10;&#10;Description automatically generated">
            <a:extLst>
              <a:ext uri="{FF2B5EF4-FFF2-40B4-BE49-F238E27FC236}">
                <a16:creationId xmlns:a16="http://schemas.microsoft.com/office/drawing/2014/main" id="{D93998E6-1058-2166-A807-C71D3F8506D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r="35" b="-82"/>
          <a:stretch/>
        </p:blipFill>
        <p:spPr bwMode="auto">
          <a:xfrm>
            <a:off x="380069" y="7894449"/>
            <a:ext cx="10584000" cy="6120000"/>
          </a:xfrm>
          <a:solidFill>
            <a:srgbClr val="ACA39A">
              <a:alpha val="2000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076A6164-D01E-5260-175B-E1493F277C2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" b="3952"/>
          <a:stretch>
            <a:fillRect/>
          </a:stretch>
        </p:blipFill>
        <p:spPr bwMode="auto">
          <a:xfrm>
            <a:off x="14414499" y="23976806"/>
            <a:ext cx="6259513" cy="2493963"/>
          </a:xfrm>
          <a:solidFill>
            <a:srgbClr val="ACA39A">
              <a:alpha val="2000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Placeholder 27" descr="A diagram of a computer language&#10;&#10;Description automatically generated">
            <a:extLst>
              <a:ext uri="{FF2B5EF4-FFF2-40B4-BE49-F238E27FC236}">
                <a16:creationId xmlns:a16="http://schemas.microsoft.com/office/drawing/2014/main" id="{D6E897F5-D178-3350-EF11-5CBD18015B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5" b="353"/>
          <a:stretch/>
        </p:blipFill>
        <p:spPr bwMode="auto">
          <a:xfrm>
            <a:off x="7543209" y="21669126"/>
            <a:ext cx="6249987" cy="5724000"/>
          </a:xfrm>
          <a:solidFill>
            <a:srgbClr val="ACA39A">
              <a:alpha val="2000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ZoneTexte 5">
            <a:extLst>
              <a:ext uri="{FF2B5EF4-FFF2-40B4-BE49-F238E27FC236}">
                <a16:creationId xmlns:a16="http://schemas.microsoft.com/office/drawing/2014/main" id="{2D8FA7E7-A051-71BB-1DCC-E1EEBD3A9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706813"/>
            <a:ext cx="2160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sz="3000" b="1" dirty="0" err="1">
                <a:solidFill>
                  <a:srgbClr val="0076B2"/>
                </a:solidFill>
              </a:rPr>
              <a:t>Godel</a:t>
            </a:r>
            <a:r>
              <a:rPr lang="fr-CH" altLang="fr-FR" sz="3000" b="1" dirty="0">
                <a:solidFill>
                  <a:srgbClr val="0076B2"/>
                </a:solidFill>
              </a:rPr>
              <a:t> Noah</a:t>
            </a:r>
          </a:p>
        </p:txBody>
      </p:sp>
      <p:sp>
        <p:nvSpPr>
          <p:cNvPr id="8198" name="ZoneTexte 6">
            <a:extLst>
              <a:ext uri="{FF2B5EF4-FFF2-40B4-BE49-F238E27FC236}">
                <a16:creationId xmlns:a16="http://schemas.microsoft.com/office/drawing/2014/main" id="{95738D1F-BA35-E71A-AA9A-2E13C30B8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849813"/>
            <a:ext cx="2048668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sz="6500" b="1" dirty="0">
                <a:solidFill>
                  <a:srgbClr val="0075AF"/>
                </a:solidFill>
              </a:rPr>
              <a:t>Compilateur pour un langage fonctionnel vers </a:t>
            </a:r>
            <a:r>
              <a:rPr lang="fr-CH" altLang="fr-FR" sz="6500" b="1" dirty="0" err="1">
                <a:solidFill>
                  <a:srgbClr val="0075AF"/>
                </a:solidFill>
              </a:rPr>
              <a:t>WebAssembly</a:t>
            </a:r>
            <a:r>
              <a:rPr lang="fr-CH" altLang="fr-FR" sz="6500" b="1" dirty="0">
                <a:solidFill>
                  <a:srgbClr val="0075AF"/>
                </a:solidFill>
              </a:rPr>
              <a:t> </a:t>
            </a:r>
            <a:endParaRPr lang="fr-CH" altLang="fr-FR" sz="6500" dirty="0">
              <a:solidFill>
                <a:srgbClr val="0075AF"/>
              </a:solidFill>
            </a:endParaRPr>
          </a:p>
        </p:txBody>
      </p:sp>
      <p:sp>
        <p:nvSpPr>
          <p:cNvPr id="8199" name="ZoneTexte 7">
            <a:extLst>
              <a:ext uri="{FF2B5EF4-FFF2-40B4-BE49-F238E27FC236}">
                <a16:creationId xmlns:a16="http://schemas.microsoft.com/office/drawing/2014/main" id="{E93731E5-0B40-4B3E-D79C-7434FF734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9955" y="7894449"/>
            <a:ext cx="9753601" cy="688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4500"/>
              </a:lnSpc>
            </a:pPr>
            <a:r>
              <a:rPr lang="fr-CH" altLang="fr-FR" sz="3500" dirty="0">
                <a:solidFill>
                  <a:srgbClr val="0075AF"/>
                </a:solidFill>
              </a:rPr>
              <a:t>L'objectif principal de ce projet est de développer un compilateur pour un langage fonctionnel vers </a:t>
            </a:r>
            <a:r>
              <a:rPr lang="fr-CH" altLang="fr-FR" sz="3500" dirty="0" err="1">
                <a:solidFill>
                  <a:srgbClr val="0075AF"/>
                </a:solidFill>
              </a:rPr>
              <a:t>WebAssembly</a:t>
            </a:r>
            <a:r>
              <a:rPr lang="fr-CH" altLang="fr-FR" sz="3500" dirty="0">
                <a:solidFill>
                  <a:srgbClr val="0075AF"/>
                </a:solidFill>
              </a:rPr>
              <a:t> (</a:t>
            </a:r>
            <a:r>
              <a:rPr lang="fr-CH" altLang="fr-FR" sz="3500" dirty="0" err="1">
                <a:solidFill>
                  <a:srgbClr val="0075AF"/>
                </a:solidFill>
              </a:rPr>
              <a:t>Wasm</a:t>
            </a:r>
            <a:r>
              <a:rPr lang="fr-CH" altLang="fr-FR" sz="3500" dirty="0">
                <a:solidFill>
                  <a:srgbClr val="0075AF"/>
                </a:solidFill>
              </a:rPr>
              <a:t>). Le projet vise à définir un sous-ensemble du langage Haskell, à développer un compilateur qui traduit le langage en </a:t>
            </a:r>
            <a:r>
              <a:rPr lang="fr-CH" altLang="fr-FR" sz="3500" dirty="0" err="1">
                <a:solidFill>
                  <a:srgbClr val="0075AF"/>
                </a:solidFill>
              </a:rPr>
              <a:t>bytecode</a:t>
            </a:r>
            <a:r>
              <a:rPr lang="fr-CH" altLang="fr-FR" sz="3500" dirty="0">
                <a:solidFill>
                  <a:srgbClr val="0075AF"/>
                </a:solidFill>
              </a:rPr>
              <a:t> </a:t>
            </a:r>
            <a:r>
              <a:rPr lang="fr-CH" altLang="fr-FR" sz="3500" dirty="0" err="1">
                <a:solidFill>
                  <a:srgbClr val="0075AF"/>
                </a:solidFill>
              </a:rPr>
              <a:t>Wasm</a:t>
            </a:r>
            <a:r>
              <a:rPr lang="fr-CH" altLang="fr-FR" sz="3500" dirty="0">
                <a:solidFill>
                  <a:srgbClr val="0075AF"/>
                </a:solidFill>
              </a:rPr>
              <a:t>, et à fournir une documentation pour le langage et le compilateur. En utilisant les runtimes </a:t>
            </a:r>
            <a:r>
              <a:rPr lang="fr-CH" altLang="fr-FR" sz="3500" dirty="0" err="1">
                <a:solidFill>
                  <a:srgbClr val="0075AF"/>
                </a:solidFill>
              </a:rPr>
              <a:t>Wasm</a:t>
            </a:r>
            <a:r>
              <a:rPr lang="fr-CH" altLang="fr-FR" sz="3500" dirty="0">
                <a:solidFill>
                  <a:srgbClr val="0075AF"/>
                </a:solidFill>
              </a:rPr>
              <a:t>, le code compilé peut être exécuté dans divers environnements, tels que d'autres langages de programmation ou des navigateurs web. </a:t>
            </a:r>
          </a:p>
          <a:p>
            <a:pPr>
              <a:lnSpc>
                <a:spcPts val="4500"/>
              </a:lnSpc>
            </a:pPr>
            <a:endParaRPr lang="fr-CH" altLang="fr-FR" sz="3500" dirty="0">
              <a:solidFill>
                <a:srgbClr val="0075AF"/>
              </a:solidFill>
            </a:endParaRPr>
          </a:p>
        </p:txBody>
      </p:sp>
      <p:sp>
        <p:nvSpPr>
          <p:cNvPr id="8200" name="ZoneTexte 11">
            <a:extLst>
              <a:ext uri="{FF2B5EF4-FFF2-40B4-BE49-F238E27FC236}">
                <a16:creationId xmlns:a16="http://schemas.microsoft.com/office/drawing/2014/main" id="{C75FA5FC-6D17-A1AE-63A8-61F4692C1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260763"/>
            <a:ext cx="6259512" cy="546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dirty="0"/>
              <a:t>Le paradigme fonctionnel offre plusieurs atouts, dont la modularité, la concision, et une sécurité accrue grâce à un typage statique. Ces caractéristiques permettent d’écrire du code plus maintenable et facilement testable, tout en facilitant l'exécution parallèle.</a:t>
            </a:r>
          </a:p>
          <a:p>
            <a:pPr algn="just">
              <a:lnSpc>
                <a:spcPts val="3300"/>
              </a:lnSpc>
            </a:pPr>
            <a:endParaRPr lang="fr-CH" dirty="0"/>
          </a:p>
          <a:p>
            <a:pPr algn="just">
              <a:lnSpc>
                <a:spcPts val="3300"/>
              </a:lnSpc>
            </a:pPr>
            <a:r>
              <a:rPr lang="fr-CH" dirty="0"/>
              <a:t>Haskell, choisi pour le sous-ensemble nommé </a:t>
            </a:r>
            <a:r>
              <a:rPr lang="fr-CH" dirty="0" err="1"/>
              <a:t>Waskell</a:t>
            </a:r>
            <a:r>
              <a:rPr lang="fr-CH" dirty="0"/>
              <a:t>, est purement fonctionnel et dispose d'un système de types avancé. Sa compatibilité avec la compilation vers </a:t>
            </a:r>
            <a:r>
              <a:rPr lang="fr-CH" dirty="0" err="1"/>
              <a:t>Wasm</a:t>
            </a:r>
            <a:r>
              <a:rPr lang="fr-CH" dirty="0"/>
              <a:t> et la familiarité de l'auteur avec ce langage en font une base idéale pour ce projet.</a:t>
            </a:r>
          </a:p>
        </p:txBody>
      </p:sp>
      <p:sp>
        <p:nvSpPr>
          <p:cNvPr id="8201" name="ZoneTexte 12">
            <a:extLst>
              <a:ext uri="{FF2B5EF4-FFF2-40B4-BE49-F238E27FC236}">
                <a16:creationId xmlns:a16="http://schemas.microsoft.com/office/drawing/2014/main" id="{C124F00F-3F7D-B21B-3AFB-0E934464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16260763"/>
            <a:ext cx="62595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fr-CH" dirty="0"/>
              <a:t>Le projet démontre l'intégration du langage fonctionnel compilé en </a:t>
            </a:r>
            <a:r>
              <a:rPr lang="fr-CH" dirty="0" err="1"/>
              <a:t>Wasm</a:t>
            </a:r>
            <a:r>
              <a:rPr lang="fr-CH" dirty="0"/>
              <a:t> dans des bases de code existantes, prouvant l'interopérabilité entre </a:t>
            </a:r>
            <a:r>
              <a:rPr lang="fr-CH" dirty="0" err="1"/>
              <a:t>Waskell</a:t>
            </a:r>
            <a:r>
              <a:rPr lang="fr-CH" dirty="0"/>
              <a:t> et d'autres langages. Les runtimes </a:t>
            </a:r>
            <a:r>
              <a:rPr lang="fr-CH" dirty="0" err="1"/>
              <a:t>Wasm</a:t>
            </a:r>
            <a:r>
              <a:rPr lang="fr-CH" dirty="0"/>
              <a:t> (</a:t>
            </a:r>
            <a:r>
              <a:rPr lang="fr-CH" dirty="0" err="1"/>
              <a:t>Wasmtime</a:t>
            </a:r>
            <a:r>
              <a:rPr lang="fr-CH" dirty="0"/>
              <a:t>, </a:t>
            </a:r>
            <a:r>
              <a:rPr lang="fr-CH" dirty="0" err="1"/>
              <a:t>Wasmer</a:t>
            </a:r>
            <a:r>
              <a:rPr lang="fr-CH" dirty="0"/>
              <a:t>, etc.) facilitent cette intégration en permettant la communication bidirectionnelle entre le code hôte et le module </a:t>
            </a:r>
            <a:r>
              <a:rPr lang="fr-CH" dirty="0" err="1"/>
              <a:t>Wasm</a:t>
            </a:r>
            <a:r>
              <a:rPr lang="fr-CH" dirty="0"/>
              <a:t>.</a:t>
            </a:r>
          </a:p>
          <a:p>
            <a:pPr algn="just"/>
            <a:endParaRPr lang="fr-CH" dirty="0"/>
          </a:p>
          <a:p>
            <a:pPr algn="just"/>
            <a:r>
              <a:rPr lang="fr-CH" dirty="0"/>
              <a:t>L'exemple dans l'illustration en bas à droite montre comment une fonction Fibonacci écrite en </a:t>
            </a:r>
            <a:r>
              <a:rPr lang="fr-CH" dirty="0" err="1"/>
              <a:t>Waskell</a:t>
            </a:r>
            <a:r>
              <a:rPr lang="fr-CH" dirty="0"/>
              <a:t> peut être appelée depuis un code Python, illustrant ainsi cette interopérabilité</a:t>
            </a:r>
          </a:p>
        </p:txBody>
      </p:sp>
      <p:sp>
        <p:nvSpPr>
          <p:cNvPr id="8202" name="ZoneTexte 13">
            <a:extLst>
              <a:ext uri="{FF2B5EF4-FFF2-40B4-BE49-F238E27FC236}">
                <a16:creationId xmlns:a16="http://schemas.microsoft.com/office/drawing/2014/main" id="{41FE389D-3749-00DB-8EBA-F187E3E87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1638" y="16260763"/>
            <a:ext cx="6259512" cy="67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dirty="0"/>
              <a:t>Le compilateur se compose de quatre composants principaux : le </a:t>
            </a:r>
            <a:r>
              <a:rPr lang="fr-CH" altLang="fr-FR" dirty="0" err="1"/>
              <a:t>lexer</a:t>
            </a:r>
            <a:r>
              <a:rPr lang="fr-CH" altLang="fr-FR" dirty="0"/>
              <a:t>, le </a:t>
            </a:r>
            <a:r>
              <a:rPr lang="fr-CH" altLang="fr-FR" dirty="0" err="1"/>
              <a:t>parser</a:t>
            </a:r>
            <a:r>
              <a:rPr lang="fr-CH" altLang="fr-FR" dirty="0"/>
              <a:t>, le validateur, et le générateur de code. Le </a:t>
            </a:r>
            <a:r>
              <a:rPr lang="fr-CH" altLang="fr-FR" dirty="0" err="1"/>
              <a:t>lexer</a:t>
            </a:r>
            <a:r>
              <a:rPr lang="fr-CH" altLang="fr-FR" dirty="0"/>
              <a:t> transforme le code source en </a:t>
            </a:r>
            <a:r>
              <a:rPr lang="fr-CH" altLang="fr-FR" dirty="0" err="1"/>
              <a:t>tokens</a:t>
            </a:r>
            <a:r>
              <a:rPr lang="fr-CH" altLang="fr-FR" dirty="0"/>
              <a:t>, le </a:t>
            </a:r>
            <a:r>
              <a:rPr lang="fr-CH" altLang="fr-FR" dirty="0" err="1"/>
              <a:t>parser</a:t>
            </a:r>
            <a:r>
              <a:rPr lang="fr-CH" altLang="fr-FR" dirty="0"/>
              <a:t> construit un AST, le validateur vérifie les erreurs de syntaxe et de sémantique, et enfin, le générateur de code produit le </a:t>
            </a:r>
            <a:r>
              <a:rPr lang="fr-CH" altLang="fr-FR" dirty="0" err="1"/>
              <a:t>bytecode</a:t>
            </a:r>
            <a:r>
              <a:rPr lang="fr-CH" altLang="fr-FR" dirty="0"/>
              <a:t> </a:t>
            </a:r>
            <a:r>
              <a:rPr lang="fr-CH" altLang="fr-FR" dirty="0" err="1"/>
              <a:t>Wasm</a:t>
            </a:r>
            <a:r>
              <a:rPr lang="fr-CH" altLang="fr-FR" dirty="0"/>
              <a:t> (voir illustration ci-dessus).</a:t>
            </a:r>
          </a:p>
          <a:p>
            <a:pPr algn="just">
              <a:lnSpc>
                <a:spcPts val="3300"/>
              </a:lnSpc>
            </a:pPr>
            <a:endParaRPr lang="fr-CH" altLang="fr-FR" dirty="0"/>
          </a:p>
          <a:p>
            <a:pPr algn="just">
              <a:lnSpc>
                <a:spcPts val="3300"/>
              </a:lnSpc>
            </a:pPr>
            <a:r>
              <a:rPr lang="fr-CH" altLang="fr-FR" dirty="0"/>
              <a:t>Cette structure modulaire assure que le code fonctionnel est efficacement traduit en code exécutable pour </a:t>
            </a:r>
            <a:r>
              <a:rPr lang="fr-CH" altLang="fr-FR" dirty="0" err="1"/>
              <a:t>Wasm</a:t>
            </a:r>
            <a:r>
              <a:rPr lang="fr-CH" altLang="fr-FR" dirty="0"/>
              <a:t>, tout en offrant une base robuste pour d'éventuelles optimisations futures, bien que certaines, comme le "</a:t>
            </a:r>
            <a:r>
              <a:rPr lang="fr-CH" altLang="fr-FR" dirty="0" err="1"/>
              <a:t>garbage</a:t>
            </a:r>
            <a:r>
              <a:rPr lang="fr-CH" altLang="fr-FR" dirty="0"/>
              <a:t> </a:t>
            </a:r>
            <a:r>
              <a:rPr lang="fr-CH" altLang="fr-FR" dirty="0" err="1"/>
              <a:t>collecting</a:t>
            </a:r>
            <a:r>
              <a:rPr lang="fr-CH" altLang="fr-FR" dirty="0"/>
              <a:t>" ne soient pas encore incluses dans ce projet.</a:t>
            </a:r>
          </a:p>
        </p:txBody>
      </p:sp>
      <p:pic>
        <p:nvPicPr>
          <p:cNvPr id="8206" name="Image 14">
            <a:extLst>
              <a:ext uri="{FF2B5EF4-FFF2-40B4-BE49-F238E27FC236}">
                <a16:creationId xmlns:a16="http://schemas.microsoft.com/office/drawing/2014/main" id="{2A8A7A9F-823E-EBDA-3DA5-4B5E9A7A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088" y="28668662"/>
            <a:ext cx="8286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ZoneTexte 11">
            <a:extLst>
              <a:ext uri="{FF2B5EF4-FFF2-40B4-BE49-F238E27FC236}">
                <a16:creationId xmlns:a16="http://schemas.microsoft.com/office/drawing/2014/main" id="{5DF221D3-9A28-A08F-083C-F8E5EE34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8757563"/>
            <a:ext cx="62595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b="1" dirty="0">
                <a:solidFill>
                  <a:srgbClr val="0075AF"/>
                </a:solidFill>
              </a:rPr>
              <a:t>Jacques </a:t>
            </a:r>
            <a:r>
              <a:rPr lang="fr-CH" altLang="fr-FR" b="1" dirty="0" err="1">
                <a:solidFill>
                  <a:srgbClr val="0075AF"/>
                </a:solidFill>
              </a:rPr>
              <a:t>Supcik</a:t>
            </a:r>
            <a:endParaRPr lang="fr-CH" altLang="fr-FR" b="1" dirty="0">
              <a:solidFill>
                <a:srgbClr val="0075AF"/>
              </a:solidFill>
            </a:endParaRPr>
          </a:p>
          <a:p>
            <a:r>
              <a:rPr lang="fr-CH" altLang="fr-FR" b="1" dirty="0">
                <a:solidFill>
                  <a:srgbClr val="0075AF"/>
                </a:solidFill>
              </a:rPr>
              <a:t>Serge </a:t>
            </a:r>
            <a:r>
              <a:rPr lang="fr-CH" altLang="fr-FR" b="1" dirty="0" err="1">
                <a:solidFill>
                  <a:srgbClr val="0075AF"/>
                </a:solidFill>
              </a:rPr>
              <a:t>Ayer</a:t>
            </a:r>
            <a:endParaRPr lang="fr-CH" altLang="fr-FR" b="1" dirty="0">
              <a:solidFill>
                <a:srgbClr val="0075AF"/>
              </a:solidFill>
            </a:endParaRPr>
          </a:p>
        </p:txBody>
      </p:sp>
      <p:sp>
        <p:nvSpPr>
          <p:cNvPr id="8209" name="ZoneTexte 11">
            <a:extLst>
              <a:ext uri="{FF2B5EF4-FFF2-40B4-BE49-F238E27FC236}">
                <a16:creationId xmlns:a16="http://schemas.microsoft.com/office/drawing/2014/main" id="{2CB7FA2C-3104-0CDD-4D23-BD85DC7A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757563"/>
            <a:ext cx="6259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b="1" dirty="0">
                <a:solidFill>
                  <a:srgbClr val="0075AF"/>
                </a:solidFill>
              </a:rPr>
              <a:t>HEIA-FR</a:t>
            </a:r>
            <a:endParaRPr lang="fr-CH" altLang="fr-FR" dirty="0">
              <a:solidFill>
                <a:srgbClr val="0075AF"/>
              </a:solidFill>
            </a:endParaRPr>
          </a:p>
        </p:txBody>
      </p:sp>
      <p:pic>
        <p:nvPicPr>
          <p:cNvPr id="8212" name="Image 22">
            <a:extLst>
              <a:ext uri="{FF2B5EF4-FFF2-40B4-BE49-F238E27FC236}">
                <a16:creationId xmlns:a16="http://schemas.microsoft.com/office/drawing/2014/main" id="{8D6611D4-D976-93B0-48CF-9E24ADD8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50" y="28666190"/>
            <a:ext cx="828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Image 31">
            <a:extLst>
              <a:ext uri="{FF2B5EF4-FFF2-40B4-BE49-F238E27FC236}">
                <a16:creationId xmlns:a16="http://schemas.microsoft.com/office/drawing/2014/main" id="{0B8661A0-CE05-026C-57FE-C83FB5ED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012" y="28666190"/>
            <a:ext cx="828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2" name="ZoneTexte 10">
            <a:extLst>
              <a:ext uri="{FF2B5EF4-FFF2-40B4-BE49-F238E27FC236}">
                <a16:creationId xmlns:a16="http://schemas.microsoft.com/office/drawing/2014/main" id="{2619A7CD-0F05-1B02-B08D-E9B65EFD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1163" y="15136813"/>
            <a:ext cx="6281737" cy="809625"/>
          </a:xfrm>
          <a:prstGeom prst="rect">
            <a:avLst/>
          </a:prstGeom>
          <a:solidFill>
            <a:srgbClr val="0075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dirty="0">
                <a:solidFill>
                  <a:schemeClr val="bg1"/>
                </a:solidFill>
              </a:rPr>
              <a:t>Structure du Compilateur</a:t>
            </a:r>
          </a:p>
        </p:txBody>
      </p:sp>
      <p:sp>
        <p:nvSpPr>
          <p:cNvPr id="8223" name="ZoneTexte 17">
            <a:extLst>
              <a:ext uri="{FF2B5EF4-FFF2-40B4-BE49-F238E27FC236}">
                <a16:creationId xmlns:a16="http://schemas.microsoft.com/office/drawing/2014/main" id="{E29E9FBD-CB2D-9BC9-CCDD-B2C92EEB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15136813"/>
            <a:ext cx="6281737" cy="809625"/>
          </a:xfrm>
          <a:prstGeom prst="rect">
            <a:avLst/>
          </a:prstGeom>
          <a:solidFill>
            <a:srgbClr val="0075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dirty="0">
                <a:solidFill>
                  <a:schemeClr val="bg1"/>
                </a:solidFill>
              </a:rPr>
              <a:t>Avantages et Choix de Haskell</a:t>
            </a:r>
          </a:p>
        </p:txBody>
      </p:sp>
      <p:sp>
        <p:nvSpPr>
          <p:cNvPr id="8224" name="ZoneTexte 18">
            <a:extLst>
              <a:ext uri="{FF2B5EF4-FFF2-40B4-BE49-F238E27FC236}">
                <a16:creationId xmlns:a16="http://schemas.microsoft.com/office/drawing/2014/main" id="{822B494C-94F7-F76D-3085-9B7FF1BD8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8" y="15136813"/>
            <a:ext cx="6281737" cy="809625"/>
          </a:xfrm>
          <a:prstGeom prst="rect">
            <a:avLst/>
          </a:prstGeom>
          <a:solidFill>
            <a:srgbClr val="0075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dirty="0">
                <a:solidFill>
                  <a:schemeClr val="bg1"/>
                </a:solidFill>
              </a:rPr>
              <a:t>Interopérabilité via </a:t>
            </a:r>
            <a:r>
              <a:rPr lang="fr-CH" altLang="fr-FR" dirty="0" err="1">
                <a:solidFill>
                  <a:schemeClr val="bg1"/>
                </a:solidFill>
              </a:rPr>
              <a:t>Wasm</a:t>
            </a:r>
            <a:endParaRPr lang="fr-CH" altLang="fr-FR" dirty="0">
              <a:solidFill>
                <a:schemeClr val="bg1"/>
              </a:solidFill>
            </a:endParaRPr>
          </a:p>
        </p:txBody>
      </p:sp>
      <p:sp>
        <p:nvSpPr>
          <p:cNvPr id="8225" name="ZoneTexte 1">
            <a:extLst>
              <a:ext uri="{FF2B5EF4-FFF2-40B4-BE49-F238E27FC236}">
                <a16:creationId xmlns:a16="http://schemas.microsoft.com/office/drawing/2014/main" id="{CC274AEA-77C8-ED89-1391-3022D6AF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944813"/>
            <a:ext cx="1862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b="1" dirty="0" err="1">
                <a:solidFill>
                  <a:srgbClr val="0075AF"/>
                </a:solidFill>
              </a:rPr>
              <a:t>Étudiant·es</a:t>
            </a:r>
            <a:r>
              <a:rPr lang="fr-CH" altLang="fr-FR" b="1" dirty="0">
                <a:solidFill>
                  <a:srgbClr val="0075AF"/>
                </a:solidFill>
              </a:rPr>
              <a:t> :</a:t>
            </a:r>
            <a:endParaRPr lang="fr-CH" altLang="fr-FR" dirty="0">
              <a:solidFill>
                <a:srgbClr val="0075AF"/>
              </a:solidFill>
            </a:endParaRPr>
          </a:p>
        </p:txBody>
      </p:sp>
      <p:sp>
        <p:nvSpPr>
          <p:cNvPr id="8226" name="ZoneTexte 2">
            <a:extLst>
              <a:ext uri="{FF2B5EF4-FFF2-40B4-BE49-F238E27FC236}">
                <a16:creationId xmlns:a16="http://schemas.microsoft.com/office/drawing/2014/main" id="{ECFE60AD-436E-BFDF-1FE6-2ED88133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143200"/>
            <a:ext cx="6313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sz="2500" dirty="0">
                <a:solidFill>
                  <a:srgbClr val="0075AF"/>
                </a:solidFill>
              </a:rPr>
              <a:t>MANDANT :</a:t>
            </a:r>
          </a:p>
        </p:txBody>
      </p:sp>
      <p:sp>
        <p:nvSpPr>
          <p:cNvPr id="8227" name="ZoneTexte 3">
            <a:extLst>
              <a:ext uri="{FF2B5EF4-FFF2-40B4-BE49-F238E27FC236}">
                <a16:creationId xmlns:a16="http://schemas.microsoft.com/office/drawing/2014/main" id="{4EF68487-016F-AD70-662F-823A52E6B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8143200"/>
            <a:ext cx="6313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sz="2500" dirty="0">
                <a:solidFill>
                  <a:srgbClr val="0075AF"/>
                </a:solidFill>
              </a:rPr>
              <a:t>PROFESSEUR·ES :</a:t>
            </a:r>
          </a:p>
        </p:txBody>
      </p:sp>
      <p:sp>
        <p:nvSpPr>
          <p:cNvPr id="8228" name="ZoneTexte 4">
            <a:extLst>
              <a:ext uri="{FF2B5EF4-FFF2-40B4-BE49-F238E27FC236}">
                <a16:creationId xmlns:a16="http://schemas.microsoft.com/office/drawing/2014/main" id="{BC1D9718-F135-D2BF-4063-06D83C62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4338" y="28143200"/>
            <a:ext cx="6313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sz="2500" dirty="0">
                <a:solidFill>
                  <a:srgbClr val="0075AF"/>
                </a:solidFill>
              </a:rPr>
              <a:t>OBJECTIFS DE DÉV. DURABLE :</a:t>
            </a:r>
          </a:p>
        </p:txBody>
      </p:sp>
      <p:pic>
        <p:nvPicPr>
          <p:cNvPr id="26" name="Picture Placeholder 25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220FC42C-D477-B7E9-117B-C7F54731B3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3" b="513"/>
          <a:stretch/>
        </p:blipFill>
        <p:spPr>
          <a:xfrm>
            <a:off x="1090612" y="23482145"/>
            <a:ext cx="5291137" cy="232488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b322d84b-9107-45f9-98b0-fcc71aaba640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22B3E7F050C4B8F86AD696D08084B" ma:contentTypeVersion="2" ma:contentTypeDescription="Crée un document." ma:contentTypeScope="" ma:versionID="da69af75171dd0754b621a5da39e734e">
  <xsd:schema xmlns:xsd="http://www.w3.org/2001/XMLSchema" xmlns:xs="http://www.w3.org/2001/XMLSchema" xmlns:p="http://schemas.microsoft.com/office/2006/metadata/properties" xmlns:ns2="76584b67-a7e9-4a55-be01-8955a44b6edb" xmlns:ns3="17d9e71b-89ef-42fd-ac4c-53bb660edbcf" xmlns:ns4="8f1fea31-d5f6-432e-b7a1-e419de917877" targetNamespace="http://schemas.microsoft.com/office/2006/metadata/properties" ma:root="true" ma:fieldsID="1f16f7e2430167bf1555deeef531d171" ns2:_="" ns3:_="" ns4:_="">
    <xsd:import namespace="76584b67-a7e9-4a55-be01-8955a44b6edb"/>
    <xsd:import namespace="17d9e71b-89ef-42fd-ac4c-53bb660edbcf"/>
    <xsd:import namespace="8f1fea31-d5f6-432e-b7a1-e419de91787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TaxKeywordTaxHTField" minOccurs="0"/>
                <xsd:element ref="ns4:Ann_x00e9_e_x0020_acad_x00e9_mique"/>
                <xsd:element ref="ns4:Dossi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84b67-a7e9-4a55-be01-8955a44b6ed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a56dbd7b-4ad1-4986-9beb-04ab11716f43}" ma:internalName="TaxCatchAll" ma:showField="CatchAllData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a56dbd7b-4ad1-4986-9beb-04ab11716f43}" ma:internalName="TaxCatchAllLabel" ma:readOnly="true" ma:showField="CatchAllDataLabel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9e71b-89ef-42fd-ac4c-53bb660edbcf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3" nillable="true" ma:taxonomy="true" ma:internalName="TaxKeywordTaxHTField" ma:taxonomyFieldName="TaxKeyword" ma:displayName="Mots clés d’entreprise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fea31-d5f6-432e-b7a1-e419de917877" elementFormDefault="qualified">
    <xsd:import namespace="http://schemas.microsoft.com/office/2006/documentManagement/types"/>
    <xsd:import namespace="http://schemas.microsoft.com/office/infopath/2007/PartnerControls"/>
    <xsd:element name="Ann_x00e9_e_x0020_acad_x00e9_mique" ma:index="15" ma:displayName="Année académique" ma:internalName="Ann_x00e9_e_x0020_acad_x00e9_mique">
      <xsd:simpleType>
        <xsd:union memberTypes="dms:Text">
          <xsd:simpleType>
            <xsd:restriction base="dms:Choice">
              <xsd:enumeration value="2021-2022"/>
              <xsd:enumeration value="2022-2023"/>
              <xsd:enumeration value="2023-2024"/>
              <xsd:enumeration value="2024-2025"/>
              <xsd:enumeration value="2025-2026"/>
            </xsd:restriction>
          </xsd:simpleType>
        </xsd:union>
      </xsd:simpleType>
    </xsd:element>
    <xsd:element name="Dossier" ma:index="16" ma:displayName="Dossier" ma:internalName="Dossier">
      <xsd:simpleType>
        <xsd:union memberTypes="dms:Text">
          <xsd:simpleType>
            <xsd:restriction base="dms:Choice">
              <xsd:enumeration value="Attribution ID"/>
              <xsd:enumeration value="Horaires défenses"/>
              <xsd:enumeration value="TB"/>
              <xsd:enumeration value="Résumés"/>
              <xsd:enumeration value="Poster"/>
              <xsd:enumeration value="Flyer"/>
              <xsd:enumeration value="Autres"/>
              <xsd:enumeration value="Templates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No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BF83B2C-391D-4897-8097-79BD8359862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1A209C0C-63DD-4518-A375-BAFE43979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584b67-a7e9-4a55-be01-8955a44b6edb"/>
    <ds:schemaRef ds:uri="17d9e71b-89ef-42fd-ac4c-53bb660edbcf"/>
    <ds:schemaRef ds:uri="8f1fea31-d5f6-432e-b7a1-e419de917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84C63-B24E-48E7-BF34-5E001944694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E84A4C-9161-4CEE-A9D3-8C8685822A77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B2E3DE40-9686-4127-B499-6EB85877CE0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401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Nouvelle présentation</vt:lpstr>
      <vt:lpstr>PowerPoint Presentation</vt:lpstr>
    </vt:vector>
  </TitlesOfParts>
  <Company>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Travail de Bachelor toutes filières - FR</dc:title>
  <dc:creator>me</dc:creator>
  <cp:lastModifiedBy>Godel Noah</cp:lastModifiedBy>
  <cp:revision>112</cp:revision>
  <dcterms:created xsi:type="dcterms:W3CDTF">2007-10-02T11:39:16Z</dcterms:created>
  <dcterms:modified xsi:type="dcterms:W3CDTF">2024-08-22T18:31:11Z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EIFR-1674052792-42</vt:lpwstr>
  </property>
  <property fmtid="{D5CDD505-2E9C-101B-9397-08002B2CF9AE}" pid="3" name="_dlc_DocIdItemGuid">
    <vt:lpwstr>09b86050-905a-4290-9633-a91c83b20293</vt:lpwstr>
  </property>
  <property fmtid="{D5CDD505-2E9C-101B-9397-08002B2CF9AE}" pid="4" name="_dlc_DocIdUrl">
    <vt:lpwstr>https://ged.hefr.ch/eifr/isc_new/_layouts/15/DocIdRedir.aspx?ID=EIFR-1674052792-42, EIFR-1674052792-42</vt:lpwstr>
  </property>
  <property fmtid="{D5CDD505-2E9C-101B-9397-08002B2CF9AE}" pid="5" name="TaxKeywordTaxHTField">
    <vt:lpwstr/>
  </property>
  <property fmtid="{D5CDD505-2E9C-101B-9397-08002B2CF9AE}" pid="6" name="TaxKeyword">
    <vt:lpwstr/>
  </property>
  <property fmtid="{D5CDD505-2E9C-101B-9397-08002B2CF9AE}" pid="7" name="TaxCatchAll">
    <vt:lpwstr/>
  </property>
  <property fmtid="{D5CDD505-2E9C-101B-9397-08002B2CF9AE}" pid="8" name="display_urn:schemas-microsoft-com:office:office#Editor">
    <vt:lpwstr>Panchaud Gaël</vt:lpwstr>
  </property>
  <property fmtid="{D5CDD505-2E9C-101B-9397-08002B2CF9AE}" pid="9" name="display_urn:schemas-microsoft-com:office:office#Author">
    <vt:lpwstr>Panchaud Gaël</vt:lpwstr>
  </property>
  <property fmtid="{D5CDD505-2E9C-101B-9397-08002B2CF9AE}" pid="10" name="Année académique">
    <vt:lpwstr>2023-2024</vt:lpwstr>
  </property>
  <property fmtid="{D5CDD505-2E9C-101B-9397-08002B2CF9AE}" pid="11" name="Dossier">
    <vt:lpwstr>Templates</vt:lpwstr>
  </property>
</Properties>
</file>