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0" r:id="rId4"/>
    <p:sldId id="317" r:id="rId5"/>
    <p:sldId id="346" r:id="rId6"/>
    <p:sldId id="347" r:id="rId7"/>
    <p:sldId id="349" r:id="rId8"/>
    <p:sldId id="278" r:id="rId9"/>
    <p:sldId id="340" r:id="rId10"/>
    <p:sldId id="341" r:id="rId11"/>
    <p:sldId id="352" r:id="rId12"/>
    <p:sldId id="354" r:id="rId13"/>
    <p:sldId id="348" r:id="rId14"/>
    <p:sldId id="351" r:id="rId15"/>
    <p:sldId id="35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66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48" y="88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800" b="1" dirty="0" smtClean="0">
                <a:solidFill>
                  <a:schemeClr val="tx1"/>
                </a:solidFill>
                <a:effectLst/>
              </a:rPr>
              <a:t>건설수주액과 시멘트사 전력사용량 합계 비교</a:t>
            </a:r>
            <a:endParaRPr lang="ko-KR" altLang="ko-KR" dirty="0">
              <a:solidFill>
                <a:schemeClr val="tx1"/>
              </a:solidFill>
              <a:effectLst/>
            </a:endParaRPr>
          </a:p>
        </c:rich>
      </c:tx>
      <c:layout>
        <c:manualLayout>
          <c:xMode val="edge"/>
          <c:yMode val="edge"/>
          <c:x val="0.27793956043956042"/>
          <c:y val="1.17187492791123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183341592790412"/>
          <c:y val="0.19941214324482387"/>
          <c:w val="0.78515711322797932"/>
          <c:h val="0.651390830992197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A사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2017년</c:v>
                </c:pt>
                <c:pt idx="1">
                  <c:v>2018년</c:v>
                </c:pt>
                <c:pt idx="2">
                  <c:v>2019년(실제)</c:v>
                </c:pt>
                <c:pt idx="3">
                  <c:v>2019년(예상)</c:v>
                </c:pt>
              </c:strCache>
            </c:strRef>
          </c:cat>
          <c:val>
            <c:numRef>
              <c:f>Sheet1!$B$2:$B$5</c:f>
              <c:numCache>
                <c:formatCode>0_);[Red]\(0\)</c:formatCode>
                <c:ptCount val="4"/>
                <c:pt idx="0">
                  <c:v>382941115</c:v>
                </c:pt>
                <c:pt idx="1">
                  <c:v>340105823</c:v>
                </c:pt>
                <c:pt idx="2">
                  <c:v>332558071</c:v>
                </c:pt>
                <c:pt idx="3" formatCode="General">
                  <c:v>319019262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96-4257-9291-F659F3FBF43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B사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2017년</c:v>
                </c:pt>
                <c:pt idx="1">
                  <c:v>2018년</c:v>
                </c:pt>
                <c:pt idx="2">
                  <c:v>2019년(실제)</c:v>
                </c:pt>
                <c:pt idx="3">
                  <c:v>2019년(예상)</c:v>
                </c:pt>
              </c:strCache>
            </c:strRef>
          </c:cat>
          <c:val>
            <c:numRef>
              <c:f>Sheet1!$C$2:$C$5</c:f>
              <c:numCache>
                <c:formatCode>0_);[Red]\(0\)</c:formatCode>
                <c:ptCount val="4"/>
                <c:pt idx="0">
                  <c:v>597632641</c:v>
                </c:pt>
                <c:pt idx="1">
                  <c:v>592985165</c:v>
                </c:pt>
                <c:pt idx="2">
                  <c:v>523513187</c:v>
                </c:pt>
                <c:pt idx="3" formatCode="General">
                  <c:v>556220085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96-4257-9291-F659F3FBF43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C사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4.2734549061885293E-17"/>
                  <c:y val="1.40624991349348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2096-4257-9291-F659F3FBF43D}"/>
                </c:ext>
              </c:extLst>
            </c:dLbl>
            <c:dLbl>
              <c:idx val="1"/>
              <c:layout>
                <c:manualLayout>
                  <c:x val="0"/>
                  <c:y val="1.40624991349348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2096-4257-9291-F659F3FBF43D}"/>
                </c:ext>
              </c:extLst>
            </c:dLbl>
            <c:dLbl>
              <c:idx val="2"/>
              <c:layout>
                <c:manualLayout>
                  <c:x val="0"/>
                  <c:y val="1.64062489907573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2096-4257-9291-F659F3FBF43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2017년</c:v>
                </c:pt>
                <c:pt idx="1">
                  <c:v>2018년</c:v>
                </c:pt>
                <c:pt idx="2">
                  <c:v>2019년(실제)</c:v>
                </c:pt>
                <c:pt idx="3">
                  <c:v>2019년(예상)</c:v>
                </c:pt>
              </c:strCache>
            </c:strRef>
          </c:cat>
          <c:val>
            <c:numRef>
              <c:f>Sheet1!$D$2:$D$5</c:f>
              <c:numCache>
                <c:formatCode>0_);[Red]\(0\)</c:formatCode>
                <c:ptCount val="4"/>
                <c:pt idx="0">
                  <c:v>791783840</c:v>
                </c:pt>
                <c:pt idx="1">
                  <c:v>770013992</c:v>
                </c:pt>
                <c:pt idx="2">
                  <c:v>739457724</c:v>
                </c:pt>
                <c:pt idx="3" formatCode="General">
                  <c:v>722273124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96-4257-9291-F659F3FBF4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17457488"/>
        <c:axId val="317464048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건설수주액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2017년</c:v>
                </c:pt>
                <c:pt idx="1">
                  <c:v>2018년</c:v>
                </c:pt>
                <c:pt idx="2">
                  <c:v>2019년(실제)</c:v>
                </c:pt>
                <c:pt idx="3">
                  <c:v>2019년(예상)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160.4</c:v>
                </c:pt>
                <c:pt idx="1">
                  <c:v>144.4</c:v>
                </c:pt>
                <c:pt idx="2">
                  <c:v>135.5</c:v>
                </c:pt>
                <c:pt idx="3">
                  <c:v>135.5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096-4257-9291-F659F3FBF4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9950584"/>
        <c:axId val="349946648"/>
      </c:lineChart>
      <c:catAx>
        <c:axId val="317457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464048"/>
        <c:crosses val="autoZero"/>
        <c:auto val="1"/>
        <c:lblAlgn val="ctr"/>
        <c:lblOffset val="100"/>
        <c:noMultiLvlLbl val="0"/>
      </c:catAx>
      <c:valAx>
        <c:axId val="317464048"/>
        <c:scaling>
          <c:orientation val="minMax"/>
          <c:max val="11000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);[Red]\(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457488"/>
        <c:crosses val="autoZero"/>
        <c:crossBetween val="between"/>
      </c:valAx>
      <c:valAx>
        <c:axId val="349946648"/>
        <c:scaling>
          <c:orientation val="minMax"/>
          <c:min val="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950584"/>
        <c:crosses val="max"/>
        <c:crossBetween val="between"/>
      </c:valAx>
      <c:catAx>
        <c:axId val="3499505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499466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565206692913385E-2"/>
          <c:y val="0.13819996756698319"/>
          <c:w val="0.89626685531496064"/>
          <c:h val="0.7021363748295764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2019년 전력사용량 예상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C사</c:v>
                </c:pt>
                <c:pt idx="1">
                  <c:v>B사</c:v>
                </c:pt>
                <c:pt idx="2">
                  <c:v>A사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722273124</c:v>
                </c:pt>
                <c:pt idx="1">
                  <c:v>556220085</c:v>
                </c:pt>
                <c:pt idx="2">
                  <c:v>319019262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A7-44FA-BA52-5952FC66C7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2019년 실제 전력사용량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C사</c:v>
                </c:pt>
                <c:pt idx="1">
                  <c:v>B사</c:v>
                </c:pt>
                <c:pt idx="2">
                  <c:v>A사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739457724</c:v>
                </c:pt>
                <c:pt idx="1">
                  <c:v>523513187</c:v>
                </c:pt>
                <c:pt idx="2">
                  <c:v>332558071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A7-44FA-BA52-5952FC66C70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37118848"/>
        <c:axId val="237091624"/>
      </c:barChart>
      <c:catAx>
        <c:axId val="2371188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091624"/>
        <c:crosses val="autoZero"/>
        <c:auto val="1"/>
        <c:lblAlgn val="ctr"/>
        <c:lblOffset val="100"/>
        <c:noMultiLvlLbl val="0"/>
      </c:catAx>
      <c:valAx>
        <c:axId val="23709162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118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0.11321</cdr:y>
    </cdr:from>
    <cdr:to>
      <cdr:x>0.20192</cdr:x>
      <cdr:y>0.16149</cdr:y>
    </cdr:to>
    <cdr:sp macro="" textlink="">
      <cdr:nvSpPr>
        <cdr:cNvPr id="2" name="TextBox 73">
          <a:extLst xmlns:a="http://schemas.openxmlformats.org/drawingml/2006/main">
            <a:ext uri="{FF2B5EF4-FFF2-40B4-BE49-F238E27FC236}">
              <a16:creationId xmlns:a16="http://schemas.microsoft.com/office/drawing/2014/main" id="{88EA6006-8C84-4CD7-B33E-9F9643B24A2D}"/>
            </a:ext>
          </a:extLst>
        </cdr:cNvPr>
        <cdr:cNvSpPr txBox="1"/>
      </cdr:nvSpPr>
      <cdr:spPr>
        <a:xfrm xmlns:a="http://schemas.openxmlformats.org/drawingml/2006/main">
          <a:off x="0" y="613433"/>
          <a:ext cx="2200274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ko-KR" sz="1100" b="1" dirty="0" smtClean="0">
              <a:cs typeface="Arial" pitchFamily="34" charset="0"/>
            </a:rPr>
            <a:t>ABC</a:t>
          </a:r>
          <a:r>
            <a:rPr lang="ko-KR" altLang="en-US" sz="1100" b="1" dirty="0" smtClean="0">
              <a:cs typeface="Arial" pitchFamily="34" charset="0"/>
            </a:rPr>
            <a:t>사 </a:t>
          </a:r>
          <a:r>
            <a:rPr lang="ko-KR" altLang="en-US" sz="1100" b="1" dirty="0" smtClean="0">
              <a:cs typeface="Arial" pitchFamily="34" charset="0"/>
            </a:rPr>
            <a:t>전력사용량</a:t>
          </a:r>
          <a:r>
            <a:rPr lang="en-US" altLang="ko-KR" sz="1100" b="1" dirty="0" smtClean="0">
              <a:cs typeface="Arial" pitchFamily="34" charset="0"/>
            </a:rPr>
            <a:t>(</a:t>
          </a:r>
          <a:r>
            <a:rPr lang="en-US" altLang="ko-KR" sz="1100" b="1" dirty="0" smtClean="0">
              <a:cs typeface="Arial" pitchFamily="34" charset="0"/>
            </a:rPr>
            <a:t>kWh)</a:t>
          </a:r>
          <a:endParaRPr lang="ko-KR" altLang="en-US" sz="1100" b="1" dirty="0">
            <a:cs typeface="Arial" pitchFamily="3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0.73363</cdr:x>
      <cdr:y>0</cdr:y>
    </cdr:from>
    <cdr:to>
      <cdr:x>0.73363</cdr:x>
      <cdr:y>0</cdr:y>
    </cdr:to>
    <cdr:grpSp>
      <cdr:nvGrpSpPr>
        <cdr:cNvPr id="2" name="Group 1">
          <a:extLst xmlns:a="http://schemas.openxmlformats.org/drawingml/2006/main">
            <a:ext uri="{FF2B5EF4-FFF2-40B4-BE49-F238E27FC236}">
              <a16:creationId xmlns:a16="http://schemas.microsoft.com/office/drawing/2014/main" id="{F4BB1BEC-660E-4C6C-8A83-15F993A1A2D9}"/>
            </a:ext>
          </a:extLst>
        </cdr:cNvPr>
        <cdr:cNvGrpSpPr/>
      </cdr:nvGrpSpPr>
      <cdr:grpSpPr>
        <a:xfrm xmlns:a="http://schemas.openxmlformats.org/drawingml/2006/main">
          <a:off x="7623677" y="0"/>
          <a:ext cx="0" cy="0"/>
          <a:chOff x="7623677" y="0"/>
          <a:chExt cx="0" cy="0"/>
        </a:xfrm>
      </cdr:grpSpPr>
    </cdr:grpSp>
  </cdr:relSizeAnchor>
  <cdr:relSizeAnchor xmlns:cdr="http://schemas.openxmlformats.org/drawingml/2006/chartDrawing">
    <cdr:from>
      <cdr:x>0.875</cdr:x>
      <cdr:y>0.61825</cdr:y>
    </cdr:from>
    <cdr:to>
      <cdr:x>1</cdr:x>
      <cdr:y>0.86226</cdr:y>
    </cdr:to>
    <cdr:sp macro="" textlink="">
      <cdr:nvSpPr>
        <cdr:cNvPr id="8" name="TextBox 30">
          <a:extLst xmlns:a="http://schemas.openxmlformats.org/drawingml/2006/main">
            <a:ext uri="{FF2B5EF4-FFF2-40B4-BE49-F238E27FC236}">
              <a16:creationId xmlns:a16="http://schemas.microsoft.com/office/drawing/2014/main" id="{143F7091-0B27-4247-B7CF-0C5F7DFEB345}"/>
            </a:ext>
          </a:extLst>
        </cdr:cNvPr>
        <cdr:cNvSpPr txBox="1"/>
      </cdr:nvSpPr>
      <cdr:spPr>
        <a:xfrm xmlns:a="http://schemas.openxmlformats.org/drawingml/2006/main">
          <a:off x="9092803" y="2573418"/>
          <a:ext cx="1298972" cy="101566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rPr>
            <a:t>2019</a:t>
          </a:r>
          <a:r>
            <a: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rPr>
            <a:t>년실제사용량</a:t>
          </a:r>
          <a:r>
            <a: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rPr>
            <a:t>(kWh)</a:t>
          </a:r>
        </a:p>
        <a:p xmlns:a="http://schemas.openxmlformats.org/drawingml/2006/main">
          <a:endParaRPr lang="en-US" altLang="ko-KR" sz="1200" dirty="0" smtClean="0">
            <a:solidFill>
              <a:schemeClr val="tx1">
                <a:lumMod val="75000"/>
                <a:lumOff val="25000"/>
              </a:schemeClr>
            </a:solidFill>
            <a:cs typeface="Arial" pitchFamily="34" charset="0"/>
          </a:endParaRPr>
        </a:p>
        <a:p xmlns:a="http://schemas.openxmlformats.org/drawingml/2006/main">
          <a:r>
            <a: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rPr>
            <a:t>2019</a:t>
          </a:r>
          <a:r>
            <a: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rPr>
            <a:t>년예상사용량</a:t>
          </a:r>
          <a:r>
            <a: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rPr>
            <a:t>(kWh)</a:t>
          </a:r>
          <a:endParaRPr lang="ko-KR" altLang="en-US" sz="1200" dirty="0">
            <a:solidFill>
              <a:schemeClr val="tx1">
                <a:lumMod val="75000"/>
                <a:lumOff val="25000"/>
              </a:schemeClr>
            </a:solidFill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0.67461</cdr:x>
      <cdr:y>0.39588</cdr:y>
    </cdr:from>
    <cdr:to>
      <cdr:x>0.98021</cdr:x>
      <cdr:y>0.55116</cdr:y>
    </cdr:to>
    <cdr:sp macro="" textlink="">
      <cdr:nvSpPr>
        <cdr:cNvPr id="9" name="TextBox 30">
          <a:extLst xmlns:a="http://schemas.openxmlformats.org/drawingml/2006/main">
            <a:ext uri="{FF2B5EF4-FFF2-40B4-BE49-F238E27FC236}">
              <a16:creationId xmlns:a16="http://schemas.microsoft.com/office/drawing/2014/main" id="{143F7091-0B27-4247-B7CF-0C5F7DFEB345}"/>
            </a:ext>
          </a:extLst>
        </cdr:cNvPr>
        <cdr:cNvSpPr txBox="1"/>
      </cdr:nvSpPr>
      <cdr:spPr>
        <a:xfrm xmlns:a="http://schemas.openxmlformats.org/drawingml/2006/main">
          <a:off x="5483225" y="1647826"/>
          <a:ext cx="2483887" cy="64633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rPr>
            <a:t>2019</a:t>
          </a:r>
          <a:r>
            <a: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rPr>
            <a:t>년 실제사용량</a:t>
          </a:r>
          <a:r>
            <a: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rPr>
            <a:t>(kWh)</a:t>
          </a:r>
        </a:p>
        <a:p xmlns:a="http://schemas.openxmlformats.org/drawingml/2006/main">
          <a:endParaRPr lang="en-US" altLang="ko-KR" sz="1200" dirty="0" smtClean="0">
            <a:solidFill>
              <a:schemeClr val="tx1">
                <a:lumMod val="75000"/>
                <a:lumOff val="25000"/>
              </a:schemeClr>
            </a:solidFill>
            <a:cs typeface="Arial" pitchFamily="34" charset="0"/>
          </a:endParaRPr>
        </a:p>
        <a:p xmlns:a="http://schemas.openxmlformats.org/drawingml/2006/main">
          <a:r>
            <a: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rPr>
            <a:t>2019</a:t>
          </a:r>
          <a:r>
            <a:rPr lang="ko-KR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rPr>
            <a:t>년 예상사용량</a:t>
          </a:r>
          <a:r>
            <a: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rPr>
            <a:t>(kWh)</a:t>
          </a:r>
          <a:endParaRPr lang="ko-KR" altLang="en-US" sz="1200" dirty="0">
            <a:solidFill>
              <a:schemeClr val="tx1">
                <a:lumMod val="75000"/>
                <a:lumOff val="25000"/>
              </a:schemeClr>
            </a:solidFill>
            <a:cs typeface="Arial" pitchFamily="34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7092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0402-BAA9-41AE-A598-5D696339406B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4754D-CE59-4705-89B4-7C2683727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665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34314"/>
            <a:ext cx="12192000" cy="1035373"/>
          </a:xfrm>
          <a:prstGeom prst="rect">
            <a:avLst/>
          </a:prstGeom>
        </p:spPr>
        <p:txBody>
          <a:bodyPr anchor="ctr"/>
          <a:lstStyle>
            <a:lvl1pPr algn="ctr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1075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71982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81" r:id="rId13"/>
    <p:sldLayoutId id="2147483678" r:id="rId14"/>
    <p:sldLayoutId id="2147483688" r:id="rId15"/>
    <p:sldLayoutId id="214748368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86" r:id="rId2"/>
    <p:sldLayoutId id="214748368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2BF505-7DE6-4F49-BE53-8357C3CFAD67}"/>
              </a:ext>
            </a:extLst>
          </p:cNvPr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76510AC1-6796-4AAE-826B-82E3C6C83F08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A9B7A6-AA04-48A1-8F03-8478DA0AB4E2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1FA3CF-9802-4908-BF1F-FFF6919AFED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7BCD5F-023B-4928-A8BA-960BE01DD3FA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E83D94-2B8F-4267-A14B-28F4B1D232E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9FB9A1-EA5C-4B9A-9354-78F7C28542B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4165601" y="3952011"/>
            <a:ext cx="774595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5400" dirty="0" smtClean="0">
                <a:solidFill>
                  <a:schemeClr val="bg1"/>
                </a:solidFill>
                <a:latin typeface="+mj-lt"/>
              </a:rPr>
              <a:t>국내주요 시멘트사의 전력사용량 분석 및 예측</a:t>
            </a:r>
            <a:endParaRPr 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6903174" y="5562676"/>
            <a:ext cx="5008380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Pandas </a:t>
            </a:r>
            <a:r>
              <a:rPr lang="ko-KR" altLang="en-US" sz="1867" dirty="0" smtClean="0">
                <a:solidFill>
                  <a:schemeClr val="bg1"/>
                </a:solidFill>
                <a:cs typeface="Arial" pitchFamily="34" charset="0"/>
              </a:rPr>
              <a:t>라이브러리 기능을 중심으로 </a:t>
            </a:r>
            <a:endParaRPr lang="en-US" altLang="ko-KR" sz="1867" dirty="0" smtClean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ko-KR" altLang="en-US" sz="1867" dirty="0" smtClean="0">
                <a:solidFill>
                  <a:schemeClr val="bg1"/>
                </a:solidFill>
                <a:cs typeface="Arial" pitchFamily="34" charset="0"/>
              </a:rPr>
              <a:t>제출자 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: </a:t>
            </a:r>
            <a:r>
              <a:rPr lang="ko-KR" altLang="en-US" sz="1867" dirty="0" smtClean="0">
                <a:solidFill>
                  <a:schemeClr val="bg1"/>
                </a:solidFill>
                <a:cs typeface="Arial" pitchFamily="34" charset="0"/>
              </a:rPr>
              <a:t>한규명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/ </a:t>
            </a:r>
            <a:r>
              <a:rPr lang="ko-KR" altLang="en-US" sz="1867" dirty="0" smtClean="0">
                <a:solidFill>
                  <a:schemeClr val="bg1"/>
                </a:solidFill>
                <a:cs typeface="Arial" pitchFamily="34" charset="0"/>
              </a:rPr>
              <a:t>남기혁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467157211"/>
              </p:ext>
            </p:extLst>
          </p:nvPr>
        </p:nvGraphicFramePr>
        <p:xfrm>
          <a:off x="466725" y="1029142"/>
          <a:ext cx="108966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9"/>
          <p:cNvSpPr/>
          <p:nvPr/>
        </p:nvSpPr>
        <p:spPr>
          <a:xfrm>
            <a:off x="9732050" y="1642575"/>
            <a:ext cx="171072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b="1" dirty="0">
                <a:cs typeface="Arial" pitchFamily="34" charset="0"/>
              </a:rPr>
              <a:t>건설수주 전망</a:t>
            </a:r>
            <a:r>
              <a:rPr lang="en-US" altLang="ko-KR" sz="1050" b="1" dirty="0">
                <a:cs typeface="Arial" pitchFamily="34" charset="0"/>
              </a:rPr>
              <a:t>(</a:t>
            </a:r>
            <a:r>
              <a:rPr lang="ko-KR" altLang="en-US" sz="1050" b="1" dirty="0">
                <a:cs typeface="Arial" pitchFamily="34" charset="0"/>
              </a:rPr>
              <a:t>단위</a:t>
            </a:r>
            <a:r>
              <a:rPr lang="en-US" altLang="ko-KR" sz="1050" b="1" dirty="0">
                <a:cs typeface="Arial" pitchFamily="34" charset="0"/>
              </a:rPr>
              <a:t>:</a:t>
            </a:r>
            <a:r>
              <a:rPr lang="ko-KR" altLang="en-US" sz="1050" b="1" dirty="0">
                <a:cs typeface="Arial" pitchFamily="34" charset="0"/>
              </a:rPr>
              <a:t>조원</a:t>
            </a:r>
            <a:r>
              <a:rPr lang="en-US" altLang="ko-KR" sz="1050" b="1" dirty="0">
                <a:cs typeface="Arial" pitchFamily="34" charset="0"/>
              </a:rPr>
              <a:t>)</a:t>
            </a:r>
            <a:endParaRPr lang="ko-KR" altLang="en-US" sz="1050" b="1" dirty="0">
              <a:cs typeface="Arial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145153"/>
            <a:ext cx="12192000" cy="10353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 smtClean="0">
                <a:solidFill>
                  <a:srgbClr val="FFC000"/>
                </a:solidFill>
              </a:rPr>
              <a:t>02.</a:t>
            </a:r>
            <a:r>
              <a:rPr lang="en-US" altLang="ko-KR" sz="4800" dirty="0" smtClean="0">
                <a:solidFill>
                  <a:srgbClr val="0DD2D9"/>
                </a:solidFill>
              </a:rPr>
              <a:t> </a:t>
            </a:r>
            <a:r>
              <a:rPr lang="ko-KR" altLang="en-US" sz="4800" b="1" dirty="0" smtClean="0"/>
              <a:t>연구결과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369219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E171E2-FA25-4833-83F0-49F88B265B7A}"/>
              </a:ext>
            </a:extLst>
          </p:cNvPr>
          <p:cNvCxnSpPr/>
          <p:nvPr/>
        </p:nvCxnSpPr>
        <p:spPr>
          <a:xfrm>
            <a:off x="10214937" y="4738214"/>
            <a:ext cx="11104" cy="243138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/>
          <p:cNvSpPr txBox="1">
            <a:spLocks/>
          </p:cNvSpPr>
          <p:nvPr/>
        </p:nvSpPr>
        <p:spPr>
          <a:xfrm>
            <a:off x="0" y="165820"/>
            <a:ext cx="12192000" cy="10353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 smtClean="0">
                <a:solidFill>
                  <a:srgbClr val="FFC000"/>
                </a:solidFill>
              </a:rPr>
              <a:t>03.</a:t>
            </a:r>
            <a:r>
              <a:rPr lang="en-US" altLang="ko-KR" sz="4800" dirty="0" smtClean="0">
                <a:solidFill>
                  <a:srgbClr val="0DD2D9"/>
                </a:solidFill>
              </a:rPr>
              <a:t> </a:t>
            </a:r>
            <a:r>
              <a:rPr lang="ko-KR" altLang="en-US" sz="4800" b="1" dirty="0" smtClean="0"/>
              <a:t>결론</a:t>
            </a:r>
            <a:endParaRPr lang="ko-KR" altLang="en-US" sz="48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C189DE-6D10-48E4-94AE-D82D5EE4D28F}"/>
              </a:ext>
            </a:extLst>
          </p:cNvPr>
          <p:cNvSpPr txBox="1"/>
          <p:nvPr/>
        </p:nvSpPr>
        <p:spPr>
          <a:xfrm>
            <a:off x="1028262" y="1201193"/>
            <a:ext cx="6129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cs typeface="Arial" pitchFamily="34" charset="0"/>
              </a:rPr>
              <a:t>2019</a:t>
            </a:r>
            <a:r>
              <a:rPr lang="ko-KR" altLang="en-US" sz="2000" b="1" dirty="0" smtClean="0">
                <a:cs typeface="Arial" pitchFamily="34" charset="0"/>
              </a:rPr>
              <a:t>년 전력사용량 예측 </a:t>
            </a:r>
            <a:r>
              <a:rPr lang="en-US" altLang="ko-KR" sz="2000" b="1" dirty="0" smtClean="0">
                <a:cs typeface="Arial" pitchFamily="34" charset="0"/>
              </a:rPr>
              <a:t>vs 2019</a:t>
            </a:r>
            <a:r>
              <a:rPr lang="ko-KR" altLang="en-US" sz="2000" b="1" dirty="0" smtClean="0">
                <a:cs typeface="Arial" pitchFamily="34" charset="0"/>
              </a:rPr>
              <a:t>년 전력사용량 실제</a:t>
            </a:r>
            <a:endParaRPr lang="ko-KR" altLang="en-US" sz="2000" b="1" dirty="0">
              <a:cs typeface="Arial" pitchFamily="34" charset="0"/>
            </a:endParaRPr>
          </a:p>
        </p:txBody>
      </p:sp>
      <p:graphicFrame>
        <p:nvGraphicFramePr>
          <p:cNvPr id="26" name="Chart 25"/>
          <p:cNvGraphicFramePr/>
          <p:nvPr>
            <p:extLst>
              <p:ext uri="{D42A27DB-BD31-4B8C-83A1-F6EECF244321}">
                <p14:modId xmlns:p14="http://schemas.microsoft.com/office/powerpoint/2010/main" val="654035036"/>
              </p:ext>
            </p:extLst>
          </p:nvPr>
        </p:nvGraphicFramePr>
        <p:xfrm>
          <a:off x="1247774" y="1838325"/>
          <a:ext cx="10391775" cy="4162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143F7091-0B27-4247-B7CF-0C5F7DFEB345}"/>
              </a:ext>
            </a:extLst>
          </p:cNvPr>
          <p:cNvSpPr txBox="1"/>
          <p:nvPr/>
        </p:nvSpPr>
        <p:spPr>
          <a:xfrm>
            <a:off x="5666237" y="2541668"/>
            <a:ext cx="241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년 실제사용량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(kWh)</a:t>
            </a: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년 예상사용량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(kWh)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73">
            <a:extLst>
              <a:ext uri="{FF2B5EF4-FFF2-40B4-BE49-F238E27FC236}">
                <a16:creationId xmlns:a16="http://schemas.microsoft.com/office/drawing/2014/main" id="{88EA6006-8C84-4CD7-B33E-9F9643B24A2D}"/>
              </a:ext>
            </a:extLst>
          </p:cNvPr>
          <p:cNvSpPr txBox="1"/>
          <p:nvPr/>
        </p:nvSpPr>
        <p:spPr>
          <a:xfrm>
            <a:off x="9490889" y="5714138"/>
            <a:ext cx="2200241" cy="2616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 smtClean="0">
                <a:cs typeface="Arial" pitchFamily="34" charset="0"/>
              </a:rPr>
              <a:t>(</a:t>
            </a:r>
            <a:r>
              <a:rPr lang="ko-KR" altLang="en-US" b="1" dirty="0" smtClean="0">
                <a:cs typeface="Arial" pitchFamily="34" charset="0"/>
              </a:rPr>
              <a:t>단위 </a:t>
            </a:r>
            <a:r>
              <a:rPr lang="en-US" altLang="ko-KR" b="1" dirty="0" smtClean="0">
                <a:cs typeface="Arial" pitchFamily="34" charset="0"/>
              </a:rPr>
              <a:t>:</a:t>
            </a:r>
            <a:r>
              <a:rPr lang="en-US" altLang="ko-KR" sz="1100" b="1" dirty="0" smtClean="0">
                <a:cs typeface="Arial" pitchFamily="34" charset="0"/>
              </a:rPr>
              <a:t>kWh</a:t>
            </a:r>
            <a:r>
              <a:rPr lang="en-US" altLang="ko-KR" sz="1100" b="1" dirty="0" smtClean="0">
                <a:cs typeface="Arial" pitchFamily="34" charset="0"/>
              </a:rPr>
              <a:t>)</a:t>
            </a:r>
            <a:endParaRPr lang="ko-KR" altLang="en-US" sz="11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710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>
            <a:extLst>
              <a:ext uri="{FF2B5EF4-FFF2-40B4-BE49-F238E27FC236}">
                <a16:creationId xmlns:a16="http://schemas.microsoft.com/office/drawing/2014/main" id="{105B335D-4346-48DA-B023-7212D14BB046}"/>
              </a:ext>
            </a:extLst>
          </p:cNvPr>
          <p:cNvSpPr/>
          <p:nvPr/>
        </p:nvSpPr>
        <p:spPr>
          <a:xfrm>
            <a:off x="747961" y="20197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3E1E7337-34AB-4C02-8336-C8C8994B5A9B}"/>
              </a:ext>
            </a:extLst>
          </p:cNvPr>
          <p:cNvSpPr/>
          <p:nvPr/>
        </p:nvSpPr>
        <p:spPr>
          <a:xfrm>
            <a:off x="747961" y="3577846"/>
            <a:ext cx="720080" cy="7200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6D3827EE-FCBF-42FB-A07E-86649FEF7DBA}"/>
              </a:ext>
            </a:extLst>
          </p:cNvPr>
          <p:cNvSpPr/>
          <p:nvPr/>
        </p:nvSpPr>
        <p:spPr>
          <a:xfrm>
            <a:off x="747961" y="5135944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C064E3AF-C187-444F-AA0E-28D7E0A80331}"/>
              </a:ext>
            </a:extLst>
          </p:cNvPr>
          <p:cNvGrpSpPr/>
          <p:nvPr/>
        </p:nvGrpSpPr>
        <p:grpSpPr>
          <a:xfrm>
            <a:off x="1784944" y="1839492"/>
            <a:ext cx="2412000" cy="711260"/>
            <a:chOff x="6210998" y="1433695"/>
            <a:chExt cx="1457346" cy="7112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06A147-F4FC-46AD-AD94-6BCDAB0F5523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2019</a:t>
              </a:r>
              <a:r>
                <a:rPr lang="ko-KR" altLang="en-US" sz="1200" b="1" dirty="0" smtClean="0">
                  <a:solidFill>
                    <a:schemeClr val="accent1"/>
                  </a:solidFill>
                  <a:cs typeface="Arial" pitchFamily="34" charset="0"/>
                </a:rPr>
                <a:t>년 건설수주액</a:t>
              </a:r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(</a:t>
              </a:r>
              <a:r>
                <a:rPr lang="ko-KR" altLang="en-US" sz="1200" b="1" dirty="0" smtClean="0">
                  <a:solidFill>
                    <a:schemeClr val="accent1"/>
                  </a:solidFill>
                  <a:cs typeface="Arial" pitchFamily="34" charset="0"/>
                </a:rPr>
                <a:t>예상</a:t>
              </a:r>
              <a:r>
                <a:rPr lang="en-US" altLang="ko-KR" sz="1200" b="1" dirty="0" smtClean="0">
                  <a:solidFill>
                    <a:schemeClr val="accent1"/>
                  </a:solidFill>
                  <a:cs typeface="Arial" pitchFamily="34" charset="0"/>
                </a:rPr>
                <a:t>)</a:t>
              </a:r>
              <a:r>
                <a:rPr lang="ko-KR" altLang="en-US" sz="1200" b="1" dirty="0" smtClean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3F7091-0B27-4247-B7CF-0C5F7DFEB345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135.5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조원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상반기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67.3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조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/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하반기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68.2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조원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AD226C53-13E5-49AC-84B5-EA95A62BCB9B}"/>
              </a:ext>
            </a:extLst>
          </p:cNvPr>
          <p:cNvGrpSpPr/>
          <p:nvPr/>
        </p:nvGrpSpPr>
        <p:grpSpPr>
          <a:xfrm>
            <a:off x="1747691" y="3397589"/>
            <a:ext cx="3119873" cy="553464"/>
            <a:chOff x="6210998" y="1433695"/>
            <a:chExt cx="1745531" cy="49967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D3B461-0E4E-419D-A6AE-D41E5119ACCB}"/>
                </a:ext>
              </a:extLst>
            </p:cNvPr>
            <p:cNvSpPr txBox="1"/>
            <p:nvPr/>
          </p:nvSpPr>
          <p:spPr>
            <a:xfrm>
              <a:off x="6210998" y="1433695"/>
              <a:ext cx="17455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4"/>
                  </a:solidFill>
                  <a:cs typeface="Arial" pitchFamily="34" charset="0"/>
                </a:rPr>
                <a:t>2019</a:t>
              </a:r>
              <a:r>
                <a:rPr lang="ko-KR" altLang="en-US" sz="1200" b="1" dirty="0" smtClean="0">
                  <a:solidFill>
                    <a:schemeClr val="accent4"/>
                  </a:solidFill>
                  <a:cs typeface="Arial" pitchFamily="34" charset="0"/>
                </a:rPr>
                <a:t>년 시멘트 </a:t>
              </a:r>
              <a:r>
                <a:rPr lang="en-US" altLang="ko-KR" sz="1200" b="1" dirty="0" smtClean="0">
                  <a:solidFill>
                    <a:schemeClr val="accent4"/>
                  </a:solidFill>
                  <a:cs typeface="Arial" pitchFamily="34" charset="0"/>
                </a:rPr>
                <a:t>3</a:t>
              </a:r>
              <a:r>
                <a:rPr lang="ko-KR" altLang="en-US" sz="1200" b="1" dirty="0" smtClean="0">
                  <a:solidFill>
                    <a:schemeClr val="accent4"/>
                  </a:solidFill>
                  <a:cs typeface="Arial" pitchFamily="34" charset="0"/>
                </a:rPr>
                <a:t>개사 전력사용량 </a:t>
              </a:r>
              <a:r>
                <a:rPr lang="ko-KR" altLang="en-US" sz="1200" b="1" dirty="0">
                  <a:solidFill>
                    <a:schemeClr val="accent4"/>
                  </a:solidFill>
                  <a:cs typeface="Arial" pitchFamily="34" charset="0"/>
                </a:rPr>
                <a:t>합</a:t>
              </a:r>
              <a:r>
                <a:rPr lang="ko-KR" altLang="en-US" sz="1200" b="1" dirty="0" smtClean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smtClean="0">
                  <a:solidFill>
                    <a:schemeClr val="accent4"/>
                  </a:solidFill>
                  <a:cs typeface="Arial" pitchFamily="34" charset="0"/>
                </a:rPr>
                <a:t>(</a:t>
              </a:r>
              <a:r>
                <a:rPr lang="ko-KR" altLang="en-US" sz="1200" b="1" dirty="0" smtClean="0">
                  <a:solidFill>
                    <a:schemeClr val="accent4"/>
                  </a:solidFill>
                  <a:cs typeface="Arial" pitchFamily="34" charset="0"/>
                </a:rPr>
                <a:t>예상</a:t>
              </a:r>
              <a:r>
                <a:rPr lang="en-US" altLang="ko-KR" sz="1200" b="1" dirty="0" smtClean="0">
                  <a:solidFill>
                    <a:schemeClr val="accent4"/>
                  </a:solidFill>
                  <a:cs typeface="Arial" pitchFamily="34" charset="0"/>
                </a:rPr>
                <a:t>)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A12979-FF33-433A-8EB1-0825981C71E8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250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1,597,512,471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kWh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01140953-78F6-44CF-8747-C9357F7160EB}"/>
              </a:ext>
            </a:extLst>
          </p:cNvPr>
          <p:cNvGrpSpPr/>
          <p:nvPr/>
        </p:nvGrpSpPr>
        <p:grpSpPr>
          <a:xfrm>
            <a:off x="1696597" y="4955688"/>
            <a:ext cx="3374167" cy="895926"/>
            <a:chOff x="6210998" y="1433695"/>
            <a:chExt cx="1457346" cy="89592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33EBDD-5A49-44B6-AE46-429346E0A90F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3"/>
                  </a:solidFill>
                  <a:cs typeface="Arial" pitchFamily="34" charset="0"/>
                </a:rPr>
                <a:t>2019</a:t>
              </a:r>
              <a:r>
                <a:rPr lang="ko-KR" altLang="en-US" sz="1200" b="1" dirty="0" smtClean="0">
                  <a:solidFill>
                    <a:schemeClr val="accent3"/>
                  </a:solidFill>
                  <a:cs typeface="Arial" pitchFamily="34" charset="0"/>
                </a:rPr>
                <a:t>년 시멘트 </a:t>
              </a:r>
              <a:r>
                <a:rPr lang="en-US" altLang="ko-KR" sz="1200" b="1" dirty="0" smtClean="0">
                  <a:solidFill>
                    <a:schemeClr val="accent3"/>
                  </a:solidFill>
                  <a:cs typeface="Arial" pitchFamily="34" charset="0"/>
                </a:rPr>
                <a:t>3</a:t>
              </a:r>
              <a:r>
                <a:rPr lang="ko-KR" altLang="en-US" sz="1200" b="1" dirty="0" smtClean="0">
                  <a:solidFill>
                    <a:schemeClr val="accent3"/>
                  </a:solidFill>
                  <a:cs typeface="Arial" pitchFamily="34" charset="0"/>
                </a:rPr>
                <a:t>개사 개별 전력사용량 </a:t>
              </a:r>
              <a:r>
                <a:rPr lang="en-US" altLang="ko-KR" sz="1200" b="1" dirty="0" smtClean="0">
                  <a:solidFill>
                    <a:schemeClr val="accent3"/>
                  </a:solidFill>
                  <a:cs typeface="Arial" pitchFamily="34" charset="0"/>
                </a:rPr>
                <a:t>(</a:t>
              </a:r>
              <a:r>
                <a:rPr lang="ko-KR" altLang="en-US" sz="1200" b="1" dirty="0" smtClean="0">
                  <a:solidFill>
                    <a:schemeClr val="accent3"/>
                  </a:solidFill>
                  <a:cs typeface="Arial" pitchFamily="34" charset="0"/>
                </a:rPr>
                <a:t>예상</a:t>
              </a:r>
              <a:r>
                <a:rPr lang="en-US" altLang="ko-KR" sz="1200" b="1" dirty="0" smtClean="0">
                  <a:solidFill>
                    <a:schemeClr val="accent3"/>
                  </a:solidFill>
                  <a:cs typeface="Arial" pitchFamily="34" charset="0"/>
                </a:rPr>
                <a:t>)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79CA08-90EB-4331-B22C-22E8384F56A8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사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319,019,262 kWh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사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556,220,085 kWh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사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722,273,124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kWh</a:t>
              </a:r>
            </a:p>
          </p:txBody>
        </p:sp>
      </p:grpSp>
      <p:sp>
        <p:nvSpPr>
          <p:cNvPr id="16" name="Oval 16">
            <a:extLst>
              <a:ext uri="{FF2B5EF4-FFF2-40B4-BE49-F238E27FC236}">
                <a16:creationId xmlns:a16="http://schemas.microsoft.com/office/drawing/2014/main" id="{FEE774A3-DA01-4F52-99C5-CC94D1F77155}"/>
              </a:ext>
            </a:extLst>
          </p:cNvPr>
          <p:cNvSpPr/>
          <p:nvPr/>
        </p:nvSpPr>
        <p:spPr>
          <a:xfrm>
            <a:off x="10747226" y="20197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Oval 17">
            <a:extLst>
              <a:ext uri="{FF2B5EF4-FFF2-40B4-BE49-F238E27FC236}">
                <a16:creationId xmlns:a16="http://schemas.microsoft.com/office/drawing/2014/main" id="{7BA6155E-EB1F-4802-A794-BCC7D636FC8E}"/>
              </a:ext>
            </a:extLst>
          </p:cNvPr>
          <p:cNvSpPr/>
          <p:nvPr/>
        </p:nvSpPr>
        <p:spPr>
          <a:xfrm>
            <a:off x="10747226" y="3577846"/>
            <a:ext cx="720080" cy="7200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E7B6D28A-3437-470A-AEF7-10891B1D3FEC}"/>
              </a:ext>
            </a:extLst>
          </p:cNvPr>
          <p:cNvSpPr/>
          <p:nvPr/>
        </p:nvSpPr>
        <p:spPr>
          <a:xfrm>
            <a:off x="10747226" y="5135944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90E83E-9AFB-43A0-A418-05A2DD6E1640}"/>
              </a:ext>
            </a:extLst>
          </p:cNvPr>
          <p:cNvSpPr txBox="1"/>
          <p:nvPr/>
        </p:nvSpPr>
        <p:spPr>
          <a:xfrm>
            <a:off x="7857728" y="1839492"/>
            <a:ext cx="241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2019</a:t>
            </a:r>
            <a:r>
              <a:rPr lang="ko-KR" altLang="en-US" sz="1200" b="1" dirty="0">
                <a:solidFill>
                  <a:schemeClr val="accent1"/>
                </a:solidFill>
                <a:cs typeface="Arial" pitchFamily="34" charset="0"/>
              </a:rPr>
              <a:t>년 건설수주액</a:t>
            </a:r>
            <a:r>
              <a:rPr lang="en-US" altLang="ko-KR" sz="1200" b="1" dirty="0" smtClean="0">
                <a:solidFill>
                  <a:schemeClr val="accent1"/>
                </a:solidFill>
                <a:cs typeface="Arial" pitchFamily="34" charset="0"/>
              </a:rPr>
              <a:t>(</a:t>
            </a:r>
            <a:r>
              <a:rPr lang="ko-KR" altLang="en-US" sz="1200" b="1" dirty="0" smtClean="0">
                <a:solidFill>
                  <a:schemeClr val="accent1"/>
                </a:solidFill>
                <a:cs typeface="Arial" pitchFamily="34" charset="0"/>
              </a:rPr>
              <a:t>실제</a:t>
            </a:r>
            <a:r>
              <a:rPr lang="en-US" altLang="ko-KR" sz="1200" b="1" dirty="0" smtClean="0">
                <a:solidFill>
                  <a:schemeClr val="accent1"/>
                </a:solidFill>
                <a:cs typeface="Arial" pitchFamily="34" charset="0"/>
              </a:rPr>
              <a:t>)</a:t>
            </a:r>
            <a:r>
              <a:rPr lang="ko-KR" altLang="en-US" sz="1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253F2E68-CD8F-42DB-B301-9B07659A449F}"/>
              </a:ext>
            </a:extLst>
          </p:cNvPr>
          <p:cNvSpPr/>
          <p:nvPr/>
        </p:nvSpPr>
        <p:spPr>
          <a:xfrm>
            <a:off x="10919982" y="2248920"/>
            <a:ext cx="389014" cy="25566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9" name="Oval 21">
            <a:extLst>
              <a:ext uri="{FF2B5EF4-FFF2-40B4-BE49-F238E27FC236}">
                <a16:creationId xmlns:a16="http://schemas.microsoft.com/office/drawing/2014/main" id="{FA69698E-47C0-461A-BF3C-F76BB5907EB3}"/>
              </a:ext>
            </a:extLst>
          </p:cNvPr>
          <p:cNvSpPr>
            <a:spLocks noChangeAspect="1"/>
          </p:cNvSpPr>
          <p:nvPr/>
        </p:nvSpPr>
        <p:spPr>
          <a:xfrm>
            <a:off x="951953" y="3771782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Rounded Rectangle 27">
            <a:extLst>
              <a:ext uri="{FF2B5EF4-FFF2-40B4-BE49-F238E27FC236}">
                <a16:creationId xmlns:a16="http://schemas.microsoft.com/office/drawing/2014/main" id="{6C8C5BD8-180B-4FA7-9EA4-B90F87CB810F}"/>
              </a:ext>
            </a:extLst>
          </p:cNvPr>
          <p:cNvSpPr/>
          <p:nvPr/>
        </p:nvSpPr>
        <p:spPr>
          <a:xfrm>
            <a:off x="936219" y="5351453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1" name="Rounded Rectangle 7">
            <a:extLst>
              <a:ext uri="{FF2B5EF4-FFF2-40B4-BE49-F238E27FC236}">
                <a16:creationId xmlns:a16="http://schemas.microsoft.com/office/drawing/2014/main" id="{0EC1DB81-58ED-41B3-8823-9F3983487C13}"/>
              </a:ext>
            </a:extLst>
          </p:cNvPr>
          <p:cNvSpPr/>
          <p:nvPr/>
        </p:nvSpPr>
        <p:spPr>
          <a:xfrm>
            <a:off x="951952" y="2183046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B0241654-09B3-4651-97B7-20E87D8C91D8}"/>
              </a:ext>
            </a:extLst>
          </p:cNvPr>
          <p:cNvSpPr/>
          <p:nvPr/>
        </p:nvSpPr>
        <p:spPr>
          <a:xfrm rot="2700000">
            <a:off x="10982054" y="3713399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DE9D5955-C20B-4AE2-8E51-9908CAD8DA58}"/>
              </a:ext>
            </a:extLst>
          </p:cNvPr>
          <p:cNvSpPr/>
          <p:nvPr/>
        </p:nvSpPr>
        <p:spPr>
          <a:xfrm>
            <a:off x="10938270" y="5327380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0" y="145153"/>
            <a:ext cx="12192000" cy="10353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 smtClean="0">
                <a:solidFill>
                  <a:srgbClr val="FFC000"/>
                </a:solidFill>
              </a:rPr>
              <a:t>03.</a:t>
            </a:r>
            <a:r>
              <a:rPr lang="en-US" altLang="ko-KR" sz="4800" dirty="0" smtClean="0">
                <a:solidFill>
                  <a:srgbClr val="0DD2D9"/>
                </a:solidFill>
              </a:rPr>
              <a:t> </a:t>
            </a:r>
            <a:r>
              <a:rPr lang="ko-KR" altLang="en-US" sz="4800" b="1" dirty="0" smtClean="0"/>
              <a:t>결론</a:t>
            </a:r>
            <a:endParaRPr lang="ko-KR" altLang="en-US" sz="48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DDF999-8F69-4960-B20C-F6D47B59CA9A}"/>
              </a:ext>
            </a:extLst>
          </p:cNvPr>
          <p:cNvSpPr txBox="1"/>
          <p:nvPr/>
        </p:nvSpPr>
        <p:spPr>
          <a:xfrm>
            <a:off x="1784944" y="1054857"/>
            <a:ext cx="3248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&lt;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예상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&gt;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DDF999-8F69-4960-B20C-F6D47B59CA9A}"/>
              </a:ext>
            </a:extLst>
          </p:cNvPr>
          <p:cNvSpPr txBox="1"/>
          <p:nvPr/>
        </p:nvSpPr>
        <p:spPr>
          <a:xfrm>
            <a:off x="9123251" y="1105661"/>
            <a:ext cx="3248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&lt;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실제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&gt;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3F7091-0B27-4247-B7CF-0C5F7DFEB345}"/>
              </a:ext>
            </a:extLst>
          </p:cNvPr>
          <p:cNvSpPr txBox="1"/>
          <p:nvPr/>
        </p:nvSpPr>
        <p:spPr>
          <a:xfrm>
            <a:off x="7885562" y="2084468"/>
            <a:ext cx="241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135.5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조원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자료 미발표로 전년 예상치와 동일하게 기입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2" name="Group 10">
            <a:extLst>
              <a:ext uri="{FF2B5EF4-FFF2-40B4-BE49-F238E27FC236}">
                <a16:creationId xmlns:a16="http://schemas.microsoft.com/office/drawing/2014/main" id="{AD226C53-13E5-49AC-84B5-EA95A62BCB9B}"/>
              </a:ext>
            </a:extLst>
          </p:cNvPr>
          <p:cNvGrpSpPr/>
          <p:nvPr/>
        </p:nvGrpSpPr>
        <p:grpSpPr>
          <a:xfrm>
            <a:off x="7889883" y="3397590"/>
            <a:ext cx="3119873" cy="526594"/>
            <a:chOff x="6210998" y="1433695"/>
            <a:chExt cx="1745531" cy="52659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1D3B461-0E4E-419D-A6AE-D41E5119ACCB}"/>
                </a:ext>
              </a:extLst>
            </p:cNvPr>
            <p:cNvSpPr txBox="1"/>
            <p:nvPr/>
          </p:nvSpPr>
          <p:spPr>
            <a:xfrm>
              <a:off x="6210998" y="1433695"/>
              <a:ext cx="17455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4"/>
                  </a:solidFill>
                  <a:cs typeface="Arial" pitchFamily="34" charset="0"/>
                </a:rPr>
                <a:t>2019</a:t>
              </a:r>
              <a:r>
                <a:rPr lang="ko-KR" altLang="en-US" sz="1200" b="1" dirty="0" smtClean="0">
                  <a:solidFill>
                    <a:schemeClr val="accent4"/>
                  </a:solidFill>
                  <a:cs typeface="Arial" pitchFamily="34" charset="0"/>
                </a:rPr>
                <a:t>년 시멘트 </a:t>
              </a:r>
              <a:r>
                <a:rPr lang="en-US" altLang="ko-KR" sz="1200" b="1" dirty="0" smtClean="0">
                  <a:solidFill>
                    <a:schemeClr val="accent4"/>
                  </a:solidFill>
                  <a:cs typeface="Arial" pitchFamily="34" charset="0"/>
                </a:rPr>
                <a:t>3</a:t>
              </a:r>
              <a:r>
                <a:rPr lang="ko-KR" altLang="en-US" sz="1200" b="1" dirty="0" smtClean="0">
                  <a:solidFill>
                    <a:schemeClr val="accent4"/>
                  </a:solidFill>
                  <a:cs typeface="Arial" pitchFamily="34" charset="0"/>
                </a:rPr>
                <a:t>개사 전력사용량 </a:t>
              </a:r>
              <a:r>
                <a:rPr lang="ko-KR" altLang="en-US" sz="1200" b="1" dirty="0">
                  <a:solidFill>
                    <a:schemeClr val="accent4"/>
                  </a:solidFill>
                  <a:cs typeface="Arial" pitchFamily="34" charset="0"/>
                </a:rPr>
                <a:t>합</a:t>
              </a:r>
              <a:r>
                <a:rPr lang="ko-KR" altLang="en-US" sz="1200" b="1" dirty="0" smtClean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smtClean="0">
                  <a:solidFill>
                    <a:schemeClr val="accent4"/>
                  </a:solidFill>
                  <a:cs typeface="Arial" pitchFamily="34" charset="0"/>
                </a:rPr>
                <a:t>(</a:t>
              </a:r>
              <a:r>
                <a:rPr lang="ko-KR" altLang="en-US" sz="1200" b="1" dirty="0" smtClean="0">
                  <a:solidFill>
                    <a:schemeClr val="accent4"/>
                  </a:solidFill>
                  <a:cs typeface="Arial" pitchFamily="34" charset="0"/>
                </a:rPr>
                <a:t>실제</a:t>
              </a:r>
              <a:r>
                <a:rPr lang="en-US" altLang="ko-KR" sz="1200" b="1" dirty="0" smtClean="0">
                  <a:solidFill>
                    <a:schemeClr val="accent4"/>
                  </a:solidFill>
                  <a:cs typeface="Arial" pitchFamily="34" charset="0"/>
                </a:rPr>
                <a:t>)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3A12979-FF33-433A-8EB1-0825981C71E8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1,595,528,982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kWh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13">
            <a:extLst>
              <a:ext uri="{FF2B5EF4-FFF2-40B4-BE49-F238E27FC236}">
                <a16:creationId xmlns:a16="http://schemas.microsoft.com/office/drawing/2014/main" id="{01140953-78F6-44CF-8747-C9357F7160EB}"/>
              </a:ext>
            </a:extLst>
          </p:cNvPr>
          <p:cNvGrpSpPr/>
          <p:nvPr/>
        </p:nvGrpSpPr>
        <p:grpSpPr>
          <a:xfrm>
            <a:off x="7908064" y="4960308"/>
            <a:ext cx="3374167" cy="895926"/>
            <a:chOff x="6210998" y="1433695"/>
            <a:chExt cx="1457346" cy="89592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33EBDD-5A49-44B6-AE46-429346E0A90F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3"/>
                  </a:solidFill>
                  <a:cs typeface="Arial" pitchFamily="34" charset="0"/>
                </a:rPr>
                <a:t>2019</a:t>
              </a:r>
              <a:r>
                <a:rPr lang="ko-KR" altLang="en-US" sz="1200" b="1" dirty="0" smtClean="0">
                  <a:solidFill>
                    <a:schemeClr val="accent3"/>
                  </a:solidFill>
                  <a:cs typeface="Arial" pitchFamily="34" charset="0"/>
                </a:rPr>
                <a:t>년 시멘트 </a:t>
              </a:r>
              <a:r>
                <a:rPr lang="en-US" altLang="ko-KR" sz="1200" b="1" dirty="0" smtClean="0">
                  <a:solidFill>
                    <a:schemeClr val="accent3"/>
                  </a:solidFill>
                  <a:cs typeface="Arial" pitchFamily="34" charset="0"/>
                </a:rPr>
                <a:t>3</a:t>
              </a:r>
              <a:r>
                <a:rPr lang="ko-KR" altLang="en-US" sz="1200" b="1" dirty="0" smtClean="0">
                  <a:solidFill>
                    <a:schemeClr val="accent3"/>
                  </a:solidFill>
                  <a:cs typeface="Arial" pitchFamily="34" charset="0"/>
                </a:rPr>
                <a:t>개사 개별 전력사용량 </a:t>
              </a:r>
              <a:r>
                <a:rPr lang="en-US" altLang="ko-KR" sz="1200" b="1" dirty="0" smtClean="0">
                  <a:solidFill>
                    <a:schemeClr val="accent3"/>
                  </a:solidFill>
                  <a:cs typeface="Arial" pitchFamily="34" charset="0"/>
                </a:rPr>
                <a:t>(</a:t>
              </a:r>
              <a:r>
                <a:rPr lang="ko-KR" altLang="en-US" sz="1200" b="1" dirty="0" smtClean="0">
                  <a:solidFill>
                    <a:schemeClr val="accent3"/>
                  </a:solidFill>
                  <a:cs typeface="Arial" pitchFamily="34" charset="0"/>
                </a:rPr>
                <a:t>실제</a:t>
              </a:r>
              <a:r>
                <a:rPr lang="en-US" altLang="ko-KR" sz="1200" b="1" dirty="0" smtClean="0">
                  <a:solidFill>
                    <a:schemeClr val="accent3"/>
                  </a:solidFill>
                  <a:cs typeface="Arial" pitchFamily="34" charset="0"/>
                </a:rPr>
                <a:t>)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F79CA08-90EB-4331-B22C-22E8384F56A8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사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332,558,071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kWh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사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523,513,187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kWh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사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739,457,724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kWh</a:t>
              </a:r>
            </a:p>
          </p:txBody>
        </p:sp>
      </p:grpSp>
      <p:sp>
        <p:nvSpPr>
          <p:cNvPr id="48" name="Freeform: Shape 15">
            <a:extLst>
              <a:ext uri="{FF2B5EF4-FFF2-40B4-BE49-F238E27FC236}">
                <a16:creationId xmlns:a16="http://schemas.microsoft.com/office/drawing/2014/main" id="{FF27A98E-ABEB-4BA4-9204-27F363840D21}"/>
              </a:ext>
            </a:extLst>
          </p:cNvPr>
          <p:cNvSpPr/>
          <p:nvPr/>
        </p:nvSpPr>
        <p:spPr>
          <a:xfrm>
            <a:off x="5011229" y="2079050"/>
            <a:ext cx="2136310" cy="3458497"/>
          </a:xfrm>
          <a:custGeom>
            <a:avLst/>
            <a:gdLst>
              <a:gd name="connsiteX0" fmla="*/ 7144 w 333375"/>
              <a:gd name="connsiteY0" fmla="*/ 7144 h 590550"/>
              <a:gd name="connsiteX1" fmla="*/ 331946 w 333375"/>
              <a:gd name="connsiteY1" fmla="*/ 7144 h 590550"/>
              <a:gd name="connsiteX2" fmla="*/ 331946 w 333375"/>
              <a:gd name="connsiteY2" fmla="*/ 586264 h 590550"/>
              <a:gd name="connsiteX3" fmla="*/ 7144 w 333375"/>
              <a:gd name="connsiteY3" fmla="*/ 586264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375" h="590550">
                <a:moveTo>
                  <a:pt x="7144" y="7144"/>
                </a:moveTo>
                <a:lnTo>
                  <a:pt x="331946" y="7144"/>
                </a:lnTo>
                <a:lnTo>
                  <a:pt x="331946" y="586264"/>
                </a:lnTo>
                <a:lnTo>
                  <a:pt x="7144" y="58626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564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596B00-0CE2-44C6-9AC5-0B5BC6F6C4D9}"/>
              </a:ext>
            </a:extLst>
          </p:cNvPr>
          <p:cNvGrpSpPr/>
          <p:nvPr/>
        </p:nvGrpSpPr>
        <p:grpSpPr>
          <a:xfrm>
            <a:off x="3468549" y="2276475"/>
            <a:ext cx="5269188" cy="3419474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F549E6-5337-42BD-9C5E-4FF911D21EC1}"/>
                </a:ext>
              </a:extLst>
            </p:cNvPr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99FF6450-5DCF-4EA4-9ECD-5DECDA3BAD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37BD6F9-CEA8-471A-B6D6-3D7D3748AC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C2EA36-2D13-4B3D-BFC3-A102F4DEB43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C99EAA-C1C3-4CCA-BEBA-AC2A865E88E4}"/>
                </a:ext>
              </a:extLst>
            </p:cNvPr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3275D676-AD17-49C5-9DEA-18E954D49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7437482D-2332-417F-9573-94FD96A77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0A5CE-2A27-4A71-B160-441332CC772B}"/>
              </a:ext>
            </a:extLst>
          </p:cNvPr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2FBFAD-318C-47E8-A82D-2EDEDE3F63EE}"/>
              </a:ext>
            </a:extLst>
          </p:cNvPr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288866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000" dirty="0" smtClean="0">
                <a:solidFill>
                  <a:schemeClr val="bg1"/>
                </a:solidFill>
                <a:cs typeface="Arial" pitchFamily="34" charset="0"/>
              </a:rPr>
              <a:t>감사합니다</a:t>
            </a:r>
            <a:r>
              <a:rPr lang="en-US" altLang="ko-KR" sz="60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CF959-4651-4C64-A08C-8F2BDE46A824}"/>
              </a:ext>
            </a:extLst>
          </p:cNvPr>
          <p:cNvSpPr txBox="1"/>
          <p:nvPr/>
        </p:nvSpPr>
        <p:spPr>
          <a:xfrm>
            <a:off x="4762" y="3714495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867" dirty="0" smtClean="0">
                <a:solidFill>
                  <a:schemeClr val="bg1"/>
                </a:solidFill>
                <a:cs typeface="Arial" pitchFamily="34" charset="0"/>
              </a:rPr>
              <a:t>한 학기 동안 고생 많으셨습니다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8237F776-235B-43B7-A208-7106E24CBAFE}"/>
              </a:ext>
            </a:extLst>
          </p:cNvPr>
          <p:cNvSpPr>
            <a:spLocks noChangeAspect="1"/>
          </p:cNvSpPr>
          <p:nvPr/>
        </p:nvSpPr>
        <p:spPr>
          <a:xfrm flipH="1">
            <a:off x="4878758" y="1367871"/>
            <a:ext cx="2434484" cy="131165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39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499E92-50A7-4680-90CB-41532F4FC718}"/>
              </a:ext>
            </a:extLst>
          </p:cNvPr>
          <p:cNvSpPr/>
          <p:nvPr/>
        </p:nvSpPr>
        <p:spPr>
          <a:xfrm>
            <a:off x="6106651" y="293611"/>
            <a:ext cx="5636534" cy="6270778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6305942" y="1681595"/>
            <a:ext cx="5419664" cy="777510"/>
            <a:chOff x="6102442" y="1483456"/>
            <a:chExt cx="5419664" cy="777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700" b="1" dirty="0" smtClean="0">
                  <a:solidFill>
                    <a:schemeClr val="bg1"/>
                  </a:solidFill>
                  <a:cs typeface="Arial" pitchFamily="34" charset="0"/>
                </a:rPr>
                <a:t>연구개요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6305942" y="2820587"/>
            <a:ext cx="5419664" cy="777510"/>
            <a:chOff x="6102442" y="1483456"/>
            <a:chExt cx="5419664" cy="777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700" b="1" dirty="0" smtClean="0">
                  <a:solidFill>
                    <a:schemeClr val="bg1"/>
                  </a:solidFill>
                  <a:cs typeface="Arial" pitchFamily="34" charset="0"/>
                </a:rPr>
                <a:t>연구결과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E30DF-4F9D-4D5B-9110-CB46BA5063F2}"/>
              </a:ext>
            </a:extLst>
          </p:cNvPr>
          <p:cNvGrpSpPr/>
          <p:nvPr/>
        </p:nvGrpSpPr>
        <p:grpSpPr>
          <a:xfrm>
            <a:off x="6305942" y="3959579"/>
            <a:ext cx="5419664" cy="777510"/>
            <a:chOff x="6102442" y="1483456"/>
            <a:chExt cx="5419664" cy="7775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700" b="1" dirty="0" smtClean="0">
                  <a:solidFill>
                    <a:schemeClr val="bg1"/>
                  </a:solidFill>
                  <a:cs typeface="Arial" pitchFamily="34" charset="0"/>
                </a:rPr>
                <a:t>결론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420242" y="391190"/>
            <a:ext cx="4989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목차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30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3"/>
                </a:solidFill>
              </a:rPr>
              <a:t>01.</a:t>
            </a:r>
            <a:r>
              <a:rPr lang="en-US" altLang="ko-KR" dirty="0" smtClean="0">
                <a:solidFill>
                  <a:srgbClr val="0DD2D9"/>
                </a:solidFill>
              </a:rPr>
              <a:t> </a:t>
            </a:r>
            <a:r>
              <a:rPr lang="ko-KR" altLang="en-US" dirty="0" smtClean="0"/>
              <a:t>연구개요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5" y="1330036"/>
            <a:ext cx="5135418" cy="41684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55" y="1330036"/>
            <a:ext cx="5708072" cy="4168485"/>
          </a:xfrm>
          <a:prstGeom prst="rect">
            <a:avLst/>
          </a:prstGeom>
        </p:spPr>
      </p:pic>
      <p:sp>
        <p:nvSpPr>
          <p:cNvPr id="10" name="Text Placeholder 13"/>
          <p:cNvSpPr txBox="1">
            <a:spLocks/>
          </p:cNvSpPr>
          <p:nvPr/>
        </p:nvSpPr>
        <p:spPr>
          <a:xfrm>
            <a:off x="655782" y="5660415"/>
            <a:ext cx="11009745" cy="96205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Tx/>
              <a:buChar char="-"/>
            </a:pP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시멘트 산업은 제조원가중 전력비 비중이 높은 대표적인 전력 다소비 업종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  <a:p>
            <a:pPr>
              <a:lnSpc>
                <a:spcPct val="110000"/>
              </a:lnSpc>
              <a:buFontTx/>
              <a:buChar char="-"/>
            </a:pP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高 이산화탄소 배출 산업군으로 전력비 절감이 회사 경영에 중요 지표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39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3"/>
                </a:solidFill>
              </a:rPr>
              <a:t>01.</a:t>
            </a:r>
            <a:r>
              <a:rPr lang="en-US" altLang="ko-KR" dirty="0" smtClean="0">
                <a:solidFill>
                  <a:srgbClr val="0DD2D9"/>
                </a:solidFill>
              </a:rPr>
              <a:t> </a:t>
            </a:r>
            <a:r>
              <a:rPr lang="ko-KR" altLang="en-US" dirty="0" smtClean="0"/>
              <a:t>연구개요</a:t>
            </a:r>
            <a:endParaRPr lang="ko-KR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214896"/>
              </p:ext>
            </p:extLst>
          </p:nvPr>
        </p:nvGraphicFramePr>
        <p:xfrm>
          <a:off x="911423" y="1582443"/>
          <a:ext cx="10606322" cy="4930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6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48">
                <a:tc gridSpan="3">
                  <a:txBody>
                    <a:bodyPr/>
                    <a:lstStyle/>
                    <a:p>
                      <a:pPr algn="ctr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ko-KR" altLang="en-US" sz="3200" b="1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+mj-ea"/>
                          <a:cs typeface="Arial" pitchFamily="34" charset="0"/>
                        </a:rPr>
                        <a:t>연구주제</a:t>
                      </a:r>
                      <a:endParaRPr lang="ko-KR" altLang="en-US" sz="3200" b="1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+mj-ea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052">
                <a:tc gridSpan="3">
                  <a:txBody>
                    <a:bodyPr/>
                    <a:lstStyle/>
                    <a:p>
                      <a:endParaRPr lang="en-US" altLang="ko-KR" sz="1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627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1.</a:t>
                      </a:r>
                      <a:r>
                        <a:rPr lang="en-US" altLang="ko-KR" sz="1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ko-KR" altLang="en-US" sz="1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주요 시멘트</a:t>
                      </a:r>
                      <a:r>
                        <a:rPr lang="en-US" altLang="ko-KR" sz="1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3</a:t>
                      </a:r>
                      <a:r>
                        <a:rPr lang="ko-KR" altLang="en-US" sz="1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개사의 과거 </a:t>
                      </a:r>
                      <a:r>
                        <a:rPr lang="en-US" altLang="ko-KR" sz="1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</a:t>
                      </a:r>
                      <a:r>
                        <a:rPr lang="ko-KR" altLang="en-US" sz="1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년</a:t>
                      </a:r>
                      <a:r>
                        <a:rPr lang="en-US" altLang="ko-KR" sz="1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(2017</a:t>
                      </a:r>
                      <a:r>
                        <a:rPr lang="ko-KR" altLang="en-US" sz="1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년</a:t>
                      </a:r>
                      <a:r>
                        <a:rPr lang="en-US" altLang="ko-KR" sz="1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~2018</a:t>
                      </a:r>
                      <a:r>
                        <a:rPr lang="ko-KR" altLang="en-US" sz="1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년</a:t>
                      </a:r>
                      <a:r>
                        <a:rPr lang="en-US" altLang="ko-KR" sz="1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) </a:t>
                      </a:r>
                      <a:r>
                        <a:rPr lang="ko-KR" altLang="en-US" sz="1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전력사용량 </a:t>
                      </a:r>
                      <a:r>
                        <a:rPr lang="en-US" altLang="ko-KR" sz="1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</a:t>
                      </a:r>
                      <a:r>
                        <a:rPr lang="ko-KR" altLang="en-US" sz="1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분석</a:t>
                      </a: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727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2.</a:t>
                      </a:r>
                      <a:r>
                        <a:rPr lang="en-US" altLang="ko-KR" sz="1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2019</a:t>
                      </a:r>
                      <a:r>
                        <a:rPr lang="ko-KR" altLang="en-US" sz="1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년 건설경기 전망</a:t>
                      </a:r>
                      <a:r>
                        <a:rPr lang="en-US" altLang="ko-KR" sz="1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(</a:t>
                      </a:r>
                      <a:r>
                        <a:rPr lang="ko-KR" altLang="en-US" sz="1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대한건설협회</a:t>
                      </a:r>
                      <a:r>
                        <a:rPr lang="en-US" altLang="ko-KR" sz="1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) </a:t>
                      </a:r>
                      <a:r>
                        <a:rPr lang="ko-KR" altLang="en-US" sz="1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분석 </a:t>
                      </a:r>
                      <a:r>
                        <a:rPr lang="en-US" altLang="ko-KR" sz="1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: </a:t>
                      </a:r>
                      <a:r>
                        <a:rPr lang="ko-KR" altLang="en-US" sz="1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공공</a:t>
                      </a:r>
                      <a:r>
                        <a:rPr lang="en-US" altLang="ko-KR" sz="1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/</a:t>
                      </a:r>
                      <a:r>
                        <a:rPr lang="ko-KR" altLang="en-US" sz="1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민간</a:t>
                      </a:r>
                      <a:endParaRPr lang="en-US" altLang="ko-KR" sz="5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564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3.</a:t>
                      </a:r>
                      <a:r>
                        <a:rPr lang="en-US" altLang="ko-KR" sz="1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ko-KR" altLang="en-US" sz="1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상기 두 자료를 바탕으로 </a:t>
                      </a:r>
                      <a:r>
                        <a:rPr lang="en-US" altLang="ko-KR" sz="1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2019</a:t>
                      </a:r>
                      <a:r>
                        <a:rPr lang="ko-KR" altLang="en-US" sz="1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년 시멘트 </a:t>
                      </a:r>
                      <a:r>
                        <a:rPr lang="en-US" altLang="ko-KR" sz="1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</a:t>
                      </a:r>
                      <a:r>
                        <a:rPr lang="ko-KR" altLang="en-US" sz="1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개사의 전력사용량 예측 및 실제 전력사용량과 비교</a:t>
                      </a:r>
                      <a:endParaRPr lang="en-US" altLang="ko-KR" sz="5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591"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4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82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61">
            <a:extLst>
              <a:ext uri="{FF2B5EF4-FFF2-40B4-BE49-F238E27FC236}">
                <a16:creationId xmlns:a16="http://schemas.microsoft.com/office/drawing/2014/main" id="{0408B44B-876F-47EB-9B09-119AA6C93F03}"/>
              </a:ext>
            </a:extLst>
          </p:cNvPr>
          <p:cNvGrpSpPr/>
          <p:nvPr/>
        </p:nvGrpSpPr>
        <p:grpSpPr>
          <a:xfrm>
            <a:off x="433257" y="5143811"/>
            <a:ext cx="2834998" cy="1023191"/>
            <a:chOff x="643028" y="4886469"/>
            <a:chExt cx="2196000" cy="1023191"/>
          </a:xfrm>
        </p:grpSpPr>
        <p:sp>
          <p:nvSpPr>
            <p:cNvPr id="163" name="Text Placeholder 8">
              <a:extLst>
                <a:ext uri="{FF2B5EF4-FFF2-40B4-BE49-F238E27FC236}">
                  <a16:creationId xmlns:a16="http://schemas.microsoft.com/office/drawing/2014/main" id="{2808C26A-FDE2-497E-A9DC-5DFEC923FA49}"/>
                </a:ext>
              </a:extLst>
            </p:cNvPr>
            <p:cNvSpPr txBox="1">
              <a:spLocks/>
            </p:cNvSpPr>
            <p:nvPr/>
          </p:nvSpPr>
          <p:spPr>
            <a:xfrm>
              <a:off x="643028" y="4886469"/>
              <a:ext cx="2196000" cy="2772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한규명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4" name="Text Placeholder 29">
              <a:extLst>
                <a:ext uri="{FF2B5EF4-FFF2-40B4-BE49-F238E27FC236}">
                  <a16:creationId xmlns:a16="http://schemas.microsoft.com/office/drawing/2014/main" id="{69801AB6-A925-4E66-9209-ED3277206A8C}"/>
                </a:ext>
              </a:extLst>
            </p:cNvPr>
            <p:cNvSpPr txBox="1">
              <a:spLocks/>
            </p:cNvSpPr>
            <p:nvPr/>
          </p:nvSpPr>
          <p:spPr>
            <a:xfrm>
              <a:off x="643028" y="5218884"/>
              <a:ext cx="2196000" cy="690776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l">
                <a:buFontTx/>
                <a:buChar char="-"/>
              </a:pPr>
              <a:r>
                <a:rPr lang="en-US" altLang="ko-KR" dirty="0" smtClean="0">
                  <a:cs typeface="Arial" pitchFamily="34" charset="0"/>
                </a:rPr>
                <a:t>Data </a:t>
              </a:r>
              <a:r>
                <a:rPr lang="ko-KR" altLang="en-US" dirty="0" smtClean="0">
                  <a:cs typeface="Arial" pitchFamily="34" charset="0"/>
                </a:rPr>
                <a:t>준비</a:t>
              </a:r>
              <a:r>
                <a:rPr lang="en-US" altLang="ko-KR" dirty="0" smtClean="0">
                  <a:cs typeface="Arial" pitchFamily="34" charset="0"/>
                </a:rPr>
                <a:t>( </a:t>
              </a:r>
              <a:r>
                <a:rPr lang="ko-KR" altLang="en-US" dirty="0" smtClean="0">
                  <a:cs typeface="Arial" pitchFamily="34" charset="0"/>
                </a:rPr>
                <a:t>전력사용량</a:t>
              </a:r>
              <a:r>
                <a:rPr lang="en-US" altLang="ko-KR" dirty="0" smtClean="0">
                  <a:cs typeface="Arial" pitchFamily="34" charset="0"/>
                </a:rPr>
                <a:t>/ </a:t>
              </a:r>
              <a:r>
                <a:rPr lang="ko-KR" altLang="en-US" dirty="0" smtClean="0">
                  <a:cs typeface="Arial" pitchFamily="34" charset="0"/>
                </a:rPr>
                <a:t>건설협회</a:t>
              </a:r>
              <a:r>
                <a:rPr lang="en-US" altLang="ko-KR" dirty="0" smtClean="0">
                  <a:cs typeface="Arial" pitchFamily="34" charset="0"/>
                </a:rPr>
                <a:t>)</a:t>
              </a:r>
            </a:p>
            <a:p>
              <a:pPr marL="171450" indent="-171450" algn="l">
                <a:buFontTx/>
                <a:buChar char="-"/>
              </a:pPr>
              <a:r>
                <a:rPr lang="en-US" altLang="ko-KR" dirty="0" smtClean="0">
                  <a:cs typeface="Arial" pitchFamily="34" charset="0"/>
                </a:rPr>
                <a:t>Data Frame </a:t>
              </a:r>
              <a:r>
                <a:rPr lang="ko-KR" altLang="en-US" dirty="0" smtClean="0">
                  <a:cs typeface="Arial" pitchFamily="34" charset="0"/>
                </a:rPr>
                <a:t>작성</a:t>
              </a:r>
              <a:endParaRPr lang="en-US" altLang="ko-KR" dirty="0" smtClean="0">
                <a:cs typeface="Arial" pitchFamily="34" charset="0"/>
              </a:endParaRPr>
            </a:p>
            <a:p>
              <a:pPr marL="171450" indent="-171450" algn="l">
                <a:buFontTx/>
                <a:buChar char="-"/>
              </a:pPr>
              <a:r>
                <a:rPr lang="en-US" altLang="ko-KR" dirty="0" smtClean="0">
                  <a:cs typeface="Arial" pitchFamily="34" charset="0"/>
                </a:rPr>
                <a:t>PPT </a:t>
              </a:r>
              <a:r>
                <a:rPr lang="ko-KR" altLang="en-US" dirty="0" smtClean="0">
                  <a:cs typeface="Arial" pitchFamily="34" charset="0"/>
                </a:rPr>
                <a:t>초안 작성</a:t>
              </a:r>
              <a:endParaRPr lang="en-US" altLang="ko-KR" dirty="0" smtClean="0"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endParaRPr lang="en-US" altLang="ko-KR" dirty="0" smtClean="0">
                <a:cs typeface="Arial" pitchFamily="34" charset="0"/>
              </a:endParaRP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CAD608B-FF9D-45FC-AD6B-00A3F32462F4}"/>
              </a:ext>
            </a:extLst>
          </p:cNvPr>
          <p:cNvGrpSpPr/>
          <p:nvPr/>
        </p:nvGrpSpPr>
        <p:grpSpPr>
          <a:xfrm>
            <a:off x="8918680" y="5153045"/>
            <a:ext cx="2804650" cy="958672"/>
            <a:chOff x="9113277" y="5125337"/>
            <a:chExt cx="2196000" cy="958672"/>
          </a:xfrm>
        </p:grpSpPr>
        <p:sp>
          <p:nvSpPr>
            <p:cNvPr id="166" name="Text Placeholder 30">
              <a:extLst>
                <a:ext uri="{FF2B5EF4-FFF2-40B4-BE49-F238E27FC236}">
                  <a16:creationId xmlns:a16="http://schemas.microsoft.com/office/drawing/2014/main" id="{3B91AAB5-18FC-4738-8518-D10F09CD917A}"/>
                </a:ext>
              </a:extLst>
            </p:cNvPr>
            <p:cNvSpPr txBox="1">
              <a:spLocks/>
            </p:cNvSpPr>
            <p:nvPr/>
          </p:nvSpPr>
          <p:spPr>
            <a:xfrm>
              <a:off x="9113277" y="5125337"/>
              <a:ext cx="2196000" cy="2772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남기혁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7" name="Text Placeholder 31">
              <a:extLst>
                <a:ext uri="{FF2B5EF4-FFF2-40B4-BE49-F238E27FC236}">
                  <a16:creationId xmlns:a16="http://schemas.microsoft.com/office/drawing/2014/main" id="{63A4FC7C-7DB8-4995-89B3-CD485ECECA28}"/>
                </a:ext>
              </a:extLst>
            </p:cNvPr>
            <p:cNvSpPr txBox="1">
              <a:spLocks/>
            </p:cNvSpPr>
            <p:nvPr/>
          </p:nvSpPr>
          <p:spPr>
            <a:xfrm>
              <a:off x="9113277" y="5402336"/>
              <a:ext cx="2196000" cy="681673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l">
                <a:buFontTx/>
                <a:buChar char="-"/>
              </a:pPr>
              <a:r>
                <a:rPr lang="ko-KR" altLang="en-US" dirty="0" smtClean="0">
                  <a:cs typeface="Arial" pitchFamily="34" charset="0"/>
                </a:rPr>
                <a:t>전력사용량 </a:t>
              </a:r>
              <a:r>
                <a:rPr lang="en-US" altLang="ko-KR" dirty="0" smtClean="0">
                  <a:cs typeface="Arial" pitchFamily="34" charset="0"/>
                </a:rPr>
                <a:t>Data </a:t>
              </a:r>
              <a:r>
                <a:rPr lang="ko-KR" altLang="en-US" dirty="0" smtClean="0">
                  <a:cs typeface="Arial" pitchFamily="34" charset="0"/>
                </a:rPr>
                <a:t>전처리 </a:t>
              </a:r>
              <a:endParaRPr lang="en-US" altLang="ko-KR" dirty="0" smtClean="0">
                <a:cs typeface="Arial" pitchFamily="34" charset="0"/>
              </a:endParaRPr>
            </a:p>
            <a:p>
              <a:pPr marL="171450" indent="-171450" algn="l">
                <a:buFontTx/>
                <a:buChar char="-"/>
              </a:pPr>
              <a:r>
                <a:rPr lang="en-US" altLang="ko-KR" dirty="0" smtClean="0">
                  <a:cs typeface="Arial" pitchFamily="34" charset="0"/>
                </a:rPr>
                <a:t>Data </a:t>
              </a:r>
              <a:r>
                <a:rPr lang="ko-KR" altLang="en-US" dirty="0" smtClean="0">
                  <a:cs typeface="Arial" pitchFamily="34" charset="0"/>
                </a:rPr>
                <a:t>시각화</a:t>
              </a:r>
              <a:endParaRPr lang="en-US" altLang="ko-KR" dirty="0" smtClean="0">
                <a:cs typeface="Arial" pitchFamily="34" charset="0"/>
              </a:endParaRPr>
            </a:p>
            <a:p>
              <a:pPr marL="171450" indent="-171450" algn="l">
                <a:buFontTx/>
                <a:buChar char="-"/>
              </a:pPr>
              <a:r>
                <a:rPr lang="en-US" altLang="ko-KR" dirty="0" smtClean="0">
                  <a:cs typeface="Arial" pitchFamily="34" charset="0"/>
                </a:rPr>
                <a:t>PPT </a:t>
              </a:r>
              <a:r>
                <a:rPr lang="ko-KR" altLang="en-US" dirty="0" smtClean="0">
                  <a:cs typeface="Arial" pitchFamily="34" charset="0"/>
                </a:rPr>
                <a:t>수정</a:t>
              </a:r>
              <a:r>
                <a:rPr lang="en-US" altLang="ko-KR" dirty="0" smtClean="0">
                  <a:cs typeface="Arial" pitchFamily="34" charset="0"/>
                </a:rPr>
                <a:t>(</a:t>
              </a:r>
              <a:r>
                <a:rPr lang="ko-KR" altLang="en-US" dirty="0" smtClean="0">
                  <a:cs typeface="Arial" pitchFamily="34" charset="0"/>
                </a:rPr>
                <a:t>시각화 자료 삽입</a:t>
              </a:r>
              <a:r>
                <a:rPr lang="en-US" altLang="ko-KR" dirty="0" smtClean="0">
                  <a:cs typeface="Arial" pitchFamily="34" charset="0"/>
                </a:rPr>
                <a:t>) </a:t>
              </a:r>
              <a:r>
                <a:rPr lang="ko-KR" altLang="en-US" dirty="0" smtClean="0">
                  <a:cs typeface="Arial" pitchFamily="34" charset="0"/>
                </a:rPr>
                <a:t>및 통합</a:t>
              </a:r>
              <a:endParaRPr lang="ko-KR" altLang="en-US" dirty="0">
                <a:cs typeface="Arial" pitchFamily="34" charset="0"/>
              </a:endParaRPr>
            </a:p>
          </p:txBody>
        </p:sp>
      </p:grpSp>
      <p:sp>
        <p:nvSpPr>
          <p:cNvPr id="170" name="Donut 8">
            <a:extLst>
              <a:ext uri="{FF2B5EF4-FFF2-40B4-BE49-F238E27FC236}">
                <a16:creationId xmlns:a16="http://schemas.microsoft.com/office/drawing/2014/main" id="{89B2DCE3-B5A3-4B19-AC3F-A984DDDAC241}"/>
              </a:ext>
            </a:extLst>
          </p:cNvPr>
          <p:cNvSpPr/>
          <p:nvPr/>
        </p:nvSpPr>
        <p:spPr>
          <a:xfrm>
            <a:off x="10150299" y="4425130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327CA41-1321-4A5D-83E9-9F4FDA285FF0}"/>
              </a:ext>
            </a:extLst>
          </p:cNvPr>
          <p:cNvGrpSpPr/>
          <p:nvPr/>
        </p:nvGrpSpPr>
        <p:grpSpPr>
          <a:xfrm>
            <a:off x="3371274" y="2433536"/>
            <a:ext cx="5357091" cy="995464"/>
            <a:chOff x="4197096" y="2433536"/>
            <a:chExt cx="3733439" cy="995464"/>
          </a:xfrm>
        </p:grpSpPr>
        <p:sp>
          <p:nvSpPr>
            <p:cNvPr id="173" name="Text Placeholder 30">
              <a:extLst>
                <a:ext uri="{FF2B5EF4-FFF2-40B4-BE49-F238E27FC236}">
                  <a16:creationId xmlns:a16="http://schemas.microsoft.com/office/drawing/2014/main" id="{9ED0DCA1-3352-478B-B8C8-EB4C9572777F}"/>
                </a:ext>
              </a:extLst>
            </p:cNvPr>
            <p:cNvSpPr txBox="1">
              <a:spLocks/>
            </p:cNvSpPr>
            <p:nvPr/>
          </p:nvSpPr>
          <p:spPr>
            <a:xfrm>
              <a:off x="4998000" y="2433536"/>
              <a:ext cx="2196000" cy="277200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업무 분담</a:t>
              </a:r>
              <a:endPara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4" name="Text Placeholder 31">
              <a:extLst>
                <a:ext uri="{FF2B5EF4-FFF2-40B4-BE49-F238E27FC236}">
                  <a16:creationId xmlns:a16="http://schemas.microsoft.com/office/drawing/2014/main" id="{66394069-3517-440D-88F9-027F57618E67}"/>
                </a:ext>
              </a:extLst>
            </p:cNvPr>
            <p:cNvSpPr txBox="1">
              <a:spLocks/>
            </p:cNvSpPr>
            <p:nvPr/>
          </p:nvSpPr>
          <p:spPr>
            <a:xfrm>
              <a:off x="4197096" y="2802895"/>
              <a:ext cx="3733439" cy="626105"/>
            </a:xfrm>
            <a:prstGeom prst="rect">
              <a:avLst/>
            </a:prstGeom>
          </p:spPr>
          <p:txBody>
            <a:bodyPr anchor="t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dirty="0" smtClean="0"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dirty="0" smtClean="0">
                  <a:cs typeface="Arial" pitchFamily="34" charset="0"/>
                </a:rPr>
                <a:t>프로젝트 설계는 협의 후 진행</a:t>
              </a:r>
              <a:endParaRPr lang="en-US" altLang="ko-KR" dirty="0"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dirty="0" smtClean="0">
                  <a:cs typeface="Arial" pitchFamily="34" charset="0"/>
                </a:rPr>
                <a:t>Coding (</a:t>
              </a:r>
              <a:r>
                <a:rPr lang="ko-KR" altLang="en-US" dirty="0" smtClean="0">
                  <a:cs typeface="Arial" pitchFamily="34" charset="0"/>
                </a:rPr>
                <a:t>각자 실시 후 둘중 효율적인 코드 적용</a:t>
              </a:r>
              <a:r>
                <a:rPr lang="en-US" altLang="ko-KR" dirty="0" smtClean="0">
                  <a:cs typeface="Arial" pitchFamily="34" charset="0"/>
                </a:rPr>
                <a:t>)</a:t>
              </a:r>
            </a:p>
            <a:p>
              <a:pPr marL="171450" indent="-171450">
                <a:buFontTx/>
                <a:buChar char="-"/>
              </a:pPr>
              <a:endParaRPr lang="en-US" altLang="ko-KR" dirty="0" smtClean="0">
                <a:cs typeface="Arial" pitchFamily="34" charset="0"/>
              </a:endParaRPr>
            </a:p>
          </p:txBody>
        </p:sp>
      </p:grpSp>
      <p:sp>
        <p:nvSpPr>
          <p:cNvPr id="175" name="Oval 19">
            <a:extLst>
              <a:ext uri="{FF2B5EF4-FFF2-40B4-BE49-F238E27FC236}">
                <a16:creationId xmlns:a16="http://schemas.microsoft.com/office/drawing/2014/main" id="{E88FCA26-96F0-4D46-928C-129436CDE05B}"/>
              </a:ext>
            </a:extLst>
          </p:cNvPr>
          <p:cNvSpPr/>
          <p:nvPr/>
        </p:nvSpPr>
        <p:spPr>
          <a:xfrm>
            <a:off x="5718804" y="1671505"/>
            <a:ext cx="754393" cy="754393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76" name="Rounded Rectangle 12">
            <a:extLst>
              <a:ext uri="{FF2B5EF4-FFF2-40B4-BE49-F238E27FC236}">
                <a16:creationId xmlns:a16="http://schemas.microsoft.com/office/drawing/2014/main" id="{A62D1565-5FC2-4603-B311-38B128ED68C6}"/>
              </a:ext>
            </a:extLst>
          </p:cNvPr>
          <p:cNvSpPr>
            <a:spLocks noChangeAspect="1"/>
          </p:cNvSpPr>
          <p:nvPr/>
        </p:nvSpPr>
        <p:spPr>
          <a:xfrm>
            <a:off x="5919413" y="1844594"/>
            <a:ext cx="353173" cy="420869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87876C98-F0BF-4B09-84BD-56CE576C953D}"/>
              </a:ext>
            </a:extLst>
          </p:cNvPr>
          <p:cNvCxnSpPr>
            <a:cxnSpLocks/>
            <a:stCxn id="175" idx="6"/>
            <a:endCxn id="168" idx="0"/>
          </p:cNvCxnSpPr>
          <p:nvPr/>
        </p:nvCxnSpPr>
        <p:spPr>
          <a:xfrm>
            <a:off x="6473197" y="2048702"/>
            <a:ext cx="3847809" cy="2222244"/>
          </a:xfrm>
          <a:prstGeom prst="bentConnector2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98600F5B-68F1-4FD4-ACE5-6516B1E6AE0B}"/>
              </a:ext>
            </a:extLst>
          </p:cNvPr>
          <p:cNvCxnSpPr>
            <a:cxnSpLocks/>
            <a:stCxn id="175" idx="2"/>
            <a:endCxn id="169" idx="0"/>
          </p:cNvCxnSpPr>
          <p:nvPr/>
        </p:nvCxnSpPr>
        <p:spPr>
          <a:xfrm rot="10800000" flipV="1">
            <a:off x="1850758" y="2048702"/>
            <a:ext cx="3868047" cy="2222244"/>
          </a:xfrm>
          <a:prstGeom prst="bentConnector2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4E55BDDB-1056-4CD6-B4E3-505FFD07596A}"/>
              </a:ext>
            </a:extLst>
          </p:cNvPr>
          <p:cNvSpPr/>
          <p:nvPr/>
        </p:nvSpPr>
        <p:spPr>
          <a:xfrm>
            <a:off x="5620185" y="4201361"/>
            <a:ext cx="951630" cy="700538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">
            <a:extLst>
              <a:ext uri="{FF2B5EF4-FFF2-40B4-BE49-F238E27FC236}">
                <a16:creationId xmlns:a16="http://schemas.microsoft.com/office/drawing/2014/main" id="{9CC95D95-2A6D-43EB-9033-FB37E80F9310}"/>
              </a:ext>
            </a:extLst>
          </p:cNvPr>
          <p:cNvSpPr>
            <a:spLocks noChangeAspect="1"/>
          </p:cNvSpPr>
          <p:nvPr/>
        </p:nvSpPr>
        <p:spPr>
          <a:xfrm>
            <a:off x="5430560" y="4998071"/>
            <a:ext cx="1330879" cy="1325946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0" y="209803"/>
            <a:ext cx="12192000" cy="10353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>
                <a:solidFill>
                  <a:schemeClr val="accent3"/>
                </a:solidFill>
                <a:cs typeface="Arial" pitchFamily="34" charset="0"/>
              </a:rPr>
              <a:t>01. </a:t>
            </a:r>
            <a:r>
              <a:rPr lang="ko-KR" altLang="en-US" sz="4800" b="1" dirty="0">
                <a:cs typeface="Arial" pitchFamily="34" charset="0"/>
              </a:rPr>
              <a:t>연구개요</a:t>
            </a:r>
          </a:p>
        </p:txBody>
      </p:sp>
      <p:sp>
        <p:nvSpPr>
          <p:cNvPr id="24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437336" y="4072018"/>
            <a:ext cx="827561" cy="96180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9920955" y="4048928"/>
            <a:ext cx="827561" cy="96180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69055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9647152-983C-49E8-9F34-F9883A63DBB6}"/>
              </a:ext>
            </a:extLst>
          </p:cNvPr>
          <p:cNvSpPr/>
          <p:nvPr/>
        </p:nvSpPr>
        <p:spPr>
          <a:xfrm>
            <a:off x="3262372" y="2925876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1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EE95F1F-FB62-4B4C-9F0B-FA681AEE1E2B}"/>
              </a:ext>
            </a:extLst>
          </p:cNvPr>
          <p:cNvSpPr/>
          <p:nvPr/>
        </p:nvSpPr>
        <p:spPr>
          <a:xfrm>
            <a:off x="4671494" y="3287754"/>
            <a:ext cx="1064923" cy="141989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accent2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CE3B5B2-728D-403D-9D87-14149A2E1A61}"/>
              </a:ext>
            </a:extLst>
          </p:cNvPr>
          <p:cNvSpPr/>
          <p:nvPr/>
        </p:nvSpPr>
        <p:spPr>
          <a:xfrm rot="10800000" flipV="1">
            <a:off x="5377442" y="2923992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3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9E07440-AFB1-402B-A374-9476FBA9AC8B}"/>
              </a:ext>
            </a:extLst>
          </p:cNvPr>
          <p:cNvSpPr/>
          <p:nvPr/>
        </p:nvSpPr>
        <p:spPr>
          <a:xfrm rot="10800000" flipV="1">
            <a:off x="6744749" y="3278817"/>
            <a:ext cx="1064923" cy="1419896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accent4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Rounded Rectangle 27">
            <a:extLst>
              <a:ext uri="{FF2B5EF4-FFF2-40B4-BE49-F238E27FC236}">
                <a16:creationId xmlns:a16="http://schemas.microsoft.com/office/drawing/2014/main" id="{9E4D582D-3FB9-499C-93A5-F4399A2540EB}"/>
              </a:ext>
            </a:extLst>
          </p:cNvPr>
          <p:cNvSpPr/>
          <p:nvPr/>
        </p:nvSpPr>
        <p:spPr>
          <a:xfrm>
            <a:off x="5049310" y="3988765"/>
            <a:ext cx="343081" cy="26353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89BBC20-83A1-480D-84CA-0140249522D9}"/>
              </a:ext>
            </a:extLst>
          </p:cNvPr>
          <p:cNvSpPr/>
          <p:nvPr/>
        </p:nvSpPr>
        <p:spPr>
          <a:xfrm>
            <a:off x="7123234" y="3960779"/>
            <a:ext cx="348807" cy="301016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Oval 21">
            <a:extLst>
              <a:ext uri="{FF2B5EF4-FFF2-40B4-BE49-F238E27FC236}">
                <a16:creationId xmlns:a16="http://schemas.microsoft.com/office/drawing/2014/main" id="{E0128FAD-AD00-4242-94C0-A3B0A04B2802}"/>
              </a:ext>
            </a:extLst>
          </p:cNvPr>
          <p:cNvSpPr>
            <a:spLocks noChangeAspect="1"/>
          </p:cNvSpPr>
          <p:nvPr/>
        </p:nvSpPr>
        <p:spPr>
          <a:xfrm>
            <a:off x="3972318" y="3445870"/>
            <a:ext cx="396792" cy="40010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5FB48C7-9C68-47C0-8DB6-68A116A59A79}"/>
              </a:ext>
            </a:extLst>
          </p:cNvPr>
          <p:cNvSpPr/>
          <p:nvPr/>
        </p:nvSpPr>
        <p:spPr>
          <a:xfrm>
            <a:off x="7449187" y="2901245"/>
            <a:ext cx="1774869" cy="1419896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5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Donut 8">
            <a:extLst>
              <a:ext uri="{FF2B5EF4-FFF2-40B4-BE49-F238E27FC236}">
                <a16:creationId xmlns:a16="http://schemas.microsoft.com/office/drawing/2014/main" id="{9DE38CF0-4A70-4BB3-9422-5DD3DEF3AB33}"/>
              </a:ext>
            </a:extLst>
          </p:cNvPr>
          <p:cNvSpPr/>
          <p:nvPr/>
        </p:nvSpPr>
        <p:spPr>
          <a:xfrm>
            <a:off x="8234007" y="3432650"/>
            <a:ext cx="285611" cy="341396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Block Arc 25">
            <a:extLst>
              <a:ext uri="{FF2B5EF4-FFF2-40B4-BE49-F238E27FC236}">
                <a16:creationId xmlns:a16="http://schemas.microsoft.com/office/drawing/2014/main" id="{F8681329-8D57-4047-9185-C5CD23E86D92}"/>
              </a:ext>
            </a:extLst>
          </p:cNvPr>
          <p:cNvSpPr>
            <a:spLocks noChangeAspect="1"/>
          </p:cNvSpPr>
          <p:nvPr/>
        </p:nvSpPr>
        <p:spPr>
          <a:xfrm>
            <a:off x="6148408" y="3419225"/>
            <a:ext cx="237395" cy="34296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Elbow Connector 14">
            <a:extLst>
              <a:ext uri="{FF2B5EF4-FFF2-40B4-BE49-F238E27FC236}">
                <a16:creationId xmlns:a16="http://schemas.microsoft.com/office/drawing/2014/main" id="{1ADF520C-8261-474A-A01A-940817AC88AB}"/>
              </a:ext>
            </a:extLst>
          </p:cNvPr>
          <p:cNvCxnSpPr>
            <a:cxnSpLocks/>
          </p:cNvCxnSpPr>
          <p:nvPr/>
        </p:nvCxnSpPr>
        <p:spPr>
          <a:xfrm flipV="1">
            <a:off x="1370417" y="4946524"/>
            <a:ext cx="1529081" cy="520902"/>
          </a:xfrm>
          <a:prstGeom prst="bentConnector3">
            <a:avLst>
              <a:gd name="adj1" fmla="val -21013"/>
            </a:avLst>
          </a:prstGeom>
          <a:ln w="25400">
            <a:solidFill>
              <a:schemeClr val="accent1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40BEA3-354E-47F1-858E-AC97BEEAE8D4}"/>
              </a:ext>
            </a:extLst>
          </p:cNvPr>
          <p:cNvGrpSpPr/>
          <p:nvPr/>
        </p:nvGrpSpPr>
        <p:grpSpPr>
          <a:xfrm>
            <a:off x="1545051" y="5313538"/>
            <a:ext cx="2427267" cy="1465396"/>
            <a:chOff x="1419255" y="3789040"/>
            <a:chExt cx="2427267" cy="146539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9C3BDD-659C-46AE-A6E9-D7B283F5B862}"/>
                </a:ext>
              </a:extLst>
            </p:cNvPr>
            <p:cNvSpPr txBox="1"/>
            <p:nvPr/>
          </p:nvSpPr>
          <p:spPr>
            <a:xfrm>
              <a:off x="1427678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1. Data 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준비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C6F4E4-6D0D-4B70-A06B-9B42EF9D5B5A}"/>
                </a:ext>
              </a:extLst>
            </p:cNvPr>
            <p:cNvSpPr txBox="1"/>
            <p:nvPr/>
          </p:nvSpPr>
          <p:spPr>
            <a:xfrm>
              <a:off x="1419255" y="4054107"/>
              <a:ext cx="2427267" cy="120032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시멘트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개사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2017~2019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년 전력사용량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(15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분 단위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2019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년 건설경기 전망 자료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(2019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년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월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대한건설협회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시멘트산업 전체사용량 자료 준비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한전 빅데이터 센터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6357DA9-19D4-4C6D-8893-570936FB8348}"/>
              </a:ext>
            </a:extLst>
          </p:cNvPr>
          <p:cNvGrpSpPr/>
          <p:nvPr/>
        </p:nvGrpSpPr>
        <p:grpSpPr>
          <a:xfrm>
            <a:off x="5010112" y="5313538"/>
            <a:ext cx="2646833" cy="1096064"/>
            <a:chOff x="1418442" y="3789040"/>
            <a:chExt cx="2646833" cy="109606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11D17D-DF26-4136-B902-5B8F94F3BD04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3. Data 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분석 및 시각화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658D43-7D26-42F2-868D-345B3544743B}"/>
                </a:ext>
              </a:extLst>
            </p:cNvPr>
            <p:cNvSpPr txBox="1"/>
            <p:nvPr/>
          </p:nvSpPr>
          <p:spPr>
            <a:xfrm>
              <a:off x="1419255" y="4054107"/>
              <a:ext cx="2646020" cy="8309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시멘트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개사 전력사용량 분석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건설발주량과 전력사용량 상관관계 분석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시각화 및 그래프 작성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D1E1B4-0D67-4CCA-B66B-A00F83F7562A}"/>
              </a:ext>
            </a:extLst>
          </p:cNvPr>
          <p:cNvGrpSpPr/>
          <p:nvPr/>
        </p:nvGrpSpPr>
        <p:grpSpPr>
          <a:xfrm>
            <a:off x="8623108" y="5313538"/>
            <a:ext cx="2045528" cy="542066"/>
            <a:chOff x="1418442" y="3789040"/>
            <a:chExt cx="2045528" cy="54206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CA119EC-7441-4652-B307-04843BD04658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5. 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내용 정리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563722-3B1E-47C8-B7AA-4E493FB9CE88}"/>
                </a:ext>
              </a:extLst>
            </p:cNvPr>
            <p:cNvSpPr txBox="1"/>
            <p:nvPr/>
          </p:nvSpPr>
          <p:spPr>
            <a:xfrm>
              <a:off x="1419255" y="4054107"/>
              <a:ext cx="2044715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결론 및 마무리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3" name="Elbow Connector 30">
            <a:extLst>
              <a:ext uri="{FF2B5EF4-FFF2-40B4-BE49-F238E27FC236}">
                <a16:creationId xmlns:a16="http://schemas.microsoft.com/office/drawing/2014/main" id="{2379F85C-BBD7-4D76-9E5B-2FB8FD6296BD}"/>
              </a:ext>
            </a:extLst>
          </p:cNvPr>
          <p:cNvCxnSpPr>
            <a:cxnSpLocks/>
          </p:cNvCxnSpPr>
          <p:nvPr/>
        </p:nvCxnSpPr>
        <p:spPr>
          <a:xfrm flipV="1">
            <a:off x="4815954" y="4908980"/>
            <a:ext cx="1431262" cy="558446"/>
          </a:xfrm>
          <a:prstGeom prst="bentConnector3">
            <a:avLst>
              <a:gd name="adj1" fmla="val -15731"/>
            </a:avLst>
          </a:prstGeom>
          <a:ln w="25400">
            <a:solidFill>
              <a:schemeClr val="accent3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33">
            <a:extLst>
              <a:ext uri="{FF2B5EF4-FFF2-40B4-BE49-F238E27FC236}">
                <a16:creationId xmlns:a16="http://schemas.microsoft.com/office/drawing/2014/main" id="{B758394B-CB2A-47B2-B99E-7D11B7D9A8A7}"/>
              </a:ext>
            </a:extLst>
          </p:cNvPr>
          <p:cNvCxnSpPr>
            <a:cxnSpLocks/>
          </p:cNvCxnSpPr>
          <p:nvPr/>
        </p:nvCxnSpPr>
        <p:spPr>
          <a:xfrm rot="10800000">
            <a:off x="8782795" y="4946526"/>
            <a:ext cx="2038788" cy="520900"/>
          </a:xfrm>
          <a:prstGeom prst="bentConnector3">
            <a:avLst>
              <a:gd name="adj1" fmla="val -19611"/>
            </a:avLst>
          </a:prstGeom>
          <a:ln w="25400">
            <a:solidFill>
              <a:schemeClr val="accent5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C132628-1B87-451C-BB7B-D89EBEBF31CE}"/>
              </a:ext>
            </a:extLst>
          </p:cNvPr>
          <p:cNvGrpSpPr/>
          <p:nvPr/>
        </p:nvGrpSpPr>
        <p:grpSpPr>
          <a:xfrm>
            <a:off x="2416222" y="1644629"/>
            <a:ext cx="2593890" cy="911398"/>
            <a:chOff x="1418442" y="3789040"/>
            <a:chExt cx="2593890" cy="91139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3F21C9-B5BC-4095-A853-F20F24E4EF2D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2. Data 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전처리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C5DDF2-DF42-4FC4-9B7E-D391F716EDE8}"/>
                </a:ext>
              </a:extLst>
            </p:cNvPr>
            <p:cNvSpPr txBox="1"/>
            <p:nvPr/>
          </p:nvSpPr>
          <p:spPr>
            <a:xfrm>
              <a:off x="1419255" y="4054107"/>
              <a:ext cx="2593077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15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분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시간대별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일별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월별정리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2019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년 건설경기전망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Frame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생성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8" name="Elbow Connector 43">
            <a:extLst>
              <a:ext uri="{FF2B5EF4-FFF2-40B4-BE49-F238E27FC236}">
                <a16:creationId xmlns:a16="http://schemas.microsoft.com/office/drawing/2014/main" id="{2085084D-9491-4B46-871F-18ECA41711FA}"/>
              </a:ext>
            </a:extLst>
          </p:cNvPr>
          <p:cNvCxnSpPr/>
          <p:nvPr/>
        </p:nvCxnSpPr>
        <p:spPr>
          <a:xfrm>
            <a:off x="2228690" y="1798518"/>
            <a:ext cx="2542346" cy="854225"/>
          </a:xfrm>
          <a:prstGeom prst="bentConnector3">
            <a:avLst>
              <a:gd name="adj1" fmla="val -6919"/>
            </a:avLst>
          </a:prstGeom>
          <a:ln w="25400">
            <a:solidFill>
              <a:schemeClr val="accent2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1ECE028-58E4-4E68-A7C4-C6004DA2C01C}"/>
              </a:ext>
            </a:extLst>
          </p:cNvPr>
          <p:cNvGrpSpPr/>
          <p:nvPr/>
        </p:nvGrpSpPr>
        <p:grpSpPr>
          <a:xfrm>
            <a:off x="8125642" y="1572244"/>
            <a:ext cx="3567593" cy="911398"/>
            <a:chOff x="1418442" y="3789040"/>
            <a:chExt cx="3567593" cy="91139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02B60F-59E8-4C04-87D4-80001D210DA9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4. 2019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년 사용량 예측 및 비교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DC783D-AC40-4A04-AC28-1A021DD8D256}"/>
                </a:ext>
              </a:extLst>
            </p:cNvPr>
            <p:cNvSpPr txBox="1"/>
            <p:nvPr/>
          </p:nvSpPr>
          <p:spPr>
            <a:xfrm>
              <a:off x="1419254" y="4054107"/>
              <a:ext cx="3566781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- 2019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년 건설수주액 예상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(2019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년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월발표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을 바탕으로 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2019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년시멘트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개사 전력사용량 예측 및 실제사용량과 비교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2" name="Elbow Connector 55">
            <a:extLst>
              <a:ext uri="{FF2B5EF4-FFF2-40B4-BE49-F238E27FC236}">
                <a16:creationId xmlns:a16="http://schemas.microsoft.com/office/drawing/2014/main" id="{67A69DF5-F536-4184-9694-E80F89841402}"/>
              </a:ext>
            </a:extLst>
          </p:cNvPr>
          <p:cNvCxnSpPr/>
          <p:nvPr/>
        </p:nvCxnSpPr>
        <p:spPr>
          <a:xfrm flipV="1">
            <a:off x="7509998" y="1726133"/>
            <a:ext cx="2755744" cy="926235"/>
          </a:xfrm>
          <a:prstGeom prst="bentConnector3">
            <a:avLst>
              <a:gd name="adj1" fmla="val 117007"/>
            </a:avLst>
          </a:prstGeom>
          <a:ln w="25400">
            <a:solidFill>
              <a:schemeClr val="accent4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BB1981F-9D0F-42BF-84F8-7196EDC532C4}"/>
              </a:ext>
            </a:extLst>
          </p:cNvPr>
          <p:cNvSpPr txBox="1"/>
          <p:nvPr/>
        </p:nvSpPr>
        <p:spPr>
          <a:xfrm>
            <a:off x="3549227" y="4344823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2"/>
                </a:solidFill>
                <a:cs typeface="Arial" pitchFamily="34" charset="0"/>
              </a:rPr>
              <a:t>1</a:t>
            </a:r>
            <a:r>
              <a:rPr lang="ko-KR" altLang="en-US" sz="2800" b="1" dirty="0" smtClean="0">
                <a:solidFill>
                  <a:schemeClr val="accent2"/>
                </a:solidFill>
                <a:cs typeface="Arial" pitchFamily="34" charset="0"/>
              </a:rPr>
              <a:t>단계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1FA560-CE42-44CE-A8AE-4C8814BE529E}"/>
              </a:ext>
            </a:extLst>
          </p:cNvPr>
          <p:cNvSpPr txBox="1"/>
          <p:nvPr/>
        </p:nvSpPr>
        <p:spPr>
          <a:xfrm>
            <a:off x="5668138" y="4344823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4"/>
                </a:solidFill>
                <a:cs typeface="Arial" pitchFamily="34" charset="0"/>
              </a:rPr>
              <a:t>3</a:t>
            </a:r>
            <a:r>
              <a:rPr lang="ko-KR" altLang="en-US" sz="2800" b="1" dirty="0" smtClean="0">
                <a:solidFill>
                  <a:schemeClr val="accent4"/>
                </a:solidFill>
                <a:cs typeface="Arial" pitchFamily="34" charset="0"/>
              </a:rPr>
              <a:t>단계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ACA858-56D0-406F-A257-F1E8EA6481D2}"/>
              </a:ext>
            </a:extLst>
          </p:cNvPr>
          <p:cNvSpPr txBox="1"/>
          <p:nvPr/>
        </p:nvSpPr>
        <p:spPr>
          <a:xfrm>
            <a:off x="7736042" y="4299988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5"/>
                </a:solidFill>
                <a:cs typeface="Arial" pitchFamily="34" charset="0"/>
              </a:rPr>
              <a:t>5</a:t>
            </a:r>
            <a:r>
              <a:rPr lang="ko-KR" altLang="en-US" sz="2800" b="1" dirty="0" smtClean="0">
                <a:solidFill>
                  <a:schemeClr val="accent5"/>
                </a:solidFill>
                <a:cs typeface="Arial" pitchFamily="34" charset="0"/>
              </a:rPr>
              <a:t>단계</a:t>
            </a:r>
            <a:endParaRPr lang="ko-KR" altLang="en-US" sz="28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D214D-E295-44AA-97D6-6389CA1FCAED}"/>
              </a:ext>
            </a:extLst>
          </p:cNvPr>
          <p:cNvSpPr txBox="1"/>
          <p:nvPr/>
        </p:nvSpPr>
        <p:spPr>
          <a:xfrm>
            <a:off x="4606763" y="2749882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2"/>
                </a:solidFill>
                <a:cs typeface="Arial" pitchFamily="34" charset="0"/>
              </a:rPr>
              <a:t>2</a:t>
            </a:r>
            <a:r>
              <a:rPr lang="ko-KR" altLang="en-US" sz="2800" b="1" dirty="0" smtClean="0">
                <a:solidFill>
                  <a:schemeClr val="accent2"/>
                </a:solidFill>
                <a:cs typeface="Arial" pitchFamily="34" charset="0"/>
              </a:rPr>
              <a:t>단계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90D6E0-A396-4A9A-93BF-E70A237B25BC}"/>
              </a:ext>
            </a:extLst>
          </p:cNvPr>
          <p:cNvSpPr txBox="1"/>
          <p:nvPr/>
        </p:nvSpPr>
        <p:spPr>
          <a:xfrm>
            <a:off x="6676631" y="2739456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4"/>
                </a:solidFill>
                <a:cs typeface="Arial" pitchFamily="34" charset="0"/>
              </a:rPr>
              <a:t>4</a:t>
            </a:r>
            <a:r>
              <a:rPr lang="ko-KR" altLang="en-US" sz="2800" b="1" dirty="0" smtClean="0">
                <a:solidFill>
                  <a:schemeClr val="accent4"/>
                </a:solidFill>
                <a:cs typeface="Arial" pitchFamily="34" charset="0"/>
              </a:rPr>
              <a:t>단계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0" y="108202"/>
            <a:ext cx="12192000" cy="10353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>
                <a:solidFill>
                  <a:srgbClr val="FFC000"/>
                </a:solidFill>
                <a:cs typeface="Arial" pitchFamily="34" charset="0"/>
              </a:rPr>
              <a:t>01. </a:t>
            </a:r>
            <a:r>
              <a:rPr lang="ko-KR" altLang="en-US" sz="4800" b="1" dirty="0">
                <a:cs typeface="Arial" pitchFamily="34" charset="0"/>
              </a:rPr>
              <a:t>연구개요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19384" y="905965"/>
            <a:ext cx="2382433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rPr>
              <a:t>분석절차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FE5B1E4-B524-4E9F-89D2-A10C2F2DECBD}"/>
              </a:ext>
            </a:extLst>
          </p:cNvPr>
          <p:cNvSpPr txBox="1"/>
          <p:nvPr/>
        </p:nvSpPr>
        <p:spPr>
          <a:xfrm>
            <a:off x="4022949" y="4020455"/>
            <a:ext cx="1823623" cy="3057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Add Your Text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821E4828-A5C8-439D-B35E-BF16DCE769A1}"/>
              </a:ext>
            </a:extLst>
          </p:cNvPr>
          <p:cNvSpPr/>
          <p:nvPr/>
        </p:nvSpPr>
        <p:spPr>
          <a:xfrm rot="2700000">
            <a:off x="4829103" y="2216538"/>
            <a:ext cx="240124" cy="43049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Rectangle 36">
            <a:extLst>
              <a:ext uri="{FF2B5EF4-FFF2-40B4-BE49-F238E27FC236}">
                <a16:creationId xmlns:a16="http://schemas.microsoft.com/office/drawing/2014/main" id="{0B81A5B2-AE4B-40FC-9A53-F47756B56A18}"/>
              </a:ext>
            </a:extLst>
          </p:cNvPr>
          <p:cNvSpPr/>
          <p:nvPr/>
        </p:nvSpPr>
        <p:spPr>
          <a:xfrm>
            <a:off x="6287912" y="3778170"/>
            <a:ext cx="351598" cy="293908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Round Same Side Corner Rectangle 36">
            <a:extLst>
              <a:ext uri="{FF2B5EF4-FFF2-40B4-BE49-F238E27FC236}">
                <a16:creationId xmlns:a16="http://schemas.microsoft.com/office/drawing/2014/main" id="{1D380781-10A9-4C3B-8CCF-7B33E2ED9CC1}"/>
              </a:ext>
            </a:extLst>
          </p:cNvPr>
          <p:cNvSpPr>
            <a:spLocks noChangeAspect="1"/>
          </p:cNvSpPr>
          <p:nvPr/>
        </p:nvSpPr>
        <p:spPr>
          <a:xfrm>
            <a:off x="4739885" y="5300676"/>
            <a:ext cx="357585" cy="28271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Oval 21">
            <a:extLst>
              <a:ext uri="{FF2B5EF4-FFF2-40B4-BE49-F238E27FC236}">
                <a16:creationId xmlns:a16="http://schemas.microsoft.com/office/drawing/2014/main" id="{A1FF8497-5F3F-478B-B7A3-B4EBA65574D6}"/>
              </a:ext>
            </a:extLst>
          </p:cNvPr>
          <p:cNvSpPr>
            <a:spLocks noChangeAspect="1"/>
          </p:cNvSpPr>
          <p:nvPr/>
        </p:nvSpPr>
        <p:spPr>
          <a:xfrm>
            <a:off x="3257952" y="3771601"/>
            <a:ext cx="320270" cy="32294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Donut 66">
            <a:extLst>
              <a:ext uri="{FF2B5EF4-FFF2-40B4-BE49-F238E27FC236}">
                <a16:creationId xmlns:a16="http://schemas.microsoft.com/office/drawing/2014/main" id="{B31F225E-4BBC-4370-95E2-87543E82D83C}"/>
              </a:ext>
            </a:extLst>
          </p:cNvPr>
          <p:cNvSpPr/>
          <p:nvPr/>
        </p:nvSpPr>
        <p:spPr>
          <a:xfrm>
            <a:off x="7397978" y="4116706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3549513-1A65-49B2-8AA2-616FE0117955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8099008" y="4467220"/>
            <a:ext cx="3142609" cy="4070"/>
          </a:xfrm>
          <a:prstGeom prst="line">
            <a:avLst/>
          </a:prstGeom>
          <a:ln w="127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">
            <a:extLst>
              <a:ext uri="{FF2B5EF4-FFF2-40B4-BE49-F238E27FC236}">
                <a16:creationId xmlns:a16="http://schemas.microsoft.com/office/drawing/2014/main" id="{DC9BF953-2E50-4827-B33A-074946F53576}"/>
              </a:ext>
            </a:extLst>
          </p:cNvPr>
          <p:cNvGrpSpPr/>
          <p:nvPr/>
        </p:nvGrpSpPr>
        <p:grpSpPr>
          <a:xfrm>
            <a:off x="8189304" y="4161243"/>
            <a:ext cx="2996190" cy="573453"/>
            <a:chOff x="8736091" y="4094174"/>
            <a:chExt cx="2493362" cy="57345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917776-3C3B-49EF-B97D-51BA7B36F739}"/>
                </a:ext>
              </a:extLst>
            </p:cNvPr>
            <p:cNvSpPr txBox="1"/>
            <p:nvPr/>
          </p:nvSpPr>
          <p:spPr>
            <a:xfrm>
              <a:off x="8744645" y="4390628"/>
              <a:ext cx="24848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F316B7C-1CBA-4C47-9941-55CF6F393E25}"/>
                </a:ext>
              </a:extLst>
            </p:cNvPr>
            <p:cNvSpPr txBox="1"/>
            <p:nvPr/>
          </p:nvSpPr>
          <p:spPr>
            <a:xfrm>
              <a:off x="8736091" y="4094174"/>
              <a:ext cx="2492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결측치는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없었음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5" name="Donut 59">
            <a:extLst>
              <a:ext uri="{FF2B5EF4-FFF2-40B4-BE49-F238E27FC236}">
                <a16:creationId xmlns:a16="http://schemas.microsoft.com/office/drawing/2014/main" id="{8D2B3B42-9E69-44D7-9290-7081E0047261}"/>
              </a:ext>
            </a:extLst>
          </p:cNvPr>
          <p:cNvSpPr/>
          <p:nvPr/>
        </p:nvSpPr>
        <p:spPr>
          <a:xfrm>
            <a:off x="6395968" y="1817732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9BDCA5-B314-44A3-91FA-082308F4D660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7096998" y="2168247"/>
            <a:ext cx="4144619" cy="0"/>
          </a:xfrm>
          <a:prstGeom prst="line">
            <a:avLst/>
          </a:prstGeom>
          <a:ln w="127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6">
            <a:extLst>
              <a:ext uri="{FF2B5EF4-FFF2-40B4-BE49-F238E27FC236}">
                <a16:creationId xmlns:a16="http://schemas.microsoft.com/office/drawing/2014/main" id="{3605F0CB-AC3A-4805-A185-1504D462C8C0}"/>
              </a:ext>
            </a:extLst>
          </p:cNvPr>
          <p:cNvGrpSpPr/>
          <p:nvPr/>
        </p:nvGrpSpPr>
        <p:grpSpPr>
          <a:xfrm>
            <a:off x="7127318" y="1865918"/>
            <a:ext cx="4063349" cy="573453"/>
            <a:chOff x="8306211" y="1865918"/>
            <a:chExt cx="2909365" cy="57345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69D4A6-9055-4171-A748-363B59664EA6}"/>
                </a:ext>
              </a:extLst>
            </p:cNvPr>
            <p:cNvSpPr txBox="1"/>
            <p:nvPr/>
          </p:nvSpPr>
          <p:spPr>
            <a:xfrm>
              <a:off x="8315999" y="2162372"/>
              <a:ext cx="2899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28DFBC-8FCD-4FBA-A36F-39630B8703F2}"/>
                </a:ext>
              </a:extLst>
            </p:cNvPr>
            <p:cNvSpPr txBox="1"/>
            <p:nvPr/>
          </p:nvSpPr>
          <p:spPr>
            <a:xfrm>
              <a:off x="8306211" y="1865918"/>
              <a:ext cx="29081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시계열에 따라 분석하기 위해 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15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분단위 전력량 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 시간대별 일별 월별 수정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5" name="Donut 61">
            <a:extLst>
              <a:ext uri="{FF2B5EF4-FFF2-40B4-BE49-F238E27FC236}">
                <a16:creationId xmlns:a16="http://schemas.microsoft.com/office/drawing/2014/main" id="{02C8DEC1-2B76-491E-865F-3CC71EE53F86}"/>
              </a:ext>
            </a:extLst>
          </p:cNvPr>
          <p:cNvSpPr/>
          <p:nvPr/>
        </p:nvSpPr>
        <p:spPr>
          <a:xfrm>
            <a:off x="7397978" y="2885302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76228C-0CF3-4935-A091-8795B83A5243}"/>
              </a:ext>
            </a:extLst>
          </p:cNvPr>
          <p:cNvCxnSpPr>
            <a:cxnSpLocks/>
            <a:stCxn id="35" idx="6"/>
          </p:cNvCxnSpPr>
          <p:nvPr/>
        </p:nvCxnSpPr>
        <p:spPr>
          <a:xfrm>
            <a:off x="8099008" y="3235818"/>
            <a:ext cx="3142609" cy="4070"/>
          </a:xfrm>
          <a:prstGeom prst="line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5">
            <a:extLst>
              <a:ext uri="{FF2B5EF4-FFF2-40B4-BE49-F238E27FC236}">
                <a16:creationId xmlns:a16="http://schemas.microsoft.com/office/drawing/2014/main" id="{1F57341F-66CC-4A84-B170-F11FCD10B884}"/>
              </a:ext>
            </a:extLst>
          </p:cNvPr>
          <p:cNvGrpSpPr/>
          <p:nvPr/>
        </p:nvGrpSpPr>
        <p:grpSpPr>
          <a:xfrm>
            <a:off x="8170116" y="2933707"/>
            <a:ext cx="2996189" cy="583181"/>
            <a:chOff x="8697853" y="2990115"/>
            <a:chExt cx="2493361" cy="58318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C4AC8D2-135E-4AAE-940F-E55FBA8997F9}"/>
                </a:ext>
              </a:extLst>
            </p:cNvPr>
            <p:cNvSpPr txBox="1"/>
            <p:nvPr/>
          </p:nvSpPr>
          <p:spPr>
            <a:xfrm>
              <a:off x="8706406" y="3296297"/>
              <a:ext cx="24848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797B1F2-CE72-4F95-8A8B-57A467B39F17}"/>
                </a:ext>
              </a:extLst>
            </p:cNvPr>
            <p:cNvSpPr txBox="1"/>
            <p:nvPr/>
          </p:nvSpPr>
          <p:spPr>
            <a:xfrm>
              <a:off x="8697853" y="2990115"/>
              <a:ext cx="2492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일별 데이터를 월별 전력량 변환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0" name="Rectangle 30">
            <a:extLst>
              <a:ext uri="{FF2B5EF4-FFF2-40B4-BE49-F238E27FC236}">
                <a16:creationId xmlns:a16="http://schemas.microsoft.com/office/drawing/2014/main" id="{169FB4D0-A247-4045-8F8A-2841F4D95040}"/>
              </a:ext>
            </a:extLst>
          </p:cNvPr>
          <p:cNvSpPr/>
          <p:nvPr/>
        </p:nvSpPr>
        <p:spPr>
          <a:xfrm>
            <a:off x="7608768" y="3078623"/>
            <a:ext cx="295624" cy="29476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Frame 17">
            <a:extLst>
              <a:ext uri="{FF2B5EF4-FFF2-40B4-BE49-F238E27FC236}">
                <a16:creationId xmlns:a16="http://schemas.microsoft.com/office/drawing/2014/main" id="{2B5312B9-8F5A-4BDA-A60F-63D1AE342CE2}"/>
              </a:ext>
            </a:extLst>
          </p:cNvPr>
          <p:cNvSpPr/>
          <p:nvPr/>
        </p:nvSpPr>
        <p:spPr>
          <a:xfrm>
            <a:off x="6596317" y="2012517"/>
            <a:ext cx="294760" cy="29476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Donut 39">
            <a:extLst>
              <a:ext uri="{FF2B5EF4-FFF2-40B4-BE49-F238E27FC236}">
                <a16:creationId xmlns:a16="http://schemas.microsoft.com/office/drawing/2014/main" id="{63423188-9F93-4D9E-9DBC-C9BE9110A7F1}"/>
              </a:ext>
            </a:extLst>
          </p:cNvPr>
          <p:cNvSpPr/>
          <p:nvPr/>
        </p:nvSpPr>
        <p:spPr>
          <a:xfrm>
            <a:off x="7553131" y="4271822"/>
            <a:ext cx="376632" cy="3766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0" y="145153"/>
            <a:ext cx="12192000" cy="10353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 smtClean="0">
                <a:solidFill>
                  <a:srgbClr val="FFC000"/>
                </a:solidFill>
              </a:rPr>
              <a:t>02.</a:t>
            </a:r>
            <a:r>
              <a:rPr lang="en-US" altLang="ko-KR" sz="4800" dirty="0" smtClean="0">
                <a:solidFill>
                  <a:srgbClr val="0DD2D9"/>
                </a:solidFill>
              </a:rPr>
              <a:t> </a:t>
            </a:r>
            <a:r>
              <a:rPr lang="ko-KR" altLang="en-US" sz="4800" b="1" dirty="0" smtClean="0"/>
              <a:t>연구결과</a:t>
            </a:r>
            <a:endParaRPr lang="ko-KR" altLang="en-US" sz="4800" b="1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2B4693-2283-4EE0-BD03-188B3B8B2929}"/>
              </a:ext>
            </a:extLst>
          </p:cNvPr>
          <p:cNvSpPr/>
          <p:nvPr/>
        </p:nvSpPr>
        <p:spPr>
          <a:xfrm>
            <a:off x="166254" y="1259100"/>
            <a:ext cx="4461163" cy="56619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accent5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B466AC-7F5C-43F9-B010-5FA6F556E030}"/>
              </a:ext>
            </a:extLst>
          </p:cNvPr>
          <p:cNvSpPr txBox="1"/>
          <p:nvPr/>
        </p:nvSpPr>
        <p:spPr>
          <a:xfrm>
            <a:off x="900598" y="1388061"/>
            <a:ext cx="265410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cs typeface="Arial" pitchFamily="34" charset="0"/>
              </a:rPr>
              <a:t>Data </a:t>
            </a:r>
            <a:r>
              <a:rPr lang="ko-KR" altLang="en-US" sz="1400" b="1" dirty="0" smtClean="0">
                <a:cs typeface="Arial" pitchFamily="34" charset="0"/>
              </a:rPr>
              <a:t>전처리</a:t>
            </a:r>
            <a:endParaRPr lang="ko-KR" altLang="en-US" sz="1400" b="1" dirty="0"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7" y="4402031"/>
            <a:ext cx="5468105" cy="17972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38" y="1973095"/>
            <a:ext cx="5342691" cy="234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95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val 62">
            <a:extLst>
              <a:ext uri="{FF2B5EF4-FFF2-40B4-BE49-F238E27FC236}">
                <a16:creationId xmlns:a16="http://schemas.microsoft.com/office/drawing/2014/main" id="{CB2B4693-2283-4EE0-BD03-188B3B8B2929}"/>
              </a:ext>
            </a:extLst>
          </p:cNvPr>
          <p:cNvSpPr/>
          <p:nvPr/>
        </p:nvSpPr>
        <p:spPr>
          <a:xfrm>
            <a:off x="166254" y="1259100"/>
            <a:ext cx="11619346" cy="56619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accent5"/>
              </a:solidFill>
            </a:endParaRPr>
          </a:p>
        </p:txBody>
      </p:sp>
      <p:sp>
        <p:nvSpPr>
          <p:cNvPr id="69" name="Pie 2">
            <a:extLst>
              <a:ext uri="{FF2B5EF4-FFF2-40B4-BE49-F238E27FC236}">
                <a16:creationId xmlns:a16="http://schemas.microsoft.com/office/drawing/2014/main" id="{CA131C45-6B4E-4B55-915B-BDB5E74C971D}"/>
              </a:ext>
            </a:extLst>
          </p:cNvPr>
          <p:cNvSpPr/>
          <p:nvPr/>
        </p:nvSpPr>
        <p:spPr>
          <a:xfrm>
            <a:off x="9901560" y="4560530"/>
            <a:ext cx="338883" cy="333208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9B466AC-7F5C-43F9-B010-5FA6F556E030}"/>
              </a:ext>
            </a:extLst>
          </p:cNvPr>
          <p:cNvSpPr txBox="1"/>
          <p:nvPr/>
        </p:nvSpPr>
        <p:spPr>
          <a:xfrm>
            <a:off x="4594778" y="1357530"/>
            <a:ext cx="26541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 smtClean="0">
                <a:cs typeface="Arial" pitchFamily="34" charset="0"/>
              </a:rPr>
              <a:t>약식 기술통계 시각화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145153"/>
            <a:ext cx="12192000" cy="10353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 smtClean="0">
                <a:solidFill>
                  <a:srgbClr val="FFC000"/>
                </a:solidFill>
              </a:rPr>
              <a:t>02.</a:t>
            </a:r>
            <a:r>
              <a:rPr lang="en-US" altLang="ko-KR" sz="4800" dirty="0" smtClean="0">
                <a:solidFill>
                  <a:srgbClr val="0DD2D9"/>
                </a:solidFill>
              </a:rPr>
              <a:t> </a:t>
            </a:r>
            <a:r>
              <a:rPr lang="ko-KR" altLang="en-US" sz="4800" b="1" dirty="0" smtClean="0"/>
              <a:t>연구결과</a:t>
            </a:r>
            <a:endParaRPr lang="ko-KR" altLang="en-US" sz="4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" y="2280786"/>
            <a:ext cx="5755575" cy="42361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942" y="2280786"/>
            <a:ext cx="6245426" cy="40909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3F21C9-B5BC-4095-A853-F20F24E4EF2D}"/>
              </a:ext>
            </a:extLst>
          </p:cNvPr>
          <p:cNvSpPr txBox="1"/>
          <p:nvPr/>
        </p:nvSpPr>
        <p:spPr>
          <a:xfrm>
            <a:off x="79420" y="2078734"/>
            <a:ext cx="203878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단위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: kWh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51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val 62">
            <a:extLst>
              <a:ext uri="{FF2B5EF4-FFF2-40B4-BE49-F238E27FC236}">
                <a16:creationId xmlns:a16="http://schemas.microsoft.com/office/drawing/2014/main" id="{CB2B4693-2283-4EE0-BD03-188B3B8B2929}"/>
              </a:ext>
            </a:extLst>
          </p:cNvPr>
          <p:cNvSpPr/>
          <p:nvPr/>
        </p:nvSpPr>
        <p:spPr>
          <a:xfrm>
            <a:off x="166254" y="1259100"/>
            <a:ext cx="11619346" cy="56619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accent5"/>
              </a:solidFill>
            </a:endParaRPr>
          </a:p>
        </p:txBody>
      </p:sp>
      <p:sp>
        <p:nvSpPr>
          <p:cNvPr id="69" name="Pie 2">
            <a:extLst>
              <a:ext uri="{FF2B5EF4-FFF2-40B4-BE49-F238E27FC236}">
                <a16:creationId xmlns:a16="http://schemas.microsoft.com/office/drawing/2014/main" id="{CA131C45-6B4E-4B55-915B-BDB5E74C971D}"/>
              </a:ext>
            </a:extLst>
          </p:cNvPr>
          <p:cNvSpPr/>
          <p:nvPr/>
        </p:nvSpPr>
        <p:spPr>
          <a:xfrm>
            <a:off x="9901560" y="4560530"/>
            <a:ext cx="338883" cy="333208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9B466AC-7F5C-43F9-B010-5FA6F556E030}"/>
              </a:ext>
            </a:extLst>
          </p:cNvPr>
          <p:cNvSpPr txBox="1"/>
          <p:nvPr/>
        </p:nvSpPr>
        <p:spPr>
          <a:xfrm>
            <a:off x="4594778" y="1357530"/>
            <a:ext cx="26541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 smtClean="0">
                <a:cs typeface="Arial" pitchFamily="34" charset="0"/>
              </a:rPr>
              <a:t>약식 기술통계 시각화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145153"/>
            <a:ext cx="12192000" cy="10353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 smtClean="0">
                <a:solidFill>
                  <a:srgbClr val="FFC000"/>
                </a:solidFill>
              </a:rPr>
              <a:t>02.</a:t>
            </a:r>
            <a:r>
              <a:rPr lang="en-US" altLang="ko-KR" sz="4800" dirty="0" smtClean="0">
                <a:solidFill>
                  <a:srgbClr val="0DD2D9"/>
                </a:solidFill>
              </a:rPr>
              <a:t> </a:t>
            </a:r>
            <a:r>
              <a:rPr lang="ko-KR" altLang="en-US" sz="4800" b="1" dirty="0" smtClean="0"/>
              <a:t>연구결과</a:t>
            </a:r>
            <a:endParaRPr lang="ko-KR" altLang="en-US" sz="4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971" y="2409372"/>
            <a:ext cx="6545686" cy="38027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75" y="1923722"/>
            <a:ext cx="5558971" cy="428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5596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3996</TotalTime>
  <Words>521</Words>
  <Application>Microsoft Office PowerPoint</Application>
  <PresentationFormat>Widescreen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 Unicode MS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01. 연구개요</vt:lpstr>
      <vt:lpstr>01. 연구개요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Kyoumyung Han （한규명）</cp:lastModifiedBy>
  <cp:revision>154</cp:revision>
  <dcterms:created xsi:type="dcterms:W3CDTF">2019-01-14T06:35:35Z</dcterms:created>
  <dcterms:modified xsi:type="dcterms:W3CDTF">2019-12-20T09:19:59Z</dcterms:modified>
</cp:coreProperties>
</file>