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21"/>
  </p:notesMasterIdLst>
  <p:sldIdLst>
    <p:sldId id="256" r:id="rId2"/>
    <p:sldId id="298" r:id="rId3"/>
    <p:sldId id="301" r:id="rId4"/>
    <p:sldId id="259" r:id="rId5"/>
    <p:sldId id="261" r:id="rId6"/>
    <p:sldId id="289" r:id="rId7"/>
    <p:sldId id="300" r:id="rId8"/>
    <p:sldId id="302" r:id="rId9"/>
    <p:sldId id="304" r:id="rId10"/>
    <p:sldId id="305" r:id="rId11"/>
    <p:sldId id="306" r:id="rId12"/>
    <p:sldId id="307" r:id="rId13"/>
    <p:sldId id="291" r:id="rId14"/>
    <p:sldId id="295" r:id="rId15"/>
    <p:sldId id="265" r:id="rId16"/>
    <p:sldId id="293" r:id="rId17"/>
    <p:sldId id="290" r:id="rId18"/>
    <p:sldId id="297" r:id="rId19"/>
    <p:sldId id="268" r:id="rId20"/>
  </p:sldIdLst>
  <p:sldSz cx="9144000" cy="5143500" type="screen16x9"/>
  <p:notesSz cx="6858000" cy="9144000"/>
  <p:embeddedFontLst>
    <p:embeddedFont>
      <p:font typeface="Segoe UI Emoji" panose="020B0502040204020203" pitchFamily="34" charset="0"/>
      <p:regular r:id="rId22"/>
    </p:embeddedFont>
    <p:embeddedFont>
      <p:font typeface="Playfair Display ExtraBold" panose="020B0604020202020204" charset="0"/>
      <p:bold r:id="rId23"/>
      <p:italic r:id="rId24"/>
      <p:boldItalic r:id="rId25"/>
    </p:embeddedFont>
    <p:embeddedFont>
      <p:font typeface="Bebas Neue" panose="020B0604020202020204" charset="0"/>
      <p:regular r:id="rId26"/>
    </p:embeddedFont>
    <p:embeddedFont>
      <p:font typeface="Roboto"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C22C"/>
    <a:srgbClr val="E5FED2"/>
    <a:srgbClr val="FAE2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8EDE4B-A572-4074-83D5-F16FD24AB227}">
  <a:tblStyle styleId="{DF8EDE4B-A572-4074-83D5-F16FD24AB2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30"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724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1380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324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57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630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3905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3c82306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2504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617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771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579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46493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0898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dirty="0"/>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dirty="0"/>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65" name="Google Shape;65;p17"/>
          <p:cNvSpPr txBox="1">
            <a:spLocks noGrp="1"/>
          </p:cNvSpPr>
          <p:nvPr>
            <p:ph type="subTitle" idx="1"/>
          </p:nvPr>
        </p:nvSpPr>
        <p:spPr>
          <a:xfrm>
            <a:off x="2347900" y="1671425"/>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dirty="0"/>
          </a:p>
        </p:txBody>
      </p:sp>
      <p:sp>
        <p:nvSpPr>
          <p:cNvPr id="66" name="Google Shape;66;p17"/>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dirty="0">
                <a:solidFill>
                  <a:schemeClr val="dk1"/>
                </a:solidFill>
                <a:latin typeface="Roboto"/>
                <a:ea typeface="Roboto"/>
                <a:cs typeface="Roboto"/>
                <a:sym typeface="Roboto"/>
              </a:rPr>
              <a:t>CREDITS: This presentation template was created by </a:t>
            </a:r>
            <a:r>
              <a:rPr lang="en" sz="1200" b="1" dirty="0">
                <a:solidFill>
                  <a:schemeClr val="hlink"/>
                </a:solidFill>
                <a:uFill>
                  <a:noFill/>
                </a:uFill>
                <a:latin typeface="Roboto"/>
                <a:ea typeface="Roboto"/>
                <a:cs typeface="Roboto"/>
                <a:sym typeface="Roboto"/>
                <a:hlinkClick r:id="rId2"/>
              </a:rPr>
              <a:t>Slidesgo</a:t>
            </a:r>
            <a:r>
              <a:rPr lang="en" sz="1200" dirty="0">
                <a:solidFill>
                  <a:schemeClr val="dk1"/>
                </a:solidFill>
                <a:latin typeface="Roboto"/>
                <a:ea typeface="Roboto"/>
                <a:cs typeface="Roboto"/>
                <a:sym typeface="Roboto"/>
              </a:rPr>
              <a:t>, and includes icons by </a:t>
            </a:r>
            <a:r>
              <a:rPr lang="en" sz="1200" b="1" dirty="0">
                <a:solidFill>
                  <a:schemeClr val="dk1"/>
                </a:solidFill>
                <a:uFill>
                  <a:noFill/>
                </a:uFill>
                <a:latin typeface="Roboto"/>
                <a:ea typeface="Roboto"/>
                <a:cs typeface="Roboto"/>
                <a:sym typeface="Roboto"/>
                <a:hlinkClick r:id="rId3">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Flaticon</a:t>
            </a:r>
            <a:r>
              <a:rPr lang="en" sz="1200" dirty="0">
                <a:solidFill>
                  <a:schemeClr val="dk1"/>
                </a:solidFill>
                <a:latin typeface="Roboto"/>
                <a:ea typeface="Roboto"/>
                <a:cs typeface="Roboto"/>
                <a:sym typeface="Roboto"/>
              </a:rPr>
              <a:t>, and infographics &amp; images by </a:t>
            </a:r>
            <a:r>
              <a:rPr lang="en" sz="1200" b="1" dirty="0">
                <a:solidFill>
                  <a:schemeClr val="dk1"/>
                </a:solidFill>
                <a:uFill>
                  <a:noFill/>
                </a:uFill>
                <a:latin typeface="Roboto"/>
                <a:ea typeface="Roboto"/>
                <a:cs typeface="Roboto"/>
                <a:sym typeface="Roboto"/>
                <a:hlinkClick r:id="rId4">
                  <a:extLst>
                    <a:ext uri="{A12FA001-AC4F-418D-AE19-62706E023703}">
                      <ahyp:hlinkClr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val="tx"/>
                    </a:ext>
                  </a:extLst>
                </a:hlinkClick>
              </a:rPr>
              <a:t>Freepik</a:t>
            </a:r>
            <a:r>
              <a:rPr lang="en" sz="1200" b="1" dirty="0">
                <a:solidFill>
                  <a:schemeClr val="dk1"/>
                </a:solidFill>
                <a:latin typeface="Roboto"/>
                <a:ea typeface="Roboto"/>
                <a:cs typeface="Roboto"/>
                <a:sym typeface="Roboto"/>
              </a:rPr>
              <a:t> </a:t>
            </a:r>
            <a:endParaRPr sz="1200" b="1" dirty="0">
              <a:solidFill>
                <a:schemeClr val="dk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rPr dirty="0"/>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dirty="0"/>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dirty="0"/>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rPr dirty="0"/>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dirty="0"/>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59" r:id="rId9"/>
    <p:sldLayoutId id="2147483661" r:id="rId10"/>
    <p:sldLayoutId id="214748366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2"/>
          <p:cNvSpPr/>
          <p:nvPr/>
        </p:nvSpPr>
        <p:spPr>
          <a:xfrm>
            <a:off x="2684850" y="539500"/>
            <a:ext cx="3774300" cy="3774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2"/>
          <p:cNvSpPr txBox="1">
            <a:spLocks noGrp="1"/>
          </p:cNvSpPr>
          <p:nvPr>
            <p:ph type="ctrTitle"/>
          </p:nvPr>
        </p:nvSpPr>
        <p:spPr>
          <a:xfrm>
            <a:off x="1444650" y="789018"/>
            <a:ext cx="6254700" cy="2502900"/>
          </a:xfrm>
          <a:prstGeom prst="rect">
            <a:avLst/>
          </a:prstGeom>
        </p:spPr>
        <p:txBody>
          <a:bodyPr spcFirstLastPara="1" wrap="square" lIns="91425" tIns="91425" rIns="91425" bIns="91425" anchor="b" anchorCtr="0">
            <a:noAutofit/>
          </a:bodyPr>
          <a:lstStyle/>
          <a:p>
            <a:pPr lvl="0"/>
            <a:r>
              <a:rPr lang="en-US" dirty="0" smtClean="0"/>
              <a:t>SNOOZELES </a:t>
            </a:r>
            <a:r>
              <a:rPr lang="en-US" dirty="0"/>
              <a:t>Alarm Clock</a:t>
            </a:r>
            <a:endParaRPr dirty="0"/>
          </a:p>
        </p:txBody>
      </p:sp>
      <p:sp>
        <p:nvSpPr>
          <p:cNvPr id="82" name="Google Shape;82;p22"/>
          <p:cNvSpPr txBox="1">
            <a:spLocks noGrp="1"/>
          </p:cNvSpPr>
          <p:nvPr>
            <p:ph type="subTitle" idx="1"/>
          </p:nvPr>
        </p:nvSpPr>
        <p:spPr>
          <a:xfrm>
            <a:off x="2307600" y="3104402"/>
            <a:ext cx="4528800" cy="39816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smtClean="0"/>
              <a:t>The solution for your lazy mornings</a:t>
            </a:r>
            <a:endParaRPr dirty="0"/>
          </a:p>
        </p:txBody>
      </p:sp>
      <p:grpSp>
        <p:nvGrpSpPr>
          <p:cNvPr id="83" name="Google Shape;83;p22"/>
          <p:cNvGrpSpPr/>
          <p:nvPr/>
        </p:nvGrpSpPr>
        <p:grpSpPr>
          <a:xfrm>
            <a:off x="6967625" y="394825"/>
            <a:ext cx="2582400" cy="289350"/>
            <a:chOff x="6967625" y="394825"/>
            <a:chExt cx="2582400" cy="289350"/>
          </a:xfrm>
        </p:grpSpPr>
        <p:sp>
          <p:nvSpPr>
            <p:cNvPr id="84" name="Google Shape;84;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2"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13" name="Google Shape;113;p22"/>
          <p:cNvGrpSpPr/>
          <p:nvPr/>
        </p:nvGrpSpPr>
        <p:grpSpPr>
          <a:xfrm>
            <a:off x="1155575" y="394833"/>
            <a:ext cx="289350" cy="867900"/>
            <a:chOff x="1006725" y="1731408"/>
            <a:chExt cx="289350" cy="867900"/>
          </a:xfrm>
        </p:grpSpPr>
        <p:sp>
          <p:nvSpPr>
            <p:cNvPr id="114" name="Google Shape;114;p22"/>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82;p22"/>
          <p:cNvSpPr txBox="1">
            <a:spLocks/>
          </p:cNvSpPr>
          <p:nvPr/>
        </p:nvSpPr>
        <p:spPr>
          <a:xfrm>
            <a:off x="7104850" y="4032205"/>
            <a:ext cx="1555350" cy="10564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1"/>
              </a:buClr>
              <a:buSzPts val="1100"/>
              <a:buFont typeface="Roboto"/>
              <a:buNone/>
              <a:defRPr sz="14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0"/>
              </a:spcBef>
              <a:spcAft>
                <a:spcPts val="0"/>
              </a:spcAft>
              <a:buClr>
                <a:schemeClr val="dk1"/>
              </a:buClr>
              <a:buSzPts val="1800"/>
              <a:buFont typeface="Roboto"/>
              <a:buNone/>
              <a:defRPr sz="1800" b="0" i="0" u="none" strike="noStrike" cap="none">
                <a:solidFill>
                  <a:schemeClr val="dk1"/>
                </a:solidFill>
                <a:latin typeface="Roboto"/>
                <a:ea typeface="Roboto"/>
                <a:cs typeface="Roboto"/>
                <a:sym typeface="Roboto"/>
              </a:defRPr>
            </a:lvl9pPr>
          </a:lstStyle>
          <a:p>
            <a:pPr marL="0" indent="0"/>
            <a:r>
              <a:rPr lang="en-US" sz="1100" dirty="0" smtClean="0"/>
              <a:t>Eden Daniel</a:t>
            </a:r>
            <a:br>
              <a:rPr lang="en-US" sz="1100" dirty="0" smtClean="0"/>
            </a:br>
            <a:r>
              <a:rPr lang="en-US" sz="1100" dirty="0" smtClean="0"/>
              <a:t>Linoy Erez</a:t>
            </a:r>
            <a:br>
              <a:rPr lang="en-US" sz="1100" dirty="0" smtClean="0"/>
            </a:br>
            <a:r>
              <a:rPr lang="en-US" sz="1100" dirty="0" smtClean="0"/>
              <a:t>Noa Hausman</a:t>
            </a:r>
            <a:br>
              <a:rPr lang="en-US" sz="1100" dirty="0" smtClean="0"/>
            </a:br>
            <a:r>
              <a:rPr lang="en-US" sz="1100" dirty="0" smtClean="0"/>
              <a:t>Koren Segal</a:t>
            </a:r>
            <a:endParaRPr lang="en-US" sz="1100" dirty="0"/>
          </a:p>
        </p:txBody>
      </p:sp>
      <p:grpSp>
        <p:nvGrpSpPr>
          <p:cNvPr id="52" name="Google Shape;5093;p48"/>
          <p:cNvGrpSpPr/>
          <p:nvPr/>
        </p:nvGrpSpPr>
        <p:grpSpPr>
          <a:xfrm>
            <a:off x="6527726" y="4054683"/>
            <a:ext cx="942753" cy="790690"/>
            <a:chOff x="-42651700" y="3217825"/>
            <a:chExt cx="367600" cy="317425"/>
          </a:xfrm>
        </p:grpSpPr>
        <p:sp>
          <p:nvSpPr>
            <p:cNvPr id="53" name="Google Shape;5094;p48"/>
            <p:cNvSpPr/>
            <p:nvPr/>
          </p:nvSpPr>
          <p:spPr>
            <a:xfrm>
              <a:off x="-42651700" y="3239075"/>
              <a:ext cx="367600" cy="296175"/>
            </a:xfrm>
            <a:custGeom>
              <a:avLst/>
              <a:gdLst/>
              <a:ahLst/>
              <a:cxnLst/>
              <a:rect l="l" t="t" r="r" b="b"/>
              <a:pathLst>
                <a:path w="14704" h="11847" extrusionOk="0">
                  <a:moveTo>
                    <a:pt x="7370" y="797"/>
                  </a:moveTo>
                  <a:cubicBezTo>
                    <a:pt x="8536" y="797"/>
                    <a:pt x="9694" y="1246"/>
                    <a:pt x="10576" y="2143"/>
                  </a:cubicBezTo>
                  <a:cubicBezTo>
                    <a:pt x="12340" y="3908"/>
                    <a:pt x="12340" y="6775"/>
                    <a:pt x="10576" y="8539"/>
                  </a:cubicBezTo>
                  <a:cubicBezTo>
                    <a:pt x="9757" y="9390"/>
                    <a:pt x="8623" y="9894"/>
                    <a:pt x="7363" y="9894"/>
                  </a:cubicBezTo>
                  <a:cubicBezTo>
                    <a:pt x="6102" y="9894"/>
                    <a:pt x="4937" y="9358"/>
                    <a:pt x="4118" y="8539"/>
                  </a:cubicBezTo>
                  <a:cubicBezTo>
                    <a:pt x="2353" y="6775"/>
                    <a:pt x="2353" y="3908"/>
                    <a:pt x="4118" y="2143"/>
                  </a:cubicBezTo>
                  <a:cubicBezTo>
                    <a:pt x="5031" y="1246"/>
                    <a:pt x="6205" y="797"/>
                    <a:pt x="7370" y="797"/>
                  </a:cubicBezTo>
                  <a:close/>
                  <a:moveTo>
                    <a:pt x="7326" y="1"/>
                  </a:moveTo>
                  <a:cubicBezTo>
                    <a:pt x="2091" y="1"/>
                    <a:pt x="0" y="6750"/>
                    <a:pt x="4275" y="9768"/>
                  </a:cubicBezTo>
                  <a:lnTo>
                    <a:pt x="3424" y="11280"/>
                  </a:lnTo>
                  <a:cubicBezTo>
                    <a:pt x="3298" y="11532"/>
                    <a:pt x="3487" y="11847"/>
                    <a:pt x="3771" y="11847"/>
                  </a:cubicBezTo>
                  <a:cubicBezTo>
                    <a:pt x="3929" y="11847"/>
                    <a:pt x="4086" y="11784"/>
                    <a:pt x="4118" y="11626"/>
                  </a:cubicBezTo>
                  <a:lnTo>
                    <a:pt x="5000" y="10209"/>
                  </a:lnTo>
                  <a:cubicBezTo>
                    <a:pt x="5740" y="10571"/>
                    <a:pt x="6543" y="10752"/>
                    <a:pt x="7351" y="10752"/>
                  </a:cubicBezTo>
                  <a:cubicBezTo>
                    <a:pt x="8158" y="10752"/>
                    <a:pt x="8969" y="10571"/>
                    <a:pt x="9725" y="10209"/>
                  </a:cubicBezTo>
                  <a:lnTo>
                    <a:pt x="10576" y="11626"/>
                  </a:lnTo>
                  <a:cubicBezTo>
                    <a:pt x="10671" y="11784"/>
                    <a:pt x="10828" y="11847"/>
                    <a:pt x="10923" y="11847"/>
                  </a:cubicBezTo>
                  <a:cubicBezTo>
                    <a:pt x="11238" y="11847"/>
                    <a:pt x="11458" y="11532"/>
                    <a:pt x="11301" y="11280"/>
                  </a:cubicBezTo>
                  <a:lnTo>
                    <a:pt x="10419" y="9768"/>
                  </a:lnTo>
                  <a:cubicBezTo>
                    <a:pt x="14703" y="6775"/>
                    <a:pt x="12592" y="1"/>
                    <a:pt x="7363" y="1"/>
                  </a:cubicBezTo>
                  <a:cubicBezTo>
                    <a:pt x="7350" y="1"/>
                    <a:pt x="7338" y="1"/>
                    <a:pt x="7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095;p48"/>
            <p:cNvSpPr/>
            <p:nvPr/>
          </p:nvSpPr>
          <p:spPr>
            <a:xfrm>
              <a:off x="-42419600" y="3217825"/>
              <a:ext cx="106350" cy="106350"/>
            </a:xfrm>
            <a:custGeom>
              <a:avLst/>
              <a:gdLst/>
              <a:ahLst/>
              <a:cxnLst/>
              <a:rect l="l" t="t" r="r" b="b"/>
              <a:pathLst>
                <a:path w="4254" h="4254" extrusionOk="0">
                  <a:moveTo>
                    <a:pt x="1355" y="0"/>
                  </a:moveTo>
                  <a:cubicBezTo>
                    <a:pt x="882" y="0"/>
                    <a:pt x="410" y="95"/>
                    <a:pt x="0" y="315"/>
                  </a:cubicBezTo>
                  <a:cubicBezTo>
                    <a:pt x="1891" y="946"/>
                    <a:pt x="3340" y="2395"/>
                    <a:pt x="3938" y="4254"/>
                  </a:cubicBezTo>
                  <a:cubicBezTo>
                    <a:pt x="4128" y="3844"/>
                    <a:pt x="4254" y="3371"/>
                    <a:pt x="4254" y="2899"/>
                  </a:cubicBezTo>
                  <a:cubicBezTo>
                    <a:pt x="4254" y="1292"/>
                    <a:pt x="2962"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096;p48"/>
            <p:cNvSpPr/>
            <p:nvPr/>
          </p:nvSpPr>
          <p:spPr>
            <a:xfrm>
              <a:off x="-42623600" y="3218600"/>
              <a:ext cx="106350" cy="106375"/>
            </a:xfrm>
            <a:custGeom>
              <a:avLst/>
              <a:gdLst/>
              <a:ahLst/>
              <a:cxnLst/>
              <a:rect l="l" t="t" r="r" b="b"/>
              <a:pathLst>
                <a:path w="4254" h="4255" extrusionOk="0">
                  <a:moveTo>
                    <a:pt x="2931" y="1"/>
                  </a:moveTo>
                  <a:cubicBezTo>
                    <a:pt x="1292" y="1"/>
                    <a:pt x="1" y="1293"/>
                    <a:pt x="1" y="2899"/>
                  </a:cubicBezTo>
                  <a:cubicBezTo>
                    <a:pt x="1" y="3372"/>
                    <a:pt x="127" y="3845"/>
                    <a:pt x="316" y="4254"/>
                  </a:cubicBezTo>
                  <a:cubicBezTo>
                    <a:pt x="977" y="2364"/>
                    <a:pt x="2426" y="915"/>
                    <a:pt x="4254" y="316"/>
                  </a:cubicBezTo>
                  <a:cubicBezTo>
                    <a:pt x="3876" y="127"/>
                    <a:pt x="3403"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097;p48"/>
            <p:cNvSpPr/>
            <p:nvPr/>
          </p:nvSpPr>
          <p:spPr>
            <a:xfrm>
              <a:off x="-42561375" y="3279250"/>
              <a:ext cx="185900" cy="186700"/>
            </a:xfrm>
            <a:custGeom>
              <a:avLst/>
              <a:gdLst/>
              <a:ahLst/>
              <a:cxnLst/>
              <a:rect l="l" t="t" r="r" b="b"/>
              <a:pathLst>
                <a:path w="7436" h="7468" extrusionOk="0">
                  <a:moveTo>
                    <a:pt x="3781" y="1671"/>
                  </a:moveTo>
                  <a:cubicBezTo>
                    <a:pt x="4033" y="1671"/>
                    <a:pt x="4191" y="1860"/>
                    <a:pt x="4191" y="2112"/>
                  </a:cubicBezTo>
                  <a:lnTo>
                    <a:pt x="4191" y="3340"/>
                  </a:lnTo>
                  <a:lnTo>
                    <a:pt x="5388" y="3340"/>
                  </a:lnTo>
                  <a:cubicBezTo>
                    <a:pt x="5640" y="3340"/>
                    <a:pt x="5829" y="3529"/>
                    <a:pt x="5829" y="3750"/>
                  </a:cubicBezTo>
                  <a:cubicBezTo>
                    <a:pt x="5829" y="4002"/>
                    <a:pt x="5640" y="4128"/>
                    <a:pt x="5388" y="4128"/>
                  </a:cubicBezTo>
                  <a:lnTo>
                    <a:pt x="3750" y="4128"/>
                  </a:lnTo>
                  <a:cubicBezTo>
                    <a:pt x="3498" y="4128"/>
                    <a:pt x="3308" y="3939"/>
                    <a:pt x="3308" y="3750"/>
                  </a:cubicBezTo>
                  <a:lnTo>
                    <a:pt x="3308" y="2112"/>
                  </a:lnTo>
                  <a:lnTo>
                    <a:pt x="3340" y="2112"/>
                  </a:lnTo>
                  <a:cubicBezTo>
                    <a:pt x="3340" y="1860"/>
                    <a:pt x="3529" y="1671"/>
                    <a:pt x="3781" y="1671"/>
                  </a:cubicBezTo>
                  <a:close/>
                  <a:moveTo>
                    <a:pt x="3750" y="1"/>
                  </a:moveTo>
                  <a:cubicBezTo>
                    <a:pt x="1702" y="1"/>
                    <a:pt x="32" y="1671"/>
                    <a:pt x="0" y="3750"/>
                  </a:cubicBezTo>
                  <a:cubicBezTo>
                    <a:pt x="32" y="5798"/>
                    <a:pt x="1702" y="7467"/>
                    <a:pt x="3750" y="7467"/>
                  </a:cubicBezTo>
                  <a:cubicBezTo>
                    <a:pt x="5797" y="7467"/>
                    <a:pt x="7436" y="5798"/>
                    <a:pt x="7436" y="3750"/>
                  </a:cubicBezTo>
                  <a:cubicBezTo>
                    <a:pt x="7436" y="1702"/>
                    <a:pt x="5797" y="64"/>
                    <a:pt x="37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285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System Flow</a:t>
            </a:r>
            <a:endParaRPr dirty="0"/>
          </a:p>
        </p:txBody>
      </p:sp>
      <p:cxnSp>
        <p:nvCxnSpPr>
          <p:cNvPr id="436" name="Google Shape;436;p30"/>
          <p:cNvCxnSpPr/>
          <p:nvPr/>
        </p:nvCxnSpPr>
        <p:spPr>
          <a:xfrm>
            <a:off x="705600" y="238503"/>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73" name="Google Shape;473;p30"/>
          <p:cNvGrpSpPr/>
          <p:nvPr/>
        </p:nvGrpSpPr>
        <p:grpSpPr>
          <a:xfrm>
            <a:off x="-475087" y="451892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442;p30"/>
          <p:cNvGrpSpPr/>
          <p:nvPr/>
        </p:nvGrpSpPr>
        <p:grpSpPr>
          <a:xfrm>
            <a:off x="7928173" y="3963960"/>
            <a:ext cx="1215827" cy="1215827"/>
            <a:chOff x="3890328" y="1987874"/>
            <a:chExt cx="1363340" cy="1363340"/>
          </a:xfrm>
        </p:grpSpPr>
        <p:grpSp>
          <p:nvGrpSpPr>
            <p:cNvPr id="165" name="Google Shape;443;p30"/>
            <p:cNvGrpSpPr/>
            <p:nvPr/>
          </p:nvGrpSpPr>
          <p:grpSpPr>
            <a:xfrm rot="-899921">
              <a:off x="4015410" y="2112956"/>
              <a:ext cx="1113177" cy="1113177"/>
              <a:chOff x="269239" y="624399"/>
              <a:chExt cx="2386800" cy="2386800"/>
            </a:xfrm>
          </p:grpSpPr>
          <p:sp>
            <p:nvSpPr>
              <p:cNvPr id="167"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1032498" y="1190806"/>
            <a:ext cx="3106592" cy="3176561"/>
          </a:xfrm>
          <a:prstGeom prst="rect">
            <a:avLst/>
          </a:prstGeom>
        </p:spPr>
      </p:pic>
      <p:cxnSp>
        <p:nvCxnSpPr>
          <p:cNvPr id="7" name="Straight Arrow Connector 6"/>
          <p:cNvCxnSpPr/>
          <p:nvPr/>
        </p:nvCxnSpPr>
        <p:spPr>
          <a:xfrm>
            <a:off x="3771014" y="2627775"/>
            <a:ext cx="956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690493" y="2101752"/>
            <a:ext cx="1056167" cy="461665"/>
          </a:xfrm>
          <a:prstGeom prst="rect">
            <a:avLst/>
          </a:prstGeom>
          <a:noFill/>
        </p:spPr>
        <p:txBody>
          <a:bodyPr wrap="square" rtlCol="1">
            <a:spAutoFit/>
          </a:bodyPr>
          <a:lstStyle/>
          <a:p>
            <a:pPr algn="ctr"/>
            <a:r>
              <a:rPr lang="en-US" sz="1200" dirty="0" smtClean="0">
                <a:latin typeface="Roboto" panose="020B0604020202020204" charset="0"/>
                <a:ea typeface="Roboto" panose="020B0604020202020204" charset="0"/>
              </a:rPr>
              <a:t>Setting the time</a:t>
            </a:r>
            <a:endParaRPr lang="he-IL" sz="1200" dirty="0">
              <a:latin typeface="Roboto" panose="020B0604020202020204" charset="0"/>
              <a:ea typeface="Roboto" panose="020B0604020202020204" charset="0"/>
            </a:endParaRPr>
          </a:p>
        </p:txBody>
      </p:sp>
      <p:pic>
        <p:nvPicPr>
          <p:cNvPr id="3" name="Picture 2"/>
          <p:cNvPicPr>
            <a:picLocks noChangeAspect="1"/>
          </p:cNvPicPr>
          <p:nvPr/>
        </p:nvPicPr>
        <p:blipFill rotWithShape="1">
          <a:blip r:embed="rId5">
            <a:extLst>
              <a:ext uri="{28A0092B-C50C-407E-A947-70E740481C1C}">
                <a14:useLocalDpi xmlns:a14="http://schemas.microsoft.com/office/drawing/2010/main" val="0"/>
              </a:ext>
            </a:extLst>
          </a:blip>
          <a:srcRect l="33876" r="33721"/>
          <a:stretch/>
        </p:blipFill>
        <p:spPr>
          <a:xfrm>
            <a:off x="1932053" y="1557285"/>
            <a:ext cx="1334219" cy="2369556"/>
          </a:xfrm>
          <a:prstGeom prst="rect">
            <a:avLst/>
          </a:prstGeom>
        </p:spPr>
      </p:pic>
      <p:pic>
        <p:nvPicPr>
          <p:cNvPr id="45" name="Picture 44"/>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4392561" y="1190806"/>
            <a:ext cx="3106592" cy="3176561"/>
          </a:xfrm>
          <a:prstGeom prst="rect">
            <a:avLst/>
          </a:prstGeom>
        </p:spPr>
      </p:pic>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l="33566" r="33798"/>
          <a:stretch/>
        </p:blipFill>
        <p:spPr>
          <a:xfrm>
            <a:off x="5285797" y="1547608"/>
            <a:ext cx="1333443" cy="2374154"/>
          </a:xfrm>
          <a:prstGeom prst="rect">
            <a:avLst/>
          </a:prstGeom>
        </p:spPr>
      </p:pic>
    </p:spTree>
    <p:extLst>
      <p:ext uri="{BB962C8B-B14F-4D97-AF65-F5344CB8AC3E}">
        <p14:creationId xmlns:p14="http://schemas.microsoft.com/office/powerpoint/2010/main" val="9123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285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System Flow</a:t>
            </a:r>
            <a:endParaRPr dirty="0"/>
          </a:p>
        </p:txBody>
      </p:sp>
      <p:cxnSp>
        <p:nvCxnSpPr>
          <p:cNvPr id="436" name="Google Shape;436;p30"/>
          <p:cNvCxnSpPr/>
          <p:nvPr/>
        </p:nvCxnSpPr>
        <p:spPr>
          <a:xfrm>
            <a:off x="705600" y="238503"/>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73" name="Google Shape;473;p30"/>
          <p:cNvGrpSpPr/>
          <p:nvPr/>
        </p:nvGrpSpPr>
        <p:grpSpPr>
          <a:xfrm>
            <a:off x="-475087" y="451892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442;p30"/>
          <p:cNvGrpSpPr/>
          <p:nvPr/>
        </p:nvGrpSpPr>
        <p:grpSpPr>
          <a:xfrm>
            <a:off x="7928173" y="3963960"/>
            <a:ext cx="1215827" cy="1215827"/>
            <a:chOff x="3890328" y="1987874"/>
            <a:chExt cx="1363340" cy="1363340"/>
          </a:xfrm>
        </p:grpSpPr>
        <p:grpSp>
          <p:nvGrpSpPr>
            <p:cNvPr id="165" name="Google Shape;443;p30"/>
            <p:cNvGrpSpPr/>
            <p:nvPr/>
          </p:nvGrpSpPr>
          <p:grpSpPr>
            <a:xfrm rot="-899921">
              <a:off x="4015410" y="2112956"/>
              <a:ext cx="1113177" cy="1113177"/>
              <a:chOff x="269239" y="624399"/>
              <a:chExt cx="2386800" cy="2386800"/>
            </a:xfrm>
          </p:grpSpPr>
          <p:sp>
            <p:nvSpPr>
              <p:cNvPr id="167"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1032498" y="1190806"/>
            <a:ext cx="3106592" cy="3176561"/>
          </a:xfrm>
          <a:prstGeom prst="rect">
            <a:avLst/>
          </a:prstGeom>
        </p:spPr>
      </p:pic>
      <p:cxnSp>
        <p:nvCxnSpPr>
          <p:cNvPr id="7" name="Straight Arrow Connector 6"/>
          <p:cNvCxnSpPr/>
          <p:nvPr/>
        </p:nvCxnSpPr>
        <p:spPr>
          <a:xfrm>
            <a:off x="3771014" y="2627775"/>
            <a:ext cx="956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697900" y="1981444"/>
            <a:ext cx="1056167" cy="646331"/>
          </a:xfrm>
          <a:prstGeom prst="rect">
            <a:avLst/>
          </a:prstGeom>
          <a:noFill/>
        </p:spPr>
        <p:txBody>
          <a:bodyPr wrap="square" rtlCol="1">
            <a:spAutoFit/>
          </a:bodyPr>
          <a:lstStyle/>
          <a:p>
            <a:pPr algn="ctr"/>
            <a:r>
              <a:rPr lang="en-US" sz="1200" dirty="0" smtClean="0">
                <a:latin typeface="Roboto" panose="020B0604020202020204" charset="0"/>
                <a:ea typeface="Roboto" panose="020B0604020202020204" charset="0"/>
              </a:rPr>
              <a:t>Press on Analytics Page</a:t>
            </a:r>
            <a:endParaRPr lang="he-IL" sz="1200" dirty="0">
              <a:latin typeface="Roboto" panose="020B0604020202020204" charset="0"/>
              <a:ea typeface="Roboto" panose="020B0604020202020204" charset="0"/>
            </a:endParaRPr>
          </a:p>
        </p:txBody>
      </p:sp>
      <p:pic>
        <p:nvPicPr>
          <p:cNvPr id="45" name="Picture 44"/>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4392561" y="1190806"/>
            <a:ext cx="3106592" cy="3176561"/>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33876" r="33953"/>
          <a:stretch/>
        </p:blipFill>
        <p:spPr>
          <a:xfrm>
            <a:off x="1929421" y="1543345"/>
            <a:ext cx="1311789" cy="2388576"/>
          </a:xfrm>
          <a:prstGeom prst="rect">
            <a:avLst/>
          </a:prstGeom>
        </p:spPr>
      </p:pic>
      <p:cxnSp>
        <p:nvCxnSpPr>
          <p:cNvPr id="9" name="Straight Arrow Connector 8"/>
          <p:cNvCxnSpPr/>
          <p:nvPr/>
        </p:nvCxnSpPr>
        <p:spPr>
          <a:xfrm flipH="1">
            <a:off x="2828260" y="3359888"/>
            <a:ext cx="708838" cy="297712"/>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10" name="Picture 9"/>
          <p:cNvPicPr>
            <a:picLocks noChangeAspect="1"/>
          </p:cNvPicPr>
          <p:nvPr/>
        </p:nvPicPr>
        <p:blipFill rotWithShape="1">
          <a:blip r:embed="rId6">
            <a:extLst>
              <a:ext uri="{28A0092B-C50C-407E-A947-70E740481C1C}">
                <a14:useLocalDpi xmlns:a14="http://schemas.microsoft.com/office/drawing/2010/main" val="0"/>
              </a:ext>
            </a:extLst>
          </a:blip>
          <a:srcRect l="37752" t="1525" r="39147" b="10039"/>
          <a:stretch/>
        </p:blipFill>
        <p:spPr>
          <a:xfrm>
            <a:off x="5291491" y="1551338"/>
            <a:ext cx="1312509" cy="2370825"/>
          </a:xfrm>
          <a:prstGeom prst="rect">
            <a:avLst/>
          </a:prstGeom>
        </p:spPr>
      </p:pic>
    </p:spTree>
    <p:extLst>
      <p:ext uri="{BB962C8B-B14F-4D97-AF65-F5344CB8AC3E}">
        <p14:creationId xmlns:p14="http://schemas.microsoft.com/office/powerpoint/2010/main" val="51765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285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Long Term Analytics</a:t>
            </a:r>
            <a:endParaRPr dirty="0"/>
          </a:p>
        </p:txBody>
      </p:sp>
      <p:cxnSp>
        <p:nvCxnSpPr>
          <p:cNvPr id="436" name="Google Shape;436;p30"/>
          <p:cNvCxnSpPr/>
          <p:nvPr/>
        </p:nvCxnSpPr>
        <p:spPr>
          <a:xfrm>
            <a:off x="705600" y="238503"/>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64" name="Google Shape;442;p30"/>
          <p:cNvGrpSpPr/>
          <p:nvPr/>
        </p:nvGrpSpPr>
        <p:grpSpPr>
          <a:xfrm>
            <a:off x="7928173" y="3963960"/>
            <a:ext cx="1215827" cy="1215827"/>
            <a:chOff x="3890328" y="1987874"/>
            <a:chExt cx="1363340" cy="1363340"/>
          </a:xfrm>
        </p:grpSpPr>
        <p:grpSp>
          <p:nvGrpSpPr>
            <p:cNvPr id="165" name="Google Shape;443;p30"/>
            <p:cNvGrpSpPr/>
            <p:nvPr/>
          </p:nvGrpSpPr>
          <p:grpSpPr>
            <a:xfrm rot="-899921">
              <a:off x="4015410" y="2112956"/>
              <a:ext cx="1113177" cy="1113177"/>
              <a:chOff x="269239" y="624399"/>
              <a:chExt cx="2386800" cy="2386800"/>
            </a:xfrm>
          </p:grpSpPr>
          <p:sp>
            <p:nvSpPr>
              <p:cNvPr id="167"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08" y="924663"/>
            <a:ext cx="3089887" cy="2109854"/>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5050" y="3150881"/>
            <a:ext cx="3329099" cy="1928123"/>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t="4185" b="4253"/>
          <a:stretch/>
        </p:blipFill>
        <p:spPr>
          <a:xfrm>
            <a:off x="5769982" y="903674"/>
            <a:ext cx="3119185" cy="2151833"/>
          </a:xfrm>
          <a:prstGeom prst="rect">
            <a:avLst/>
          </a:prstGeom>
          <a:ln w="6350" cap="sq">
            <a:solidFill>
              <a:srgbClr val="000000"/>
            </a:solidFill>
            <a:prstDash val="solid"/>
            <a:miter lim="800000"/>
          </a:ln>
          <a:effectLst>
            <a:outerShdw blurRad="50800" dist="38100" dir="2700000" algn="tl" rotWithShape="0">
              <a:srgbClr val="000000">
                <a:alpha val="43000"/>
              </a:srgbClr>
            </a:outerShdw>
          </a:effectLst>
        </p:spPr>
      </p:pic>
      <p:sp>
        <p:nvSpPr>
          <p:cNvPr id="10" name="TextBox 9"/>
          <p:cNvSpPr txBox="1"/>
          <p:nvPr/>
        </p:nvSpPr>
        <p:spPr>
          <a:xfrm>
            <a:off x="342677" y="3076771"/>
            <a:ext cx="2455130" cy="830997"/>
          </a:xfrm>
          <a:prstGeom prst="rect">
            <a:avLst/>
          </a:prstGeom>
          <a:noFill/>
        </p:spPr>
        <p:txBody>
          <a:bodyPr wrap="square" rtlCol="1">
            <a:spAutoFit/>
          </a:bodyPr>
          <a:lstStyle/>
          <a:p>
            <a:r>
              <a:rPr lang="en-US" sz="1200" b="1" i="1" dirty="0" smtClean="0">
                <a:latin typeface="Roboto" panose="020B0604020202020204" charset="0"/>
                <a:ea typeface="Roboto" panose="020B0604020202020204" charset="0"/>
              </a:rPr>
              <a:t>Data History </a:t>
            </a:r>
            <a:r>
              <a:rPr lang="en-US" sz="1200" dirty="0" smtClean="0">
                <a:latin typeface="Roboto" panose="020B0604020202020204" charset="0"/>
                <a:ea typeface="Roboto" panose="020B0604020202020204" charset="0"/>
              </a:rPr>
              <a:t>-</a:t>
            </a:r>
            <a:r>
              <a:rPr lang="en-US" sz="1200" b="1" i="1" dirty="0" smtClean="0">
                <a:latin typeface="Roboto" panose="020B0604020202020204" charset="0"/>
                <a:ea typeface="Roboto" panose="020B0604020202020204" charset="0"/>
              </a:rPr>
              <a:t> </a:t>
            </a:r>
            <a:r>
              <a:rPr lang="en-US" sz="1200" dirty="0" smtClean="0">
                <a:latin typeface="Roboto" panose="020B0604020202020204" charset="0"/>
                <a:ea typeface="Roboto" panose="020B0604020202020204" charset="0"/>
              </a:rPr>
              <a:t>the user can see how much time it took him/her to wake up on each day of the last 30 days.</a:t>
            </a:r>
            <a:endParaRPr lang="he-IL" sz="1200" dirty="0">
              <a:latin typeface="Roboto" panose="020B0604020202020204" charset="0"/>
              <a:ea typeface="Roboto" panose="020B0604020202020204" charset="0"/>
            </a:endParaRPr>
          </a:p>
        </p:txBody>
      </p:sp>
      <p:sp>
        <p:nvSpPr>
          <p:cNvPr id="48" name="TextBox 47"/>
          <p:cNvSpPr txBox="1"/>
          <p:nvPr/>
        </p:nvSpPr>
        <p:spPr>
          <a:xfrm>
            <a:off x="3646413" y="2269890"/>
            <a:ext cx="1851174" cy="830997"/>
          </a:xfrm>
          <a:prstGeom prst="rect">
            <a:avLst/>
          </a:prstGeom>
          <a:noFill/>
        </p:spPr>
        <p:txBody>
          <a:bodyPr wrap="square" rtlCol="1">
            <a:spAutoFit/>
          </a:bodyPr>
          <a:lstStyle/>
          <a:p>
            <a:r>
              <a:rPr lang="en-US" sz="1200" b="1" i="1" dirty="0" smtClean="0">
                <a:latin typeface="Roboto" panose="020B0604020202020204" charset="0"/>
                <a:ea typeface="Roboto" panose="020B0604020202020204" charset="0"/>
              </a:rPr>
              <a:t>Alarm Routine </a:t>
            </a:r>
            <a:r>
              <a:rPr lang="en-US" sz="1200" dirty="0" smtClean="0">
                <a:latin typeface="Roboto" panose="020B0604020202020204" charset="0"/>
                <a:ea typeface="Roboto" panose="020B0604020202020204" charset="0"/>
              </a:rPr>
              <a:t>-</a:t>
            </a:r>
            <a:r>
              <a:rPr lang="en-US" sz="1200" b="1" i="1" dirty="0" smtClean="0">
                <a:latin typeface="Roboto" panose="020B0604020202020204" charset="0"/>
                <a:ea typeface="Roboto" panose="020B0604020202020204" charset="0"/>
              </a:rPr>
              <a:t> </a:t>
            </a:r>
            <a:r>
              <a:rPr lang="en-US" sz="1200" dirty="0" smtClean="0">
                <a:latin typeface="Roboto" panose="020B0604020202020204" charset="0"/>
                <a:ea typeface="Roboto" panose="020B0604020202020204" charset="0"/>
              </a:rPr>
              <a:t>the user can see how many times he/she set the alarm for each hour.</a:t>
            </a:r>
            <a:endParaRPr lang="he-IL" sz="1200" dirty="0">
              <a:latin typeface="Roboto" panose="020B0604020202020204" charset="0"/>
              <a:ea typeface="Roboto" panose="020B0604020202020204" charset="0"/>
            </a:endParaRPr>
          </a:p>
        </p:txBody>
      </p:sp>
      <p:sp>
        <p:nvSpPr>
          <p:cNvPr id="49" name="TextBox 48"/>
          <p:cNvSpPr txBox="1"/>
          <p:nvPr/>
        </p:nvSpPr>
        <p:spPr>
          <a:xfrm>
            <a:off x="6801392" y="3100680"/>
            <a:ext cx="1851174" cy="1015663"/>
          </a:xfrm>
          <a:prstGeom prst="rect">
            <a:avLst/>
          </a:prstGeom>
          <a:noFill/>
        </p:spPr>
        <p:txBody>
          <a:bodyPr wrap="square" rtlCol="1">
            <a:spAutoFit/>
          </a:bodyPr>
          <a:lstStyle/>
          <a:p>
            <a:r>
              <a:rPr lang="en-US" sz="1200" b="1" i="1" dirty="0" smtClean="0">
                <a:latin typeface="Roboto" panose="020B0604020202020204" charset="0"/>
                <a:ea typeface="Roboto" panose="020B0604020202020204" charset="0"/>
              </a:rPr>
              <a:t>Average Time </a:t>
            </a:r>
            <a:r>
              <a:rPr lang="en-US" sz="1200" dirty="0" smtClean="0">
                <a:latin typeface="Roboto" panose="020B0604020202020204" charset="0"/>
                <a:ea typeface="Roboto" panose="020B0604020202020204" charset="0"/>
              </a:rPr>
              <a:t>-</a:t>
            </a:r>
            <a:r>
              <a:rPr lang="en-US" sz="1200" b="1" i="1" dirty="0" smtClean="0">
                <a:latin typeface="Roboto" panose="020B0604020202020204" charset="0"/>
                <a:ea typeface="Roboto" panose="020B0604020202020204" charset="0"/>
              </a:rPr>
              <a:t> </a:t>
            </a:r>
            <a:r>
              <a:rPr lang="en-US" sz="1200" dirty="0" smtClean="0">
                <a:latin typeface="Roboto" panose="020B0604020202020204" charset="0"/>
                <a:ea typeface="Roboto" panose="020B0604020202020204" charset="0"/>
              </a:rPr>
              <a:t>the user can see how much time took him/her to get up on average, for each month.</a:t>
            </a:r>
            <a:endParaRPr lang="he-IL" sz="1200" dirty="0">
              <a:latin typeface="Roboto" panose="020B0604020202020204" charset="0"/>
              <a:ea typeface="Roboto" panose="020B0604020202020204" charset="0"/>
            </a:endParaRPr>
          </a:p>
        </p:txBody>
      </p:sp>
    </p:spTree>
    <p:extLst>
      <p:ext uri="{BB962C8B-B14F-4D97-AF65-F5344CB8AC3E}">
        <p14:creationId xmlns:p14="http://schemas.microsoft.com/office/powerpoint/2010/main" val="10461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41983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System Architecture</a:t>
            </a:r>
            <a:r>
              <a:rPr lang="en-US" dirty="0" smtClean="0"/>
              <a:t> </a:t>
            </a:r>
            <a:endParaRPr dirty="0"/>
          </a:p>
        </p:txBody>
      </p:sp>
      <p:cxnSp>
        <p:nvCxnSpPr>
          <p:cNvPr id="436" name="Google Shape;436;p3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7" name="Google Shape;437;p30"/>
          <p:cNvGrpSpPr/>
          <p:nvPr/>
        </p:nvGrpSpPr>
        <p:grpSpPr>
          <a:xfrm>
            <a:off x="204553" y="3798521"/>
            <a:ext cx="1201462" cy="1201462"/>
            <a:chOff x="3898411" y="1995974"/>
            <a:chExt cx="1347232" cy="1347232"/>
          </a:xfrm>
        </p:grpSpPr>
        <p:grpSp>
          <p:nvGrpSpPr>
            <p:cNvPr id="438" name="Google Shape;438;p30"/>
            <p:cNvGrpSpPr/>
            <p:nvPr/>
          </p:nvGrpSpPr>
          <p:grpSpPr>
            <a:xfrm rot="-899921">
              <a:off x="4022014" y="2119577"/>
              <a:ext cx="1100025" cy="1100025"/>
              <a:chOff x="283373" y="638608"/>
              <a:chExt cx="2358600" cy="2358600"/>
            </a:xfrm>
          </p:grpSpPr>
          <p:sp>
            <p:nvSpPr>
              <p:cNvPr id="439" name="Google Shape;439;p30"/>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30"/>
          <p:cNvGrpSpPr/>
          <p:nvPr/>
        </p:nvGrpSpPr>
        <p:grpSpPr>
          <a:xfrm>
            <a:off x="7081103" y="445931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a:spLocks noChangeArrowheads="1"/>
          </p:cNvSpPr>
          <p:nvPr/>
        </p:nvSpPr>
        <p:spPr bwMode="auto">
          <a:xfrm>
            <a:off x="0" y="192048"/>
            <a:ext cx="20840" cy="7310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600" b="0" i="0" u="none" strike="noStrike" cap="none" normalizeH="0" baseline="0" dirty="0" smtClean="0">
                <a:ln>
                  <a:noFill/>
                </a:ln>
                <a:solidFill>
                  <a:schemeClr val="tx1"/>
                </a:solidFill>
                <a:effectLst/>
              </a:rPr>
              <a:t> </a:t>
            </a:r>
            <a:endParaRPr kumimoji="0" lang="he-IL" altLang="he-IL"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p:nvPr/>
        </p:nvSpPr>
        <p:spPr>
          <a:xfrm>
            <a:off x="1113881" y="1781538"/>
            <a:ext cx="798789" cy="769441"/>
          </a:xfrm>
          <a:prstGeom prst="rect">
            <a:avLst/>
          </a:prstGeom>
        </p:spPr>
        <p:txBody>
          <a:bodyPr wrap="square">
            <a:spAutoFit/>
          </a:bodyPr>
          <a:lstStyle/>
          <a:p>
            <a:r>
              <a:rPr lang="he-IL" sz="4400" dirty="0">
                <a:solidFill>
                  <a:srgbClr val="333333"/>
                </a:solidFill>
                <a:latin typeface="Segoe UI Emoji" panose="020B0502040204020203" pitchFamily="34" charset="0"/>
              </a:rPr>
              <a:t>💻</a:t>
            </a:r>
            <a:endParaRPr lang="he-IL" sz="4400" dirty="0"/>
          </a:p>
        </p:txBody>
      </p:sp>
      <p:sp>
        <p:nvSpPr>
          <p:cNvPr id="6" name="Rectangle 5"/>
          <p:cNvSpPr/>
          <p:nvPr/>
        </p:nvSpPr>
        <p:spPr>
          <a:xfrm>
            <a:off x="1951832" y="3241690"/>
            <a:ext cx="832452" cy="646331"/>
          </a:xfrm>
          <a:prstGeom prst="rect">
            <a:avLst/>
          </a:prstGeom>
        </p:spPr>
        <p:txBody>
          <a:bodyPr wrap="square">
            <a:spAutoFit/>
          </a:bodyPr>
          <a:lstStyle/>
          <a:p>
            <a:r>
              <a:rPr lang="en-US" sz="3600" dirty="0">
                <a:solidFill>
                  <a:srgbClr val="333333"/>
                </a:solidFill>
                <a:latin typeface="Segoe UI Emoji" panose="020B0502040204020203" pitchFamily="34" charset="0"/>
              </a:rPr>
              <a:t>⏰</a:t>
            </a:r>
            <a:endParaRPr lang="he-IL" sz="3600" dirty="0"/>
          </a:p>
        </p:txBody>
      </p:sp>
      <p:sp>
        <p:nvSpPr>
          <p:cNvPr id="10" name="Rectangle 9"/>
          <p:cNvSpPr/>
          <p:nvPr/>
        </p:nvSpPr>
        <p:spPr>
          <a:xfrm>
            <a:off x="722001" y="1937391"/>
            <a:ext cx="543739" cy="523220"/>
          </a:xfrm>
          <a:prstGeom prst="rect">
            <a:avLst/>
          </a:prstGeom>
        </p:spPr>
        <p:txBody>
          <a:bodyPr wrap="none">
            <a:spAutoFit/>
          </a:bodyPr>
          <a:lstStyle/>
          <a:p>
            <a:r>
              <a:rPr lang="he-IL" sz="2800" dirty="0"/>
              <a:t>📱</a:t>
            </a:r>
          </a:p>
        </p:txBody>
      </p:sp>
      <p:sp>
        <p:nvSpPr>
          <p:cNvPr id="14" name="Rectangle 13"/>
          <p:cNvSpPr/>
          <p:nvPr/>
        </p:nvSpPr>
        <p:spPr>
          <a:xfrm>
            <a:off x="4765515" y="1694145"/>
            <a:ext cx="386524" cy="646331"/>
          </a:xfrm>
          <a:prstGeom prst="rect">
            <a:avLst/>
          </a:prstGeom>
        </p:spPr>
        <p:txBody>
          <a:bodyPr wrap="square">
            <a:spAutoFit/>
          </a:bodyPr>
          <a:lstStyle/>
          <a:p>
            <a:r>
              <a:rPr lang="he-IL" sz="3600" dirty="0"/>
              <a:t>⌛</a:t>
            </a:r>
          </a:p>
        </p:txBody>
      </p:sp>
      <p:sp>
        <p:nvSpPr>
          <p:cNvPr id="5" name="Rectangle 4"/>
          <p:cNvSpPr/>
          <p:nvPr/>
        </p:nvSpPr>
        <p:spPr>
          <a:xfrm>
            <a:off x="7118693" y="2995599"/>
            <a:ext cx="539102" cy="30726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latin typeface="Roboto" panose="020B0604020202020204" charset="0"/>
                <a:ea typeface="Roboto" panose="020B0604020202020204" charset="0"/>
              </a:rPr>
              <a:t>IMU</a:t>
            </a:r>
            <a:endParaRPr lang="he-IL" dirty="0">
              <a:solidFill>
                <a:schemeClr val="tx1"/>
              </a:solidFill>
              <a:latin typeface="Roboto" panose="020B0604020202020204" charset="0"/>
              <a:ea typeface="Roboto" panose="020B0604020202020204" charset="0"/>
            </a:endParaRPr>
          </a:p>
        </p:txBody>
      </p:sp>
      <p:sp>
        <p:nvSpPr>
          <p:cNvPr id="48" name="Rectangle 47"/>
          <p:cNvSpPr/>
          <p:nvPr/>
        </p:nvSpPr>
        <p:spPr>
          <a:xfrm>
            <a:off x="7795190" y="2995658"/>
            <a:ext cx="539102" cy="30726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latin typeface="Roboto" panose="020B0604020202020204" charset="0"/>
                <a:ea typeface="Roboto" panose="020B0604020202020204" charset="0"/>
              </a:rPr>
              <a:t>IMU</a:t>
            </a:r>
            <a:endParaRPr lang="he-IL" dirty="0">
              <a:solidFill>
                <a:schemeClr val="tx1"/>
              </a:solidFill>
              <a:latin typeface="Roboto" panose="020B0604020202020204" charset="0"/>
              <a:ea typeface="Roboto" panose="020B0604020202020204" charset="0"/>
            </a:endParaRPr>
          </a:p>
        </p:txBody>
      </p:sp>
      <p:sp>
        <p:nvSpPr>
          <p:cNvPr id="7" name="Rectangle 6"/>
          <p:cNvSpPr/>
          <p:nvPr/>
        </p:nvSpPr>
        <p:spPr>
          <a:xfrm>
            <a:off x="7391152" y="2492373"/>
            <a:ext cx="644292" cy="35167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smtClean="0">
                <a:solidFill>
                  <a:schemeClr val="tx1"/>
                </a:solidFill>
                <a:latin typeface="Roboto" panose="020B0604020202020204" charset="0"/>
                <a:ea typeface="Roboto" panose="020B0604020202020204" charset="0"/>
              </a:rPr>
              <a:t>WeMos</a:t>
            </a:r>
            <a:endParaRPr lang="he-IL" sz="1050" dirty="0">
              <a:solidFill>
                <a:schemeClr val="tx1"/>
              </a:solidFill>
              <a:latin typeface="Roboto" panose="020B0604020202020204" charset="0"/>
              <a:ea typeface="Roboto" panose="020B0604020202020204" charset="0"/>
            </a:endParaRPr>
          </a:p>
        </p:txBody>
      </p:sp>
      <p:sp>
        <p:nvSpPr>
          <p:cNvPr id="50" name="Rectangle 49"/>
          <p:cNvSpPr/>
          <p:nvPr/>
        </p:nvSpPr>
        <p:spPr>
          <a:xfrm>
            <a:off x="2015210" y="3894311"/>
            <a:ext cx="694661" cy="340734"/>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050" dirty="0" smtClean="0">
                <a:solidFill>
                  <a:schemeClr val="tx1"/>
                </a:solidFill>
                <a:latin typeface="Roboto" panose="020B0604020202020204" charset="0"/>
                <a:ea typeface="Roboto" panose="020B0604020202020204" charset="0"/>
              </a:rPr>
              <a:t>WeMos</a:t>
            </a:r>
            <a:endParaRPr lang="he-IL" sz="1050" dirty="0">
              <a:solidFill>
                <a:schemeClr val="tx1"/>
              </a:solidFill>
              <a:latin typeface="Roboto" panose="020B0604020202020204" charset="0"/>
              <a:ea typeface="Roboto" panose="020B0604020202020204" charset="0"/>
            </a:endParaRPr>
          </a:p>
        </p:txBody>
      </p:sp>
      <p:sp>
        <p:nvSpPr>
          <p:cNvPr id="17" name="Rectangle 16"/>
          <p:cNvSpPr/>
          <p:nvPr/>
        </p:nvSpPr>
        <p:spPr>
          <a:xfrm>
            <a:off x="6965732" y="2336980"/>
            <a:ext cx="1472668" cy="115278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Straight Arrow Connector 18"/>
          <p:cNvCxnSpPr/>
          <p:nvPr/>
        </p:nvCxnSpPr>
        <p:spPr>
          <a:xfrm flipH="1" flipV="1">
            <a:off x="5924688" y="2608183"/>
            <a:ext cx="921956" cy="235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6200643" y="2376112"/>
            <a:ext cx="508473" cy="276999"/>
          </a:xfrm>
          <a:prstGeom prst="rect">
            <a:avLst/>
          </a:prstGeom>
          <a:noFill/>
        </p:spPr>
        <p:txBody>
          <a:bodyPr wrap="none" rtlCol="1">
            <a:spAutoFit/>
          </a:bodyPr>
          <a:lstStyle/>
          <a:p>
            <a:r>
              <a:rPr lang="en-US" sz="1200" dirty="0" smtClean="0">
                <a:latin typeface="Roboto" panose="020B0604020202020204" charset="0"/>
                <a:ea typeface="Roboto" panose="020B0604020202020204" charset="0"/>
              </a:rPr>
              <a:t>Data</a:t>
            </a:r>
            <a:endParaRPr lang="he-IL" sz="1200" dirty="0">
              <a:latin typeface="Roboto" panose="020B0604020202020204" charset="0"/>
              <a:ea typeface="Roboto" panose="020B0604020202020204" charset="0"/>
            </a:endParaRPr>
          </a:p>
        </p:txBody>
      </p:sp>
      <p:sp>
        <p:nvSpPr>
          <p:cNvPr id="59" name="TextBox 58"/>
          <p:cNvSpPr txBox="1"/>
          <p:nvPr/>
        </p:nvSpPr>
        <p:spPr>
          <a:xfrm>
            <a:off x="3886992" y="2166259"/>
            <a:ext cx="662645" cy="246221"/>
          </a:xfrm>
          <a:prstGeom prst="rect">
            <a:avLst/>
          </a:prstGeom>
          <a:noFill/>
        </p:spPr>
        <p:txBody>
          <a:bodyPr wrap="square" rtlCol="1">
            <a:spAutoFit/>
          </a:bodyPr>
          <a:lstStyle/>
          <a:p>
            <a:r>
              <a:rPr lang="en-US" sz="1000" dirty="0" smtClean="0">
                <a:latin typeface="Roboto" panose="020B0604020202020204" charset="0"/>
                <a:ea typeface="Roboto" panose="020B0604020202020204" charset="0"/>
              </a:rPr>
              <a:t>Storage</a:t>
            </a:r>
            <a:endParaRPr lang="he-IL" sz="1000" dirty="0">
              <a:latin typeface="Roboto" panose="020B0604020202020204" charset="0"/>
              <a:ea typeface="Roboto" panose="020B0604020202020204" charset="0"/>
            </a:endParaRPr>
          </a:p>
        </p:txBody>
      </p:sp>
      <p:sp>
        <p:nvSpPr>
          <p:cNvPr id="60" name="TextBox 59"/>
          <p:cNvSpPr txBox="1"/>
          <p:nvPr/>
        </p:nvSpPr>
        <p:spPr>
          <a:xfrm>
            <a:off x="4654018" y="2166819"/>
            <a:ext cx="705642" cy="246221"/>
          </a:xfrm>
          <a:prstGeom prst="rect">
            <a:avLst/>
          </a:prstGeom>
          <a:noFill/>
        </p:spPr>
        <p:txBody>
          <a:bodyPr wrap="none" rtlCol="1">
            <a:spAutoFit/>
          </a:bodyPr>
          <a:lstStyle/>
          <a:p>
            <a:r>
              <a:rPr lang="en-US" sz="1000" dirty="0" smtClean="0">
                <a:latin typeface="Roboto" panose="020B0604020202020204" charset="0"/>
                <a:ea typeface="Roboto" panose="020B0604020202020204" charset="0"/>
              </a:rPr>
              <a:t>Analytics</a:t>
            </a:r>
            <a:endParaRPr lang="he-IL" sz="1000" dirty="0">
              <a:latin typeface="Roboto" panose="020B0604020202020204" charset="0"/>
              <a:ea typeface="Roboto" panose="020B0604020202020204" charset="0"/>
            </a:endParaRPr>
          </a:p>
        </p:txBody>
      </p:sp>
      <p:sp>
        <p:nvSpPr>
          <p:cNvPr id="26" name="Rectangle 25"/>
          <p:cNvSpPr/>
          <p:nvPr/>
        </p:nvSpPr>
        <p:spPr>
          <a:xfrm>
            <a:off x="1951832" y="3241690"/>
            <a:ext cx="832452" cy="10829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35" name="Flowchart: Magnetic Disk 34"/>
          <p:cNvSpPr/>
          <p:nvPr/>
        </p:nvSpPr>
        <p:spPr>
          <a:xfrm>
            <a:off x="4022630" y="2048255"/>
            <a:ext cx="356028" cy="12587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76" name="Flowchart: Magnetic Disk 75"/>
          <p:cNvSpPr/>
          <p:nvPr/>
        </p:nvSpPr>
        <p:spPr>
          <a:xfrm>
            <a:off x="4022630" y="1943473"/>
            <a:ext cx="356026" cy="147676"/>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37" name="Straight Arrow Connector 36"/>
          <p:cNvCxnSpPr/>
          <p:nvPr/>
        </p:nvCxnSpPr>
        <p:spPr>
          <a:xfrm flipV="1">
            <a:off x="2912840" y="2987443"/>
            <a:ext cx="631621" cy="5784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V="1">
            <a:off x="2007590" y="2134844"/>
            <a:ext cx="9729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a:xfrm>
            <a:off x="4514965" y="2019067"/>
            <a:ext cx="239919" cy="18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7" name="Flowchart: Magnetic Disk 96"/>
          <p:cNvSpPr/>
          <p:nvPr/>
        </p:nvSpPr>
        <p:spPr>
          <a:xfrm>
            <a:off x="4022630" y="1871090"/>
            <a:ext cx="356028" cy="125879"/>
          </a:xfrm>
          <a:prstGeom prst="flowChartMagneticDisk">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63" name="Cloud 62"/>
          <p:cNvSpPr/>
          <p:nvPr/>
        </p:nvSpPr>
        <p:spPr>
          <a:xfrm>
            <a:off x="3304562" y="1326282"/>
            <a:ext cx="2660723" cy="1775057"/>
          </a:xfrm>
          <a:prstGeom prst="clou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111" name="TextBox 110"/>
          <p:cNvSpPr txBox="1"/>
          <p:nvPr/>
        </p:nvSpPr>
        <p:spPr>
          <a:xfrm>
            <a:off x="3186023" y="3351262"/>
            <a:ext cx="643125" cy="276999"/>
          </a:xfrm>
          <a:prstGeom prst="rect">
            <a:avLst/>
          </a:prstGeom>
          <a:noFill/>
        </p:spPr>
        <p:txBody>
          <a:bodyPr wrap="none" rtlCol="1">
            <a:spAutoFit/>
          </a:bodyPr>
          <a:lstStyle/>
          <a:p>
            <a:r>
              <a:rPr lang="en-US" sz="1200" dirty="0" smtClean="0">
                <a:latin typeface="Roboto" panose="020B0604020202020204" charset="0"/>
                <a:ea typeface="Roboto" panose="020B0604020202020204" charset="0"/>
              </a:rPr>
              <a:t>buzzer</a:t>
            </a:r>
            <a:endParaRPr lang="he-IL" sz="1200" dirty="0">
              <a:latin typeface="Roboto" panose="020B0604020202020204" charset="0"/>
              <a:ea typeface="Roboto" panose="020B0604020202020204" charset="0"/>
            </a:endParaRPr>
          </a:p>
        </p:txBody>
      </p:sp>
      <p:sp>
        <p:nvSpPr>
          <p:cNvPr id="112" name="TextBox 111"/>
          <p:cNvSpPr txBox="1"/>
          <p:nvPr/>
        </p:nvSpPr>
        <p:spPr>
          <a:xfrm>
            <a:off x="2220987" y="1854700"/>
            <a:ext cx="482824" cy="276999"/>
          </a:xfrm>
          <a:prstGeom prst="rect">
            <a:avLst/>
          </a:prstGeom>
          <a:noFill/>
        </p:spPr>
        <p:txBody>
          <a:bodyPr wrap="none" rtlCol="1">
            <a:spAutoFit/>
          </a:bodyPr>
          <a:lstStyle/>
          <a:p>
            <a:r>
              <a:rPr lang="en-US" sz="1200" dirty="0" smtClean="0">
                <a:latin typeface="Roboto" panose="020B0604020202020204" charset="0"/>
                <a:ea typeface="Roboto" panose="020B0604020202020204" charset="0"/>
              </a:rPr>
              <a:t>user</a:t>
            </a:r>
            <a:endParaRPr lang="he-IL" sz="1200" dirty="0">
              <a:latin typeface="Roboto" panose="020B0604020202020204" charset="0"/>
              <a:ea typeface="Roboto" panose="020B0604020202020204" charset="0"/>
            </a:endParaRPr>
          </a:p>
        </p:txBody>
      </p:sp>
      <p:sp>
        <p:nvSpPr>
          <p:cNvPr id="454" name="Rectangle 453"/>
          <p:cNvSpPr/>
          <p:nvPr/>
        </p:nvSpPr>
        <p:spPr>
          <a:xfrm>
            <a:off x="4374377" y="2468639"/>
            <a:ext cx="525282" cy="32210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dirty="0" smtClean="0">
                <a:solidFill>
                  <a:schemeClr val="tx1"/>
                </a:solidFill>
              </a:rPr>
              <a:t>ML</a:t>
            </a:r>
            <a:endParaRPr lang="he-IL" dirty="0">
              <a:solidFill>
                <a:schemeClr val="tx1"/>
              </a:solidFill>
            </a:endParaRPr>
          </a:p>
        </p:txBody>
      </p:sp>
    </p:spTree>
    <p:extLst>
      <p:ext uri="{BB962C8B-B14F-4D97-AF65-F5344CB8AC3E}">
        <p14:creationId xmlns:p14="http://schemas.microsoft.com/office/powerpoint/2010/main" val="8129046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7" name="Google Shape;217;p25"/>
          <p:cNvGrpSpPr/>
          <p:nvPr/>
        </p:nvGrpSpPr>
        <p:grpSpPr>
          <a:xfrm>
            <a:off x="5117075" y="981666"/>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a:solidFill>
            <a:schemeClr val="bg2"/>
          </a:solidFill>
        </p:grpSpPr>
        <p:sp>
          <p:nvSpPr>
            <p:cNvPr id="248" name="Google Shape;248;p25"/>
            <p:cNvSpPr/>
            <p:nvPr/>
          </p:nvSpPr>
          <p:spPr>
            <a:xfrm rot="-5400000">
              <a:off x="75391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427;p30"/>
          <p:cNvSpPr txBox="1">
            <a:spLocks noGrp="1"/>
          </p:cNvSpPr>
          <p:nvPr>
            <p:ph type="title"/>
          </p:nvPr>
        </p:nvSpPr>
        <p:spPr>
          <a:xfrm>
            <a:off x="633065" y="758712"/>
            <a:ext cx="3230098" cy="736936"/>
          </a:xfrm>
          <a:prstGeom prst="rect">
            <a:avLst/>
          </a:prstGeom>
          <a:solidFill>
            <a:schemeClr val="bg2"/>
          </a:solidFill>
        </p:spPr>
        <p:txBody>
          <a:bodyPr spcFirstLastPara="1" wrap="square" lIns="91425" tIns="91425" rIns="91425" bIns="91425" anchor="t" anchorCtr="0">
            <a:noAutofit/>
          </a:bodyPr>
          <a:lstStyle/>
          <a:p>
            <a:pPr marL="0" lvl="0" indent="0" algn="ctr" rtl="0">
              <a:spcBef>
                <a:spcPts val="0"/>
              </a:spcBef>
              <a:spcAft>
                <a:spcPts val="0"/>
              </a:spcAft>
              <a:buNone/>
            </a:pPr>
            <a:r>
              <a:rPr lang="en-US" sz="4000" dirty="0" smtClean="0"/>
              <a:t>What’s new?</a:t>
            </a:r>
            <a:endParaRPr sz="4000" dirty="0"/>
          </a:p>
        </p:txBody>
      </p:sp>
      <p:sp>
        <p:nvSpPr>
          <p:cNvPr id="52" name="Google Shape;428;p30"/>
          <p:cNvSpPr txBox="1"/>
          <p:nvPr/>
        </p:nvSpPr>
        <p:spPr>
          <a:xfrm flipH="1">
            <a:off x="515099" y="1814613"/>
            <a:ext cx="6803375" cy="1893605"/>
          </a:xfrm>
          <a:prstGeom prst="rect">
            <a:avLst/>
          </a:prstGeom>
          <a:noFill/>
          <a:ln>
            <a:noFill/>
          </a:ln>
        </p:spPr>
        <p:txBody>
          <a:bodyPr spcFirstLastPara="1" wrap="square" lIns="91425" tIns="91425" rIns="91425" bIns="91425" anchor="b" anchorCtr="0">
            <a:noAutofit/>
          </a:bodyPr>
          <a:lstStyle/>
          <a:p>
            <a:pPr marL="285750" lvl="0" indent="-285750">
              <a:buFont typeface="Arial" panose="020B0604020202020204" pitchFamily="34" charset="0"/>
              <a:buChar char="•"/>
            </a:pPr>
            <a:r>
              <a:rPr lang="en-US" b="1" dirty="0">
                <a:solidFill>
                  <a:schemeClr val="dk1"/>
                </a:solidFill>
                <a:latin typeface="Roboto" panose="020B0604020202020204" charset="0"/>
                <a:ea typeface="Roboto" panose="020B0604020202020204" charset="0"/>
                <a:cs typeface="Playfair Display ExtraBold"/>
                <a:sym typeface="Playfair Display ExtraBold"/>
              </a:rPr>
              <a:t>C</a:t>
            </a:r>
            <a:r>
              <a:rPr lang="en-US" b="1" dirty="0" smtClean="0">
                <a:solidFill>
                  <a:schemeClr val="dk1"/>
                </a:solidFill>
                <a:latin typeface="Roboto" panose="020B0604020202020204" charset="0"/>
                <a:ea typeface="Roboto" panose="020B0604020202020204" charset="0"/>
                <a:cs typeface="Playfair Display ExtraBold"/>
                <a:sym typeface="Playfair Display ExtraBold"/>
              </a:rPr>
              <a:t>loud </a:t>
            </a:r>
            <a:r>
              <a:rPr lang="en-US" b="1" dirty="0">
                <a:solidFill>
                  <a:schemeClr val="dk1"/>
                </a:solidFill>
                <a:latin typeface="Roboto" panose="020B0604020202020204" charset="0"/>
                <a:ea typeface="Roboto" panose="020B0604020202020204" charset="0"/>
                <a:cs typeface="Playfair Display ExtraBold"/>
                <a:sym typeface="Playfair Display ExtraBold"/>
              </a:rPr>
              <a:t>server </a:t>
            </a:r>
            <a:r>
              <a:rPr lang="en-US" dirty="0">
                <a:solidFill>
                  <a:schemeClr val="dk1"/>
                </a:solidFill>
                <a:latin typeface="Roboto" panose="020B0604020202020204" charset="0"/>
                <a:ea typeface="Roboto" panose="020B0604020202020204" charset="0"/>
                <a:cs typeface="Playfair Display ExtraBold"/>
                <a:sym typeface="Playfair Display ExtraBold"/>
              </a:rPr>
              <a:t>– the entire system runs remotely</a:t>
            </a:r>
          </a:p>
          <a:p>
            <a:pPr marL="285750" lvl="0" indent="-285750">
              <a:buFont typeface="Arial" panose="020B0604020202020204" pitchFamily="34" charset="0"/>
              <a:buChar char="•"/>
            </a:pPr>
            <a:r>
              <a:rPr lang="en-US" b="1" dirty="0">
                <a:solidFill>
                  <a:schemeClr val="dk1"/>
                </a:solidFill>
                <a:latin typeface="Roboto" panose="020B0604020202020204" charset="0"/>
                <a:ea typeface="Roboto" panose="020B0604020202020204" charset="0"/>
                <a:cs typeface="Playfair Display ExtraBold"/>
                <a:sym typeface="Playfair Display ExtraBold"/>
              </a:rPr>
              <a:t>Long term analytics </a:t>
            </a:r>
            <a:r>
              <a:rPr lang="en-US" dirty="0">
                <a:solidFill>
                  <a:schemeClr val="dk1"/>
                </a:solidFill>
                <a:latin typeface="Roboto" panose="020B0604020202020204" charset="0"/>
                <a:ea typeface="Roboto" panose="020B0604020202020204" charset="0"/>
                <a:cs typeface="Playfair Display ExtraBold"/>
                <a:sym typeface="Playfair Display ExtraBold"/>
              </a:rPr>
              <a:t>– users can learn about their </a:t>
            </a:r>
            <a:r>
              <a:rPr lang="en-US" dirty="0" smtClean="0">
                <a:solidFill>
                  <a:schemeClr val="dk1"/>
                </a:solidFill>
                <a:latin typeface="Roboto" panose="020B0604020202020204" charset="0"/>
                <a:ea typeface="Roboto" panose="020B0604020202020204" charset="0"/>
                <a:cs typeface="Playfair Display ExtraBold"/>
                <a:sym typeface="Playfair Display ExtraBold"/>
              </a:rPr>
              <a:t>behavior</a:t>
            </a:r>
          </a:p>
          <a:p>
            <a:pPr marL="285750" lvl="0" indent="-285750">
              <a:buFont typeface="Arial" panose="020B0604020202020204" pitchFamily="34" charset="0"/>
              <a:buChar char="•"/>
            </a:pPr>
            <a:r>
              <a:rPr lang="en-US" b="1" dirty="0" smtClean="0">
                <a:solidFill>
                  <a:schemeClr val="dk1"/>
                </a:solidFill>
                <a:latin typeface="Roboto" panose="020B0604020202020204" charset="0"/>
                <a:ea typeface="Roboto" panose="020B0604020202020204" charset="0"/>
                <a:cs typeface="Playfair Display ExtraBold"/>
                <a:sym typeface="Playfair Display ExtraBold"/>
              </a:rPr>
              <a:t>Main </a:t>
            </a:r>
            <a:r>
              <a:rPr lang="en-US" b="1" dirty="0">
                <a:solidFill>
                  <a:schemeClr val="dk1"/>
                </a:solidFill>
                <a:latin typeface="Roboto" panose="020B0604020202020204" charset="0"/>
                <a:ea typeface="Roboto" panose="020B0604020202020204" charset="0"/>
                <a:cs typeface="Playfair Display ExtraBold"/>
                <a:sym typeface="Playfair Display ExtraBold"/>
              </a:rPr>
              <a:t>functionality moved to backend </a:t>
            </a:r>
            <a:r>
              <a:rPr lang="en-US" dirty="0">
                <a:solidFill>
                  <a:schemeClr val="dk1"/>
                </a:solidFill>
                <a:latin typeface="Roboto" panose="020B0604020202020204" charset="0"/>
                <a:ea typeface="Roboto" panose="020B0604020202020204" charset="0"/>
                <a:cs typeface="Playfair Display ExtraBold"/>
                <a:sym typeface="Playfair Display ExtraBold"/>
              </a:rPr>
              <a:t>– events are now handled by the cloud server only</a:t>
            </a:r>
            <a:endParaRPr lang="en-US" dirty="0" smtClean="0">
              <a:solidFill>
                <a:schemeClr val="dk1"/>
              </a:solidFill>
              <a:latin typeface="Roboto" panose="020B0604020202020204" charset="0"/>
              <a:ea typeface="Roboto" panose="020B0604020202020204" charset="0"/>
              <a:cs typeface="Playfair Display ExtraBold"/>
              <a:sym typeface="Playfair Display ExtraBold"/>
            </a:endParaRPr>
          </a:p>
          <a:p>
            <a:pPr marL="285750" lvl="0" indent="-285750">
              <a:buFont typeface="Arial" panose="020B0604020202020204" pitchFamily="34" charset="0"/>
              <a:buChar char="•"/>
            </a:pPr>
            <a:r>
              <a:rPr lang="en-US" b="1" dirty="0">
                <a:solidFill>
                  <a:schemeClr val="dk1"/>
                </a:solidFill>
                <a:latin typeface="Roboto" panose="020B0604020202020204" charset="0"/>
                <a:ea typeface="Roboto" panose="020B0604020202020204" charset="0"/>
                <a:cs typeface="Playfair Display ExtraBold"/>
                <a:sym typeface="Playfair Display ExtraBold"/>
              </a:rPr>
              <a:t>Database</a:t>
            </a:r>
            <a:r>
              <a:rPr lang="en-US" dirty="0">
                <a:solidFill>
                  <a:schemeClr val="dk1"/>
                </a:solidFill>
                <a:latin typeface="Roboto" panose="020B0604020202020204" charset="0"/>
                <a:ea typeface="Roboto" panose="020B0604020202020204" charset="0"/>
                <a:cs typeface="Playfair Display ExtraBold"/>
                <a:sym typeface="Playfair Display ExtraBold"/>
              </a:rPr>
              <a:t> – </a:t>
            </a:r>
            <a:r>
              <a:rPr lang="en-US" dirty="0" smtClean="0">
                <a:solidFill>
                  <a:schemeClr val="dk1"/>
                </a:solidFill>
                <a:latin typeface="Roboto" panose="020B0604020202020204" charset="0"/>
                <a:ea typeface="Roboto" panose="020B0604020202020204" charset="0"/>
                <a:cs typeface="Playfair Display ExtraBold"/>
                <a:sym typeface="Playfair Display ExtraBold"/>
              </a:rPr>
              <a:t>for </a:t>
            </a:r>
            <a:r>
              <a:rPr lang="en-US" dirty="0">
                <a:solidFill>
                  <a:schemeClr val="dk1"/>
                </a:solidFill>
                <a:latin typeface="Roboto" panose="020B0604020202020204" charset="0"/>
                <a:ea typeface="Roboto" panose="020B0604020202020204" charset="0"/>
                <a:cs typeface="Playfair Display ExtraBold"/>
                <a:sym typeface="Playfair Display ExtraBold"/>
              </a:rPr>
              <a:t>managing shared information </a:t>
            </a:r>
            <a:endParaRPr lang="en-US" dirty="0" smtClean="0">
              <a:solidFill>
                <a:schemeClr val="dk1"/>
              </a:solidFill>
              <a:latin typeface="Roboto" panose="020B0604020202020204" charset="0"/>
              <a:ea typeface="Roboto" panose="020B0604020202020204" charset="0"/>
              <a:cs typeface="Playfair Display ExtraBold"/>
              <a:sym typeface="Playfair Display ExtraBold"/>
            </a:endParaRPr>
          </a:p>
          <a:p>
            <a:pPr marL="285750" lvl="0" indent="-285750">
              <a:buFont typeface="Arial" panose="020B0604020202020204" pitchFamily="34" charset="0"/>
              <a:buChar char="•"/>
            </a:pPr>
            <a:r>
              <a:rPr lang="en-US" b="1" dirty="0">
                <a:solidFill>
                  <a:schemeClr val="dk1"/>
                </a:solidFill>
                <a:latin typeface="Roboto" panose="020B0604020202020204" charset="0"/>
                <a:ea typeface="Roboto" panose="020B0604020202020204" charset="0"/>
                <a:cs typeface="Playfair Display ExtraBold"/>
                <a:sym typeface="Playfair Display ExtraBold"/>
              </a:rPr>
              <a:t>POST requests</a:t>
            </a:r>
            <a:endParaRPr lang="en-US" b="1" dirty="0" smtClean="0">
              <a:solidFill>
                <a:schemeClr val="dk1"/>
              </a:solidFill>
              <a:latin typeface="Roboto" panose="020B0604020202020204" charset="0"/>
              <a:ea typeface="Roboto" panose="020B0604020202020204" charset="0"/>
              <a:cs typeface="Playfair Display ExtraBold"/>
              <a:sym typeface="Playfair Display ExtraBold"/>
            </a:endParaRPr>
          </a:p>
          <a:p>
            <a:pPr marL="285750" lvl="0" indent="-285750">
              <a:buFont typeface="Arial" panose="020B0604020202020204" pitchFamily="34" charset="0"/>
              <a:buChar char="•"/>
            </a:pPr>
            <a:r>
              <a:rPr lang="en-US" b="1" dirty="0">
                <a:solidFill>
                  <a:schemeClr val="dk1"/>
                </a:solidFill>
                <a:latin typeface="Roboto" panose="020B0604020202020204" charset="0"/>
                <a:ea typeface="Roboto" panose="020B0604020202020204" charset="0"/>
                <a:cs typeface="Playfair Display ExtraBold"/>
                <a:sym typeface="Playfair Display ExtraBold"/>
              </a:rPr>
              <a:t>Multiple users </a:t>
            </a:r>
            <a:r>
              <a:rPr lang="en-US" dirty="0">
                <a:solidFill>
                  <a:schemeClr val="dk1"/>
                </a:solidFill>
                <a:latin typeface="Roboto" panose="020B0604020202020204" charset="0"/>
                <a:ea typeface="Roboto" panose="020B0604020202020204" charset="0"/>
                <a:cs typeface="Playfair Display ExtraBold"/>
                <a:sym typeface="Playfair Display ExtraBold"/>
              </a:rPr>
              <a:t>– users can set alarms anytime anywhere </a:t>
            </a:r>
          </a:p>
          <a:p>
            <a:pPr marL="285750" lvl="0" indent="-285750">
              <a:buFont typeface="Arial" panose="020B0604020202020204" pitchFamily="34" charset="0"/>
              <a:buChar char="•"/>
            </a:pPr>
            <a:r>
              <a:rPr lang="en-US" b="1" dirty="0" smtClean="0">
                <a:solidFill>
                  <a:schemeClr val="dk1"/>
                </a:solidFill>
                <a:latin typeface="Roboto" panose="020B0604020202020204" charset="0"/>
                <a:ea typeface="Roboto" panose="020B0604020202020204" charset="0"/>
                <a:cs typeface="Playfair Display ExtraBold"/>
                <a:sym typeface="Playfair Display ExtraBold"/>
              </a:rPr>
              <a:t>Physical </a:t>
            </a:r>
            <a:r>
              <a:rPr lang="en-US" b="1" dirty="0">
                <a:solidFill>
                  <a:schemeClr val="dk1"/>
                </a:solidFill>
                <a:latin typeface="Roboto" panose="020B0604020202020204" charset="0"/>
                <a:ea typeface="Roboto" panose="020B0604020202020204" charset="0"/>
                <a:cs typeface="Playfair Display ExtraBold"/>
                <a:sym typeface="Playfair Display ExtraBold"/>
              </a:rPr>
              <a:t>clock </a:t>
            </a:r>
            <a:r>
              <a:rPr lang="en-US" dirty="0">
                <a:solidFill>
                  <a:schemeClr val="dk1"/>
                </a:solidFill>
                <a:latin typeface="Roboto" panose="020B0604020202020204" charset="0"/>
                <a:ea typeface="Roboto" panose="020B0604020202020204" charset="0"/>
                <a:cs typeface="Playfair Display ExtraBold"/>
                <a:sym typeface="Playfair Display ExtraBold"/>
              </a:rPr>
              <a:t>– wraps the clock’s components together</a:t>
            </a:r>
          </a:p>
        </p:txBody>
      </p:sp>
    </p:spTree>
    <p:extLst>
      <p:ext uri="{BB962C8B-B14F-4D97-AF65-F5344CB8AC3E}">
        <p14:creationId xmlns:p14="http://schemas.microsoft.com/office/powerpoint/2010/main" val="3802958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b="-6000"/>
          </a:stretch>
        </a:blipFill>
        <a:effectLst/>
      </p:bgPr>
    </p:bg>
    <p:spTree>
      <p:nvGrpSpPr>
        <p:cNvPr id="1" name="Shape 529"/>
        <p:cNvGrpSpPr/>
        <p:nvPr/>
      </p:nvGrpSpPr>
      <p:grpSpPr>
        <a:xfrm>
          <a:off x="0" y="0"/>
          <a:ext cx="0" cy="0"/>
          <a:chOff x="0" y="0"/>
          <a:chExt cx="0" cy="0"/>
        </a:xfrm>
      </p:grpSpPr>
      <p:grpSp>
        <p:nvGrpSpPr>
          <p:cNvPr id="531" name="Google Shape;531;p31"/>
          <p:cNvGrpSpPr/>
          <p:nvPr/>
        </p:nvGrpSpPr>
        <p:grpSpPr>
          <a:xfrm rot="-9572767">
            <a:off x="-1094602" y="-1073193"/>
            <a:ext cx="2861329" cy="2861329"/>
            <a:chOff x="6075786" y="2219333"/>
            <a:chExt cx="3027251" cy="3027251"/>
          </a:xfrm>
        </p:grpSpPr>
        <p:grpSp>
          <p:nvGrpSpPr>
            <p:cNvPr id="532" name="Google Shape;532;p31"/>
            <p:cNvGrpSpPr/>
            <p:nvPr/>
          </p:nvGrpSpPr>
          <p:grpSpPr>
            <a:xfrm rot="-5400000">
              <a:off x="6075786" y="2219333"/>
              <a:ext cx="3027251" cy="3027251"/>
              <a:chOff x="436975" y="792140"/>
              <a:chExt cx="2051400" cy="2051400"/>
            </a:xfrm>
          </p:grpSpPr>
          <p:sp>
            <p:nvSpPr>
              <p:cNvPr id="533" name="Google Shape;533;p31"/>
              <p:cNvSpPr/>
              <p:nvPr/>
            </p:nvSpPr>
            <p:spPr>
              <a:xfrm rot="729440">
                <a:off x="599415" y="954580"/>
                <a:ext cx="1726521" cy="172652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rot="732455">
                <a:off x="1580926" y="908445"/>
                <a:ext cx="127687" cy="12768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5" name="Google Shape;535;p31"/>
            <p:cNvSpPr/>
            <p:nvPr/>
          </p:nvSpPr>
          <p:spPr>
            <a:xfrm>
              <a:off x="6532670" y="2676241"/>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1"/>
          <p:cNvGrpSpPr/>
          <p:nvPr/>
        </p:nvGrpSpPr>
        <p:grpSpPr>
          <a:xfrm>
            <a:off x="8641300" y="539508"/>
            <a:ext cx="289350" cy="867900"/>
            <a:chOff x="1006725" y="1731408"/>
            <a:chExt cx="289350" cy="867900"/>
          </a:xfrm>
        </p:grpSpPr>
        <p:sp>
          <p:nvSpPr>
            <p:cNvPr id="537" name="Google Shape;537;p31"/>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1"/>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1"/>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1"/>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1"/>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1"/>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7" name="Google Shape;547;p31"/>
          <p:cNvSpPr/>
          <p:nvPr/>
        </p:nvSpPr>
        <p:spPr>
          <a:xfrm rot="-9573330">
            <a:off x="8310722" y="4345072"/>
            <a:ext cx="1028056" cy="1028056"/>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4585" y="413555"/>
            <a:ext cx="3384166" cy="1060825"/>
          </a:xfrm>
        </p:spPr>
        <p:txBody>
          <a:bodyPr/>
          <a:lstStyle/>
          <a:p>
            <a:r>
              <a:rPr lang="en-US" sz="5400" dirty="0" smtClean="0"/>
              <a:t>Features</a:t>
            </a:r>
            <a:endParaRPr lang="he-IL" sz="5400" dirty="0"/>
          </a:p>
        </p:txBody>
      </p:sp>
      <p:sp>
        <p:nvSpPr>
          <p:cNvPr id="4" name="Oval 3"/>
          <p:cNvSpPr/>
          <p:nvPr/>
        </p:nvSpPr>
        <p:spPr>
          <a:xfrm>
            <a:off x="1773592" y="1848880"/>
            <a:ext cx="1127051" cy="1105786"/>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i="1" dirty="0" smtClean="0">
                <a:solidFill>
                  <a:schemeClr val="tx1"/>
                </a:solidFill>
                <a:latin typeface="Roboto" panose="020B0604020202020204" charset="0"/>
                <a:ea typeface="Roboto" panose="020B0604020202020204" charset="0"/>
              </a:rPr>
              <a:t>Edit current alarm</a:t>
            </a:r>
            <a:endParaRPr lang="he-IL" sz="1200" i="1" dirty="0">
              <a:solidFill>
                <a:schemeClr val="tx1"/>
              </a:solidFill>
              <a:latin typeface="Roboto" panose="020B0604020202020204" charset="0"/>
              <a:ea typeface="Roboto" panose="020B0604020202020204" charset="0"/>
            </a:endParaRPr>
          </a:p>
        </p:txBody>
      </p:sp>
      <p:sp>
        <p:nvSpPr>
          <p:cNvPr id="7" name="Oval 6"/>
          <p:cNvSpPr/>
          <p:nvPr/>
        </p:nvSpPr>
        <p:spPr>
          <a:xfrm>
            <a:off x="4829312" y="1820528"/>
            <a:ext cx="1127051" cy="1105786"/>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i="1" dirty="0">
                <a:solidFill>
                  <a:schemeClr val="tx1"/>
                </a:solidFill>
                <a:latin typeface="Roboto" panose="020B0604020202020204" charset="0"/>
                <a:ea typeface="Roboto" panose="020B0604020202020204" charset="0"/>
              </a:rPr>
              <a:t>O</a:t>
            </a:r>
            <a:r>
              <a:rPr lang="en-US" sz="1200" i="1" dirty="0" smtClean="0">
                <a:solidFill>
                  <a:schemeClr val="tx1"/>
                </a:solidFill>
                <a:latin typeface="Roboto" panose="020B0604020202020204" charset="0"/>
                <a:ea typeface="Roboto" panose="020B0604020202020204" charset="0"/>
              </a:rPr>
              <a:t>bserve personal analytics</a:t>
            </a:r>
            <a:endParaRPr lang="he-IL" sz="1200" i="1" dirty="0">
              <a:solidFill>
                <a:schemeClr val="tx1"/>
              </a:solidFill>
              <a:latin typeface="Roboto" panose="020B0604020202020204" charset="0"/>
              <a:ea typeface="Roboto" panose="020B0604020202020204" charset="0"/>
            </a:endParaRPr>
          </a:p>
        </p:txBody>
      </p:sp>
      <p:sp>
        <p:nvSpPr>
          <p:cNvPr id="12" name="Oval 11"/>
          <p:cNvSpPr/>
          <p:nvPr/>
        </p:nvSpPr>
        <p:spPr>
          <a:xfrm>
            <a:off x="6417093" y="2954665"/>
            <a:ext cx="1127051" cy="1105786"/>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sz="1200" i="1" dirty="0">
              <a:solidFill>
                <a:schemeClr val="tx1"/>
              </a:solidFill>
              <a:latin typeface="Roboto" panose="020B0604020202020204" charset="0"/>
              <a:ea typeface="Roboto" panose="020B0604020202020204" charset="0"/>
            </a:endParaRPr>
          </a:p>
        </p:txBody>
      </p:sp>
      <p:sp>
        <p:nvSpPr>
          <p:cNvPr id="6" name="TextBox 5"/>
          <p:cNvSpPr txBox="1"/>
          <p:nvPr/>
        </p:nvSpPr>
        <p:spPr>
          <a:xfrm>
            <a:off x="6381653" y="3276726"/>
            <a:ext cx="1183262" cy="461665"/>
          </a:xfrm>
          <a:prstGeom prst="rect">
            <a:avLst/>
          </a:prstGeom>
          <a:noFill/>
        </p:spPr>
        <p:txBody>
          <a:bodyPr wrap="square" rtlCol="1">
            <a:spAutoFit/>
          </a:bodyPr>
          <a:lstStyle/>
          <a:p>
            <a:pPr algn="ctr"/>
            <a:r>
              <a:rPr lang="en-US" sz="1200" i="1" dirty="0" smtClean="0">
                <a:solidFill>
                  <a:schemeClr val="tx1"/>
                </a:solidFill>
                <a:latin typeface="Roboto" panose="020B0604020202020204" charset="0"/>
                <a:ea typeface="Roboto" panose="020B0604020202020204" charset="0"/>
              </a:rPr>
              <a:t>Current time display</a:t>
            </a:r>
            <a:endParaRPr lang="he-IL" sz="1200" i="1" dirty="0">
              <a:solidFill>
                <a:schemeClr val="tx1"/>
              </a:solidFill>
              <a:latin typeface="Roboto" panose="020B0604020202020204" charset="0"/>
              <a:ea typeface="Roboto" panose="020B0604020202020204" charset="0"/>
            </a:endParaRPr>
          </a:p>
        </p:txBody>
      </p:sp>
      <p:sp>
        <p:nvSpPr>
          <p:cNvPr id="8" name="Oval 7"/>
          <p:cNvSpPr/>
          <p:nvPr/>
        </p:nvSpPr>
        <p:spPr>
          <a:xfrm>
            <a:off x="3279871" y="2954665"/>
            <a:ext cx="1127051" cy="1105786"/>
          </a:xfrm>
          <a:prstGeom prst="ellipse">
            <a:avLst/>
          </a:prstGeom>
          <a:solidFill>
            <a:srgbClr val="E7C22C"/>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sz="1200" i="1" dirty="0" smtClean="0">
                <a:solidFill>
                  <a:schemeClr val="tx1"/>
                </a:solidFill>
                <a:latin typeface="Roboto" panose="020B0604020202020204" charset="0"/>
                <a:ea typeface="Roboto" panose="020B0604020202020204" charset="0"/>
              </a:rPr>
              <a:t>Multiple Users</a:t>
            </a:r>
            <a:endParaRPr lang="he-IL" sz="1200" i="1"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46382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Future</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dirty="0"/>
          </a:p>
        </p:txBody>
      </p:sp>
      <p:sp>
        <p:nvSpPr>
          <p:cNvPr id="216" name="Google Shape;216;p25"/>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i="1" dirty="0" smtClean="0"/>
              <a:t>How can we continue to grow</a:t>
            </a:r>
            <a:endParaRPr i="1"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8028033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608" name="Google Shape;608;p34"/>
          <p:cNvSpPr txBox="1"/>
          <p:nvPr/>
        </p:nvSpPr>
        <p:spPr>
          <a:xfrm>
            <a:off x="2496150" y="4125849"/>
            <a:ext cx="4151700" cy="372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chemeClr val="dk1"/>
              </a:solidFill>
              <a:latin typeface="Roboto"/>
              <a:ea typeface="Roboto"/>
              <a:cs typeface="Roboto"/>
              <a:sym typeface="Roboto"/>
            </a:endParaRPr>
          </a:p>
        </p:txBody>
      </p:sp>
      <p:grpSp>
        <p:nvGrpSpPr>
          <p:cNvPr id="609" name="Google Shape;609;p34"/>
          <p:cNvGrpSpPr/>
          <p:nvPr/>
        </p:nvGrpSpPr>
        <p:grpSpPr>
          <a:xfrm rot="-5400000">
            <a:off x="6683149" y="-1938589"/>
            <a:ext cx="3522201" cy="3522201"/>
            <a:chOff x="269239" y="624399"/>
            <a:chExt cx="2386800" cy="2386800"/>
          </a:xfrm>
        </p:grpSpPr>
        <p:sp>
          <p:nvSpPr>
            <p:cNvPr id="610" name="Google Shape;610;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p:cNvPicPr>
            <a:picLocks noChangeAspect="1"/>
          </p:cNvPicPr>
          <p:nvPr/>
        </p:nvPicPr>
        <p:blipFill>
          <a:blip r:embed="rId3"/>
          <a:stretch>
            <a:fillRect/>
          </a:stretch>
        </p:blipFill>
        <p:spPr>
          <a:xfrm>
            <a:off x="2205635" y="3660056"/>
            <a:ext cx="4868559" cy="651915"/>
          </a:xfrm>
          <a:prstGeom prst="rect">
            <a:avLst/>
          </a:prstGeom>
        </p:spPr>
      </p:pic>
      <p:grpSp>
        <p:nvGrpSpPr>
          <p:cNvPr id="46" name="Google Shape;407;p29"/>
          <p:cNvGrpSpPr/>
          <p:nvPr/>
        </p:nvGrpSpPr>
        <p:grpSpPr>
          <a:xfrm rot="5400000">
            <a:off x="88763" y="1823114"/>
            <a:ext cx="1248900" cy="289350"/>
            <a:chOff x="6967625" y="394825"/>
            <a:chExt cx="1248900" cy="289350"/>
          </a:xfrm>
        </p:grpSpPr>
        <p:sp>
          <p:nvSpPr>
            <p:cNvPr id="47" name="Google Shape;408;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9;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0;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1;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2;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3;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4;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5;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6;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7;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8;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9;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20;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21;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 name="Google Shape;400;p29"/>
          <p:cNvSpPr txBox="1">
            <a:spLocks noGrp="1"/>
          </p:cNvSpPr>
          <p:nvPr>
            <p:ph type="title"/>
          </p:nvPr>
        </p:nvSpPr>
        <p:spPr>
          <a:xfrm>
            <a:off x="766582" y="514580"/>
            <a:ext cx="430565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smtClean="0"/>
              <a:t>Ideas For The Future</a:t>
            </a:r>
            <a:endParaRPr sz="3000" dirty="0"/>
          </a:p>
        </p:txBody>
      </p:sp>
      <p:cxnSp>
        <p:nvCxnSpPr>
          <p:cNvPr id="63" name="Google Shape;262;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pic>
        <p:nvPicPr>
          <p:cNvPr id="65" name="Google Shape;422;p29"/>
          <p:cNvPicPr preferRelativeResize="0">
            <a:picLocks/>
          </p:cNvPicPr>
          <p:nvPr/>
        </p:nvPicPr>
        <p:blipFill>
          <a:blip r:embed="rId4">
            <a:extLst>
              <a:ext uri="{28A0092B-C50C-407E-A947-70E740481C1C}">
                <a14:useLocalDpi xmlns:a14="http://schemas.microsoft.com/office/drawing/2010/main" val="0"/>
              </a:ext>
            </a:extLst>
          </a:blip>
          <a:stretch>
            <a:fillRect/>
          </a:stretch>
        </p:blipFill>
        <p:spPr>
          <a:xfrm>
            <a:off x="982999" y="1343339"/>
            <a:ext cx="2752573" cy="3061561"/>
          </a:xfrm>
          <a:prstGeom prst="rect">
            <a:avLst/>
          </a:prstGeom>
        </p:spPr>
      </p:pic>
      <p:sp>
        <p:nvSpPr>
          <p:cNvPr id="28" name="Google Shape;401;p29"/>
          <p:cNvSpPr txBox="1">
            <a:spLocks/>
          </p:cNvSpPr>
          <p:nvPr/>
        </p:nvSpPr>
        <p:spPr>
          <a:xfrm>
            <a:off x="3805463" y="1556577"/>
            <a:ext cx="4700583" cy="2607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ctr" rtl="0">
              <a:lnSpc>
                <a:spcPct val="100000"/>
              </a:lnSpc>
              <a:spcBef>
                <a:spcPts val="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1pPr>
            <a:lvl2pPr marL="914400" marR="0" lvl="1" indent="-298450" algn="ctr" rtl="0">
              <a:lnSpc>
                <a:spcPct val="100000"/>
              </a:lnSpc>
              <a:spcBef>
                <a:spcPts val="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2pPr>
            <a:lvl3pPr marL="1371600" marR="0" lvl="2"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3pPr>
            <a:lvl4pPr marL="1828800" marR="0" lvl="3"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4pPr>
            <a:lvl5pPr marL="2286000" marR="0" lvl="4"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5pPr>
            <a:lvl6pPr marL="2743200" marR="0" lvl="5"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6pPr>
            <a:lvl7pPr marL="3200400" marR="0" lvl="6"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7pPr>
            <a:lvl8pPr marL="3657600" marR="0" lvl="7" indent="-298450" algn="ctr" rtl="0">
              <a:lnSpc>
                <a:spcPct val="100000"/>
              </a:lnSpc>
              <a:spcBef>
                <a:spcPts val="1600"/>
              </a:spcBef>
              <a:spcAft>
                <a:spcPts val="0"/>
              </a:spcAft>
              <a:buClr>
                <a:schemeClr val="dk1"/>
              </a:buClr>
              <a:buSzPts val="1100"/>
              <a:buFont typeface="Roboto"/>
              <a:buNone/>
              <a:defRPr sz="1100" b="0" i="0" u="none" strike="noStrike" cap="none">
                <a:solidFill>
                  <a:schemeClr val="dk1"/>
                </a:solidFill>
                <a:latin typeface="Roboto"/>
                <a:ea typeface="Roboto"/>
                <a:cs typeface="Roboto"/>
                <a:sym typeface="Roboto"/>
              </a:defRPr>
            </a:lvl8pPr>
            <a:lvl9pPr marL="4114800" marR="0" lvl="8" indent="-298450" algn="ctr" rtl="0">
              <a:lnSpc>
                <a:spcPct val="100000"/>
              </a:lnSpc>
              <a:spcBef>
                <a:spcPts val="1600"/>
              </a:spcBef>
              <a:spcAft>
                <a:spcPts val="1600"/>
              </a:spcAft>
              <a:buClr>
                <a:schemeClr val="dk1"/>
              </a:buClr>
              <a:buSzPts val="1100"/>
              <a:buFont typeface="Roboto"/>
              <a:buNone/>
              <a:defRPr sz="1100" b="0" i="0" u="none" strike="noStrike" cap="none">
                <a:solidFill>
                  <a:schemeClr val="dk1"/>
                </a:solidFill>
                <a:latin typeface="Roboto"/>
                <a:ea typeface="Roboto"/>
                <a:cs typeface="Roboto"/>
                <a:sym typeface="Roboto"/>
              </a:defRPr>
            </a:lvl9pPr>
          </a:lstStyle>
          <a:p>
            <a:pPr algn="l">
              <a:buFont typeface="Roboto"/>
              <a:buChar char="●"/>
            </a:pPr>
            <a:r>
              <a:rPr lang="en-US" sz="1200" b="1" dirty="0" smtClean="0"/>
              <a:t>Sleep cycles </a:t>
            </a:r>
            <a:r>
              <a:rPr lang="en-US" sz="1200" dirty="0" smtClean="0"/>
              <a:t>– the system collects data while the user is sleeping. We want to use this data to detect REM cycles and improve the ML model by taking into consideration the person’s sleep state. </a:t>
            </a:r>
          </a:p>
          <a:p>
            <a:pPr algn="l">
              <a:spcBef>
                <a:spcPts val="1000"/>
              </a:spcBef>
              <a:buFont typeface="Roboto"/>
              <a:buChar char="●"/>
            </a:pPr>
            <a:r>
              <a:rPr lang="en-US" sz="1200" b="1" dirty="0" smtClean="0"/>
              <a:t>Personal recommendations </a:t>
            </a:r>
            <a:r>
              <a:rPr lang="en-US" sz="1200" dirty="0" smtClean="0"/>
              <a:t>– based on the personal long-term analysis collected, advise the user some personal improvements (for example – the most effective time to go to sleep on Tuesdays).</a:t>
            </a:r>
          </a:p>
          <a:p>
            <a:pPr algn="l">
              <a:spcBef>
                <a:spcPts val="1000"/>
              </a:spcBef>
              <a:buFont typeface="Roboto"/>
              <a:buChar char="●"/>
            </a:pPr>
            <a:r>
              <a:rPr lang="en-US" sz="1200" b="1" dirty="0" smtClean="0"/>
              <a:t>Voice detection </a:t>
            </a:r>
            <a:r>
              <a:rPr lang="en-US" sz="1200" dirty="0" smtClean="0"/>
              <a:t>- Add voice detection for a better ML model</a:t>
            </a:r>
          </a:p>
          <a:p>
            <a:pPr algn="l">
              <a:spcBef>
                <a:spcPts val="1000"/>
              </a:spcBef>
              <a:buFont typeface="Roboto"/>
              <a:buChar char="●"/>
            </a:pPr>
            <a:r>
              <a:rPr lang="en-US" sz="1200" b="1" dirty="0" smtClean="0"/>
              <a:t>User calendar synchronization </a:t>
            </a:r>
            <a:r>
              <a:rPr lang="en-US" sz="1200" dirty="0" smtClean="0"/>
              <a:t>- Sync with the user’s calendar to recognize schedule overlaps.</a:t>
            </a:r>
            <a:endParaRPr lang="en-US" sz="1200" dirty="0"/>
          </a:p>
        </p:txBody>
      </p:sp>
    </p:spTree>
    <p:extLst>
      <p:ext uri="{BB962C8B-B14F-4D97-AF65-F5344CB8AC3E}">
        <p14:creationId xmlns:p14="http://schemas.microsoft.com/office/powerpoint/2010/main" val="42416549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grpSp>
        <p:nvGrpSpPr>
          <p:cNvPr id="598" name="Google Shape;598;p34"/>
          <p:cNvGrpSpPr/>
          <p:nvPr/>
        </p:nvGrpSpPr>
        <p:grpSpPr>
          <a:xfrm>
            <a:off x="4327316" y="3038624"/>
            <a:ext cx="475200" cy="475200"/>
            <a:chOff x="4334405" y="2901587"/>
            <a:chExt cx="475200" cy="475200"/>
          </a:xfrm>
        </p:grpSpPr>
        <p:sp>
          <p:nvSpPr>
            <p:cNvPr id="599" name="Google Shape;599;p34"/>
            <p:cNvSpPr/>
            <p:nvPr/>
          </p:nvSpPr>
          <p:spPr>
            <a:xfrm>
              <a:off x="4334405" y="2901587"/>
              <a:ext cx="475200" cy="475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34"/>
            <p:cNvGrpSpPr/>
            <p:nvPr/>
          </p:nvGrpSpPr>
          <p:grpSpPr>
            <a:xfrm>
              <a:off x="4452487" y="3019702"/>
              <a:ext cx="238971" cy="238971"/>
              <a:chOff x="1379798" y="1723250"/>
              <a:chExt cx="397887" cy="397887"/>
            </a:xfrm>
          </p:grpSpPr>
          <p:sp>
            <p:nvSpPr>
              <p:cNvPr id="601" name="Google Shape;601;p34"/>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05" name="Google Shape;605;p34"/>
          <p:cNvSpPr/>
          <p:nvPr/>
        </p:nvSpPr>
        <p:spPr>
          <a:xfrm>
            <a:off x="2176473" y="1323121"/>
            <a:ext cx="1178100" cy="117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4"/>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607" name="Google Shape;607;p34"/>
          <p:cNvSpPr txBox="1">
            <a:spLocks noGrp="1"/>
          </p:cNvSpPr>
          <p:nvPr>
            <p:ph type="subTitle" idx="1"/>
          </p:nvPr>
        </p:nvSpPr>
        <p:spPr>
          <a:xfrm>
            <a:off x="2347900" y="1671425"/>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smtClean="0">
                <a:latin typeface="Playfair Display ExtraBold"/>
                <a:ea typeface="Playfair Display ExtraBold"/>
                <a:cs typeface="Playfair Display ExtraBold"/>
                <a:sym typeface="Playfair Display ExtraBold"/>
              </a:rPr>
              <a:t>Do you have any questions?</a:t>
            </a:r>
          </a:p>
          <a:p>
            <a:pPr marL="0" indent="0"/>
            <a:r>
              <a:rPr lang="en-US" dirty="0" smtClean="0"/>
              <a:t>Eden </a:t>
            </a:r>
            <a:r>
              <a:rPr lang="en-US" dirty="0"/>
              <a:t>Daniel</a:t>
            </a:r>
            <a:br>
              <a:rPr lang="en-US" dirty="0"/>
            </a:br>
            <a:r>
              <a:rPr lang="en-US" dirty="0"/>
              <a:t>Linoy Erez</a:t>
            </a:r>
            <a:br>
              <a:rPr lang="en-US" dirty="0"/>
            </a:br>
            <a:r>
              <a:rPr lang="en-US" dirty="0"/>
              <a:t>Noa Hausman</a:t>
            </a:r>
            <a:br>
              <a:rPr lang="en-US" dirty="0"/>
            </a:br>
            <a:r>
              <a:rPr lang="en-US" dirty="0"/>
              <a:t>Koren Segal</a:t>
            </a:r>
          </a:p>
        </p:txBody>
      </p:sp>
      <p:sp>
        <p:nvSpPr>
          <p:cNvPr id="608" name="Google Shape;608;p34"/>
          <p:cNvSpPr txBox="1"/>
          <p:nvPr/>
        </p:nvSpPr>
        <p:spPr>
          <a:xfrm>
            <a:off x="2496150" y="4125849"/>
            <a:ext cx="4151700" cy="372245"/>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1100" dirty="0">
              <a:solidFill>
                <a:schemeClr val="dk1"/>
              </a:solidFill>
              <a:latin typeface="Roboto"/>
              <a:ea typeface="Roboto"/>
              <a:cs typeface="Roboto"/>
              <a:sym typeface="Roboto"/>
            </a:endParaRPr>
          </a:p>
        </p:txBody>
      </p:sp>
      <p:grpSp>
        <p:nvGrpSpPr>
          <p:cNvPr id="609" name="Google Shape;609;p34"/>
          <p:cNvGrpSpPr/>
          <p:nvPr/>
        </p:nvGrpSpPr>
        <p:grpSpPr>
          <a:xfrm rot="-5400000">
            <a:off x="6683149" y="-1938589"/>
            <a:ext cx="3522201" cy="3522201"/>
            <a:chOff x="269239" y="624399"/>
            <a:chExt cx="2386800" cy="2386800"/>
          </a:xfrm>
        </p:grpSpPr>
        <p:sp>
          <p:nvSpPr>
            <p:cNvPr id="610" name="Google Shape;610;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2" name="Google Shape;612;p34"/>
          <p:cNvSpPr/>
          <p:nvPr/>
        </p:nvSpPr>
        <p:spPr>
          <a:xfrm>
            <a:off x="7387570" y="-1234259"/>
            <a:ext cx="2113800" cy="211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3" name="Google Shape;613;p34"/>
          <p:cNvGrpSpPr/>
          <p:nvPr/>
        </p:nvGrpSpPr>
        <p:grpSpPr>
          <a:xfrm rot="5400000">
            <a:off x="374513" y="4120620"/>
            <a:ext cx="677400" cy="289350"/>
            <a:chOff x="8682125" y="394825"/>
            <a:chExt cx="677400" cy="289350"/>
          </a:xfrm>
        </p:grpSpPr>
        <p:sp>
          <p:nvSpPr>
            <p:cNvPr id="614" name="Google Shape;614;p3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4"/>
          <p:cNvGrpSpPr/>
          <p:nvPr/>
        </p:nvGrpSpPr>
        <p:grpSpPr>
          <a:xfrm>
            <a:off x="3631241" y="3038543"/>
            <a:ext cx="475200" cy="475200"/>
            <a:chOff x="3638330" y="2901587"/>
            <a:chExt cx="475200" cy="475200"/>
          </a:xfrm>
        </p:grpSpPr>
        <p:sp>
          <p:nvSpPr>
            <p:cNvPr id="623" name="Google Shape;623;p34"/>
            <p:cNvSpPr/>
            <p:nvPr/>
          </p:nvSpPr>
          <p:spPr>
            <a:xfrm>
              <a:off x="3638330" y="2901587"/>
              <a:ext cx="475200" cy="475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34"/>
            <p:cNvGrpSpPr/>
            <p:nvPr/>
          </p:nvGrpSpPr>
          <p:grpSpPr>
            <a:xfrm>
              <a:off x="3756405" y="3019702"/>
              <a:ext cx="238983" cy="238971"/>
              <a:chOff x="266768" y="1721375"/>
              <a:chExt cx="397907" cy="397887"/>
            </a:xfrm>
          </p:grpSpPr>
          <p:sp>
            <p:nvSpPr>
              <p:cNvPr id="625" name="Google Shape;625;p34"/>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27" name="Google Shape;627;p34"/>
          <p:cNvGrpSpPr/>
          <p:nvPr/>
        </p:nvGrpSpPr>
        <p:grpSpPr>
          <a:xfrm>
            <a:off x="5023392" y="3038543"/>
            <a:ext cx="475200" cy="475200"/>
            <a:chOff x="5030481" y="2901506"/>
            <a:chExt cx="475200" cy="475200"/>
          </a:xfrm>
        </p:grpSpPr>
        <p:sp>
          <p:nvSpPr>
            <p:cNvPr id="628" name="Google Shape;628;p34"/>
            <p:cNvSpPr/>
            <p:nvPr/>
          </p:nvSpPr>
          <p:spPr>
            <a:xfrm>
              <a:off x="5030481" y="2901506"/>
              <a:ext cx="475200" cy="475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9" name="Google Shape;629;p34"/>
            <p:cNvGrpSpPr/>
            <p:nvPr/>
          </p:nvGrpSpPr>
          <p:grpSpPr>
            <a:xfrm>
              <a:off x="5148602" y="3019621"/>
              <a:ext cx="238958" cy="238971"/>
              <a:chOff x="864491" y="1723250"/>
              <a:chExt cx="397866" cy="397887"/>
            </a:xfrm>
          </p:grpSpPr>
          <p:sp>
            <p:nvSpPr>
              <p:cNvPr id="630" name="Google Shape;630;p34"/>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p:cNvPicPr>
            <a:picLocks noChangeAspect="1"/>
          </p:cNvPicPr>
          <p:nvPr/>
        </p:nvPicPr>
        <p:blipFill>
          <a:blip r:embed="rId3"/>
          <a:stretch>
            <a:fillRect/>
          </a:stretch>
        </p:blipFill>
        <p:spPr>
          <a:xfrm>
            <a:off x="2137670" y="3716915"/>
            <a:ext cx="4868559" cy="651915"/>
          </a:xfrm>
          <a:prstGeom prst="rect">
            <a:avLst/>
          </a:prstGeom>
        </p:spPr>
      </p:pic>
      <p:grpSp>
        <p:nvGrpSpPr>
          <p:cNvPr id="38" name="Google Shape;4756;p47"/>
          <p:cNvGrpSpPr/>
          <p:nvPr/>
        </p:nvGrpSpPr>
        <p:grpSpPr>
          <a:xfrm>
            <a:off x="5124290" y="2161933"/>
            <a:ext cx="343442" cy="339288"/>
            <a:chOff x="3858100" y="1435075"/>
            <a:chExt cx="487775" cy="481875"/>
          </a:xfrm>
        </p:grpSpPr>
        <p:sp>
          <p:nvSpPr>
            <p:cNvPr id="39" name="Google Shape;4757;p47"/>
            <p:cNvSpPr/>
            <p:nvPr/>
          </p:nvSpPr>
          <p:spPr>
            <a:xfrm>
              <a:off x="3858100" y="1868750"/>
              <a:ext cx="55575" cy="48200"/>
            </a:xfrm>
            <a:custGeom>
              <a:avLst/>
              <a:gdLst/>
              <a:ahLst/>
              <a:cxnLst/>
              <a:rect l="l" t="t" r="r" b="b"/>
              <a:pathLst>
                <a:path w="2223" h="1928" extrusionOk="0">
                  <a:moveTo>
                    <a:pt x="1600" y="0"/>
                  </a:moveTo>
                  <a:cubicBezTo>
                    <a:pt x="1460" y="0"/>
                    <a:pt x="1319" y="53"/>
                    <a:pt x="1211" y="158"/>
                  </a:cubicBezTo>
                  <a:lnTo>
                    <a:pt x="413" y="959"/>
                  </a:lnTo>
                  <a:cubicBezTo>
                    <a:pt x="0" y="1369"/>
                    <a:pt x="388" y="1927"/>
                    <a:pt x="825" y="1927"/>
                  </a:cubicBezTo>
                  <a:cubicBezTo>
                    <a:pt x="956" y="1927"/>
                    <a:pt x="1091" y="1877"/>
                    <a:pt x="1211" y="1757"/>
                  </a:cubicBezTo>
                  <a:lnTo>
                    <a:pt x="2009" y="959"/>
                  </a:lnTo>
                  <a:cubicBezTo>
                    <a:pt x="2222" y="736"/>
                    <a:pt x="2219" y="384"/>
                    <a:pt x="2000" y="167"/>
                  </a:cubicBezTo>
                  <a:cubicBezTo>
                    <a:pt x="1890" y="56"/>
                    <a:pt x="1745" y="0"/>
                    <a:pt x="1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58;p47"/>
            <p:cNvSpPr/>
            <p:nvPr/>
          </p:nvSpPr>
          <p:spPr>
            <a:xfrm>
              <a:off x="3917950" y="1808500"/>
              <a:ext cx="60350" cy="48525"/>
            </a:xfrm>
            <a:custGeom>
              <a:avLst/>
              <a:gdLst/>
              <a:ahLst/>
              <a:cxnLst/>
              <a:rect l="l" t="t" r="r" b="b"/>
              <a:pathLst>
                <a:path w="2414" h="1941" extrusionOk="0">
                  <a:moveTo>
                    <a:pt x="1601" y="1"/>
                  </a:moveTo>
                  <a:cubicBezTo>
                    <a:pt x="1470" y="1"/>
                    <a:pt x="1333" y="52"/>
                    <a:pt x="1211" y="174"/>
                  </a:cubicBezTo>
                  <a:lnTo>
                    <a:pt x="413" y="972"/>
                  </a:lnTo>
                  <a:cubicBezTo>
                    <a:pt x="1" y="1384"/>
                    <a:pt x="388" y="1941"/>
                    <a:pt x="824" y="1941"/>
                  </a:cubicBezTo>
                  <a:cubicBezTo>
                    <a:pt x="955" y="1941"/>
                    <a:pt x="1091" y="1890"/>
                    <a:pt x="1211" y="1770"/>
                  </a:cubicBezTo>
                  <a:lnTo>
                    <a:pt x="2009" y="972"/>
                  </a:lnTo>
                  <a:cubicBezTo>
                    <a:pt x="2414" y="569"/>
                    <a:pt x="2037" y="1"/>
                    <a:pt x="1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59;p47"/>
            <p:cNvSpPr/>
            <p:nvPr/>
          </p:nvSpPr>
          <p:spPr>
            <a:xfrm>
              <a:off x="3876450" y="1435075"/>
              <a:ext cx="450375" cy="251250"/>
            </a:xfrm>
            <a:custGeom>
              <a:avLst/>
              <a:gdLst/>
              <a:ahLst/>
              <a:cxnLst/>
              <a:rect l="l" t="t" r="r" b="b"/>
              <a:pathLst>
                <a:path w="18015" h="10050" extrusionOk="0">
                  <a:moveTo>
                    <a:pt x="18014" y="1"/>
                  </a:moveTo>
                  <a:lnTo>
                    <a:pt x="561" y="4762"/>
                  </a:lnTo>
                  <a:cubicBezTo>
                    <a:pt x="121" y="4882"/>
                    <a:pt x="1" y="5448"/>
                    <a:pt x="350" y="5740"/>
                  </a:cubicBezTo>
                  <a:lnTo>
                    <a:pt x="5584" y="10049"/>
                  </a:lnTo>
                  <a:lnTo>
                    <a:pt x="180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60;p47"/>
            <p:cNvSpPr/>
            <p:nvPr/>
          </p:nvSpPr>
          <p:spPr>
            <a:xfrm>
              <a:off x="4094925" y="1456025"/>
              <a:ext cx="250950" cy="445250"/>
            </a:xfrm>
            <a:custGeom>
              <a:avLst/>
              <a:gdLst/>
              <a:ahLst/>
              <a:cxnLst/>
              <a:rect l="l" t="t" r="r" b="b"/>
              <a:pathLst>
                <a:path w="10038" h="17810" extrusionOk="0">
                  <a:moveTo>
                    <a:pt x="10037" y="0"/>
                  </a:moveTo>
                  <a:cubicBezTo>
                    <a:pt x="9890" y="120"/>
                    <a:pt x="118" y="12226"/>
                    <a:pt x="1" y="12370"/>
                  </a:cubicBezTo>
                  <a:lnTo>
                    <a:pt x="4313" y="17604"/>
                  </a:lnTo>
                  <a:cubicBezTo>
                    <a:pt x="4428" y="17744"/>
                    <a:pt x="4587" y="17809"/>
                    <a:pt x="4745" y="17809"/>
                  </a:cubicBezTo>
                  <a:cubicBezTo>
                    <a:pt x="4985" y="17809"/>
                    <a:pt x="5222" y="17659"/>
                    <a:pt x="5294" y="17390"/>
                  </a:cubicBezTo>
                  <a:lnTo>
                    <a:pt x="10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61;p47"/>
            <p:cNvSpPr/>
            <p:nvPr/>
          </p:nvSpPr>
          <p:spPr>
            <a:xfrm>
              <a:off x="3993575" y="1542825"/>
              <a:ext cx="245025" cy="242525"/>
            </a:xfrm>
            <a:custGeom>
              <a:avLst/>
              <a:gdLst/>
              <a:ahLst/>
              <a:cxnLst/>
              <a:rect l="l" t="t" r="r" b="b"/>
              <a:pathLst>
                <a:path w="9801" h="9701" extrusionOk="0">
                  <a:moveTo>
                    <a:pt x="9800" y="0"/>
                  </a:moveTo>
                  <a:lnTo>
                    <a:pt x="646" y="7399"/>
                  </a:lnTo>
                  <a:lnTo>
                    <a:pt x="125" y="8955"/>
                  </a:lnTo>
                  <a:cubicBezTo>
                    <a:pt x="1" y="9338"/>
                    <a:pt x="298" y="9700"/>
                    <a:pt x="659" y="9700"/>
                  </a:cubicBezTo>
                  <a:cubicBezTo>
                    <a:pt x="719" y="9700"/>
                    <a:pt x="780" y="9690"/>
                    <a:pt x="842" y="9669"/>
                  </a:cubicBezTo>
                  <a:lnTo>
                    <a:pt x="2398" y="9151"/>
                  </a:lnTo>
                  <a:lnTo>
                    <a:pt x="980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112;p22"/>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4" name="Google Shape;260;p26"/>
          <p:cNvSpPr txBox="1">
            <a:spLocks noGrp="1"/>
          </p:cNvSpPr>
          <p:nvPr>
            <p:ph type="title"/>
          </p:nvPr>
        </p:nvSpPr>
        <p:spPr>
          <a:xfrm>
            <a:off x="705600" y="714383"/>
            <a:ext cx="3852000" cy="7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dirty="0"/>
              <a:t>Our team</a:t>
            </a:r>
            <a:endParaRPr sz="3000" dirty="0"/>
          </a:p>
        </p:txBody>
      </p:sp>
      <p:sp>
        <p:nvSpPr>
          <p:cNvPr id="5" name="Rectangle 4"/>
          <p:cNvSpPr/>
          <p:nvPr/>
        </p:nvSpPr>
        <p:spPr>
          <a:xfrm>
            <a:off x="705600" y="1493709"/>
            <a:ext cx="3554511" cy="523220"/>
          </a:xfrm>
          <a:prstGeom prst="rect">
            <a:avLst/>
          </a:prstGeom>
        </p:spPr>
        <p:txBody>
          <a:bodyPr wrap="square">
            <a:spAutoFit/>
          </a:bodyPr>
          <a:lstStyle/>
          <a:p>
            <a:r>
              <a:rPr lang="en-US" dirty="0">
                <a:latin typeface="Roboto" panose="020B0604020202020204" charset="0"/>
                <a:ea typeface="Roboto" panose="020B0604020202020204" charset="0"/>
              </a:rPr>
              <a:t>We are Computer Science students from Israel, on our 3</a:t>
            </a:r>
            <a:r>
              <a:rPr lang="en-US" baseline="30000" dirty="0">
                <a:latin typeface="Roboto" panose="020B0604020202020204" charset="0"/>
                <a:ea typeface="Roboto" panose="020B0604020202020204" charset="0"/>
              </a:rPr>
              <a:t>rd</a:t>
            </a:r>
            <a:r>
              <a:rPr lang="en-US" dirty="0">
                <a:latin typeface="Roboto" panose="020B0604020202020204" charset="0"/>
                <a:ea typeface="Roboto" panose="020B0604020202020204" charset="0"/>
              </a:rPr>
              <a:t> year of studies</a:t>
            </a:r>
            <a:r>
              <a:rPr lang="en-US" dirty="0" smtClean="0">
                <a:latin typeface="Roboto" panose="020B0604020202020204" charset="0"/>
                <a:ea typeface="Roboto" panose="020B0604020202020204" charset="0"/>
              </a:rPr>
              <a:t>.  </a:t>
            </a:r>
            <a:endParaRPr lang="en-US" dirty="0">
              <a:latin typeface="Roboto" panose="020B0604020202020204" charset="0"/>
              <a:ea typeface="Roboto" panose="020B0604020202020204" charset="0"/>
            </a:endParaRPr>
          </a:p>
        </p:txBody>
      </p:sp>
      <p:pic>
        <p:nvPicPr>
          <p:cNvPr id="6" name="Picture 5"/>
          <p:cNvPicPr>
            <a:picLocks noChangeAspect="1"/>
          </p:cNvPicPr>
          <p:nvPr/>
        </p:nvPicPr>
        <p:blipFill>
          <a:blip r:embed="rId2"/>
          <a:stretch>
            <a:fillRect/>
          </a:stretch>
        </p:blipFill>
        <p:spPr>
          <a:xfrm>
            <a:off x="513692" y="3029338"/>
            <a:ext cx="1687057" cy="1574587"/>
          </a:xfrm>
          <a:prstGeom prst="rect">
            <a:avLst/>
          </a:prstGeom>
        </p:spPr>
      </p:pic>
      <p:grpSp>
        <p:nvGrpSpPr>
          <p:cNvPr id="7" name="Google Shape;268;p26"/>
          <p:cNvGrpSpPr/>
          <p:nvPr/>
        </p:nvGrpSpPr>
        <p:grpSpPr>
          <a:xfrm>
            <a:off x="4618950" y="331022"/>
            <a:ext cx="2582400" cy="289350"/>
            <a:chOff x="6967625" y="394825"/>
            <a:chExt cx="2582400" cy="289350"/>
          </a:xfrm>
        </p:grpSpPr>
        <p:sp>
          <p:nvSpPr>
            <p:cNvPr id="8" name="Google Shape;269;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70;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71;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2;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3;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74;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75;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76;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77;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78;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79;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80;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81;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82;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83;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84;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85;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86;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87;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88;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9;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0;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91;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92;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93;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94;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95;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96;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413695">
            <a:off x="6552987" y="1061700"/>
            <a:ext cx="1403816" cy="1372297"/>
          </a:xfrm>
          <a:prstGeom prst="ellipse">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163" y="1376739"/>
            <a:ext cx="1418100" cy="1351261"/>
          </a:xfrm>
          <a:prstGeom prst="ellipse">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26628" y="2602972"/>
            <a:ext cx="1393985" cy="1400983"/>
          </a:xfrm>
          <a:prstGeom prst="ellipse">
            <a:avLst/>
          </a:prstGeom>
        </p:spPr>
      </p:pic>
      <p:pic>
        <p:nvPicPr>
          <p:cNvPr id="39" name="Picture 3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1449577">
            <a:off x="4489767" y="2889958"/>
            <a:ext cx="1401364" cy="1365225"/>
          </a:xfrm>
          <a:prstGeom prst="ellipse">
            <a:avLst/>
          </a:prstGeom>
        </p:spPr>
      </p:pic>
      <p:sp>
        <p:nvSpPr>
          <p:cNvPr id="2" name="TextBox 1"/>
          <p:cNvSpPr txBox="1"/>
          <p:nvPr/>
        </p:nvSpPr>
        <p:spPr>
          <a:xfrm>
            <a:off x="5296350" y="1080391"/>
            <a:ext cx="641522" cy="307777"/>
          </a:xfrm>
          <a:prstGeom prst="rect">
            <a:avLst/>
          </a:prstGeom>
          <a:noFill/>
        </p:spPr>
        <p:txBody>
          <a:bodyPr wrap="none" rtlCol="1">
            <a:spAutoFit/>
          </a:bodyPr>
          <a:lstStyle/>
          <a:p>
            <a:r>
              <a:rPr lang="en-US" b="1" i="1" dirty="0" smtClean="0">
                <a:latin typeface="Playfair Display ExtraBold" panose="020B0604020202020204" charset="0"/>
                <a:ea typeface="Roboto" panose="020B0604020202020204" charset="0"/>
              </a:rPr>
              <a:t>Linoy</a:t>
            </a:r>
            <a:endParaRPr lang="he-IL" b="1" i="1" dirty="0">
              <a:latin typeface="Playfair Display ExtraBold" panose="020B0604020202020204" charset="0"/>
              <a:ea typeface="Roboto" panose="020B0604020202020204" charset="0"/>
            </a:endParaRPr>
          </a:p>
        </p:txBody>
      </p:sp>
      <p:sp>
        <p:nvSpPr>
          <p:cNvPr id="40" name="TextBox 39"/>
          <p:cNvSpPr txBox="1"/>
          <p:nvPr/>
        </p:nvSpPr>
        <p:spPr>
          <a:xfrm>
            <a:off x="7010850" y="760750"/>
            <a:ext cx="526106" cy="307777"/>
          </a:xfrm>
          <a:prstGeom prst="rect">
            <a:avLst/>
          </a:prstGeom>
          <a:noFill/>
        </p:spPr>
        <p:txBody>
          <a:bodyPr wrap="none" rtlCol="1">
            <a:spAutoFit/>
          </a:bodyPr>
          <a:lstStyle/>
          <a:p>
            <a:r>
              <a:rPr lang="en-US" b="1" i="1" dirty="0" smtClean="0">
                <a:latin typeface="Playfair Display ExtraBold" panose="020B0604020202020204" charset="0"/>
                <a:ea typeface="Roboto" panose="020B0604020202020204" charset="0"/>
              </a:rPr>
              <a:t>Noa</a:t>
            </a:r>
            <a:endParaRPr lang="he-IL" b="1" i="1" dirty="0">
              <a:latin typeface="Playfair Display ExtraBold" panose="020B0604020202020204" charset="0"/>
              <a:ea typeface="Roboto" panose="020B0604020202020204" charset="0"/>
            </a:endParaRPr>
          </a:p>
        </p:txBody>
      </p:sp>
      <p:sp>
        <p:nvSpPr>
          <p:cNvPr id="41" name="TextBox 40"/>
          <p:cNvSpPr txBox="1"/>
          <p:nvPr/>
        </p:nvSpPr>
        <p:spPr>
          <a:xfrm>
            <a:off x="4901163" y="4241328"/>
            <a:ext cx="595035" cy="307777"/>
          </a:xfrm>
          <a:prstGeom prst="rect">
            <a:avLst/>
          </a:prstGeom>
          <a:noFill/>
        </p:spPr>
        <p:txBody>
          <a:bodyPr wrap="none" rtlCol="1">
            <a:spAutoFit/>
          </a:bodyPr>
          <a:lstStyle/>
          <a:p>
            <a:r>
              <a:rPr lang="en-US" b="1" i="1" dirty="0" smtClean="0">
                <a:latin typeface="Playfair Display ExtraBold" panose="020B0604020202020204" charset="0"/>
                <a:ea typeface="Roboto" panose="020B0604020202020204" charset="0"/>
              </a:rPr>
              <a:t>Eden</a:t>
            </a:r>
            <a:endParaRPr lang="he-IL" b="1" i="1" dirty="0">
              <a:latin typeface="Playfair Display ExtraBold" panose="020B0604020202020204" charset="0"/>
              <a:ea typeface="Roboto" panose="020B0604020202020204" charset="0"/>
            </a:endParaRPr>
          </a:p>
        </p:txBody>
      </p:sp>
      <p:sp>
        <p:nvSpPr>
          <p:cNvPr id="42" name="TextBox 41"/>
          <p:cNvSpPr txBox="1"/>
          <p:nvPr/>
        </p:nvSpPr>
        <p:spPr>
          <a:xfrm>
            <a:off x="6516403" y="3977176"/>
            <a:ext cx="691215" cy="307777"/>
          </a:xfrm>
          <a:prstGeom prst="rect">
            <a:avLst/>
          </a:prstGeom>
          <a:noFill/>
        </p:spPr>
        <p:txBody>
          <a:bodyPr wrap="none" rtlCol="1">
            <a:spAutoFit/>
          </a:bodyPr>
          <a:lstStyle/>
          <a:p>
            <a:r>
              <a:rPr lang="en-US" b="1" i="1" dirty="0" smtClean="0">
                <a:latin typeface="Playfair Display ExtraBold" panose="020B0604020202020204" charset="0"/>
                <a:ea typeface="Roboto" panose="020B0604020202020204" charset="0"/>
              </a:rPr>
              <a:t>Koren</a:t>
            </a:r>
            <a:endParaRPr lang="he-IL" b="1" i="1" dirty="0">
              <a:latin typeface="Playfair Display ExtraBold" panose="020B0604020202020204" charset="0"/>
              <a:ea typeface="Roboto" panose="020B0604020202020204" charset="0"/>
            </a:endParaRPr>
          </a:p>
        </p:txBody>
      </p:sp>
    </p:spTree>
    <p:extLst>
      <p:ext uri="{BB962C8B-B14F-4D97-AF65-F5344CB8AC3E}">
        <p14:creationId xmlns:p14="http://schemas.microsoft.com/office/powerpoint/2010/main" val="29854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ppt_x"/>
                                          </p:val>
                                        </p:tav>
                                        <p:tav tm="100000">
                                          <p:val>
                                            <p:strVal val="#ppt_x"/>
                                          </p:val>
                                        </p:tav>
                                      </p:tavLst>
                                    </p:anim>
                                    <p:anim calcmode="lin" valueType="num">
                                      <p:cBhvr additive="base">
                                        <p:cTn id="12" dur="500" fill="hold"/>
                                        <p:tgtEl>
                                          <p:spTgt spid="3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anim calcmode="lin" valueType="num">
                                      <p:cBhvr additive="base">
                                        <p:cTn id="15" dur="500" fill="hold"/>
                                        <p:tgtEl>
                                          <p:spTgt spid="38"/>
                                        </p:tgtEl>
                                        <p:attrNameLst>
                                          <p:attrName>ppt_x</p:attrName>
                                        </p:attrNameLst>
                                      </p:cBhvr>
                                      <p:tavLst>
                                        <p:tav tm="0">
                                          <p:val>
                                            <p:strVal val="#ppt_x"/>
                                          </p:val>
                                        </p:tav>
                                        <p:tav tm="100000">
                                          <p:val>
                                            <p:strVal val="#ppt_x"/>
                                          </p:val>
                                        </p:tav>
                                      </p:tavLst>
                                    </p:anim>
                                    <p:anim calcmode="lin" valueType="num">
                                      <p:cBhvr additive="base">
                                        <p:cTn id="16" dur="500" fill="hold"/>
                                        <p:tgtEl>
                                          <p:spTgt spid="3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fill="hold"/>
                                        <p:tgtEl>
                                          <p:spTgt spid="39"/>
                                        </p:tgtEl>
                                        <p:attrNameLst>
                                          <p:attrName>ppt_x</p:attrName>
                                        </p:attrNameLst>
                                      </p:cBhvr>
                                      <p:tavLst>
                                        <p:tav tm="0">
                                          <p:val>
                                            <p:strVal val="#ppt_x"/>
                                          </p:val>
                                        </p:tav>
                                        <p:tav tm="100000">
                                          <p:val>
                                            <p:strVal val="#ppt_x"/>
                                          </p:val>
                                        </p:tav>
                                      </p:tavLst>
                                    </p:anim>
                                    <p:anim calcmode="lin" valueType="num">
                                      <p:cBhvr additive="base">
                                        <p:cTn id="20" dur="500" fill="hold"/>
                                        <p:tgtEl>
                                          <p:spTgt spid="3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 calcmode="lin" valueType="num">
                                      <p:cBhvr additive="base">
                                        <p:cTn id="31" dur="500" fill="hold"/>
                                        <p:tgtEl>
                                          <p:spTgt spid="41"/>
                                        </p:tgtEl>
                                        <p:attrNameLst>
                                          <p:attrName>ppt_x</p:attrName>
                                        </p:attrNameLst>
                                      </p:cBhvr>
                                      <p:tavLst>
                                        <p:tav tm="0">
                                          <p:val>
                                            <p:strVal val="#ppt_x"/>
                                          </p:val>
                                        </p:tav>
                                        <p:tav tm="100000">
                                          <p:val>
                                            <p:strVal val="#ppt_x"/>
                                          </p:val>
                                        </p:tav>
                                      </p:tavLst>
                                    </p:anim>
                                    <p:anim calcmode="lin" valueType="num">
                                      <p:cBhvr additive="base">
                                        <p:cTn id="32" dur="500" fill="hold"/>
                                        <p:tgtEl>
                                          <p:spTgt spid="4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 calcmode="lin" valueType="num">
                                      <p:cBhvr additive="base">
                                        <p:cTn id="35" dur="500" fill="hold"/>
                                        <p:tgtEl>
                                          <p:spTgt spid="42"/>
                                        </p:tgtEl>
                                        <p:attrNameLst>
                                          <p:attrName>ppt_x</p:attrName>
                                        </p:attrNameLst>
                                      </p:cBhvr>
                                      <p:tavLst>
                                        <p:tav tm="0">
                                          <p:val>
                                            <p:strVal val="#ppt_x"/>
                                          </p:val>
                                        </p:tav>
                                        <p:tav tm="100000">
                                          <p:val>
                                            <p:strVal val="#ppt_x"/>
                                          </p:val>
                                        </p:tav>
                                      </p:tavLst>
                                    </p:anim>
                                    <p:anim calcmode="lin" valueType="num">
                                      <p:cBhvr additive="base">
                                        <p:cTn id="36"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1" grpId="0"/>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p:nvPr/>
        </p:nvSpPr>
        <p:spPr>
          <a:xfrm>
            <a:off x="4168414" y="1394728"/>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4"/>
          <p:cNvSpPr/>
          <p:nvPr/>
        </p:nvSpPr>
        <p:spPr>
          <a:xfrm>
            <a:off x="6715141" y="1394728"/>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4"/>
          <p:cNvSpPr/>
          <p:nvPr/>
        </p:nvSpPr>
        <p:spPr>
          <a:xfrm>
            <a:off x="1621693" y="1394728"/>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smtClean="0"/>
              <a:t>Today’s Topics</a:t>
            </a:r>
            <a:endParaRPr dirty="0"/>
          </a:p>
        </p:txBody>
      </p:sp>
      <p:sp>
        <p:nvSpPr>
          <p:cNvPr id="173" name="Google Shape;173;p24"/>
          <p:cNvSpPr txBox="1">
            <a:spLocks noGrp="1"/>
          </p:cNvSpPr>
          <p:nvPr>
            <p:ph type="title" idx="2"/>
          </p:nvPr>
        </p:nvSpPr>
        <p:spPr>
          <a:xfrm>
            <a:off x="901393" y="213191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Problem</a:t>
            </a:r>
            <a:endParaRPr dirty="0"/>
          </a:p>
        </p:txBody>
      </p:sp>
      <p:sp>
        <p:nvSpPr>
          <p:cNvPr id="174" name="Google Shape;174;p24"/>
          <p:cNvSpPr txBox="1">
            <a:spLocks noGrp="1"/>
          </p:cNvSpPr>
          <p:nvPr>
            <p:ph type="subTitle" idx="1"/>
          </p:nvPr>
        </p:nvSpPr>
        <p:spPr>
          <a:xfrm>
            <a:off x="853694" y="2510275"/>
            <a:ext cx="2278576" cy="1624565"/>
          </a:xfrm>
          <a:prstGeom prst="rect">
            <a:avLst/>
          </a:prstGeom>
        </p:spPr>
        <p:txBody>
          <a:bodyPr spcFirstLastPara="1" wrap="square" lIns="91425" tIns="91425" rIns="91425" bIns="91425" anchor="t" anchorCtr="0">
            <a:noAutofit/>
          </a:bodyPr>
          <a:lstStyle/>
          <a:p>
            <a:pPr marL="0" lvl="0" indent="0"/>
            <a:r>
              <a:rPr lang="en" dirty="0"/>
              <a:t>In routine, most people use an alarm clock to help them wake up every morning. Although the alarm is used regularly, </a:t>
            </a:r>
            <a:r>
              <a:rPr lang="en-US" dirty="0"/>
              <a:t>I</a:t>
            </a:r>
            <a:r>
              <a:rPr lang="en" dirty="0"/>
              <a:t>t sometimes fails </a:t>
            </a:r>
            <a:r>
              <a:rPr lang="en-US" dirty="0"/>
              <a:t>to serve its purpose</a:t>
            </a:r>
            <a:r>
              <a:rPr lang="en" dirty="0"/>
              <a:t> – people would go back to sleep even after it </a:t>
            </a:r>
            <a:r>
              <a:rPr lang="he-IL" dirty="0"/>
              <a:t>goes off</a:t>
            </a:r>
            <a:r>
              <a:rPr lang="en" dirty="0"/>
              <a:t>.</a:t>
            </a:r>
          </a:p>
        </p:txBody>
      </p:sp>
      <p:sp>
        <p:nvSpPr>
          <p:cNvPr id="175" name="Google Shape;175;p24"/>
          <p:cNvSpPr txBox="1">
            <a:spLocks noGrp="1"/>
          </p:cNvSpPr>
          <p:nvPr>
            <p:ph type="title" idx="3"/>
          </p:nvPr>
        </p:nvSpPr>
        <p:spPr>
          <a:xfrm>
            <a:off x="3448114" y="213191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Our Solution</a:t>
            </a:r>
            <a:endParaRPr dirty="0"/>
          </a:p>
        </p:txBody>
      </p:sp>
      <p:sp>
        <p:nvSpPr>
          <p:cNvPr id="176" name="Google Shape;176;p24"/>
          <p:cNvSpPr txBox="1">
            <a:spLocks noGrp="1"/>
          </p:cNvSpPr>
          <p:nvPr>
            <p:ph type="subTitle" idx="4"/>
          </p:nvPr>
        </p:nvSpPr>
        <p:spPr>
          <a:xfrm>
            <a:off x="3475905" y="2505572"/>
            <a:ext cx="2175300" cy="1716709"/>
          </a:xfrm>
          <a:prstGeom prst="rect">
            <a:avLst/>
          </a:prstGeom>
        </p:spPr>
        <p:txBody>
          <a:bodyPr spcFirstLastPara="1" wrap="square" lIns="91425" tIns="91425" rIns="91425" bIns="91425" anchor="t" anchorCtr="0">
            <a:noAutofit/>
          </a:bodyPr>
          <a:lstStyle/>
          <a:p>
            <a:pPr marL="0" lvl="0" indent="0"/>
            <a:r>
              <a:rPr lang="en-US" dirty="0"/>
              <a:t>A smart alarm clock which rings continuously until it ensures the person is fully awake and out of bed. Our solution is an entire product, composed of both a physical and a virtual system, working together.</a:t>
            </a:r>
            <a:endParaRPr dirty="0"/>
          </a:p>
        </p:txBody>
      </p:sp>
      <p:sp>
        <p:nvSpPr>
          <p:cNvPr id="177" name="Google Shape;177;p24"/>
          <p:cNvSpPr txBox="1">
            <a:spLocks noGrp="1"/>
          </p:cNvSpPr>
          <p:nvPr>
            <p:ph type="title" idx="5"/>
          </p:nvPr>
        </p:nvSpPr>
        <p:spPr>
          <a:xfrm>
            <a:off x="5994841" y="213191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The Future</a:t>
            </a:r>
            <a:endParaRPr dirty="0"/>
          </a:p>
        </p:txBody>
      </p:sp>
      <p:sp>
        <p:nvSpPr>
          <p:cNvPr id="178" name="Google Shape;178;p24"/>
          <p:cNvSpPr txBox="1">
            <a:spLocks noGrp="1"/>
          </p:cNvSpPr>
          <p:nvPr>
            <p:ph type="subTitle" idx="6"/>
          </p:nvPr>
        </p:nvSpPr>
        <p:spPr>
          <a:xfrm>
            <a:off x="5994841" y="2510276"/>
            <a:ext cx="2175300" cy="194017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Although our current product contains many necessary functionalities, we still have ideas for future devel</a:t>
            </a:r>
            <a:r>
              <a:rPr lang="en-US" dirty="0"/>
              <a:t>o</a:t>
            </a:r>
            <a:r>
              <a:rPr lang="en" dirty="0"/>
              <a:t>pment </a:t>
            </a:r>
            <a:r>
              <a:rPr lang="en-US" dirty="0"/>
              <a:t>and possible features to add later on. A few of them will be discussed later.</a:t>
            </a:r>
            <a:endParaRPr dirty="0"/>
          </a:p>
        </p:txBody>
      </p:sp>
      <p:sp>
        <p:nvSpPr>
          <p:cNvPr id="179" name="Google Shape;179;p24"/>
          <p:cNvSpPr txBox="1">
            <a:spLocks noGrp="1"/>
          </p:cNvSpPr>
          <p:nvPr>
            <p:ph type="title" idx="7"/>
          </p:nvPr>
        </p:nvSpPr>
        <p:spPr>
          <a:xfrm>
            <a:off x="1621693" y="15382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80" name="Google Shape;180;p24"/>
          <p:cNvSpPr txBox="1">
            <a:spLocks noGrp="1"/>
          </p:cNvSpPr>
          <p:nvPr>
            <p:ph type="title" idx="8"/>
          </p:nvPr>
        </p:nvSpPr>
        <p:spPr>
          <a:xfrm>
            <a:off x="4168414" y="15382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81" name="Google Shape;181;p24"/>
          <p:cNvSpPr txBox="1">
            <a:spLocks noGrp="1"/>
          </p:cNvSpPr>
          <p:nvPr>
            <p:ph type="title" idx="9"/>
          </p:nvPr>
        </p:nvSpPr>
        <p:spPr>
          <a:xfrm>
            <a:off x="6715141" y="153828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82" name="Google Shape;182;p24"/>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83" name="Google Shape;183;p24"/>
          <p:cNvSpPr/>
          <p:nvPr/>
        </p:nvSpPr>
        <p:spPr>
          <a:xfrm>
            <a:off x="4433020" y="4562702"/>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6979747" y="4562702"/>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4"/>
          <p:cNvSpPr/>
          <p:nvPr/>
        </p:nvSpPr>
        <p:spPr>
          <a:xfrm>
            <a:off x="1886299" y="4562702"/>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6" name="Google Shape;186;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87" name="Google Shape;187;p24"/>
          <p:cNvGrpSpPr/>
          <p:nvPr/>
        </p:nvGrpSpPr>
        <p:grpSpPr>
          <a:xfrm>
            <a:off x="-62573" y="959839"/>
            <a:ext cx="1629900" cy="289350"/>
            <a:chOff x="7920125" y="394825"/>
            <a:chExt cx="1629900" cy="289350"/>
          </a:xfrm>
        </p:grpSpPr>
        <p:sp>
          <p:nvSpPr>
            <p:cNvPr id="188" name="Google Shape;188;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0" y="99715"/>
            <a:ext cx="65" cy="25776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9522" rIns="0" bIns="-952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36762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The Problem</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444525" y="1465158"/>
            <a:ext cx="6255000" cy="1057630"/>
          </a:xfrm>
          <a:prstGeom prst="rect">
            <a:avLst/>
          </a:prstGeom>
        </p:spPr>
        <p:txBody>
          <a:bodyPr spcFirstLastPara="1" wrap="square" lIns="91425" tIns="91425" rIns="91425" bIns="91425" anchor="b" anchorCtr="0">
            <a:noAutofit/>
          </a:bodyPr>
          <a:lstStyle/>
          <a:p>
            <a:pPr marL="0" lvl="0" indent="0"/>
            <a:r>
              <a:rPr lang="en" sz="1800" dirty="0" smtClean="0"/>
              <a:t>“</a:t>
            </a:r>
            <a:r>
              <a:rPr lang="en-US" sz="1800" dirty="0"/>
              <a:t>P</a:t>
            </a:r>
            <a:r>
              <a:rPr lang="en-US" sz="1800" dirty="0" smtClean="0"/>
              <a:t>eople </a:t>
            </a:r>
            <a:r>
              <a:rPr lang="en-US" sz="1800" dirty="0"/>
              <a:t>who are able to produce more sleep spindles may be hard to wake because they can effectively cancel out the noise that is attempting to disturb their sleep</a:t>
            </a:r>
            <a:r>
              <a:rPr lang="en-US" sz="1800" dirty="0" smtClean="0"/>
              <a:t>.</a:t>
            </a:r>
            <a:r>
              <a:rPr lang="en" sz="1800" dirty="0" smtClean="0"/>
              <a:t>”</a:t>
            </a:r>
            <a:endParaRPr sz="1800" dirty="0"/>
          </a:p>
        </p:txBody>
      </p:sp>
      <p:sp>
        <p:nvSpPr>
          <p:cNvPr id="302" name="Google Shape;302;p27"/>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p>
            <a:pPr lvl="0"/>
            <a:r>
              <a:rPr lang="en" dirty="0" smtClean="0"/>
              <a:t>—</a:t>
            </a:r>
            <a:r>
              <a:rPr lang="en-US" dirty="0"/>
              <a:t>Dr. Guy </a:t>
            </a:r>
            <a:r>
              <a:rPr lang="en-US" dirty="0" smtClean="0"/>
              <a:t>Meadows</a:t>
            </a:r>
            <a:endParaRPr dirty="0"/>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p:cNvSpPr txBox="1"/>
          <p:nvPr/>
        </p:nvSpPr>
        <p:spPr>
          <a:xfrm>
            <a:off x="3371121" y="2981258"/>
            <a:ext cx="4328403" cy="307777"/>
          </a:xfrm>
          <a:prstGeom prst="rect">
            <a:avLst/>
          </a:prstGeom>
          <a:noFill/>
        </p:spPr>
        <p:txBody>
          <a:bodyPr wrap="square" rtlCol="1">
            <a:spAutoFit/>
          </a:bodyPr>
          <a:lstStyle/>
          <a:p>
            <a:r>
              <a:rPr lang="en-US" dirty="0">
                <a:latin typeface="Roboto" panose="020B0604020202020204" charset="0"/>
                <a:ea typeface="Roboto" panose="020B0604020202020204" charset="0"/>
              </a:rPr>
              <a:t>C</a:t>
            </a:r>
            <a:r>
              <a:rPr lang="en-US" dirty="0" smtClean="0">
                <a:latin typeface="Roboto" panose="020B0604020202020204" charset="0"/>
                <a:ea typeface="Roboto" panose="020B0604020202020204" charset="0"/>
              </a:rPr>
              <a:t>o-founder </a:t>
            </a:r>
            <a:r>
              <a:rPr lang="en-US" dirty="0">
                <a:latin typeface="Roboto" panose="020B0604020202020204" charset="0"/>
                <a:ea typeface="Roboto" panose="020B0604020202020204" charset="0"/>
              </a:rPr>
              <a:t>and clinical lead </a:t>
            </a:r>
            <a:r>
              <a:rPr lang="en-US" dirty="0" smtClean="0">
                <a:latin typeface="Roboto" panose="020B0604020202020204" charset="0"/>
                <a:ea typeface="Roboto" panose="020B0604020202020204" charset="0"/>
              </a:rPr>
              <a:t>at</a:t>
            </a:r>
            <a:r>
              <a:rPr lang="en-US" dirty="0">
                <a:latin typeface="Roboto" panose="020B0604020202020204" charset="0"/>
                <a:ea typeface="Roboto" panose="020B0604020202020204" charset="0"/>
              </a:rPr>
              <a:t> </a:t>
            </a:r>
            <a:r>
              <a:rPr lang="en-US" dirty="0" smtClean="0">
                <a:latin typeface="Roboto" panose="020B0604020202020204" charset="0"/>
                <a:ea typeface="Roboto" panose="020B0604020202020204" charset="0"/>
              </a:rPr>
              <a:t>Sleep School, London</a:t>
            </a:r>
            <a:endParaRPr lang="he-IL" dirty="0">
              <a:latin typeface="Roboto" panose="020B0604020202020204" charset="0"/>
              <a:ea typeface="Roboto" panose="020B06040202020202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grpSp>
        <p:nvGrpSpPr>
          <p:cNvPr id="210" name="Google Shape;210;p25"/>
          <p:cNvGrpSpPr/>
          <p:nvPr/>
        </p:nvGrpSpPr>
        <p:grpSpPr>
          <a:xfrm>
            <a:off x="269239" y="763524"/>
            <a:ext cx="2386800" cy="2386800"/>
            <a:chOff x="269239" y="624399"/>
            <a:chExt cx="2386800" cy="2386800"/>
          </a:xfrm>
        </p:grpSpPr>
        <p:sp>
          <p:nvSpPr>
            <p:cNvPr id="211" name="Google Shape;211;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5"/>
          <p:cNvSpPr/>
          <p:nvPr/>
        </p:nvSpPr>
        <p:spPr>
          <a:xfrm>
            <a:off x="746539" y="1240824"/>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Our Solution</a:t>
            </a:r>
            <a:endParaRPr dirty="0"/>
          </a:p>
        </p:txBody>
      </p:sp>
      <p:sp>
        <p:nvSpPr>
          <p:cNvPr id="215" name="Google Shape;215;p25"/>
          <p:cNvSpPr txBox="1">
            <a:spLocks noGrp="1"/>
          </p:cNvSpPr>
          <p:nvPr>
            <p:ph type="title" idx="2"/>
          </p:nvPr>
        </p:nvSpPr>
        <p:spPr>
          <a:xfrm>
            <a:off x="730939" y="1536024"/>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dirty="0"/>
          </a:p>
        </p:txBody>
      </p:sp>
      <p:sp>
        <p:nvSpPr>
          <p:cNvPr id="216" name="Google Shape;216;p25"/>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i="1" dirty="0" smtClean="0"/>
              <a:t>Snoozeless Alarm Clock</a:t>
            </a:r>
            <a:endParaRPr sz="1600" i="1" dirty="0"/>
          </a:p>
        </p:txBody>
      </p:sp>
      <p:grpSp>
        <p:nvGrpSpPr>
          <p:cNvPr id="217" name="Google Shape;217;p25"/>
          <p:cNvGrpSpPr/>
          <p:nvPr/>
        </p:nvGrpSpPr>
        <p:grpSpPr>
          <a:xfrm>
            <a:off x="5117075" y="1073814"/>
            <a:ext cx="2582400" cy="289350"/>
            <a:chOff x="6967625" y="394825"/>
            <a:chExt cx="2582400" cy="289350"/>
          </a:xfrm>
        </p:grpSpPr>
        <p:sp>
          <p:nvSpPr>
            <p:cNvPr id="218" name="Google Shape;218;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6" name="Google Shape;246;p25"/>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47" name="Google Shape;247;p25"/>
          <p:cNvGrpSpPr/>
          <p:nvPr/>
        </p:nvGrpSpPr>
        <p:grpSpPr>
          <a:xfrm rot="5400000">
            <a:off x="8092063" y="4120614"/>
            <a:ext cx="677400" cy="289350"/>
            <a:chOff x="7539125" y="394825"/>
            <a:chExt cx="677400" cy="289350"/>
          </a:xfrm>
        </p:grpSpPr>
        <p:sp>
          <p:nvSpPr>
            <p:cNvPr id="248" name="Google Shape;248;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38392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7"/>
          <p:cNvSpPr txBox="1">
            <a:spLocks noGrp="1"/>
          </p:cNvSpPr>
          <p:nvPr>
            <p:ph type="subTitle" idx="1"/>
          </p:nvPr>
        </p:nvSpPr>
        <p:spPr>
          <a:xfrm>
            <a:off x="1303215" y="1172407"/>
            <a:ext cx="6358270" cy="1933344"/>
          </a:xfrm>
          <a:prstGeom prst="rect">
            <a:avLst/>
          </a:prstGeom>
        </p:spPr>
        <p:txBody>
          <a:bodyPr spcFirstLastPara="1" wrap="square" lIns="91425" tIns="91425" rIns="91425" bIns="91425" anchor="b" anchorCtr="0">
            <a:noAutofit/>
          </a:bodyPr>
          <a:lstStyle/>
          <a:p>
            <a:r>
              <a:rPr lang="en-US" sz="1600" b="1" dirty="0"/>
              <a:t>A smart alarm clock </a:t>
            </a:r>
            <a:r>
              <a:rPr lang="en-GB" sz="1600" dirty="0" smtClean="0"/>
              <a:t>which</a:t>
            </a:r>
            <a:r>
              <a:rPr lang="en-US" sz="1600" dirty="0" smtClean="0"/>
              <a:t> </a:t>
            </a:r>
            <a:r>
              <a:rPr lang="en-US" sz="1600" dirty="0"/>
              <a:t>will ring continuously until it ensures the person is fully awake and out of bed. </a:t>
            </a:r>
          </a:p>
          <a:p>
            <a:endParaRPr lang="en-US" sz="1600" dirty="0"/>
          </a:p>
          <a:p>
            <a:r>
              <a:rPr lang="en-US" sz="1600" dirty="0"/>
              <a:t>Our solution is composed of a physical alarm device, a web page for setting the time, two belts with IMU sensors for </a:t>
            </a:r>
            <a:r>
              <a:rPr lang="en-US" sz="1600" dirty="0" smtClean="0"/>
              <a:t>collecting </a:t>
            </a:r>
            <a:r>
              <a:rPr lang="en-US" sz="1600" dirty="0"/>
              <a:t>the </a:t>
            </a:r>
            <a:r>
              <a:rPr lang="en-US" sz="1600" dirty="0" smtClean="0"/>
              <a:t>data, </a:t>
            </a:r>
            <a:r>
              <a:rPr lang="en-US" sz="1600" dirty="0"/>
              <a:t>and a data analysis page for the user to keep track </a:t>
            </a:r>
            <a:r>
              <a:rPr lang="he-IL" sz="1600" dirty="0"/>
              <a:t>of </a:t>
            </a:r>
            <a:r>
              <a:rPr lang="en-US" sz="1600" dirty="0"/>
              <a:t>his progress.</a:t>
            </a:r>
          </a:p>
        </p:txBody>
      </p:sp>
      <p:grpSp>
        <p:nvGrpSpPr>
          <p:cNvPr id="303" name="Google Shape;303;p27"/>
          <p:cNvGrpSpPr/>
          <p:nvPr/>
        </p:nvGrpSpPr>
        <p:grpSpPr>
          <a:xfrm rot="-899982">
            <a:off x="6893914" y="2928668"/>
            <a:ext cx="2451226" cy="2451226"/>
            <a:chOff x="269239" y="624399"/>
            <a:chExt cx="2386800" cy="2386800"/>
          </a:xfrm>
        </p:grpSpPr>
        <p:sp>
          <p:nvSpPr>
            <p:cNvPr id="304" name="Google Shape;304;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7"/>
          <p:cNvSpPr/>
          <p:nvPr/>
        </p:nvSpPr>
        <p:spPr>
          <a:xfrm>
            <a:off x="7384035" y="3418836"/>
            <a:ext cx="1470900" cy="1470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7" name="Google Shape;307;p27"/>
          <p:cNvCxnSpPr/>
          <p:nvPr/>
        </p:nvCxnSpPr>
        <p:spPr>
          <a:xfrm>
            <a:off x="705600" y="901900"/>
            <a:ext cx="7732800" cy="0"/>
          </a:xfrm>
          <a:prstGeom prst="straightConnector1">
            <a:avLst/>
          </a:prstGeom>
          <a:noFill/>
          <a:ln w="9525" cap="flat" cmpd="sng">
            <a:solidFill>
              <a:schemeClr val="dk1"/>
            </a:solidFill>
            <a:prstDash val="solid"/>
            <a:round/>
            <a:headEnd type="oval" w="med" len="med"/>
            <a:tailEnd type="oval" w="med" len="med"/>
          </a:ln>
        </p:spPr>
      </p:cxnSp>
      <p:sp>
        <p:nvSpPr>
          <p:cNvPr id="308" name="Google Shape;308;p27"/>
          <p:cNvSpPr/>
          <p:nvPr/>
        </p:nvSpPr>
        <p:spPr>
          <a:xfrm>
            <a:off x="949770" y="-256671"/>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27"/>
          <p:cNvGrpSpPr/>
          <p:nvPr/>
        </p:nvGrpSpPr>
        <p:grpSpPr>
          <a:xfrm>
            <a:off x="705589" y="4279272"/>
            <a:ext cx="2877827" cy="322452"/>
            <a:chOff x="705589" y="4238349"/>
            <a:chExt cx="2877827" cy="322452"/>
          </a:xfrm>
        </p:grpSpPr>
        <p:sp>
          <p:nvSpPr>
            <p:cNvPr id="310" name="Google Shape;310;p27"/>
            <p:cNvSpPr/>
            <p:nvPr/>
          </p:nvSpPr>
          <p:spPr>
            <a:xfrm rot="-5400000">
              <a:off x="705589"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rot="-5400000">
              <a:off x="705589"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rot="-5400000">
              <a:off x="91788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rot="-5400000">
              <a:off x="91788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rot="-5400000">
              <a:off x="113017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rot="-5400000">
              <a:off x="113017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rot="-5400000">
              <a:off x="134246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rot="-5400000">
              <a:off x="134246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rot="-5400000">
              <a:off x="1554762"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1554762"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1767055"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7"/>
            <p:cNvSpPr/>
            <p:nvPr/>
          </p:nvSpPr>
          <p:spPr>
            <a:xfrm rot="-5400000">
              <a:off x="1767055"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5400000">
              <a:off x="197934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5400000">
              <a:off x="197934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5400000">
              <a:off x="219164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5400000">
              <a:off x="219164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5400000">
              <a:off x="240393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5400000">
              <a:off x="240393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5400000">
              <a:off x="2616228"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5400000">
              <a:off x="2616228"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5400000">
              <a:off x="2828521"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5400000">
              <a:off x="2828521"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5400000">
              <a:off x="3040814"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5400000">
              <a:off x="3040814"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5400000">
              <a:off x="3253107"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5400000">
              <a:off x="3253107"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5400000">
              <a:off x="3465400" y="4442786"/>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5400000">
              <a:off x="3465400" y="4238349"/>
              <a:ext cx="118015" cy="118015"/>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481958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285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System Flow</a:t>
            </a:r>
            <a:endParaRPr dirty="0"/>
          </a:p>
        </p:txBody>
      </p:sp>
      <p:sp>
        <p:nvSpPr>
          <p:cNvPr id="428" name="Google Shape;428;p30"/>
          <p:cNvSpPr txBox="1"/>
          <p:nvPr/>
        </p:nvSpPr>
        <p:spPr>
          <a:xfrm flipH="1">
            <a:off x="1036575" y="1425370"/>
            <a:ext cx="1764278" cy="724467"/>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US" sz="2000" dirty="0">
                <a:solidFill>
                  <a:schemeClr val="dk1"/>
                </a:solidFill>
                <a:latin typeface="Playfair Display ExtraBold"/>
                <a:ea typeface="Playfair Display ExtraBold"/>
                <a:cs typeface="Playfair Display ExtraBold"/>
                <a:sym typeface="Playfair Display ExtraBold"/>
              </a:rPr>
              <a:t>Alarm starts</a:t>
            </a:r>
            <a:endParaRPr sz="2000" dirty="0">
              <a:solidFill>
                <a:schemeClr val="dk1"/>
              </a:solidFill>
              <a:latin typeface="Playfair Display ExtraBold"/>
              <a:ea typeface="Playfair Display ExtraBold"/>
              <a:cs typeface="Playfair Display ExtraBold"/>
              <a:sym typeface="Playfair Display ExtraBold"/>
            </a:endParaRPr>
          </a:p>
        </p:txBody>
      </p:sp>
      <p:sp>
        <p:nvSpPr>
          <p:cNvPr id="429" name="Google Shape;429;p30"/>
          <p:cNvSpPr txBox="1"/>
          <p:nvPr/>
        </p:nvSpPr>
        <p:spPr>
          <a:xfrm flipH="1">
            <a:off x="286913" y="2906804"/>
            <a:ext cx="2547486" cy="571800"/>
          </a:xfrm>
          <a:prstGeom prst="rect">
            <a:avLst/>
          </a:prstGeom>
          <a:noFill/>
          <a:ln>
            <a:noFill/>
          </a:ln>
        </p:spPr>
        <p:txBody>
          <a:bodyPr spcFirstLastPara="1" wrap="square" lIns="91425" tIns="91425" rIns="91425" bIns="91425" anchor="t" anchorCtr="0">
            <a:noAutofit/>
          </a:bodyPr>
          <a:lstStyle/>
          <a:p>
            <a:pPr lvl="0" algn="r"/>
            <a:r>
              <a:rPr lang="en" sz="1100" dirty="0">
                <a:solidFill>
                  <a:schemeClr val="dk1"/>
                </a:solidFill>
                <a:latin typeface="Roboto"/>
                <a:ea typeface="Roboto"/>
                <a:cs typeface="Roboto"/>
                <a:sym typeface="Roboto"/>
              </a:rPr>
              <a:t>The user can set a new alarm</a:t>
            </a:r>
            <a:endParaRPr sz="1100" dirty="0">
              <a:solidFill>
                <a:schemeClr val="dk1"/>
              </a:solidFill>
              <a:latin typeface="Roboto"/>
              <a:ea typeface="Roboto"/>
              <a:cs typeface="Roboto"/>
              <a:sym typeface="Roboto"/>
            </a:endParaRPr>
          </a:p>
        </p:txBody>
      </p:sp>
      <p:sp>
        <p:nvSpPr>
          <p:cNvPr id="430" name="Google Shape;430;p30"/>
          <p:cNvSpPr txBox="1"/>
          <p:nvPr/>
        </p:nvSpPr>
        <p:spPr>
          <a:xfrm flipH="1">
            <a:off x="137942" y="2627409"/>
            <a:ext cx="2689841" cy="424074"/>
          </a:xfrm>
          <a:prstGeom prst="rect">
            <a:avLst/>
          </a:prstGeom>
          <a:noFill/>
          <a:ln>
            <a:noFill/>
          </a:ln>
        </p:spPr>
        <p:txBody>
          <a:bodyPr spcFirstLastPara="1" wrap="square" lIns="91425" tIns="91425" rIns="91425" bIns="91425" anchor="b" anchorCtr="0">
            <a:noAutofit/>
          </a:bodyPr>
          <a:lstStyle/>
          <a:p>
            <a:pPr lvl="0" algn="r"/>
            <a:r>
              <a:rPr lang="en-US" sz="2000" dirty="0">
                <a:solidFill>
                  <a:schemeClr val="dk1"/>
                </a:solidFill>
                <a:latin typeface="Playfair Display ExtraBold"/>
                <a:ea typeface="Playfair Display ExtraBold"/>
                <a:cs typeface="Playfair Display ExtraBold"/>
                <a:sym typeface="Playfair Display ExtraBold"/>
              </a:rPr>
              <a:t>Alarm stops</a:t>
            </a:r>
          </a:p>
        </p:txBody>
      </p:sp>
      <p:sp>
        <p:nvSpPr>
          <p:cNvPr id="431" name="Google Shape;431;p30"/>
          <p:cNvSpPr txBox="1"/>
          <p:nvPr/>
        </p:nvSpPr>
        <p:spPr>
          <a:xfrm flipH="1">
            <a:off x="667913" y="1983245"/>
            <a:ext cx="2143200" cy="402301"/>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100" dirty="0">
                <a:solidFill>
                  <a:schemeClr val="dk1"/>
                </a:solidFill>
                <a:latin typeface="Roboto"/>
                <a:ea typeface="Roboto"/>
                <a:cs typeface="Roboto"/>
                <a:sym typeface="Roboto"/>
              </a:rPr>
              <a:t>When the selected time arrives</a:t>
            </a:r>
            <a:endParaRPr sz="1100" dirty="0">
              <a:solidFill>
                <a:schemeClr val="dk1"/>
              </a:solidFill>
              <a:latin typeface="Roboto"/>
              <a:ea typeface="Roboto"/>
              <a:cs typeface="Roboto"/>
              <a:sym typeface="Roboto"/>
            </a:endParaRPr>
          </a:p>
        </p:txBody>
      </p:sp>
      <p:sp>
        <p:nvSpPr>
          <p:cNvPr id="432" name="Google Shape;432;p30"/>
          <p:cNvSpPr txBox="1"/>
          <p:nvPr/>
        </p:nvSpPr>
        <p:spPr>
          <a:xfrm flipH="1">
            <a:off x="6262863" y="1381325"/>
            <a:ext cx="2445210" cy="72447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Playfair Display ExtraBold"/>
                <a:ea typeface="Playfair Display ExtraBold"/>
                <a:cs typeface="Playfair Display ExtraBold"/>
                <a:sym typeface="Playfair Display ExtraBold"/>
              </a:rPr>
              <a:t>User sets an alarm</a:t>
            </a:r>
            <a:endParaRPr sz="2000" dirty="0">
              <a:solidFill>
                <a:schemeClr val="dk1"/>
              </a:solidFill>
              <a:latin typeface="Playfair Display ExtraBold"/>
              <a:ea typeface="Playfair Display ExtraBold"/>
              <a:cs typeface="Playfair Display ExtraBold"/>
              <a:sym typeface="Playfair Display ExtraBold"/>
            </a:endParaRPr>
          </a:p>
        </p:txBody>
      </p:sp>
      <p:sp>
        <p:nvSpPr>
          <p:cNvPr id="433" name="Google Shape;433;p30"/>
          <p:cNvSpPr txBox="1"/>
          <p:nvPr/>
        </p:nvSpPr>
        <p:spPr>
          <a:xfrm flipH="1">
            <a:off x="6332887" y="1946760"/>
            <a:ext cx="2143200" cy="571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100" dirty="0">
                <a:solidFill>
                  <a:schemeClr val="dk1"/>
                </a:solidFill>
                <a:latin typeface="Roboto"/>
                <a:ea typeface="Roboto"/>
                <a:cs typeface="Roboto"/>
                <a:sym typeface="Roboto"/>
              </a:rPr>
              <a:t>Through the website</a:t>
            </a:r>
            <a:endParaRPr sz="1100" dirty="0">
              <a:solidFill>
                <a:schemeClr val="dk1"/>
              </a:solidFill>
              <a:latin typeface="Roboto"/>
              <a:ea typeface="Roboto"/>
              <a:cs typeface="Roboto"/>
              <a:sym typeface="Roboto"/>
            </a:endParaRPr>
          </a:p>
        </p:txBody>
      </p:sp>
      <p:sp>
        <p:nvSpPr>
          <p:cNvPr id="434" name="Google Shape;434;p30"/>
          <p:cNvSpPr txBox="1"/>
          <p:nvPr/>
        </p:nvSpPr>
        <p:spPr>
          <a:xfrm flipH="1">
            <a:off x="6332887" y="2548963"/>
            <a:ext cx="2715471" cy="474636"/>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000" dirty="0">
                <a:solidFill>
                  <a:schemeClr val="dk1"/>
                </a:solidFill>
                <a:latin typeface="Playfair Display ExtraBold"/>
                <a:ea typeface="Playfair Display ExtraBold"/>
                <a:cs typeface="Playfair Display ExtraBold"/>
                <a:sym typeface="Playfair Display ExtraBold"/>
              </a:rPr>
              <a:t>Prediction starts</a:t>
            </a:r>
            <a:endParaRPr sz="2000" dirty="0">
              <a:solidFill>
                <a:schemeClr val="dk1"/>
              </a:solidFill>
              <a:latin typeface="Playfair Display ExtraBold"/>
              <a:ea typeface="Playfair Display ExtraBold"/>
              <a:cs typeface="Playfair Display ExtraBold"/>
              <a:sym typeface="Playfair Display ExtraBold"/>
            </a:endParaRPr>
          </a:p>
        </p:txBody>
      </p:sp>
      <p:sp>
        <p:nvSpPr>
          <p:cNvPr id="435" name="Google Shape;435;p30"/>
          <p:cNvSpPr txBox="1"/>
          <p:nvPr/>
        </p:nvSpPr>
        <p:spPr>
          <a:xfrm flipH="1">
            <a:off x="6345868" y="2890753"/>
            <a:ext cx="2640746" cy="836945"/>
          </a:xfrm>
          <a:prstGeom prst="rect">
            <a:avLst/>
          </a:prstGeom>
          <a:noFill/>
          <a:ln>
            <a:noFill/>
          </a:ln>
        </p:spPr>
        <p:txBody>
          <a:bodyPr spcFirstLastPara="1" wrap="square" lIns="91425" tIns="91425" rIns="91425" bIns="91425" anchor="t" anchorCtr="0">
            <a:noAutofit/>
          </a:bodyPr>
          <a:lstStyle/>
          <a:p>
            <a:pPr lvl="0"/>
            <a:r>
              <a:rPr lang="en" sz="1100" dirty="0">
                <a:solidFill>
                  <a:schemeClr val="dk1"/>
                </a:solidFill>
                <a:latin typeface="Roboto"/>
                <a:ea typeface="Roboto"/>
                <a:cs typeface="Roboto"/>
                <a:sym typeface="Roboto"/>
              </a:rPr>
              <a:t>It is done on the data sent by the IMUs, the ML estimates one’s current state until a positive prediction </a:t>
            </a:r>
            <a:endParaRPr sz="1100" dirty="0">
              <a:solidFill>
                <a:schemeClr val="dk1"/>
              </a:solidFill>
              <a:latin typeface="Roboto"/>
              <a:ea typeface="Roboto"/>
              <a:cs typeface="Roboto"/>
              <a:sym typeface="Roboto"/>
            </a:endParaRPr>
          </a:p>
        </p:txBody>
      </p:sp>
      <p:cxnSp>
        <p:nvCxnSpPr>
          <p:cNvPr id="436" name="Google Shape;436;p30"/>
          <p:cNvCxnSpPr/>
          <p:nvPr/>
        </p:nvCxnSpPr>
        <p:spPr>
          <a:xfrm>
            <a:off x="705600" y="238503"/>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37" name="Google Shape;437;p30"/>
          <p:cNvGrpSpPr/>
          <p:nvPr/>
        </p:nvGrpSpPr>
        <p:grpSpPr>
          <a:xfrm>
            <a:off x="3954077" y="3080651"/>
            <a:ext cx="1201462" cy="1201462"/>
            <a:chOff x="3898411" y="1995974"/>
            <a:chExt cx="1347232" cy="1347232"/>
          </a:xfrm>
        </p:grpSpPr>
        <p:grpSp>
          <p:nvGrpSpPr>
            <p:cNvPr id="438" name="Google Shape;438;p30"/>
            <p:cNvGrpSpPr/>
            <p:nvPr/>
          </p:nvGrpSpPr>
          <p:grpSpPr>
            <a:xfrm rot="-899921">
              <a:off x="4022014" y="2119577"/>
              <a:ext cx="1100025" cy="1100025"/>
              <a:chOff x="283373" y="638608"/>
              <a:chExt cx="2358600" cy="2358600"/>
            </a:xfrm>
          </p:grpSpPr>
          <p:sp>
            <p:nvSpPr>
              <p:cNvPr id="439" name="Google Shape;439;p30"/>
              <p:cNvSpPr/>
              <p:nvPr/>
            </p:nvSpPr>
            <p:spPr>
              <a:xfrm rot="3599748">
                <a:off x="599383" y="954618"/>
                <a:ext cx="1726581" cy="1726581"/>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1" name="Google Shape;44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0"/>
          <p:cNvGrpSpPr/>
          <p:nvPr/>
        </p:nvGrpSpPr>
        <p:grpSpPr>
          <a:xfrm>
            <a:off x="3946895" y="2293878"/>
            <a:ext cx="1215827" cy="1215827"/>
            <a:chOff x="3890328" y="1987874"/>
            <a:chExt cx="1363340" cy="1363340"/>
          </a:xfrm>
        </p:grpSpPr>
        <p:grpSp>
          <p:nvGrpSpPr>
            <p:cNvPr id="443" name="Google Shape;443;p30"/>
            <p:cNvGrpSpPr/>
            <p:nvPr/>
          </p:nvGrpSpPr>
          <p:grpSpPr>
            <a:xfrm rot="-899921">
              <a:off x="4015410" y="2112956"/>
              <a:ext cx="1113177" cy="1113177"/>
              <a:chOff x="269239" y="624399"/>
              <a:chExt cx="2386800" cy="2386800"/>
            </a:xfrm>
          </p:grpSpPr>
          <p:sp>
            <p:nvSpPr>
              <p:cNvPr id="444"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30"/>
          <p:cNvGrpSpPr/>
          <p:nvPr/>
        </p:nvGrpSpPr>
        <p:grpSpPr>
          <a:xfrm>
            <a:off x="3946895" y="1514328"/>
            <a:ext cx="1215827" cy="1215827"/>
            <a:chOff x="3890328" y="1987874"/>
            <a:chExt cx="1363340" cy="1363340"/>
          </a:xfrm>
        </p:grpSpPr>
        <p:grpSp>
          <p:nvGrpSpPr>
            <p:cNvPr id="448" name="Google Shape;448;p30"/>
            <p:cNvGrpSpPr/>
            <p:nvPr/>
          </p:nvGrpSpPr>
          <p:grpSpPr>
            <a:xfrm rot="-899921">
              <a:off x="4015410" y="2112956"/>
              <a:ext cx="1113177" cy="1113177"/>
              <a:chOff x="269239" y="624399"/>
              <a:chExt cx="2386800" cy="2386800"/>
            </a:xfrm>
          </p:grpSpPr>
          <p:sp>
            <p:nvSpPr>
              <p:cNvPr id="449" name="Google Shape;449;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 name="Google Shape;452;p30"/>
          <p:cNvGrpSpPr/>
          <p:nvPr/>
        </p:nvGrpSpPr>
        <p:grpSpPr>
          <a:xfrm>
            <a:off x="3946895" y="734778"/>
            <a:ext cx="1215827" cy="1215827"/>
            <a:chOff x="3890328" y="1987874"/>
            <a:chExt cx="1363340" cy="1363340"/>
          </a:xfrm>
        </p:grpSpPr>
        <p:grpSp>
          <p:nvGrpSpPr>
            <p:cNvPr id="453" name="Google Shape;453;p30"/>
            <p:cNvGrpSpPr/>
            <p:nvPr/>
          </p:nvGrpSpPr>
          <p:grpSpPr>
            <a:xfrm rot="-899921">
              <a:off x="4015410" y="2112956"/>
              <a:ext cx="1113177" cy="1113177"/>
              <a:chOff x="269239" y="624399"/>
              <a:chExt cx="2386800" cy="2386800"/>
            </a:xfrm>
          </p:grpSpPr>
          <p:sp>
            <p:nvSpPr>
              <p:cNvPr id="454" name="Google Shape;45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7" name="Google Shape;457;p30"/>
          <p:cNvCxnSpPr/>
          <p:nvPr/>
        </p:nvCxnSpPr>
        <p:spPr>
          <a:xfrm flipH="1">
            <a:off x="4855523" y="1342691"/>
            <a:ext cx="248250" cy="0"/>
          </a:xfrm>
          <a:prstGeom prst="straightConnector1">
            <a:avLst/>
          </a:prstGeom>
          <a:noFill/>
          <a:ln w="9525" cap="flat" cmpd="sng">
            <a:solidFill>
              <a:schemeClr val="dk2"/>
            </a:solidFill>
            <a:prstDash val="solid"/>
            <a:round/>
            <a:headEnd type="none" w="med" len="med"/>
            <a:tailEnd type="none" w="med" len="med"/>
          </a:ln>
        </p:spPr>
      </p:cxnSp>
      <p:cxnSp>
        <p:nvCxnSpPr>
          <p:cNvPr id="459" name="Google Shape;459;p30"/>
          <p:cNvCxnSpPr/>
          <p:nvPr/>
        </p:nvCxnSpPr>
        <p:spPr>
          <a:xfrm flipH="1">
            <a:off x="4011548" y="2122241"/>
            <a:ext cx="242545" cy="0"/>
          </a:xfrm>
          <a:prstGeom prst="straightConnector1">
            <a:avLst/>
          </a:prstGeom>
          <a:noFill/>
          <a:ln w="9525" cap="flat" cmpd="sng">
            <a:solidFill>
              <a:schemeClr val="dk2"/>
            </a:solidFill>
            <a:prstDash val="solid"/>
            <a:round/>
            <a:headEnd type="none" w="med" len="med"/>
            <a:tailEnd type="none" w="med" len="med"/>
          </a:ln>
        </p:spPr>
      </p:cxnSp>
      <p:cxnSp>
        <p:nvCxnSpPr>
          <p:cNvPr id="461" name="Google Shape;461;p30"/>
          <p:cNvCxnSpPr/>
          <p:nvPr/>
        </p:nvCxnSpPr>
        <p:spPr>
          <a:xfrm>
            <a:off x="4855523" y="2901791"/>
            <a:ext cx="248250" cy="0"/>
          </a:xfrm>
          <a:prstGeom prst="straightConnector1">
            <a:avLst/>
          </a:prstGeom>
          <a:noFill/>
          <a:ln w="9525" cap="flat" cmpd="sng">
            <a:solidFill>
              <a:schemeClr val="dk2"/>
            </a:solidFill>
            <a:prstDash val="solid"/>
            <a:round/>
            <a:headEnd type="none" w="med" len="med"/>
            <a:tailEnd type="none" w="med" len="med"/>
          </a:ln>
        </p:spPr>
      </p:cxnSp>
      <p:cxnSp>
        <p:nvCxnSpPr>
          <p:cNvPr id="463" name="Google Shape;463;p30"/>
          <p:cNvCxnSpPr/>
          <p:nvPr/>
        </p:nvCxnSpPr>
        <p:spPr>
          <a:xfrm flipH="1">
            <a:off x="4011548" y="3681341"/>
            <a:ext cx="242519" cy="0"/>
          </a:xfrm>
          <a:prstGeom prst="straightConnector1">
            <a:avLst/>
          </a:prstGeom>
          <a:noFill/>
          <a:ln w="9525" cap="flat" cmpd="sng">
            <a:solidFill>
              <a:schemeClr val="dk2"/>
            </a:solidFill>
            <a:prstDash val="solid"/>
            <a:round/>
            <a:headEnd type="none" w="med" len="med"/>
            <a:tailEnd type="none" w="med" len="med"/>
          </a:ln>
        </p:spPr>
      </p:cxnSp>
      <p:cxnSp>
        <p:nvCxnSpPr>
          <p:cNvPr id="465" name="Google Shape;465;p30"/>
          <p:cNvCxnSpPr/>
          <p:nvPr/>
        </p:nvCxnSpPr>
        <p:spPr>
          <a:xfrm>
            <a:off x="5675573" y="1342691"/>
            <a:ext cx="605227" cy="66633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6" name="Google Shape;466;p30"/>
          <p:cNvCxnSpPr/>
          <p:nvPr/>
        </p:nvCxnSpPr>
        <p:spPr>
          <a:xfrm rot="10800000">
            <a:off x="2834400" y="2009009"/>
            <a:ext cx="605348" cy="113233"/>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7" name="Google Shape;467;p30"/>
          <p:cNvCxnSpPr/>
          <p:nvPr/>
        </p:nvCxnSpPr>
        <p:spPr>
          <a:xfrm>
            <a:off x="5675573" y="2901791"/>
            <a:ext cx="590826" cy="85955"/>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468" name="Google Shape;468;p30"/>
          <p:cNvCxnSpPr/>
          <p:nvPr/>
        </p:nvCxnSpPr>
        <p:spPr>
          <a:xfrm rot="10800000">
            <a:off x="2834400" y="2987747"/>
            <a:ext cx="605349" cy="693595"/>
          </a:xfrm>
          <a:prstGeom prst="bentConnector3">
            <a:avLst>
              <a:gd name="adj1" fmla="val 50000"/>
            </a:avLst>
          </a:prstGeom>
          <a:noFill/>
          <a:ln w="9525" cap="flat" cmpd="sng">
            <a:solidFill>
              <a:schemeClr val="dk1"/>
            </a:solidFill>
            <a:prstDash val="solid"/>
            <a:round/>
            <a:headEnd type="none" w="med" len="med"/>
            <a:tailEnd type="oval" w="med" len="med"/>
          </a:ln>
        </p:spPr>
      </p:cxnSp>
      <p:sp>
        <p:nvSpPr>
          <p:cNvPr id="469" name="Google Shape;469;p30"/>
          <p:cNvSpPr txBox="1">
            <a:spLocks noGrp="1"/>
          </p:cNvSpPr>
          <p:nvPr>
            <p:ph type="title" idx="4294967295"/>
          </p:nvPr>
        </p:nvSpPr>
        <p:spPr>
          <a:xfrm>
            <a:off x="4187458" y="112901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01</a:t>
            </a:r>
            <a:endParaRPr sz="3000" b="1">
              <a:latin typeface="Roboto"/>
              <a:ea typeface="Roboto"/>
              <a:cs typeface="Roboto"/>
              <a:sym typeface="Roboto"/>
            </a:endParaRPr>
          </a:p>
        </p:txBody>
      </p:sp>
      <p:sp>
        <p:nvSpPr>
          <p:cNvPr id="470" name="Google Shape;470;p30"/>
          <p:cNvSpPr txBox="1">
            <a:spLocks noGrp="1"/>
          </p:cNvSpPr>
          <p:nvPr>
            <p:ph type="title" idx="4294967295"/>
          </p:nvPr>
        </p:nvSpPr>
        <p:spPr>
          <a:xfrm>
            <a:off x="4187458" y="189843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dirty="0">
                <a:latin typeface="Roboto"/>
                <a:ea typeface="Roboto"/>
                <a:cs typeface="Roboto"/>
                <a:sym typeface="Roboto"/>
              </a:rPr>
              <a:t>02</a:t>
            </a:r>
            <a:endParaRPr sz="3000" b="1" dirty="0">
              <a:latin typeface="Roboto"/>
              <a:ea typeface="Roboto"/>
              <a:cs typeface="Roboto"/>
              <a:sym typeface="Roboto"/>
            </a:endParaRPr>
          </a:p>
        </p:txBody>
      </p:sp>
      <p:sp>
        <p:nvSpPr>
          <p:cNvPr id="471" name="Google Shape;471;p30"/>
          <p:cNvSpPr txBox="1">
            <a:spLocks noGrp="1"/>
          </p:cNvSpPr>
          <p:nvPr>
            <p:ph type="title" idx="4294967295"/>
          </p:nvPr>
        </p:nvSpPr>
        <p:spPr>
          <a:xfrm>
            <a:off x="4187458" y="267667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03</a:t>
            </a:r>
            <a:endParaRPr sz="3000" b="1">
              <a:latin typeface="Roboto"/>
              <a:ea typeface="Roboto"/>
              <a:cs typeface="Roboto"/>
              <a:sym typeface="Roboto"/>
            </a:endParaRPr>
          </a:p>
        </p:txBody>
      </p:sp>
      <p:sp>
        <p:nvSpPr>
          <p:cNvPr id="472" name="Google Shape;472;p30"/>
          <p:cNvSpPr txBox="1">
            <a:spLocks noGrp="1"/>
          </p:cNvSpPr>
          <p:nvPr>
            <p:ph type="title" idx="4294967295"/>
          </p:nvPr>
        </p:nvSpPr>
        <p:spPr>
          <a:xfrm>
            <a:off x="4187458" y="345753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Roboto"/>
                <a:ea typeface="Roboto"/>
                <a:cs typeface="Roboto"/>
                <a:sym typeface="Roboto"/>
              </a:rPr>
              <a:t>04</a:t>
            </a:r>
            <a:endParaRPr sz="3000" b="1">
              <a:latin typeface="Roboto"/>
              <a:ea typeface="Roboto"/>
              <a:cs typeface="Roboto"/>
              <a:sym typeface="Roboto"/>
            </a:endParaRPr>
          </a:p>
        </p:txBody>
      </p:sp>
      <p:grpSp>
        <p:nvGrpSpPr>
          <p:cNvPr id="473" name="Google Shape;473;p30"/>
          <p:cNvGrpSpPr/>
          <p:nvPr/>
        </p:nvGrpSpPr>
        <p:grpSpPr>
          <a:xfrm>
            <a:off x="-475087" y="451892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0"/>
          <p:cNvGrpSpPr/>
          <p:nvPr/>
        </p:nvGrpSpPr>
        <p:grpSpPr>
          <a:xfrm>
            <a:off x="3439748" y="3395441"/>
            <a:ext cx="571800" cy="571800"/>
            <a:chOff x="3454150" y="3829776"/>
            <a:chExt cx="571800" cy="571800"/>
          </a:xfrm>
          <a:solidFill>
            <a:schemeClr val="bg2"/>
          </a:solidFill>
        </p:grpSpPr>
        <p:sp>
          <p:nvSpPr>
            <p:cNvPr id="464" name="Google Shape;464;p30"/>
            <p:cNvSpPr/>
            <p:nvPr/>
          </p:nvSpPr>
          <p:spPr>
            <a:xfrm>
              <a:off x="3454150" y="3829776"/>
              <a:ext cx="571800" cy="571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8" name="Google Shape;508;p30"/>
            <p:cNvGrpSpPr/>
            <p:nvPr/>
          </p:nvGrpSpPr>
          <p:grpSpPr>
            <a:xfrm>
              <a:off x="3582254" y="3941139"/>
              <a:ext cx="350995" cy="349133"/>
              <a:chOff x="2404875" y="3955825"/>
              <a:chExt cx="296950" cy="295375"/>
            </a:xfrm>
            <a:grpFill/>
          </p:grpSpPr>
          <p:sp>
            <p:nvSpPr>
              <p:cNvPr id="509" name="Google Shape;509;p30"/>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0"/>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0"/>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0"/>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3" name="Google Shape;513;p30"/>
          <p:cNvGrpSpPr/>
          <p:nvPr/>
        </p:nvGrpSpPr>
        <p:grpSpPr>
          <a:xfrm>
            <a:off x="3439748" y="1836341"/>
            <a:ext cx="571800" cy="571800"/>
            <a:chOff x="3454150" y="2270676"/>
            <a:chExt cx="571800" cy="571800"/>
          </a:xfrm>
          <a:solidFill>
            <a:schemeClr val="bg2"/>
          </a:solidFill>
        </p:grpSpPr>
        <p:sp>
          <p:nvSpPr>
            <p:cNvPr id="460" name="Google Shape;460;p30"/>
            <p:cNvSpPr/>
            <p:nvPr/>
          </p:nvSpPr>
          <p:spPr>
            <a:xfrm>
              <a:off x="3454150" y="2270676"/>
              <a:ext cx="571800" cy="571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0"/>
            <p:cNvGrpSpPr/>
            <p:nvPr/>
          </p:nvGrpSpPr>
          <p:grpSpPr>
            <a:xfrm>
              <a:off x="3564151" y="2381095"/>
              <a:ext cx="351941" cy="350995"/>
              <a:chOff x="944600" y="3981825"/>
              <a:chExt cx="297750" cy="296950"/>
            </a:xfrm>
            <a:grpFill/>
          </p:grpSpPr>
          <p:sp>
            <p:nvSpPr>
              <p:cNvPr id="515" name="Google Shape;515;p30"/>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0"/>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0"/>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0"/>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9" name="Google Shape;519;p30"/>
          <p:cNvGrpSpPr/>
          <p:nvPr/>
        </p:nvGrpSpPr>
        <p:grpSpPr>
          <a:xfrm>
            <a:off x="5103773" y="1056791"/>
            <a:ext cx="571800" cy="571800"/>
            <a:chOff x="5118175" y="1491126"/>
            <a:chExt cx="571800" cy="571800"/>
          </a:xfrm>
          <a:solidFill>
            <a:schemeClr val="bg2"/>
          </a:solidFill>
        </p:grpSpPr>
        <p:sp>
          <p:nvSpPr>
            <p:cNvPr id="458" name="Google Shape;458;p30"/>
            <p:cNvSpPr/>
            <p:nvPr/>
          </p:nvSpPr>
          <p:spPr>
            <a:xfrm>
              <a:off x="5118175" y="1491126"/>
              <a:ext cx="571800" cy="571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30"/>
            <p:cNvGrpSpPr/>
            <p:nvPr/>
          </p:nvGrpSpPr>
          <p:grpSpPr>
            <a:xfrm>
              <a:off x="5227185" y="1602573"/>
              <a:ext cx="353802" cy="348926"/>
              <a:chOff x="2034675" y="3617925"/>
              <a:chExt cx="299325" cy="295200"/>
            </a:xfrm>
            <a:grpFill/>
          </p:grpSpPr>
          <p:sp>
            <p:nvSpPr>
              <p:cNvPr id="521" name="Google Shape;521;p30"/>
              <p:cNvSpPr/>
              <p:nvPr/>
            </p:nvSpPr>
            <p:spPr>
              <a:xfrm>
                <a:off x="2195350" y="3721900"/>
                <a:ext cx="69350" cy="33900"/>
              </a:xfrm>
              <a:custGeom>
                <a:avLst/>
                <a:gdLst/>
                <a:ahLst/>
                <a:cxnLst/>
                <a:rect l="l" t="t" r="r" b="b"/>
                <a:pathLst>
                  <a:path w="2774" h="1356" extrusionOk="0">
                    <a:moveTo>
                      <a:pt x="1387" y="1"/>
                    </a:moveTo>
                    <a:cubicBezTo>
                      <a:pt x="631" y="1"/>
                      <a:pt x="1" y="631"/>
                      <a:pt x="1" y="1355"/>
                    </a:cubicBezTo>
                    <a:lnTo>
                      <a:pt x="2773" y="1355"/>
                    </a:lnTo>
                    <a:cubicBezTo>
                      <a:pt x="2773" y="599"/>
                      <a:pt x="2143" y="1"/>
                      <a:pt x="138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0"/>
              <p:cNvSpPr/>
              <p:nvPr/>
            </p:nvSpPr>
            <p:spPr>
              <a:xfrm>
                <a:off x="2211900" y="3669125"/>
                <a:ext cx="35475" cy="35475"/>
              </a:xfrm>
              <a:custGeom>
                <a:avLst/>
                <a:gdLst/>
                <a:ahLst/>
                <a:cxnLst/>
                <a:rect l="l" t="t" r="r" b="b"/>
                <a:pathLst>
                  <a:path w="1419" h="1419" extrusionOk="0">
                    <a:moveTo>
                      <a:pt x="725" y="1"/>
                    </a:moveTo>
                    <a:cubicBezTo>
                      <a:pt x="315" y="1"/>
                      <a:pt x="0" y="316"/>
                      <a:pt x="0" y="725"/>
                    </a:cubicBezTo>
                    <a:cubicBezTo>
                      <a:pt x="0" y="1103"/>
                      <a:pt x="315" y="1418"/>
                      <a:pt x="725" y="1418"/>
                    </a:cubicBezTo>
                    <a:cubicBezTo>
                      <a:pt x="1103" y="1418"/>
                      <a:pt x="1418" y="1103"/>
                      <a:pt x="1418" y="725"/>
                    </a:cubicBezTo>
                    <a:cubicBezTo>
                      <a:pt x="1418" y="316"/>
                      <a:pt x="1103" y="1"/>
                      <a:pt x="7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0"/>
              <p:cNvSpPr/>
              <p:nvPr/>
            </p:nvSpPr>
            <p:spPr>
              <a:xfrm>
                <a:off x="2125250" y="3617925"/>
                <a:ext cx="208750" cy="208750"/>
              </a:xfrm>
              <a:custGeom>
                <a:avLst/>
                <a:gdLst/>
                <a:ahLst/>
                <a:cxnLst/>
                <a:rect l="l" t="t" r="r" b="b"/>
                <a:pathLst>
                  <a:path w="8350" h="8350" extrusionOk="0">
                    <a:moveTo>
                      <a:pt x="4128" y="1387"/>
                    </a:moveTo>
                    <a:cubicBezTo>
                      <a:pt x="4884" y="1387"/>
                      <a:pt x="5514" y="2017"/>
                      <a:pt x="5514" y="2773"/>
                    </a:cubicBezTo>
                    <a:cubicBezTo>
                      <a:pt x="5514" y="3120"/>
                      <a:pt x="5357" y="3466"/>
                      <a:pt x="5136" y="3718"/>
                    </a:cubicBezTo>
                    <a:cubicBezTo>
                      <a:pt x="5766" y="4065"/>
                      <a:pt x="6176" y="4727"/>
                      <a:pt x="6176" y="5514"/>
                    </a:cubicBezTo>
                    <a:lnTo>
                      <a:pt x="6176" y="5892"/>
                    </a:lnTo>
                    <a:lnTo>
                      <a:pt x="6270" y="5892"/>
                    </a:lnTo>
                    <a:cubicBezTo>
                      <a:pt x="6270" y="6081"/>
                      <a:pt x="6113" y="6239"/>
                      <a:pt x="5924" y="6239"/>
                    </a:cubicBezTo>
                    <a:lnTo>
                      <a:pt x="2458" y="6239"/>
                    </a:lnTo>
                    <a:cubicBezTo>
                      <a:pt x="2238" y="6239"/>
                      <a:pt x="2080" y="6081"/>
                      <a:pt x="2080" y="5892"/>
                    </a:cubicBezTo>
                    <a:lnTo>
                      <a:pt x="2080" y="5514"/>
                    </a:lnTo>
                    <a:cubicBezTo>
                      <a:pt x="2080" y="4727"/>
                      <a:pt x="2521" y="4065"/>
                      <a:pt x="3151" y="3718"/>
                    </a:cubicBezTo>
                    <a:cubicBezTo>
                      <a:pt x="2931" y="3466"/>
                      <a:pt x="2773" y="3120"/>
                      <a:pt x="2773" y="2773"/>
                    </a:cubicBezTo>
                    <a:cubicBezTo>
                      <a:pt x="2773" y="2017"/>
                      <a:pt x="3403" y="1387"/>
                      <a:pt x="4128" y="1387"/>
                    </a:cubicBezTo>
                    <a:close/>
                    <a:moveTo>
                      <a:pt x="4191" y="1"/>
                    </a:moveTo>
                    <a:cubicBezTo>
                      <a:pt x="1891" y="1"/>
                      <a:pt x="1" y="1860"/>
                      <a:pt x="1" y="4191"/>
                    </a:cubicBezTo>
                    <a:cubicBezTo>
                      <a:pt x="1" y="6522"/>
                      <a:pt x="1860" y="8350"/>
                      <a:pt x="4191" y="8350"/>
                    </a:cubicBezTo>
                    <a:cubicBezTo>
                      <a:pt x="6459" y="8350"/>
                      <a:pt x="8350" y="6522"/>
                      <a:pt x="8350" y="4191"/>
                    </a:cubicBezTo>
                    <a:cubicBezTo>
                      <a:pt x="8350" y="1860"/>
                      <a:pt x="6459" y="1"/>
                      <a:pt x="4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0"/>
              <p:cNvSpPr/>
              <p:nvPr/>
            </p:nvSpPr>
            <p:spPr>
              <a:xfrm>
                <a:off x="2107150" y="3771525"/>
                <a:ext cx="73275" cy="72475"/>
              </a:xfrm>
              <a:custGeom>
                <a:avLst/>
                <a:gdLst/>
                <a:ahLst/>
                <a:cxnLst/>
                <a:rect l="l" t="t" r="r" b="b"/>
                <a:pathLst>
                  <a:path w="2931" h="2899" extrusionOk="0">
                    <a:moveTo>
                      <a:pt x="504" y="0"/>
                    </a:moveTo>
                    <a:lnTo>
                      <a:pt x="378" y="126"/>
                    </a:lnTo>
                    <a:cubicBezTo>
                      <a:pt x="0" y="536"/>
                      <a:pt x="0" y="1198"/>
                      <a:pt x="378" y="1576"/>
                    </a:cubicBezTo>
                    <a:lnTo>
                      <a:pt x="1355" y="2584"/>
                    </a:lnTo>
                    <a:cubicBezTo>
                      <a:pt x="1576" y="2773"/>
                      <a:pt x="1828" y="2899"/>
                      <a:pt x="2111" y="2899"/>
                    </a:cubicBezTo>
                    <a:cubicBezTo>
                      <a:pt x="2395" y="2899"/>
                      <a:pt x="2678" y="2773"/>
                      <a:pt x="2867" y="2584"/>
                    </a:cubicBezTo>
                    <a:lnTo>
                      <a:pt x="2930" y="2458"/>
                    </a:lnTo>
                    <a:cubicBezTo>
                      <a:pt x="1828" y="1985"/>
                      <a:pt x="977" y="1071"/>
                      <a:pt x="50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0"/>
              <p:cNvSpPr/>
              <p:nvPr/>
            </p:nvSpPr>
            <p:spPr>
              <a:xfrm>
                <a:off x="2034675" y="3816425"/>
                <a:ext cx="100050" cy="96700"/>
              </a:xfrm>
              <a:custGeom>
                <a:avLst/>
                <a:gdLst/>
                <a:ahLst/>
                <a:cxnLst/>
                <a:rect l="l" t="t" r="r" b="b"/>
                <a:pathLst>
                  <a:path w="4002" h="3868" extrusionOk="0">
                    <a:moveTo>
                      <a:pt x="2521" y="0"/>
                    </a:moveTo>
                    <a:lnTo>
                      <a:pt x="410" y="2111"/>
                    </a:lnTo>
                    <a:cubicBezTo>
                      <a:pt x="1" y="2520"/>
                      <a:pt x="1" y="3182"/>
                      <a:pt x="410" y="3560"/>
                    </a:cubicBezTo>
                    <a:cubicBezTo>
                      <a:pt x="599" y="3765"/>
                      <a:pt x="867" y="3867"/>
                      <a:pt x="1135" y="3867"/>
                    </a:cubicBezTo>
                    <a:cubicBezTo>
                      <a:pt x="1403" y="3867"/>
                      <a:pt x="1671" y="3765"/>
                      <a:pt x="1860" y="3560"/>
                    </a:cubicBezTo>
                    <a:lnTo>
                      <a:pt x="4002" y="1449"/>
                    </a:lnTo>
                    <a:cubicBezTo>
                      <a:pt x="3907" y="1418"/>
                      <a:pt x="3844" y="1323"/>
                      <a:pt x="3750" y="1260"/>
                    </a:cubicBezTo>
                    <a:lnTo>
                      <a:pt x="2773" y="252"/>
                    </a:lnTo>
                    <a:cubicBezTo>
                      <a:pt x="2679" y="189"/>
                      <a:pt x="2616" y="95"/>
                      <a:pt x="25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1" name="Google Shape;4753;p47"/>
          <p:cNvGrpSpPr/>
          <p:nvPr/>
        </p:nvGrpSpPr>
        <p:grpSpPr>
          <a:xfrm>
            <a:off x="5220046" y="1173478"/>
            <a:ext cx="339253" cy="339253"/>
            <a:chOff x="3271200" y="1435075"/>
            <a:chExt cx="481825" cy="481825"/>
          </a:xfrm>
          <a:solidFill>
            <a:schemeClr val="tx1"/>
          </a:solidFill>
        </p:grpSpPr>
        <p:sp>
          <p:nvSpPr>
            <p:cNvPr id="102" name="Google Shape;4754;p47"/>
            <p:cNvSpPr/>
            <p:nvPr/>
          </p:nvSpPr>
          <p:spPr>
            <a:xfrm>
              <a:off x="3271200" y="1435075"/>
              <a:ext cx="481825" cy="481825"/>
            </a:xfrm>
            <a:custGeom>
              <a:avLst/>
              <a:gdLst/>
              <a:ahLst/>
              <a:cxnLst/>
              <a:rect l="l" t="t" r="r" b="b"/>
              <a:pathLst>
                <a:path w="19273" h="19273" extrusionOk="0">
                  <a:moveTo>
                    <a:pt x="9597" y="2259"/>
                  </a:moveTo>
                  <a:cubicBezTo>
                    <a:pt x="13635" y="2259"/>
                    <a:pt x="17014" y="5545"/>
                    <a:pt x="17014" y="9601"/>
                  </a:cubicBezTo>
                  <a:cubicBezTo>
                    <a:pt x="17014" y="13636"/>
                    <a:pt x="13654" y="17014"/>
                    <a:pt x="9597" y="17014"/>
                  </a:cubicBezTo>
                  <a:cubicBezTo>
                    <a:pt x="5562" y="17014"/>
                    <a:pt x="2259" y="13654"/>
                    <a:pt x="2259" y="9601"/>
                  </a:cubicBezTo>
                  <a:cubicBezTo>
                    <a:pt x="2259" y="5563"/>
                    <a:pt x="5541" y="2259"/>
                    <a:pt x="9597" y="2259"/>
                  </a:cubicBezTo>
                  <a:close/>
                  <a:moveTo>
                    <a:pt x="9597" y="1"/>
                  </a:moveTo>
                  <a:cubicBezTo>
                    <a:pt x="4304" y="1"/>
                    <a:pt x="0" y="4307"/>
                    <a:pt x="0" y="9601"/>
                  </a:cubicBezTo>
                  <a:cubicBezTo>
                    <a:pt x="0" y="14892"/>
                    <a:pt x="4304" y="19273"/>
                    <a:pt x="9597" y="19273"/>
                  </a:cubicBezTo>
                  <a:cubicBezTo>
                    <a:pt x="14891" y="19273"/>
                    <a:pt x="19272" y="14892"/>
                    <a:pt x="19272" y="9601"/>
                  </a:cubicBezTo>
                  <a:cubicBezTo>
                    <a:pt x="19272" y="4307"/>
                    <a:pt x="14891" y="1"/>
                    <a:pt x="9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3" name="Google Shape;4755;p47"/>
            <p:cNvSpPr/>
            <p:nvPr/>
          </p:nvSpPr>
          <p:spPr>
            <a:xfrm>
              <a:off x="3356575" y="1520525"/>
              <a:ext cx="311000" cy="311025"/>
            </a:xfrm>
            <a:custGeom>
              <a:avLst/>
              <a:gdLst/>
              <a:ahLst/>
              <a:cxnLst/>
              <a:rect l="l" t="t" r="r" b="b"/>
              <a:pathLst>
                <a:path w="12440" h="12441" extrusionOk="0">
                  <a:moveTo>
                    <a:pt x="8516" y="3359"/>
                  </a:moveTo>
                  <a:cubicBezTo>
                    <a:pt x="8661" y="3359"/>
                    <a:pt x="8805" y="3414"/>
                    <a:pt x="8917" y="3524"/>
                  </a:cubicBezTo>
                  <a:cubicBezTo>
                    <a:pt x="9136" y="3744"/>
                    <a:pt x="9136" y="4102"/>
                    <a:pt x="8917" y="4322"/>
                  </a:cubicBezTo>
                  <a:lnTo>
                    <a:pt x="7056" y="6183"/>
                  </a:lnTo>
                  <a:lnTo>
                    <a:pt x="8917" y="8041"/>
                  </a:lnTo>
                  <a:cubicBezTo>
                    <a:pt x="9326" y="8453"/>
                    <a:pt x="8939" y="9009"/>
                    <a:pt x="8502" y="9009"/>
                  </a:cubicBezTo>
                  <a:cubicBezTo>
                    <a:pt x="8371" y="9009"/>
                    <a:pt x="8235" y="8959"/>
                    <a:pt x="8116" y="8839"/>
                  </a:cubicBezTo>
                  <a:lnTo>
                    <a:pt x="5857" y="6580"/>
                  </a:lnTo>
                  <a:cubicBezTo>
                    <a:pt x="5637" y="6360"/>
                    <a:pt x="5637" y="6002"/>
                    <a:pt x="5857" y="5782"/>
                  </a:cubicBezTo>
                  <a:lnTo>
                    <a:pt x="8116" y="3524"/>
                  </a:lnTo>
                  <a:cubicBezTo>
                    <a:pt x="8227" y="3414"/>
                    <a:pt x="8372" y="3359"/>
                    <a:pt x="8516" y="3359"/>
                  </a:cubicBezTo>
                  <a:close/>
                  <a:moveTo>
                    <a:pt x="5619" y="1"/>
                  </a:moveTo>
                  <a:cubicBezTo>
                    <a:pt x="4367" y="112"/>
                    <a:pt x="3177" y="606"/>
                    <a:pt x="2214" y="1413"/>
                  </a:cubicBezTo>
                  <a:lnTo>
                    <a:pt x="2590" y="1789"/>
                  </a:lnTo>
                  <a:cubicBezTo>
                    <a:pt x="3002" y="2199"/>
                    <a:pt x="2615" y="2757"/>
                    <a:pt x="2178" y="2757"/>
                  </a:cubicBezTo>
                  <a:cubicBezTo>
                    <a:pt x="2047" y="2757"/>
                    <a:pt x="1912" y="2707"/>
                    <a:pt x="1792" y="2587"/>
                  </a:cubicBezTo>
                  <a:lnTo>
                    <a:pt x="1416" y="2211"/>
                  </a:lnTo>
                  <a:cubicBezTo>
                    <a:pt x="609" y="3175"/>
                    <a:pt x="118" y="4364"/>
                    <a:pt x="3" y="5617"/>
                  </a:cubicBezTo>
                  <a:lnTo>
                    <a:pt x="536" y="5617"/>
                  </a:lnTo>
                  <a:cubicBezTo>
                    <a:pt x="1280" y="5617"/>
                    <a:pt x="1283" y="6746"/>
                    <a:pt x="536" y="6746"/>
                  </a:cubicBezTo>
                  <a:lnTo>
                    <a:pt x="0" y="6746"/>
                  </a:lnTo>
                  <a:cubicBezTo>
                    <a:pt x="118" y="8035"/>
                    <a:pt x="627" y="9287"/>
                    <a:pt x="1413" y="10227"/>
                  </a:cubicBezTo>
                  <a:lnTo>
                    <a:pt x="1789" y="9850"/>
                  </a:lnTo>
                  <a:cubicBezTo>
                    <a:pt x="1910" y="9730"/>
                    <a:pt x="2045" y="9679"/>
                    <a:pt x="2176" y="9679"/>
                  </a:cubicBezTo>
                  <a:cubicBezTo>
                    <a:pt x="2613" y="9679"/>
                    <a:pt x="2995" y="10244"/>
                    <a:pt x="2587" y="10651"/>
                  </a:cubicBezTo>
                  <a:lnTo>
                    <a:pt x="2211" y="11028"/>
                  </a:lnTo>
                  <a:cubicBezTo>
                    <a:pt x="3174" y="11832"/>
                    <a:pt x="4364" y="12326"/>
                    <a:pt x="5616" y="12440"/>
                  </a:cubicBezTo>
                  <a:lnTo>
                    <a:pt x="5616" y="11904"/>
                  </a:lnTo>
                  <a:cubicBezTo>
                    <a:pt x="5616" y="11530"/>
                    <a:pt x="5899" y="11343"/>
                    <a:pt x="6182" y="11343"/>
                  </a:cubicBezTo>
                  <a:cubicBezTo>
                    <a:pt x="6464" y="11343"/>
                    <a:pt x="6745" y="11530"/>
                    <a:pt x="6745" y="11904"/>
                  </a:cubicBezTo>
                  <a:lnTo>
                    <a:pt x="6745" y="12440"/>
                  </a:lnTo>
                  <a:cubicBezTo>
                    <a:pt x="8034" y="12323"/>
                    <a:pt x="9287" y="11811"/>
                    <a:pt x="10226" y="11028"/>
                  </a:cubicBezTo>
                  <a:lnTo>
                    <a:pt x="9850" y="10651"/>
                  </a:lnTo>
                  <a:cubicBezTo>
                    <a:pt x="9445" y="10246"/>
                    <a:pt x="9822" y="9678"/>
                    <a:pt x="10259" y="9678"/>
                  </a:cubicBezTo>
                  <a:cubicBezTo>
                    <a:pt x="10390" y="9678"/>
                    <a:pt x="10526" y="9729"/>
                    <a:pt x="10648" y="9850"/>
                  </a:cubicBezTo>
                  <a:lnTo>
                    <a:pt x="11024" y="10227"/>
                  </a:lnTo>
                  <a:cubicBezTo>
                    <a:pt x="11810" y="9287"/>
                    <a:pt x="12319" y="8035"/>
                    <a:pt x="12437" y="6746"/>
                  </a:cubicBezTo>
                  <a:lnTo>
                    <a:pt x="11904" y="6746"/>
                  </a:lnTo>
                  <a:cubicBezTo>
                    <a:pt x="11160" y="6746"/>
                    <a:pt x="11157" y="5617"/>
                    <a:pt x="11904" y="5617"/>
                  </a:cubicBezTo>
                  <a:lnTo>
                    <a:pt x="12440" y="5617"/>
                  </a:lnTo>
                  <a:cubicBezTo>
                    <a:pt x="12325" y="4364"/>
                    <a:pt x="11834" y="3175"/>
                    <a:pt x="11027" y="2211"/>
                  </a:cubicBezTo>
                  <a:lnTo>
                    <a:pt x="10651" y="2587"/>
                  </a:lnTo>
                  <a:cubicBezTo>
                    <a:pt x="10529" y="2709"/>
                    <a:pt x="10392" y="2760"/>
                    <a:pt x="10261" y="2760"/>
                  </a:cubicBezTo>
                  <a:cubicBezTo>
                    <a:pt x="9823" y="2760"/>
                    <a:pt x="9443" y="2197"/>
                    <a:pt x="9853" y="1789"/>
                  </a:cubicBezTo>
                  <a:lnTo>
                    <a:pt x="10232" y="1413"/>
                  </a:lnTo>
                  <a:cubicBezTo>
                    <a:pt x="9290" y="627"/>
                    <a:pt x="8037" y="115"/>
                    <a:pt x="6748" y="1"/>
                  </a:cubicBezTo>
                  <a:lnTo>
                    <a:pt x="6748" y="537"/>
                  </a:lnTo>
                  <a:cubicBezTo>
                    <a:pt x="6748" y="909"/>
                    <a:pt x="6466" y="1096"/>
                    <a:pt x="6183" y="1096"/>
                  </a:cubicBezTo>
                  <a:cubicBezTo>
                    <a:pt x="5901" y="1096"/>
                    <a:pt x="5619" y="910"/>
                    <a:pt x="5619" y="537"/>
                  </a:cubicBezTo>
                  <a:lnTo>
                    <a:pt x="561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grpSp>
        <p:nvGrpSpPr>
          <p:cNvPr id="109" name="Google Shape;4696;p47"/>
          <p:cNvGrpSpPr/>
          <p:nvPr/>
        </p:nvGrpSpPr>
        <p:grpSpPr>
          <a:xfrm>
            <a:off x="3555546" y="3524472"/>
            <a:ext cx="340204" cy="298116"/>
            <a:chOff x="899850" y="871450"/>
            <a:chExt cx="483175" cy="423400"/>
          </a:xfrm>
          <a:solidFill>
            <a:schemeClr val="tx1"/>
          </a:solidFill>
        </p:grpSpPr>
        <p:sp>
          <p:nvSpPr>
            <p:cNvPr id="110" name="Google Shape;4697;p47"/>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1" name="Google Shape;4698;p47"/>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2" name="Google Shape;4699;p47"/>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3" name="Google Shape;4700;p47"/>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cxnSp>
        <p:nvCxnSpPr>
          <p:cNvPr id="3" name="Straight Connector 2"/>
          <p:cNvCxnSpPr/>
          <p:nvPr/>
        </p:nvCxnSpPr>
        <p:spPr>
          <a:xfrm>
            <a:off x="3523486" y="3474428"/>
            <a:ext cx="404324" cy="404324"/>
          </a:xfrm>
          <a:prstGeom prst="line">
            <a:avLst/>
          </a:prstGeom>
          <a:ln w="19050"/>
        </p:spPr>
        <p:style>
          <a:lnRef idx="1">
            <a:schemeClr val="dk1"/>
          </a:lnRef>
          <a:fillRef idx="0">
            <a:schemeClr val="dk1"/>
          </a:fillRef>
          <a:effectRef idx="0">
            <a:schemeClr val="dk1"/>
          </a:effectRef>
          <a:fontRef idx="minor">
            <a:schemeClr val="tx1"/>
          </a:fontRef>
        </p:style>
      </p:cxnSp>
      <p:sp>
        <p:nvSpPr>
          <p:cNvPr id="147" name="Google Shape;434;p30"/>
          <p:cNvSpPr txBox="1"/>
          <p:nvPr/>
        </p:nvSpPr>
        <p:spPr>
          <a:xfrm flipH="1">
            <a:off x="6348345" y="3709063"/>
            <a:ext cx="2561627" cy="1028220"/>
          </a:xfrm>
          <a:prstGeom prst="rect">
            <a:avLst/>
          </a:prstGeom>
          <a:noFill/>
          <a:ln>
            <a:noFill/>
          </a:ln>
        </p:spPr>
        <p:txBody>
          <a:bodyPr spcFirstLastPara="1" wrap="square" lIns="91425" tIns="91425" rIns="91425" bIns="91425" anchor="b" anchorCtr="0">
            <a:noAutofit/>
          </a:bodyPr>
          <a:lstStyle/>
          <a:p>
            <a:r>
              <a:rPr lang="en-US" sz="2000" dirty="0">
                <a:solidFill>
                  <a:schemeClr val="dk1"/>
                </a:solidFill>
                <a:latin typeface="Playfair Display ExtraBold"/>
                <a:ea typeface="Playfair Display ExtraBold"/>
                <a:cs typeface="Playfair Display ExtraBold"/>
                <a:sym typeface="Playfair Display ExtraBold"/>
              </a:rPr>
              <a:t>System saves data for analysis</a:t>
            </a:r>
          </a:p>
          <a:p>
            <a:pPr marL="0" lvl="0" indent="0" rtl="0">
              <a:spcBef>
                <a:spcPts val="0"/>
              </a:spcBef>
              <a:spcAft>
                <a:spcPts val="0"/>
              </a:spcAft>
              <a:buNone/>
            </a:pPr>
            <a:endParaRPr sz="2000" dirty="0">
              <a:solidFill>
                <a:schemeClr val="dk1"/>
              </a:solidFill>
              <a:latin typeface="Playfair Display ExtraBold"/>
              <a:ea typeface="Playfair Display ExtraBold"/>
              <a:cs typeface="Playfair Display ExtraBold"/>
              <a:sym typeface="Playfair Display ExtraBold"/>
            </a:endParaRPr>
          </a:p>
        </p:txBody>
      </p:sp>
      <p:sp>
        <p:nvSpPr>
          <p:cNvPr id="148" name="Google Shape;435;p30"/>
          <p:cNvSpPr txBox="1"/>
          <p:nvPr/>
        </p:nvSpPr>
        <p:spPr>
          <a:xfrm flipH="1">
            <a:off x="6345868" y="4309083"/>
            <a:ext cx="2715470" cy="571800"/>
          </a:xfrm>
          <a:prstGeom prst="rect">
            <a:avLst/>
          </a:prstGeom>
          <a:noFill/>
          <a:ln>
            <a:noFill/>
          </a:ln>
        </p:spPr>
        <p:txBody>
          <a:bodyPr spcFirstLastPara="1" wrap="square" lIns="91425" tIns="91425" rIns="91425" bIns="91425" anchor="t" anchorCtr="0">
            <a:noAutofit/>
          </a:bodyPr>
          <a:lstStyle/>
          <a:p>
            <a:pPr lvl="0"/>
            <a:r>
              <a:rPr lang="en" sz="1100" dirty="0">
                <a:solidFill>
                  <a:schemeClr val="dk1"/>
                </a:solidFill>
                <a:latin typeface="Roboto"/>
                <a:ea typeface="Roboto"/>
                <a:cs typeface="Roboto"/>
                <a:sym typeface="Roboto"/>
              </a:rPr>
              <a:t>Data </a:t>
            </a:r>
            <a:r>
              <a:rPr lang="en" sz="1100" dirty="0" smtClean="0">
                <a:solidFill>
                  <a:schemeClr val="dk1"/>
                </a:solidFill>
                <a:latin typeface="Roboto"/>
                <a:ea typeface="Roboto"/>
                <a:cs typeface="Roboto"/>
                <a:sym typeface="Roboto"/>
              </a:rPr>
              <a:t>is </a:t>
            </a:r>
            <a:r>
              <a:rPr lang="en" sz="1100" dirty="0">
                <a:solidFill>
                  <a:schemeClr val="dk1"/>
                </a:solidFill>
                <a:latin typeface="Roboto"/>
                <a:ea typeface="Roboto"/>
                <a:cs typeface="Roboto"/>
                <a:sym typeface="Roboto"/>
              </a:rPr>
              <a:t>aggregated to </a:t>
            </a:r>
            <a:r>
              <a:rPr lang="en" sz="1100" dirty="0" smtClean="0">
                <a:solidFill>
                  <a:schemeClr val="dk1"/>
                </a:solidFill>
                <a:latin typeface="Roboto"/>
                <a:ea typeface="Roboto"/>
                <a:cs typeface="Roboto"/>
                <a:sym typeface="Roboto"/>
              </a:rPr>
              <a:t>generate </a:t>
            </a:r>
            <a:r>
              <a:rPr lang="en" sz="1100" dirty="0">
                <a:solidFill>
                  <a:schemeClr val="dk1"/>
                </a:solidFill>
                <a:latin typeface="Roboto"/>
                <a:ea typeface="Roboto"/>
                <a:cs typeface="Roboto"/>
                <a:sym typeface="Roboto"/>
              </a:rPr>
              <a:t>long term analytics of the </a:t>
            </a:r>
            <a:r>
              <a:rPr lang="en" sz="1100" dirty="0" smtClean="0">
                <a:solidFill>
                  <a:schemeClr val="dk1"/>
                </a:solidFill>
                <a:latin typeface="Roboto"/>
                <a:ea typeface="Roboto"/>
                <a:cs typeface="Roboto"/>
                <a:sym typeface="Roboto"/>
              </a:rPr>
              <a:t>user’s activity</a:t>
            </a:r>
            <a:endParaRPr sz="1100" dirty="0">
              <a:solidFill>
                <a:schemeClr val="dk1"/>
              </a:solidFill>
              <a:latin typeface="Roboto"/>
              <a:ea typeface="Roboto"/>
              <a:cs typeface="Roboto"/>
              <a:sym typeface="Roboto"/>
            </a:endParaRPr>
          </a:p>
        </p:txBody>
      </p:sp>
      <p:cxnSp>
        <p:nvCxnSpPr>
          <p:cNvPr id="149" name="Google Shape;461;p30"/>
          <p:cNvCxnSpPr/>
          <p:nvPr/>
        </p:nvCxnSpPr>
        <p:spPr>
          <a:xfrm>
            <a:off x="4851987" y="4436351"/>
            <a:ext cx="248250" cy="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467;p30"/>
          <p:cNvCxnSpPr/>
          <p:nvPr/>
        </p:nvCxnSpPr>
        <p:spPr>
          <a:xfrm>
            <a:off x="5672037" y="4436351"/>
            <a:ext cx="590826" cy="85955"/>
          </a:xfrm>
          <a:prstGeom prst="bentConnector3">
            <a:avLst>
              <a:gd name="adj1" fmla="val 50000"/>
            </a:avLst>
          </a:prstGeom>
          <a:noFill/>
          <a:ln w="9525" cap="flat" cmpd="sng">
            <a:solidFill>
              <a:schemeClr val="dk1"/>
            </a:solidFill>
            <a:prstDash val="solid"/>
            <a:round/>
            <a:headEnd type="none" w="med" len="med"/>
            <a:tailEnd type="oval" w="med" len="med"/>
          </a:ln>
        </p:spPr>
      </p:cxnSp>
      <p:grpSp>
        <p:nvGrpSpPr>
          <p:cNvPr id="164" name="Google Shape;442;p30"/>
          <p:cNvGrpSpPr/>
          <p:nvPr/>
        </p:nvGrpSpPr>
        <p:grpSpPr>
          <a:xfrm>
            <a:off x="3948898" y="3852478"/>
            <a:ext cx="1215827" cy="1215827"/>
            <a:chOff x="3890328" y="1987874"/>
            <a:chExt cx="1363340" cy="1363340"/>
          </a:xfrm>
        </p:grpSpPr>
        <p:grpSp>
          <p:nvGrpSpPr>
            <p:cNvPr id="165" name="Google Shape;443;p30"/>
            <p:cNvGrpSpPr/>
            <p:nvPr/>
          </p:nvGrpSpPr>
          <p:grpSpPr>
            <a:xfrm rot="-899921">
              <a:off x="4015410" y="2112956"/>
              <a:ext cx="1113177" cy="1113177"/>
              <a:chOff x="269239" y="624399"/>
              <a:chExt cx="2386800" cy="2386800"/>
            </a:xfrm>
          </p:grpSpPr>
          <p:sp>
            <p:nvSpPr>
              <p:cNvPr id="167"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471;p30"/>
          <p:cNvSpPr txBox="1">
            <a:spLocks/>
          </p:cNvSpPr>
          <p:nvPr/>
        </p:nvSpPr>
        <p:spPr>
          <a:xfrm>
            <a:off x="4186692" y="4249331"/>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Playfair Display ExtraBold"/>
              <a:buNone/>
              <a:defRPr sz="3500" b="0" i="0" u="none" strike="noStrike" cap="none">
                <a:solidFill>
                  <a:schemeClr val="dk1"/>
                </a:solidFill>
                <a:latin typeface="Playfair Display ExtraBold"/>
                <a:ea typeface="Playfair Display ExtraBold"/>
                <a:cs typeface="Playfair Display ExtraBold"/>
                <a:sym typeface="Playfair Display ExtraBold"/>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 sz="3000" b="1" dirty="0">
                <a:latin typeface="Roboto"/>
                <a:ea typeface="Roboto"/>
                <a:cs typeface="Roboto"/>
                <a:sym typeface="Roboto"/>
              </a:rPr>
              <a:t>05</a:t>
            </a:r>
          </a:p>
        </p:txBody>
      </p:sp>
      <p:grpSp>
        <p:nvGrpSpPr>
          <p:cNvPr id="177" name="Google Shape;513;p30"/>
          <p:cNvGrpSpPr/>
          <p:nvPr/>
        </p:nvGrpSpPr>
        <p:grpSpPr>
          <a:xfrm>
            <a:off x="5113855" y="2620681"/>
            <a:ext cx="571800" cy="571800"/>
            <a:chOff x="3454150" y="2270676"/>
            <a:chExt cx="571800" cy="571800"/>
          </a:xfrm>
        </p:grpSpPr>
        <p:sp>
          <p:nvSpPr>
            <p:cNvPr id="178" name="Google Shape;460;p30"/>
            <p:cNvSpPr/>
            <p:nvPr/>
          </p:nvSpPr>
          <p:spPr>
            <a:xfrm>
              <a:off x="3454150" y="2270676"/>
              <a:ext cx="571800" cy="571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514;p30"/>
            <p:cNvGrpSpPr/>
            <p:nvPr/>
          </p:nvGrpSpPr>
          <p:grpSpPr>
            <a:xfrm>
              <a:off x="3564151" y="2381095"/>
              <a:ext cx="351941" cy="350995"/>
              <a:chOff x="944600" y="3981825"/>
              <a:chExt cx="297750" cy="296950"/>
            </a:xfrm>
          </p:grpSpPr>
          <p:sp>
            <p:nvSpPr>
              <p:cNvPr id="180" name="Google Shape;515;p30"/>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516;p30"/>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517;p30"/>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518;p30"/>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0" name="Google Shape;507;p30"/>
          <p:cNvGrpSpPr/>
          <p:nvPr/>
        </p:nvGrpSpPr>
        <p:grpSpPr>
          <a:xfrm>
            <a:off x="5103616" y="4181373"/>
            <a:ext cx="571800" cy="571800"/>
            <a:chOff x="3454150" y="3829776"/>
            <a:chExt cx="571800" cy="571800"/>
          </a:xfrm>
          <a:solidFill>
            <a:schemeClr val="bg2"/>
          </a:solidFill>
        </p:grpSpPr>
        <p:sp>
          <p:nvSpPr>
            <p:cNvPr id="191" name="Google Shape;464;p30"/>
            <p:cNvSpPr/>
            <p:nvPr/>
          </p:nvSpPr>
          <p:spPr>
            <a:xfrm>
              <a:off x="3454150" y="3829776"/>
              <a:ext cx="571800" cy="571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508;p30"/>
            <p:cNvGrpSpPr/>
            <p:nvPr/>
          </p:nvGrpSpPr>
          <p:grpSpPr>
            <a:xfrm>
              <a:off x="3582254" y="3941139"/>
              <a:ext cx="350995" cy="349133"/>
              <a:chOff x="2404875" y="3955825"/>
              <a:chExt cx="296950" cy="295375"/>
            </a:xfrm>
            <a:grpFill/>
          </p:grpSpPr>
          <p:sp>
            <p:nvSpPr>
              <p:cNvPr id="193" name="Google Shape;509;p30"/>
              <p:cNvSpPr/>
              <p:nvPr/>
            </p:nvSpPr>
            <p:spPr>
              <a:xfrm>
                <a:off x="2404875" y="3955825"/>
                <a:ext cx="219775" cy="224500"/>
              </a:xfrm>
              <a:custGeom>
                <a:avLst/>
                <a:gdLst/>
                <a:ahLst/>
                <a:cxnLst/>
                <a:rect l="l" t="t" r="r" b="b"/>
                <a:pathLst>
                  <a:path w="8791" h="8980" extrusionOk="0">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510;p30"/>
              <p:cNvSpPr/>
              <p:nvPr/>
            </p:nvSpPr>
            <p:spPr>
              <a:xfrm>
                <a:off x="2510400" y="4024075"/>
                <a:ext cx="191425" cy="87575"/>
              </a:xfrm>
              <a:custGeom>
                <a:avLst/>
                <a:gdLst/>
                <a:ahLst/>
                <a:cxnLst/>
                <a:rect l="l" t="t" r="r" b="b"/>
                <a:pathLst>
                  <a:path w="7657" h="3503" extrusionOk="0">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511;p30"/>
              <p:cNvSpPr/>
              <p:nvPr/>
            </p:nvSpPr>
            <p:spPr>
              <a:xfrm>
                <a:off x="2424550" y="4188175"/>
                <a:ext cx="189050" cy="63025"/>
              </a:xfrm>
              <a:custGeom>
                <a:avLst/>
                <a:gdLst/>
                <a:ahLst/>
                <a:cxnLst/>
                <a:rect l="l" t="t" r="r" b="b"/>
                <a:pathLst>
                  <a:path w="7562" h="2521" extrusionOk="0">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512;p30"/>
              <p:cNvSpPr/>
              <p:nvPr/>
            </p:nvSpPr>
            <p:spPr>
              <a:xfrm>
                <a:off x="2457625" y="4007025"/>
                <a:ext cx="115025" cy="122100"/>
              </a:xfrm>
              <a:custGeom>
                <a:avLst/>
                <a:gdLst/>
                <a:ahLst/>
                <a:cxnLst/>
                <a:rect l="l" t="t" r="r" b="b"/>
                <a:pathLst>
                  <a:path w="4601" h="4884" extrusionOk="0">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 name="Google Shape;5892;p49"/>
          <p:cNvGrpSpPr/>
          <p:nvPr/>
        </p:nvGrpSpPr>
        <p:grpSpPr>
          <a:xfrm>
            <a:off x="5226539" y="4319379"/>
            <a:ext cx="351024" cy="350079"/>
            <a:chOff x="3859600" y="3591950"/>
            <a:chExt cx="296975" cy="296175"/>
          </a:xfrm>
          <a:solidFill>
            <a:schemeClr val="tx1"/>
          </a:solidFill>
        </p:grpSpPr>
        <p:sp>
          <p:nvSpPr>
            <p:cNvPr id="198" name="Google Shape;5893;p49"/>
            <p:cNvSpPr/>
            <p:nvPr/>
          </p:nvSpPr>
          <p:spPr>
            <a:xfrm>
              <a:off x="4034450" y="3766000"/>
              <a:ext cx="122125" cy="122125"/>
            </a:xfrm>
            <a:custGeom>
              <a:avLst/>
              <a:gdLst/>
              <a:ahLst/>
              <a:cxnLst/>
              <a:rect l="l" t="t" r="r" b="b"/>
              <a:pathLst>
                <a:path w="4885" h="4885" extrusionOk="0">
                  <a:moveTo>
                    <a:pt x="2395" y="1324"/>
                  </a:moveTo>
                  <a:cubicBezTo>
                    <a:pt x="2616" y="1324"/>
                    <a:pt x="2773" y="1482"/>
                    <a:pt x="2773" y="1702"/>
                  </a:cubicBezTo>
                  <a:lnTo>
                    <a:pt x="2773" y="2049"/>
                  </a:lnTo>
                  <a:lnTo>
                    <a:pt x="3120" y="2049"/>
                  </a:lnTo>
                  <a:cubicBezTo>
                    <a:pt x="3309" y="2049"/>
                    <a:pt x="3466" y="2206"/>
                    <a:pt x="3466" y="2395"/>
                  </a:cubicBezTo>
                  <a:cubicBezTo>
                    <a:pt x="3466" y="2584"/>
                    <a:pt x="3309" y="2742"/>
                    <a:pt x="3120" y="2742"/>
                  </a:cubicBezTo>
                  <a:lnTo>
                    <a:pt x="2395" y="2742"/>
                  </a:lnTo>
                  <a:cubicBezTo>
                    <a:pt x="2206" y="2742"/>
                    <a:pt x="2049" y="2584"/>
                    <a:pt x="2049" y="2395"/>
                  </a:cubicBezTo>
                  <a:lnTo>
                    <a:pt x="2049" y="1702"/>
                  </a:lnTo>
                  <a:cubicBezTo>
                    <a:pt x="2049" y="1482"/>
                    <a:pt x="2206" y="1324"/>
                    <a:pt x="2395" y="1324"/>
                  </a:cubicBezTo>
                  <a:close/>
                  <a:moveTo>
                    <a:pt x="2458" y="1"/>
                  </a:moveTo>
                  <a:cubicBezTo>
                    <a:pt x="1104" y="1"/>
                    <a:pt x="1" y="1103"/>
                    <a:pt x="1" y="2427"/>
                  </a:cubicBezTo>
                  <a:cubicBezTo>
                    <a:pt x="1" y="3781"/>
                    <a:pt x="1104" y="4884"/>
                    <a:pt x="2458" y="4884"/>
                  </a:cubicBezTo>
                  <a:cubicBezTo>
                    <a:pt x="3782" y="4884"/>
                    <a:pt x="4884" y="3781"/>
                    <a:pt x="4884" y="2427"/>
                  </a:cubicBezTo>
                  <a:cubicBezTo>
                    <a:pt x="4853" y="1072"/>
                    <a:pt x="3782" y="1"/>
                    <a:pt x="245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5894;p49"/>
            <p:cNvSpPr/>
            <p:nvPr/>
          </p:nvSpPr>
          <p:spPr>
            <a:xfrm>
              <a:off x="3860400" y="3679375"/>
              <a:ext cx="260725" cy="173300"/>
            </a:xfrm>
            <a:custGeom>
              <a:avLst/>
              <a:gdLst/>
              <a:ahLst/>
              <a:cxnLst/>
              <a:rect l="l" t="t" r="r" b="b"/>
              <a:pathLst>
                <a:path w="10429" h="6932" extrusionOk="0">
                  <a:moveTo>
                    <a:pt x="2426" y="662"/>
                  </a:moveTo>
                  <a:cubicBezTo>
                    <a:pt x="2647" y="662"/>
                    <a:pt x="2804" y="819"/>
                    <a:pt x="2804" y="1008"/>
                  </a:cubicBezTo>
                  <a:cubicBezTo>
                    <a:pt x="2804" y="1197"/>
                    <a:pt x="2647" y="1355"/>
                    <a:pt x="2426" y="1355"/>
                  </a:cubicBezTo>
                  <a:lnTo>
                    <a:pt x="1733" y="1355"/>
                  </a:lnTo>
                  <a:cubicBezTo>
                    <a:pt x="1544" y="1355"/>
                    <a:pt x="1387" y="1197"/>
                    <a:pt x="1387" y="1008"/>
                  </a:cubicBezTo>
                  <a:cubicBezTo>
                    <a:pt x="1387" y="819"/>
                    <a:pt x="1544" y="662"/>
                    <a:pt x="1733" y="662"/>
                  </a:cubicBezTo>
                  <a:close/>
                  <a:moveTo>
                    <a:pt x="4537" y="662"/>
                  </a:moveTo>
                  <a:cubicBezTo>
                    <a:pt x="4726" y="662"/>
                    <a:pt x="4884" y="819"/>
                    <a:pt x="4884" y="1008"/>
                  </a:cubicBezTo>
                  <a:cubicBezTo>
                    <a:pt x="4884" y="1197"/>
                    <a:pt x="4695" y="1355"/>
                    <a:pt x="4537" y="1355"/>
                  </a:cubicBezTo>
                  <a:lnTo>
                    <a:pt x="3812" y="1355"/>
                  </a:lnTo>
                  <a:cubicBezTo>
                    <a:pt x="3623" y="1355"/>
                    <a:pt x="3466" y="1197"/>
                    <a:pt x="3466" y="1008"/>
                  </a:cubicBezTo>
                  <a:cubicBezTo>
                    <a:pt x="3466" y="819"/>
                    <a:pt x="3623" y="662"/>
                    <a:pt x="3812" y="662"/>
                  </a:cubicBezTo>
                  <a:close/>
                  <a:moveTo>
                    <a:pt x="6648" y="662"/>
                  </a:moveTo>
                  <a:cubicBezTo>
                    <a:pt x="6837" y="662"/>
                    <a:pt x="6994" y="819"/>
                    <a:pt x="6994" y="1008"/>
                  </a:cubicBezTo>
                  <a:cubicBezTo>
                    <a:pt x="6994" y="1197"/>
                    <a:pt x="6837" y="1355"/>
                    <a:pt x="6648" y="1355"/>
                  </a:cubicBezTo>
                  <a:lnTo>
                    <a:pt x="5955" y="1355"/>
                  </a:lnTo>
                  <a:cubicBezTo>
                    <a:pt x="5734" y="1355"/>
                    <a:pt x="5577" y="1197"/>
                    <a:pt x="5577" y="1008"/>
                  </a:cubicBezTo>
                  <a:cubicBezTo>
                    <a:pt x="5577" y="819"/>
                    <a:pt x="5734" y="662"/>
                    <a:pt x="5955" y="662"/>
                  </a:cubicBezTo>
                  <a:close/>
                  <a:moveTo>
                    <a:pt x="8727" y="662"/>
                  </a:moveTo>
                  <a:cubicBezTo>
                    <a:pt x="8948" y="662"/>
                    <a:pt x="9105" y="819"/>
                    <a:pt x="9105" y="1008"/>
                  </a:cubicBezTo>
                  <a:cubicBezTo>
                    <a:pt x="9105" y="1197"/>
                    <a:pt x="8948" y="1355"/>
                    <a:pt x="8727" y="1355"/>
                  </a:cubicBezTo>
                  <a:lnTo>
                    <a:pt x="8034" y="1355"/>
                  </a:lnTo>
                  <a:cubicBezTo>
                    <a:pt x="7845" y="1355"/>
                    <a:pt x="7688" y="1197"/>
                    <a:pt x="7688" y="1008"/>
                  </a:cubicBezTo>
                  <a:cubicBezTo>
                    <a:pt x="7688" y="819"/>
                    <a:pt x="7845" y="662"/>
                    <a:pt x="8034" y="662"/>
                  </a:cubicBezTo>
                  <a:close/>
                  <a:moveTo>
                    <a:pt x="2426" y="2080"/>
                  </a:moveTo>
                  <a:cubicBezTo>
                    <a:pt x="2647" y="2080"/>
                    <a:pt x="2804" y="2237"/>
                    <a:pt x="2804" y="2426"/>
                  </a:cubicBezTo>
                  <a:cubicBezTo>
                    <a:pt x="2804" y="2647"/>
                    <a:pt x="2647" y="2773"/>
                    <a:pt x="2426" y="2773"/>
                  </a:cubicBezTo>
                  <a:lnTo>
                    <a:pt x="1733" y="2773"/>
                  </a:lnTo>
                  <a:cubicBezTo>
                    <a:pt x="1544" y="2773"/>
                    <a:pt x="1387" y="2647"/>
                    <a:pt x="1387" y="2426"/>
                  </a:cubicBezTo>
                  <a:cubicBezTo>
                    <a:pt x="1387" y="2206"/>
                    <a:pt x="1544" y="2080"/>
                    <a:pt x="1733" y="2080"/>
                  </a:cubicBezTo>
                  <a:close/>
                  <a:moveTo>
                    <a:pt x="4537" y="2080"/>
                  </a:moveTo>
                  <a:cubicBezTo>
                    <a:pt x="4726" y="2080"/>
                    <a:pt x="4884" y="2237"/>
                    <a:pt x="4884" y="2426"/>
                  </a:cubicBezTo>
                  <a:cubicBezTo>
                    <a:pt x="4884" y="2647"/>
                    <a:pt x="4695" y="2773"/>
                    <a:pt x="4537" y="2773"/>
                  </a:cubicBezTo>
                  <a:lnTo>
                    <a:pt x="3812" y="2773"/>
                  </a:lnTo>
                  <a:cubicBezTo>
                    <a:pt x="3623" y="2773"/>
                    <a:pt x="3466" y="2647"/>
                    <a:pt x="3466" y="2426"/>
                  </a:cubicBezTo>
                  <a:cubicBezTo>
                    <a:pt x="3466" y="2206"/>
                    <a:pt x="3623" y="2080"/>
                    <a:pt x="3812" y="2080"/>
                  </a:cubicBezTo>
                  <a:close/>
                  <a:moveTo>
                    <a:pt x="6648" y="2080"/>
                  </a:moveTo>
                  <a:cubicBezTo>
                    <a:pt x="6837" y="2080"/>
                    <a:pt x="6994" y="2237"/>
                    <a:pt x="6994" y="2426"/>
                  </a:cubicBezTo>
                  <a:cubicBezTo>
                    <a:pt x="6994" y="2647"/>
                    <a:pt x="6837" y="2773"/>
                    <a:pt x="6648" y="2773"/>
                  </a:cubicBezTo>
                  <a:lnTo>
                    <a:pt x="5955" y="2773"/>
                  </a:lnTo>
                  <a:cubicBezTo>
                    <a:pt x="5734" y="2773"/>
                    <a:pt x="5577" y="2647"/>
                    <a:pt x="5577" y="2426"/>
                  </a:cubicBezTo>
                  <a:cubicBezTo>
                    <a:pt x="5577" y="2206"/>
                    <a:pt x="5734" y="2080"/>
                    <a:pt x="5955" y="2080"/>
                  </a:cubicBezTo>
                  <a:close/>
                  <a:moveTo>
                    <a:pt x="8727" y="2080"/>
                  </a:moveTo>
                  <a:cubicBezTo>
                    <a:pt x="8948" y="2080"/>
                    <a:pt x="9105" y="2237"/>
                    <a:pt x="9105" y="2426"/>
                  </a:cubicBezTo>
                  <a:cubicBezTo>
                    <a:pt x="9105" y="2647"/>
                    <a:pt x="8948" y="2773"/>
                    <a:pt x="8727" y="2773"/>
                  </a:cubicBezTo>
                  <a:lnTo>
                    <a:pt x="8034" y="2773"/>
                  </a:lnTo>
                  <a:cubicBezTo>
                    <a:pt x="7845" y="2773"/>
                    <a:pt x="7688" y="2647"/>
                    <a:pt x="7688" y="2426"/>
                  </a:cubicBezTo>
                  <a:cubicBezTo>
                    <a:pt x="7688" y="2206"/>
                    <a:pt x="7845" y="2080"/>
                    <a:pt x="8034" y="2080"/>
                  </a:cubicBezTo>
                  <a:close/>
                  <a:moveTo>
                    <a:pt x="2426" y="3466"/>
                  </a:moveTo>
                  <a:cubicBezTo>
                    <a:pt x="2647" y="3466"/>
                    <a:pt x="2804" y="3623"/>
                    <a:pt x="2804" y="3812"/>
                  </a:cubicBezTo>
                  <a:cubicBezTo>
                    <a:pt x="2804" y="4001"/>
                    <a:pt x="2647" y="4159"/>
                    <a:pt x="2426" y="4159"/>
                  </a:cubicBezTo>
                  <a:lnTo>
                    <a:pt x="1733" y="4159"/>
                  </a:lnTo>
                  <a:cubicBezTo>
                    <a:pt x="1544" y="4159"/>
                    <a:pt x="1387" y="4001"/>
                    <a:pt x="1387" y="3812"/>
                  </a:cubicBezTo>
                  <a:cubicBezTo>
                    <a:pt x="1387" y="3623"/>
                    <a:pt x="1544" y="3466"/>
                    <a:pt x="1733" y="3466"/>
                  </a:cubicBezTo>
                  <a:close/>
                  <a:moveTo>
                    <a:pt x="4537" y="3466"/>
                  </a:moveTo>
                  <a:cubicBezTo>
                    <a:pt x="4726" y="3466"/>
                    <a:pt x="4884" y="3623"/>
                    <a:pt x="4884" y="3812"/>
                  </a:cubicBezTo>
                  <a:cubicBezTo>
                    <a:pt x="4884" y="4001"/>
                    <a:pt x="4695" y="4159"/>
                    <a:pt x="4537" y="4159"/>
                  </a:cubicBezTo>
                  <a:lnTo>
                    <a:pt x="3812" y="4159"/>
                  </a:lnTo>
                  <a:cubicBezTo>
                    <a:pt x="3623" y="4159"/>
                    <a:pt x="3466" y="4001"/>
                    <a:pt x="3466" y="3812"/>
                  </a:cubicBezTo>
                  <a:cubicBezTo>
                    <a:pt x="3466" y="3623"/>
                    <a:pt x="3623" y="3466"/>
                    <a:pt x="3812" y="3466"/>
                  </a:cubicBezTo>
                  <a:close/>
                  <a:moveTo>
                    <a:pt x="6648" y="3466"/>
                  </a:moveTo>
                  <a:cubicBezTo>
                    <a:pt x="6837" y="3466"/>
                    <a:pt x="6994" y="3623"/>
                    <a:pt x="6994" y="3812"/>
                  </a:cubicBezTo>
                  <a:cubicBezTo>
                    <a:pt x="6994" y="4001"/>
                    <a:pt x="6837" y="4159"/>
                    <a:pt x="6648" y="4159"/>
                  </a:cubicBezTo>
                  <a:lnTo>
                    <a:pt x="5955" y="4159"/>
                  </a:lnTo>
                  <a:cubicBezTo>
                    <a:pt x="5734" y="4159"/>
                    <a:pt x="5577" y="4001"/>
                    <a:pt x="5577" y="3812"/>
                  </a:cubicBezTo>
                  <a:cubicBezTo>
                    <a:pt x="5577" y="3623"/>
                    <a:pt x="5734" y="3466"/>
                    <a:pt x="5955" y="3466"/>
                  </a:cubicBezTo>
                  <a:close/>
                  <a:moveTo>
                    <a:pt x="2426" y="4852"/>
                  </a:moveTo>
                  <a:cubicBezTo>
                    <a:pt x="2647" y="4852"/>
                    <a:pt x="2804" y="5010"/>
                    <a:pt x="2804" y="5199"/>
                  </a:cubicBezTo>
                  <a:cubicBezTo>
                    <a:pt x="2804" y="5388"/>
                    <a:pt x="2647" y="5545"/>
                    <a:pt x="2426" y="5545"/>
                  </a:cubicBezTo>
                  <a:lnTo>
                    <a:pt x="1733" y="5545"/>
                  </a:lnTo>
                  <a:cubicBezTo>
                    <a:pt x="1544" y="5545"/>
                    <a:pt x="1387" y="5388"/>
                    <a:pt x="1387" y="5199"/>
                  </a:cubicBezTo>
                  <a:cubicBezTo>
                    <a:pt x="1387" y="5010"/>
                    <a:pt x="1544" y="4852"/>
                    <a:pt x="1733" y="4852"/>
                  </a:cubicBezTo>
                  <a:close/>
                  <a:moveTo>
                    <a:pt x="4537" y="4852"/>
                  </a:moveTo>
                  <a:cubicBezTo>
                    <a:pt x="4726" y="4852"/>
                    <a:pt x="4884" y="5010"/>
                    <a:pt x="4884" y="5199"/>
                  </a:cubicBezTo>
                  <a:cubicBezTo>
                    <a:pt x="4884" y="5388"/>
                    <a:pt x="4695" y="5545"/>
                    <a:pt x="4537" y="5545"/>
                  </a:cubicBezTo>
                  <a:lnTo>
                    <a:pt x="3812" y="5545"/>
                  </a:lnTo>
                  <a:cubicBezTo>
                    <a:pt x="3623" y="5545"/>
                    <a:pt x="3466" y="5388"/>
                    <a:pt x="3466" y="5199"/>
                  </a:cubicBezTo>
                  <a:cubicBezTo>
                    <a:pt x="3466" y="5010"/>
                    <a:pt x="3623" y="4852"/>
                    <a:pt x="3812" y="4852"/>
                  </a:cubicBezTo>
                  <a:close/>
                  <a:moveTo>
                    <a:pt x="0" y="0"/>
                  </a:moveTo>
                  <a:lnTo>
                    <a:pt x="0" y="5892"/>
                  </a:lnTo>
                  <a:cubicBezTo>
                    <a:pt x="0" y="6459"/>
                    <a:pt x="473" y="6931"/>
                    <a:pt x="1071" y="6931"/>
                  </a:cubicBezTo>
                  <a:lnTo>
                    <a:pt x="6490" y="6931"/>
                  </a:lnTo>
                  <a:cubicBezTo>
                    <a:pt x="6364" y="6616"/>
                    <a:pt x="6301" y="6270"/>
                    <a:pt x="6301" y="5892"/>
                  </a:cubicBezTo>
                  <a:cubicBezTo>
                    <a:pt x="6301" y="5797"/>
                    <a:pt x="6333" y="5671"/>
                    <a:pt x="6333" y="5545"/>
                  </a:cubicBezTo>
                  <a:lnTo>
                    <a:pt x="5955" y="5545"/>
                  </a:lnTo>
                  <a:cubicBezTo>
                    <a:pt x="5734" y="5545"/>
                    <a:pt x="5577" y="5388"/>
                    <a:pt x="5577" y="5199"/>
                  </a:cubicBezTo>
                  <a:cubicBezTo>
                    <a:pt x="5577" y="5010"/>
                    <a:pt x="5734" y="4852"/>
                    <a:pt x="5955" y="4852"/>
                  </a:cubicBezTo>
                  <a:lnTo>
                    <a:pt x="6490" y="4852"/>
                  </a:lnTo>
                  <a:cubicBezTo>
                    <a:pt x="6931" y="3623"/>
                    <a:pt x="8066" y="2741"/>
                    <a:pt x="9420" y="2741"/>
                  </a:cubicBezTo>
                  <a:cubicBezTo>
                    <a:pt x="9767" y="2741"/>
                    <a:pt x="10113" y="2836"/>
                    <a:pt x="10428" y="2962"/>
                  </a:cubicBezTo>
                  <a:lnTo>
                    <a:pt x="10428"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5895;p49"/>
            <p:cNvSpPr/>
            <p:nvPr/>
          </p:nvSpPr>
          <p:spPr>
            <a:xfrm>
              <a:off x="3859600" y="3591950"/>
              <a:ext cx="261525" cy="70900"/>
            </a:xfrm>
            <a:custGeom>
              <a:avLst/>
              <a:gdLst/>
              <a:ahLst/>
              <a:cxnLst/>
              <a:rect l="l" t="t" r="r" b="b"/>
              <a:pathLst>
                <a:path w="10461" h="2836" extrusionOk="0">
                  <a:moveTo>
                    <a:pt x="1734" y="0"/>
                  </a:moveTo>
                  <a:cubicBezTo>
                    <a:pt x="1513" y="0"/>
                    <a:pt x="1356" y="158"/>
                    <a:pt x="1356" y="347"/>
                  </a:cubicBezTo>
                  <a:lnTo>
                    <a:pt x="1356" y="693"/>
                  </a:lnTo>
                  <a:lnTo>
                    <a:pt x="1009" y="693"/>
                  </a:lnTo>
                  <a:cubicBezTo>
                    <a:pt x="410" y="693"/>
                    <a:pt x="1" y="1166"/>
                    <a:pt x="1" y="1733"/>
                  </a:cubicBezTo>
                  <a:lnTo>
                    <a:pt x="1" y="2836"/>
                  </a:lnTo>
                  <a:lnTo>
                    <a:pt x="10429" y="2836"/>
                  </a:lnTo>
                  <a:lnTo>
                    <a:pt x="10429" y="1733"/>
                  </a:lnTo>
                  <a:lnTo>
                    <a:pt x="10460" y="1733"/>
                  </a:lnTo>
                  <a:cubicBezTo>
                    <a:pt x="10460" y="1134"/>
                    <a:pt x="9988" y="693"/>
                    <a:pt x="9421" y="693"/>
                  </a:cubicBezTo>
                  <a:lnTo>
                    <a:pt x="9074" y="693"/>
                  </a:lnTo>
                  <a:lnTo>
                    <a:pt x="9074" y="347"/>
                  </a:lnTo>
                  <a:cubicBezTo>
                    <a:pt x="9074" y="158"/>
                    <a:pt x="8917" y="0"/>
                    <a:pt x="8728" y="0"/>
                  </a:cubicBezTo>
                  <a:cubicBezTo>
                    <a:pt x="8539" y="0"/>
                    <a:pt x="8381" y="158"/>
                    <a:pt x="8381" y="347"/>
                  </a:cubicBezTo>
                  <a:lnTo>
                    <a:pt x="8381" y="693"/>
                  </a:lnTo>
                  <a:lnTo>
                    <a:pt x="6995" y="693"/>
                  </a:lnTo>
                  <a:lnTo>
                    <a:pt x="6995" y="347"/>
                  </a:lnTo>
                  <a:cubicBezTo>
                    <a:pt x="6995" y="158"/>
                    <a:pt x="6837" y="0"/>
                    <a:pt x="6648" y="0"/>
                  </a:cubicBezTo>
                  <a:cubicBezTo>
                    <a:pt x="6459" y="0"/>
                    <a:pt x="6302" y="158"/>
                    <a:pt x="6302" y="347"/>
                  </a:cubicBezTo>
                  <a:lnTo>
                    <a:pt x="6302" y="693"/>
                  </a:lnTo>
                  <a:lnTo>
                    <a:pt x="4159" y="693"/>
                  </a:lnTo>
                  <a:lnTo>
                    <a:pt x="4159" y="347"/>
                  </a:lnTo>
                  <a:cubicBezTo>
                    <a:pt x="4159" y="158"/>
                    <a:pt x="4002" y="0"/>
                    <a:pt x="3813" y="0"/>
                  </a:cubicBezTo>
                  <a:cubicBezTo>
                    <a:pt x="3624" y="0"/>
                    <a:pt x="3466" y="158"/>
                    <a:pt x="3466" y="347"/>
                  </a:cubicBezTo>
                  <a:lnTo>
                    <a:pt x="3466" y="693"/>
                  </a:lnTo>
                  <a:lnTo>
                    <a:pt x="2080" y="693"/>
                  </a:lnTo>
                  <a:lnTo>
                    <a:pt x="2080" y="347"/>
                  </a:lnTo>
                  <a:cubicBezTo>
                    <a:pt x="2080" y="158"/>
                    <a:pt x="1923" y="0"/>
                    <a:pt x="173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4696;p47"/>
          <p:cNvGrpSpPr/>
          <p:nvPr/>
        </p:nvGrpSpPr>
        <p:grpSpPr>
          <a:xfrm>
            <a:off x="3561702" y="1977069"/>
            <a:ext cx="340204" cy="298116"/>
            <a:chOff x="899850" y="871450"/>
            <a:chExt cx="483175" cy="423400"/>
          </a:xfrm>
          <a:solidFill>
            <a:schemeClr val="tx1"/>
          </a:solidFill>
        </p:grpSpPr>
        <p:sp>
          <p:nvSpPr>
            <p:cNvPr id="202" name="Google Shape;4697;p47"/>
            <p:cNvSpPr/>
            <p:nvPr/>
          </p:nvSpPr>
          <p:spPr>
            <a:xfrm>
              <a:off x="1325175" y="1040825"/>
              <a:ext cx="56425" cy="28275"/>
            </a:xfrm>
            <a:custGeom>
              <a:avLst/>
              <a:gdLst/>
              <a:ahLst/>
              <a:cxnLst/>
              <a:rect l="l" t="t" r="r" b="b"/>
              <a:pathLst>
                <a:path w="2257" h="1131" extrusionOk="0">
                  <a:moveTo>
                    <a:pt x="564" y="1"/>
                  </a:moveTo>
                  <a:cubicBezTo>
                    <a:pt x="251" y="1"/>
                    <a:pt x="1" y="251"/>
                    <a:pt x="1" y="564"/>
                  </a:cubicBezTo>
                  <a:cubicBezTo>
                    <a:pt x="1" y="877"/>
                    <a:pt x="251" y="1130"/>
                    <a:pt x="564" y="1130"/>
                  </a:cubicBezTo>
                  <a:lnTo>
                    <a:pt x="1693" y="1130"/>
                  </a:lnTo>
                  <a:cubicBezTo>
                    <a:pt x="2006" y="1130"/>
                    <a:pt x="2256" y="877"/>
                    <a:pt x="2256" y="564"/>
                  </a:cubicBezTo>
                  <a:cubicBezTo>
                    <a:pt x="2256" y="251"/>
                    <a:pt x="2006" y="1"/>
                    <a:pt x="16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3" name="Google Shape;4698;p47"/>
            <p:cNvSpPr/>
            <p:nvPr/>
          </p:nvSpPr>
          <p:spPr>
            <a:xfrm>
              <a:off x="1323750" y="956100"/>
              <a:ext cx="59275" cy="56525"/>
            </a:xfrm>
            <a:custGeom>
              <a:avLst/>
              <a:gdLst/>
              <a:ahLst/>
              <a:cxnLst/>
              <a:rect l="l" t="t" r="r" b="b"/>
              <a:pathLst>
                <a:path w="2371" h="2261" extrusionOk="0">
                  <a:moveTo>
                    <a:pt x="1750" y="0"/>
                  </a:moveTo>
                  <a:cubicBezTo>
                    <a:pt x="1605" y="0"/>
                    <a:pt x="1461" y="55"/>
                    <a:pt x="1350" y="165"/>
                  </a:cubicBezTo>
                  <a:lnTo>
                    <a:pt x="220" y="1294"/>
                  </a:lnTo>
                  <a:cubicBezTo>
                    <a:pt x="0" y="1517"/>
                    <a:pt x="0" y="1872"/>
                    <a:pt x="220" y="2095"/>
                  </a:cubicBezTo>
                  <a:cubicBezTo>
                    <a:pt x="332" y="2205"/>
                    <a:pt x="476" y="2260"/>
                    <a:pt x="621" y="2260"/>
                  </a:cubicBezTo>
                  <a:cubicBezTo>
                    <a:pt x="765" y="2260"/>
                    <a:pt x="910" y="2205"/>
                    <a:pt x="1021" y="2095"/>
                  </a:cubicBezTo>
                  <a:lnTo>
                    <a:pt x="2151" y="966"/>
                  </a:lnTo>
                  <a:cubicBezTo>
                    <a:pt x="2370" y="743"/>
                    <a:pt x="2370" y="388"/>
                    <a:pt x="2151" y="165"/>
                  </a:cubicBezTo>
                  <a:cubicBezTo>
                    <a:pt x="2039" y="55"/>
                    <a:pt x="1895"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4" name="Google Shape;4699;p47"/>
            <p:cNvSpPr/>
            <p:nvPr/>
          </p:nvSpPr>
          <p:spPr>
            <a:xfrm>
              <a:off x="1323750" y="1097250"/>
              <a:ext cx="59275" cy="56525"/>
            </a:xfrm>
            <a:custGeom>
              <a:avLst/>
              <a:gdLst/>
              <a:ahLst/>
              <a:cxnLst/>
              <a:rect l="l" t="t" r="r" b="b"/>
              <a:pathLst>
                <a:path w="2371" h="2261" extrusionOk="0">
                  <a:moveTo>
                    <a:pt x="621" y="0"/>
                  </a:moveTo>
                  <a:cubicBezTo>
                    <a:pt x="476" y="0"/>
                    <a:pt x="332" y="55"/>
                    <a:pt x="220" y="165"/>
                  </a:cubicBezTo>
                  <a:cubicBezTo>
                    <a:pt x="0" y="388"/>
                    <a:pt x="0" y="743"/>
                    <a:pt x="220" y="966"/>
                  </a:cubicBezTo>
                  <a:lnTo>
                    <a:pt x="1350" y="2095"/>
                  </a:lnTo>
                  <a:cubicBezTo>
                    <a:pt x="1461" y="2205"/>
                    <a:pt x="1605" y="2260"/>
                    <a:pt x="1750" y="2260"/>
                  </a:cubicBezTo>
                  <a:cubicBezTo>
                    <a:pt x="1895" y="2260"/>
                    <a:pt x="2039" y="2205"/>
                    <a:pt x="2151" y="2095"/>
                  </a:cubicBezTo>
                  <a:cubicBezTo>
                    <a:pt x="2370" y="1872"/>
                    <a:pt x="2370" y="1517"/>
                    <a:pt x="2151" y="1294"/>
                  </a:cubicBezTo>
                  <a:lnTo>
                    <a:pt x="1021" y="165"/>
                  </a:lnTo>
                  <a:cubicBezTo>
                    <a:pt x="910" y="55"/>
                    <a:pt x="765" y="0"/>
                    <a:pt x="6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5" name="Google Shape;4700;p47"/>
            <p:cNvSpPr/>
            <p:nvPr/>
          </p:nvSpPr>
          <p:spPr>
            <a:xfrm>
              <a:off x="899850" y="871450"/>
              <a:ext cx="396150" cy="423400"/>
            </a:xfrm>
            <a:custGeom>
              <a:avLst/>
              <a:gdLst/>
              <a:ahLst/>
              <a:cxnLst/>
              <a:rect l="l" t="t" r="r" b="b"/>
              <a:pathLst>
                <a:path w="15846" h="16936" extrusionOk="0">
                  <a:moveTo>
                    <a:pt x="6812" y="4518"/>
                  </a:moveTo>
                  <a:lnTo>
                    <a:pt x="6812" y="10164"/>
                  </a:lnTo>
                  <a:lnTo>
                    <a:pt x="5682" y="10164"/>
                  </a:lnTo>
                  <a:lnTo>
                    <a:pt x="5682" y="4518"/>
                  </a:lnTo>
                  <a:close/>
                  <a:moveTo>
                    <a:pt x="14153" y="1130"/>
                  </a:moveTo>
                  <a:cubicBezTo>
                    <a:pt x="14463" y="1130"/>
                    <a:pt x="14716" y="1380"/>
                    <a:pt x="14716" y="1693"/>
                  </a:cubicBezTo>
                  <a:lnTo>
                    <a:pt x="14716" y="12985"/>
                  </a:lnTo>
                  <a:cubicBezTo>
                    <a:pt x="14716" y="13298"/>
                    <a:pt x="14463" y="13551"/>
                    <a:pt x="14153" y="13551"/>
                  </a:cubicBezTo>
                  <a:lnTo>
                    <a:pt x="13587" y="13551"/>
                  </a:lnTo>
                  <a:lnTo>
                    <a:pt x="13587" y="1130"/>
                  </a:lnTo>
                  <a:close/>
                  <a:moveTo>
                    <a:pt x="13018" y="1"/>
                  </a:moveTo>
                  <a:cubicBezTo>
                    <a:pt x="13012" y="1"/>
                    <a:pt x="13006" y="4"/>
                    <a:pt x="13000" y="4"/>
                  </a:cubicBezTo>
                  <a:cubicBezTo>
                    <a:pt x="12992" y="4"/>
                    <a:pt x="12985" y="4"/>
                    <a:pt x="12978" y="4"/>
                  </a:cubicBezTo>
                  <a:cubicBezTo>
                    <a:pt x="12972" y="4"/>
                    <a:pt x="12967" y="4"/>
                    <a:pt x="12961" y="4"/>
                  </a:cubicBezTo>
                  <a:cubicBezTo>
                    <a:pt x="12797" y="4"/>
                    <a:pt x="12768" y="58"/>
                    <a:pt x="7221" y="3385"/>
                  </a:cubicBezTo>
                  <a:lnTo>
                    <a:pt x="3990" y="3385"/>
                  </a:lnTo>
                  <a:cubicBezTo>
                    <a:pt x="1810" y="3388"/>
                    <a:pt x="0" y="5159"/>
                    <a:pt x="0" y="7339"/>
                  </a:cubicBezTo>
                  <a:cubicBezTo>
                    <a:pt x="0" y="9323"/>
                    <a:pt x="1515" y="10959"/>
                    <a:pt x="3424" y="11236"/>
                  </a:cubicBezTo>
                  <a:lnTo>
                    <a:pt x="3424" y="15244"/>
                  </a:lnTo>
                  <a:cubicBezTo>
                    <a:pt x="3424" y="16180"/>
                    <a:pt x="4183" y="16936"/>
                    <a:pt x="5119" y="16936"/>
                  </a:cubicBezTo>
                  <a:cubicBezTo>
                    <a:pt x="6053" y="16936"/>
                    <a:pt x="6812" y="16180"/>
                    <a:pt x="6812" y="15244"/>
                  </a:cubicBezTo>
                  <a:lnTo>
                    <a:pt x="6812" y="11293"/>
                  </a:lnTo>
                  <a:lnTo>
                    <a:pt x="7221" y="11293"/>
                  </a:lnTo>
                  <a:cubicBezTo>
                    <a:pt x="12690" y="14573"/>
                    <a:pt x="12811" y="14681"/>
                    <a:pt x="12984" y="14681"/>
                  </a:cubicBezTo>
                  <a:cubicBezTo>
                    <a:pt x="12997" y="14681"/>
                    <a:pt x="13009" y="14681"/>
                    <a:pt x="13024" y="14681"/>
                  </a:cubicBezTo>
                  <a:lnTo>
                    <a:pt x="14153" y="14681"/>
                  </a:lnTo>
                  <a:cubicBezTo>
                    <a:pt x="15087" y="14678"/>
                    <a:pt x="15845" y="13922"/>
                    <a:pt x="15845" y="12985"/>
                  </a:cubicBezTo>
                  <a:lnTo>
                    <a:pt x="15845" y="1693"/>
                  </a:lnTo>
                  <a:cubicBezTo>
                    <a:pt x="15845" y="756"/>
                    <a:pt x="15087" y="1"/>
                    <a:pt x="141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0092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9"/>
                                        </p:tgtEl>
                                        <p:attrNameLst>
                                          <p:attrName>style.visibility</p:attrName>
                                        </p:attrNameLst>
                                      </p:cBhvr>
                                      <p:to>
                                        <p:strVal val="visible"/>
                                      </p:to>
                                    </p:set>
                                    <p:animEffect transition="in" filter="wipe(down)">
                                      <p:cBhvr>
                                        <p:cTn id="7" dur="500"/>
                                        <p:tgtEl>
                                          <p:spTgt spid="469"/>
                                        </p:tgtEl>
                                      </p:cBhvr>
                                    </p:animEffect>
                                  </p:childTnLst>
                                </p:cTn>
                              </p:par>
                              <p:par>
                                <p:cTn id="8" presetID="22" presetClass="entr" presetSubtype="4" fill="hold" nodeType="withEffect">
                                  <p:stCondLst>
                                    <p:cond delay="0"/>
                                  </p:stCondLst>
                                  <p:childTnLst>
                                    <p:set>
                                      <p:cBhvr>
                                        <p:cTn id="9" dur="1" fill="hold">
                                          <p:stCondLst>
                                            <p:cond delay="0"/>
                                          </p:stCondLst>
                                        </p:cTn>
                                        <p:tgtEl>
                                          <p:spTgt spid="452"/>
                                        </p:tgtEl>
                                        <p:attrNameLst>
                                          <p:attrName>style.visibility</p:attrName>
                                        </p:attrNameLst>
                                      </p:cBhvr>
                                      <p:to>
                                        <p:strVal val="visible"/>
                                      </p:to>
                                    </p:set>
                                    <p:animEffect transition="in" filter="wipe(down)">
                                      <p:cBhvr>
                                        <p:cTn id="10" dur="500"/>
                                        <p:tgtEl>
                                          <p:spTgt spid="452"/>
                                        </p:tgtEl>
                                      </p:cBhvr>
                                    </p:animEffect>
                                  </p:childTnLst>
                                </p:cTn>
                              </p:par>
                              <p:par>
                                <p:cTn id="11" presetID="22" presetClass="entr" presetSubtype="4" fill="hold" nodeType="withEffect">
                                  <p:stCondLst>
                                    <p:cond delay="0"/>
                                  </p:stCondLst>
                                  <p:childTnLst>
                                    <p:set>
                                      <p:cBhvr>
                                        <p:cTn id="12" dur="1" fill="hold">
                                          <p:stCondLst>
                                            <p:cond delay="0"/>
                                          </p:stCondLst>
                                        </p:cTn>
                                        <p:tgtEl>
                                          <p:spTgt spid="457"/>
                                        </p:tgtEl>
                                        <p:attrNameLst>
                                          <p:attrName>style.visibility</p:attrName>
                                        </p:attrNameLst>
                                      </p:cBhvr>
                                      <p:to>
                                        <p:strVal val="visible"/>
                                      </p:to>
                                    </p:set>
                                    <p:animEffect transition="in" filter="wipe(down)">
                                      <p:cBhvr>
                                        <p:cTn id="13" dur="500"/>
                                        <p:tgtEl>
                                          <p:spTgt spid="457"/>
                                        </p:tgtEl>
                                      </p:cBhvr>
                                    </p:animEffect>
                                  </p:childTnLst>
                                </p:cTn>
                              </p:par>
                              <p:par>
                                <p:cTn id="14" presetID="22" presetClass="entr" presetSubtype="4" fill="hold" nodeType="withEffect">
                                  <p:stCondLst>
                                    <p:cond delay="0"/>
                                  </p:stCondLst>
                                  <p:childTnLst>
                                    <p:set>
                                      <p:cBhvr>
                                        <p:cTn id="15" dur="1" fill="hold">
                                          <p:stCondLst>
                                            <p:cond delay="0"/>
                                          </p:stCondLst>
                                        </p:cTn>
                                        <p:tgtEl>
                                          <p:spTgt spid="519"/>
                                        </p:tgtEl>
                                        <p:attrNameLst>
                                          <p:attrName>style.visibility</p:attrName>
                                        </p:attrNameLst>
                                      </p:cBhvr>
                                      <p:to>
                                        <p:strVal val="visible"/>
                                      </p:to>
                                    </p:set>
                                    <p:animEffect transition="in" filter="wipe(down)">
                                      <p:cBhvr>
                                        <p:cTn id="16" dur="500"/>
                                        <p:tgtEl>
                                          <p:spTgt spid="519"/>
                                        </p:tgtEl>
                                      </p:cBhvr>
                                    </p:animEffect>
                                  </p:childTnLst>
                                </p:cTn>
                              </p:par>
                              <p:par>
                                <p:cTn id="17" presetID="22" presetClass="entr" presetSubtype="4" fill="hold"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wipe(down)">
                                      <p:cBhvr>
                                        <p:cTn id="19" dur="500"/>
                                        <p:tgtEl>
                                          <p:spTgt spid="101"/>
                                        </p:tgtEl>
                                      </p:cBhvr>
                                    </p:animEffect>
                                  </p:childTnLst>
                                </p:cTn>
                              </p:par>
                              <p:par>
                                <p:cTn id="20" presetID="22" presetClass="entr" presetSubtype="4" fill="hold" nodeType="withEffect">
                                  <p:stCondLst>
                                    <p:cond delay="0"/>
                                  </p:stCondLst>
                                  <p:childTnLst>
                                    <p:set>
                                      <p:cBhvr>
                                        <p:cTn id="21" dur="1" fill="hold">
                                          <p:stCondLst>
                                            <p:cond delay="0"/>
                                          </p:stCondLst>
                                        </p:cTn>
                                        <p:tgtEl>
                                          <p:spTgt spid="465"/>
                                        </p:tgtEl>
                                        <p:attrNameLst>
                                          <p:attrName>style.visibility</p:attrName>
                                        </p:attrNameLst>
                                      </p:cBhvr>
                                      <p:to>
                                        <p:strVal val="visible"/>
                                      </p:to>
                                    </p:set>
                                    <p:animEffect transition="in" filter="wipe(down)">
                                      <p:cBhvr>
                                        <p:cTn id="22" dur="500"/>
                                        <p:tgtEl>
                                          <p:spTgt spid="465"/>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32"/>
                                        </p:tgtEl>
                                        <p:attrNameLst>
                                          <p:attrName>style.visibility</p:attrName>
                                        </p:attrNameLst>
                                      </p:cBhvr>
                                      <p:to>
                                        <p:strVal val="visible"/>
                                      </p:to>
                                    </p:set>
                                    <p:animEffect transition="in" filter="wipe(down)">
                                      <p:cBhvr>
                                        <p:cTn id="25" dur="500"/>
                                        <p:tgtEl>
                                          <p:spTgt spid="43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3"/>
                                        </p:tgtEl>
                                        <p:attrNameLst>
                                          <p:attrName>style.visibility</p:attrName>
                                        </p:attrNameLst>
                                      </p:cBhvr>
                                      <p:to>
                                        <p:strVal val="visible"/>
                                      </p:to>
                                    </p:set>
                                    <p:animEffect transition="in" filter="wipe(down)">
                                      <p:cBhvr>
                                        <p:cTn id="28" dur="500"/>
                                        <p:tgtEl>
                                          <p:spTgt spid="43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447"/>
                                        </p:tgtEl>
                                        <p:attrNameLst>
                                          <p:attrName>style.visibility</p:attrName>
                                        </p:attrNameLst>
                                      </p:cBhvr>
                                      <p:to>
                                        <p:strVal val="visible"/>
                                      </p:to>
                                    </p:set>
                                    <p:animEffect transition="in" filter="wipe(down)">
                                      <p:cBhvr>
                                        <p:cTn id="33" dur="500"/>
                                        <p:tgtEl>
                                          <p:spTgt spid="44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470"/>
                                        </p:tgtEl>
                                        <p:attrNameLst>
                                          <p:attrName>style.visibility</p:attrName>
                                        </p:attrNameLst>
                                      </p:cBhvr>
                                      <p:to>
                                        <p:strVal val="visible"/>
                                      </p:to>
                                    </p:set>
                                    <p:animEffect transition="in" filter="wipe(down)">
                                      <p:cBhvr>
                                        <p:cTn id="36" dur="500"/>
                                        <p:tgtEl>
                                          <p:spTgt spid="470"/>
                                        </p:tgtEl>
                                      </p:cBhvr>
                                    </p:animEffect>
                                  </p:childTnLst>
                                </p:cTn>
                              </p:par>
                              <p:par>
                                <p:cTn id="37" presetID="22" presetClass="entr" presetSubtype="4" fill="hold" nodeType="withEffect">
                                  <p:stCondLst>
                                    <p:cond delay="0"/>
                                  </p:stCondLst>
                                  <p:childTnLst>
                                    <p:set>
                                      <p:cBhvr>
                                        <p:cTn id="38" dur="1" fill="hold">
                                          <p:stCondLst>
                                            <p:cond delay="0"/>
                                          </p:stCondLst>
                                        </p:cTn>
                                        <p:tgtEl>
                                          <p:spTgt spid="459"/>
                                        </p:tgtEl>
                                        <p:attrNameLst>
                                          <p:attrName>style.visibility</p:attrName>
                                        </p:attrNameLst>
                                      </p:cBhvr>
                                      <p:to>
                                        <p:strVal val="visible"/>
                                      </p:to>
                                    </p:set>
                                    <p:animEffect transition="in" filter="wipe(down)">
                                      <p:cBhvr>
                                        <p:cTn id="39" dur="500"/>
                                        <p:tgtEl>
                                          <p:spTgt spid="459"/>
                                        </p:tgtEl>
                                      </p:cBhvr>
                                    </p:animEffect>
                                  </p:childTnLst>
                                </p:cTn>
                              </p:par>
                              <p:par>
                                <p:cTn id="40" presetID="22" presetClass="entr" presetSubtype="4" fill="hold" nodeType="withEffect">
                                  <p:stCondLst>
                                    <p:cond delay="0"/>
                                  </p:stCondLst>
                                  <p:childTnLst>
                                    <p:set>
                                      <p:cBhvr>
                                        <p:cTn id="41" dur="1" fill="hold">
                                          <p:stCondLst>
                                            <p:cond delay="0"/>
                                          </p:stCondLst>
                                        </p:cTn>
                                        <p:tgtEl>
                                          <p:spTgt spid="513"/>
                                        </p:tgtEl>
                                        <p:attrNameLst>
                                          <p:attrName>style.visibility</p:attrName>
                                        </p:attrNameLst>
                                      </p:cBhvr>
                                      <p:to>
                                        <p:strVal val="visible"/>
                                      </p:to>
                                    </p:set>
                                    <p:animEffect transition="in" filter="wipe(down)">
                                      <p:cBhvr>
                                        <p:cTn id="42" dur="500"/>
                                        <p:tgtEl>
                                          <p:spTgt spid="513"/>
                                        </p:tgtEl>
                                      </p:cBhvr>
                                    </p:animEffect>
                                  </p:childTnLst>
                                </p:cTn>
                              </p:par>
                              <p:par>
                                <p:cTn id="43" presetID="22" presetClass="entr" presetSubtype="4" fill="hold" nodeType="withEffect">
                                  <p:stCondLst>
                                    <p:cond delay="0"/>
                                  </p:stCondLst>
                                  <p:childTnLst>
                                    <p:set>
                                      <p:cBhvr>
                                        <p:cTn id="44" dur="1" fill="hold">
                                          <p:stCondLst>
                                            <p:cond delay="0"/>
                                          </p:stCondLst>
                                        </p:cTn>
                                        <p:tgtEl>
                                          <p:spTgt spid="201"/>
                                        </p:tgtEl>
                                        <p:attrNameLst>
                                          <p:attrName>style.visibility</p:attrName>
                                        </p:attrNameLst>
                                      </p:cBhvr>
                                      <p:to>
                                        <p:strVal val="visible"/>
                                      </p:to>
                                    </p:set>
                                    <p:animEffect transition="in" filter="wipe(down)">
                                      <p:cBhvr>
                                        <p:cTn id="45" dur="500"/>
                                        <p:tgtEl>
                                          <p:spTgt spid="201"/>
                                        </p:tgtEl>
                                      </p:cBhvr>
                                    </p:animEffect>
                                  </p:childTnLst>
                                </p:cTn>
                              </p:par>
                              <p:par>
                                <p:cTn id="46" presetID="22" presetClass="entr" presetSubtype="4" fill="hold" nodeType="withEffect">
                                  <p:stCondLst>
                                    <p:cond delay="0"/>
                                  </p:stCondLst>
                                  <p:childTnLst>
                                    <p:set>
                                      <p:cBhvr>
                                        <p:cTn id="47" dur="1" fill="hold">
                                          <p:stCondLst>
                                            <p:cond delay="0"/>
                                          </p:stCondLst>
                                        </p:cTn>
                                        <p:tgtEl>
                                          <p:spTgt spid="466"/>
                                        </p:tgtEl>
                                        <p:attrNameLst>
                                          <p:attrName>style.visibility</p:attrName>
                                        </p:attrNameLst>
                                      </p:cBhvr>
                                      <p:to>
                                        <p:strVal val="visible"/>
                                      </p:to>
                                    </p:set>
                                    <p:animEffect transition="in" filter="wipe(down)">
                                      <p:cBhvr>
                                        <p:cTn id="48" dur="500"/>
                                        <p:tgtEl>
                                          <p:spTgt spid="46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1"/>
                                        </p:tgtEl>
                                        <p:attrNameLst>
                                          <p:attrName>style.visibility</p:attrName>
                                        </p:attrNameLst>
                                      </p:cBhvr>
                                      <p:to>
                                        <p:strVal val="visible"/>
                                      </p:to>
                                    </p:set>
                                    <p:animEffect transition="in" filter="wipe(down)">
                                      <p:cBhvr>
                                        <p:cTn id="51" dur="500"/>
                                        <p:tgtEl>
                                          <p:spTgt spid="431"/>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28"/>
                                        </p:tgtEl>
                                        <p:attrNameLst>
                                          <p:attrName>style.visibility</p:attrName>
                                        </p:attrNameLst>
                                      </p:cBhvr>
                                      <p:to>
                                        <p:strVal val="visible"/>
                                      </p:to>
                                    </p:set>
                                    <p:animEffect transition="in" filter="wipe(down)">
                                      <p:cBhvr>
                                        <p:cTn id="54" dur="500"/>
                                        <p:tgtEl>
                                          <p:spTgt spid="4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442"/>
                                        </p:tgtEl>
                                        <p:attrNameLst>
                                          <p:attrName>style.visibility</p:attrName>
                                        </p:attrNameLst>
                                      </p:cBhvr>
                                      <p:to>
                                        <p:strVal val="visible"/>
                                      </p:to>
                                    </p:set>
                                    <p:animEffect transition="in" filter="wipe(down)">
                                      <p:cBhvr>
                                        <p:cTn id="59" dur="500"/>
                                        <p:tgtEl>
                                          <p:spTgt spid="442"/>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471"/>
                                        </p:tgtEl>
                                        <p:attrNameLst>
                                          <p:attrName>style.visibility</p:attrName>
                                        </p:attrNameLst>
                                      </p:cBhvr>
                                      <p:to>
                                        <p:strVal val="visible"/>
                                      </p:to>
                                    </p:set>
                                    <p:animEffect transition="in" filter="wipe(down)">
                                      <p:cBhvr>
                                        <p:cTn id="62" dur="500"/>
                                        <p:tgtEl>
                                          <p:spTgt spid="471"/>
                                        </p:tgtEl>
                                      </p:cBhvr>
                                    </p:animEffect>
                                  </p:childTnLst>
                                </p:cTn>
                              </p:par>
                              <p:par>
                                <p:cTn id="63" presetID="22" presetClass="entr" presetSubtype="4" fill="hold" nodeType="withEffect">
                                  <p:stCondLst>
                                    <p:cond delay="0"/>
                                  </p:stCondLst>
                                  <p:childTnLst>
                                    <p:set>
                                      <p:cBhvr>
                                        <p:cTn id="64" dur="1" fill="hold">
                                          <p:stCondLst>
                                            <p:cond delay="0"/>
                                          </p:stCondLst>
                                        </p:cTn>
                                        <p:tgtEl>
                                          <p:spTgt spid="461"/>
                                        </p:tgtEl>
                                        <p:attrNameLst>
                                          <p:attrName>style.visibility</p:attrName>
                                        </p:attrNameLst>
                                      </p:cBhvr>
                                      <p:to>
                                        <p:strVal val="visible"/>
                                      </p:to>
                                    </p:set>
                                    <p:animEffect transition="in" filter="wipe(down)">
                                      <p:cBhvr>
                                        <p:cTn id="65" dur="500"/>
                                        <p:tgtEl>
                                          <p:spTgt spid="461"/>
                                        </p:tgtEl>
                                      </p:cBhvr>
                                    </p:animEffect>
                                  </p:childTnLst>
                                </p:cTn>
                              </p:par>
                              <p:par>
                                <p:cTn id="66" presetID="22" presetClass="entr" presetSubtype="4" fill="hold" nodeType="withEffect">
                                  <p:stCondLst>
                                    <p:cond delay="0"/>
                                  </p:stCondLst>
                                  <p:childTnLst>
                                    <p:set>
                                      <p:cBhvr>
                                        <p:cTn id="67" dur="1" fill="hold">
                                          <p:stCondLst>
                                            <p:cond delay="0"/>
                                          </p:stCondLst>
                                        </p:cTn>
                                        <p:tgtEl>
                                          <p:spTgt spid="467"/>
                                        </p:tgtEl>
                                        <p:attrNameLst>
                                          <p:attrName>style.visibility</p:attrName>
                                        </p:attrNameLst>
                                      </p:cBhvr>
                                      <p:to>
                                        <p:strVal val="visible"/>
                                      </p:to>
                                    </p:set>
                                    <p:animEffect transition="in" filter="wipe(down)">
                                      <p:cBhvr>
                                        <p:cTn id="68" dur="500"/>
                                        <p:tgtEl>
                                          <p:spTgt spid="467"/>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35"/>
                                        </p:tgtEl>
                                        <p:attrNameLst>
                                          <p:attrName>style.visibility</p:attrName>
                                        </p:attrNameLst>
                                      </p:cBhvr>
                                      <p:to>
                                        <p:strVal val="visible"/>
                                      </p:to>
                                    </p:set>
                                    <p:animEffect transition="in" filter="wipe(down)">
                                      <p:cBhvr>
                                        <p:cTn id="71" dur="500"/>
                                        <p:tgtEl>
                                          <p:spTgt spid="43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34"/>
                                        </p:tgtEl>
                                        <p:attrNameLst>
                                          <p:attrName>style.visibility</p:attrName>
                                        </p:attrNameLst>
                                      </p:cBhvr>
                                      <p:to>
                                        <p:strVal val="visible"/>
                                      </p:to>
                                    </p:set>
                                    <p:animEffect transition="in" filter="wipe(down)">
                                      <p:cBhvr>
                                        <p:cTn id="74" dur="500"/>
                                        <p:tgtEl>
                                          <p:spTgt spid="434"/>
                                        </p:tgtEl>
                                      </p:cBhvr>
                                    </p:animEffect>
                                  </p:childTnLst>
                                </p:cTn>
                              </p:par>
                              <p:par>
                                <p:cTn id="75" presetID="22" presetClass="entr" presetSubtype="4" fill="hold" nodeType="withEffect">
                                  <p:stCondLst>
                                    <p:cond delay="0"/>
                                  </p:stCondLst>
                                  <p:childTnLst>
                                    <p:set>
                                      <p:cBhvr>
                                        <p:cTn id="76" dur="1" fill="hold">
                                          <p:stCondLst>
                                            <p:cond delay="0"/>
                                          </p:stCondLst>
                                        </p:cTn>
                                        <p:tgtEl>
                                          <p:spTgt spid="177"/>
                                        </p:tgtEl>
                                        <p:attrNameLst>
                                          <p:attrName>style.visibility</p:attrName>
                                        </p:attrNameLst>
                                      </p:cBhvr>
                                      <p:to>
                                        <p:strVal val="visible"/>
                                      </p:to>
                                    </p:set>
                                    <p:animEffect transition="in" filter="wipe(down)">
                                      <p:cBhvr>
                                        <p:cTn id="77" dur="500"/>
                                        <p:tgtEl>
                                          <p:spTgt spid="17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37"/>
                                        </p:tgtEl>
                                        <p:attrNameLst>
                                          <p:attrName>style.visibility</p:attrName>
                                        </p:attrNameLst>
                                      </p:cBhvr>
                                      <p:to>
                                        <p:strVal val="visible"/>
                                      </p:to>
                                    </p:set>
                                    <p:animEffect transition="in" filter="wipe(down)">
                                      <p:cBhvr>
                                        <p:cTn id="82" dur="500"/>
                                        <p:tgtEl>
                                          <p:spTgt spid="437"/>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72"/>
                                        </p:tgtEl>
                                        <p:attrNameLst>
                                          <p:attrName>style.visibility</p:attrName>
                                        </p:attrNameLst>
                                      </p:cBhvr>
                                      <p:to>
                                        <p:strVal val="visible"/>
                                      </p:to>
                                    </p:set>
                                    <p:animEffect transition="in" filter="wipe(down)">
                                      <p:cBhvr>
                                        <p:cTn id="85" dur="500"/>
                                        <p:tgtEl>
                                          <p:spTgt spid="472"/>
                                        </p:tgtEl>
                                      </p:cBhvr>
                                    </p:animEffect>
                                  </p:childTnLst>
                                </p:cTn>
                              </p:par>
                              <p:par>
                                <p:cTn id="86" presetID="22" presetClass="entr" presetSubtype="4" fill="hold" nodeType="withEffect">
                                  <p:stCondLst>
                                    <p:cond delay="0"/>
                                  </p:stCondLst>
                                  <p:childTnLst>
                                    <p:set>
                                      <p:cBhvr>
                                        <p:cTn id="87" dur="1" fill="hold">
                                          <p:stCondLst>
                                            <p:cond delay="0"/>
                                          </p:stCondLst>
                                        </p:cTn>
                                        <p:tgtEl>
                                          <p:spTgt spid="463"/>
                                        </p:tgtEl>
                                        <p:attrNameLst>
                                          <p:attrName>style.visibility</p:attrName>
                                        </p:attrNameLst>
                                      </p:cBhvr>
                                      <p:to>
                                        <p:strVal val="visible"/>
                                      </p:to>
                                    </p:set>
                                    <p:animEffect transition="in" filter="wipe(down)">
                                      <p:cBhvr>
                                        <p:cTn id="88" dur="500"/>
                                        <p:tgtEl>
                                          <p:spTgt spid="463"/>
                                        </p:tgtEl>
                                      </p:cBhvr>
                                    </p:animEffect>
                                  </p:childTnLst>
                                </p:cTn>
                              </p:par>
                              <p:par>
                                <p:cTn id="89" presetID="22" presetClass="entr" presetSubtype="4" fill="hold" nodeType="withEffect">
                                  <p:stCondLst>
                                    <p:cond delay="0"/>
                                  </p:stCondLst>
                                  <p:childTnLst>
                                    <p:set>
                                      <p:cBhvr>
                                        <p:cTn id="90" dur="1" fill="hold">
                                          <p:stCondLst>
                                            <p:cond delay="0"/>
                                          </p:stCondLst>
                                        </p:cTn>
                                        <p:tgtEl>
                                          <p:spTgt spid="507"/>
                                        </p:tgtEl>
                                        <p:attrNameLst>
                                          <p:attrName>style.visibility</p:attrName>
                                        </p:attrNameLst>
                                      </p:cBhvr>
                                      <p:to>
                                        <p:strVal val="visible"/>
                                      </p:to>
                                    </p:set>
                                    <p:animEffect transition="in" filter="wipe(down)">
                                      <p:cBhvr>
                                        <p:cTn id="91" dur="500"/>
                                        <p:tgtEl>
                                          <p:spTgt spid="507"/>
                                        </p:tgtEl>
                                      </p:cBhvr>
                                    </p:animEffect>
                                  </p:childTnLst>
                                </p:cTn>
                              </p:par>
                              <p:par>
                                <p:cTn id="92" presetID="22" presetClass="entr" presetSubtype="4"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down)">
                                      <p:cBhvr>
                                        <p:cTn id="94" dur="500"/>
                                        <p:tgtEl>
                                          <p:spTgt spid="3"/>
                                        </p:tgtEl>
                                      </p:cBhvr>
                                    </p:animEffect>
                                  </p:childTnLst>
                                </p:cTn>
                              </p:par>
                              <p:par>
                                <p:cTn id="95" presetID="22" presetClass="entr" presetSubtype="4" fill="hold" nodeType="withEffect">
                                  <p:stCondLst>
                                    <p:cond delay="0"/>
                                  </p:stCondLst>
                                  <p:childTnLst>
                                    <p:set>
                                      <p:cBhvr>
                                        <p:cTn id="96" dur="1" fill="hold">
                                          <p:stCondLst>
                                            <p:cond delay="0"/>
                                          </p:stCondLst>
                                        </p:cTn>
                                        <p:tgtEl>
                                          <p:spTgt spid="109"/>
                                        </p:tgtEl>
                                        <p:attrNameLst>
                                          <p:attrName>style.visibility</p:attrName>
                                        </p:attrNameLst>
                                      </p:cBhvr>
                                      <p:to>
                                        <p:strVal val="visible"/>
                                      </p:to>
                                    </p:set>
                                    <p:animEffect transition="in" filter="wipe(down)">
                                      <p:cBhvr>
                                        <p:cTn id="97" dur="500"/>
                                        <p:tgtEl>
                                          <p:spTgt spid="109"/>
                                        </p:tgtEl>
                                      </p:cBhvr>
                                    </p:animEffect>
                                  </p:childTnLst>
                                </p:cTn>
                              </p:par>
                              <p:par>
                                <p:cTn id="98" presetID="22" presetClass="entr" presetSubtype="4" fill="hold" nodeType="withEffect">
                                  <p:stCondLst>
                                    <p:cond delay="0"/>
                                  </p:stCondLst>
                                  <p:childTnLst>
                                    <p:set>
                                      <p:cBhvr>
                                        <p:cTn id="99" dur="1" fill="hold">
                                          <p:stCondLst>
                                            <p:cond delay="0"/>
                                          </p:stCondLst>
                                        </p:cTn>
                                        <p:tgtEl>
                                          <p:spTgt spid="468"/>
                                        </p:tgtEl>
                                        <p:attrNameLst>
                                          <p:attrName>style.visibility</p:attrName>
                                        </p:attrNameLst>
                                      </p:cBhvr>
                                      <p:to>
                                        <p:strVal val="visible"/>
                                      </p:to>
                                    </p:set>
                                    <p:animEffect transition="in" filter="wipe(down)">
                                      <p:cBhvr>
                                        <p:cTn id="100" dur="500"/>
                                        <p:tgtEl>
                                          <p:spTgt spid="468"/>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429"/>
                                        </p:tgtEl>
                                        <p:attrNameLst>
                                          <p:attrName>style.visibility</p:attrName>
                                        </p:attrNameLst>
                                      </p:cBhvr>
                                      <p:to>
                                        <p:strVal val="visible"/>
                                      </p:to>
                                    </p:set>
                                    <p:animEffect transition="in" filter="wipe(down)">
                                      <p:cBhvr>
                                        <p:cTn id="103" dur="500"/>
                                        <p:tgtEl>
                                          <p:spTgt spid="42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30"/>
                                        </p:tgtEl>
                                        <p:attrNameLst>
                                          <p:attrName>style.visibility</p:attrName>
                                        </p:attrNameLst>
                                      </p:cBhvr>
                                      <p:to>
                                        <p:strVal val="visible"/>
                                      </p:to>
                                    </p:set>
                                    <p:animEffect transition="in" filter="wipe(down)">
                                      <p:cBhvr>
                                        <p:cTn id="106" dur="500"/>
                                        <p:tgtEl>
                                          <p:spTgt spid="430"/>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nodeType="clickEffect">
                                  <p:stCondLst>
                                    <p:cond delay="0"/>
                                  </p:stCondLst>
                                  <p:childTnLst>
                                    <p:set>
                                      <p:cBhvr>
                                        <p:cTn id="110" dur="1" fill="hold">
                                          <p:stCondLst>
                                            <p:cond delay="0"/>
                                          </p:stCondLst>
                                        </p:cTn>
                                        <p:tgtEl>
                                          <p:spTgt spid="164"/>
                                        </p:tgtEl>
                                        <p:attrNameLst>
                                          <p:attrName>style.visibility</p:attrName>
                                        </p:attrNameLst>
                                      </p:cBhvr>
                                      <p:to>
                                        <p:strVal val="visible"/>
                                      </p:to>
                                    </p:set>
                                    <p:animEffect transition="in" filter="wipe(down)">
                                      <p:cBhvr>
                                        <p:cTn id="111" dur="500"/>
                                        <p:tgtEl>
                                          <p:spTgt spid="164"/>
                                        </p:tgtEl>
                                      </p:cBhvr>
                                    </p:animEffect>
                                  </p:childTnLst>
                                </p:cTn>
                              </p:par>
                              <p:par>
                                <p:cTn id="112" presetID="22" presetClass="entr" presetSubtype="4" fill="hold" grpId="0" nodeType="withEffect">
                                  <p:stCondLst>
                                    <p:cond delay="0"/>
                                  </p:stCondLst>
                                  <p:childTnLst>
                                    <p:set>
                                      <p:cBhvr>
                                        <p:cTn id="113" dur="1" fill="hold">
                                          <p:stCondLst>
                                            <p:cond delay="0"/>
                                          </p:stCondLst>
                                        </p:cTn>
                                        <p:tgtEl>
                                          <p:spTgt spid="169"/>
                                        </p:tgtEl>
                                        <p:attrNameLst>
                                          <p:attrName>style.visibility</p:attrName>
                                        </p:attrNameLst>
                                      </p:cBhvr>
                                      <p:to>
                                        <p:strVal val="visible"/>
                                      </p:to>
                                    </p:set>
                                    <p:animEffect transition="in" filter="wipe(down)">
                                      <p:cBhvr>
                                        <p:cTn id="114" dur="500"/>
                                        <p:tgtEl>
                                          <p:spTgt spid="169"/>
                                        </p:tgtEl>
                                      </p:cBhvr>
                                    </p:animEffect>
                                  </p:childTnLst>
                                </p:cTn>
                              </p:par>
                              <p:par>
                                <p:cTn id="115" presetID="22" presetClass="entr" presetSubtype="4" fill="hold" nodeType="withEffect">
                                  <p:stCondLst>
                                    <p:cond delay="0"/>
                                  </p:stCondLst>
                                  <p:childTnLst>
                                    <p:set>
                                      <p:cBhvr>
                                        <p:cTn id="116" dur="1" fill="hold">
                                          <p:stCondLst>
                                            <p:cond delay="0"/>
                                          </p:stCondLst>
                                        </p:cTn>
                                        <p:tgtEl>
                                          <p:spTgt spid="149"/>
                                        </p:tgtEl>
                                        <p:attrNameLst>
                                          <p:attrName>style.visibility</p:attrName>
                                        </p:attrNameLst>
                                      </p:cBhvr>
                                      <p:to>
                                        <p:strVal val="visible"/>
                                      </p:to>
                                    </p:set>
                                    <p:animEffect transition="in" filter="wipe(down)">
                                      <p:cBhvr>
                                        <p:cTn id="117" dur="500"/>
                                        <p:tgtEl>
                                          <p:spTgt spid="149"/>
                                        </p:tgtEl>
                                      </p:cBhvr>
                                    </p:animEffect>
                                  </p:childTnLst>
                                </p:cTn>
                              </p:par>
                              <p:par>
                                <p:cTn id="118" presetID="22" presetClass="entr" presetSubtype="4" fill="hold" nodeType="withEffect">
                                  <p:stCondLst>
                                    <p:cond delay="0"/>
                                  </p:stCondLst>
                                  <p:childTnLst>
                                    <p:set>
                                      <p:cBhvr>
                                        <p:cTn id="119" dur="1" fill="hold">
                                          <p:stCondLst>
                                            <p:cond delay="0"/>
                                          </p:stCondLst>
                                        </p:cTn>
                                        <p:tgtEl>
                                          <p:spTgt spid="197"/>
                                        </p:tgtEl>
                                        <p:attrNameLst>
                                          <p:attrName>style.visibility</p:attrName>
                                        </p:attrNameLst>
                                      </p:cBhvr>
                                      <p:to>
                                        <p:strVal val="visible"/>
                                      </p:to>
                                    </p:set>
                                    <p:animEffect transition="in" filter="wipe(down)">
                                      <p:cBhvr>
                                        <p:cTn id="120" dur="500"/>
                                        <p:tgtEl>
                                          <p:spTgt spid="197"/>
                                        </p:tgtEl>
                                      </p:cBhvr>
                                    </p:animEffect>
                                  </p:childTnLst>
                                </p:cTn>
                              </p:par>
                              <p:par>
                                <p:cTn id="121" presetID="22" presetClass="entr" presetSubtype="4" fill="hold" nodeType="withEffect">
                                  <p:stCondLst>
                                    <p:cond delay="0"/>
                                  </p:stCondLst>
                                  <p:childTnLst>
                                    <p:set>
                                      <p:cBhvr>
                                        <p:cTn id="122" dur="1" fill="hold">
                                          <p:stCondLst>
                                            <p:cond delay="0"/>
                                          </p:stCondLst>
                                        </p:cTn>
                                        <p:tgtEl>
                                          <p:spTgt spid="190"/>
                                        </p:tgtEl>
                                        <p:attrNameLst>
                                          <p:attrName>style.visibility</p:attrName>
                                        </p:attrNameLst>
                                      </p:cBhvr>
                                      <p:to>
                                        <p:strVal val="visible"/>
                                      </p:to>
                                    </p:set>
                                    <p:animEffect transition="in" filter="wipe(down)">
                                      <p:cBhvr>
                                        <p:cTn id="123" dur="500"/>
                                        <p:tgtEl>
                                          <p:spTgt spid="190"/>
                                        </p:tgtEl>
                                      </p:cBhvr>
                                    </p:animEffect>
                                  </p:childTnLst>
                                </p:cTn>
                              </p:par>
                              <p:par>
                                <p:cTn id="124" presetID="22" presetClass="entr" presetSubtype="4" fill="hold" nodeType="withEffect">
                                  <p:stCondLst>
                                    <p:cond delay="0"/>
                                  </p:stCondLst>
                                  <p:childTnLst>
                                    <p:set>
                                      <p:cBhvr>
                                        <p:cTn id="125" dur="1" fill="hold">
                                          <p:stCondLst>
                                            <p:cond delay="0"/>
                                          </p:stCondLst>
                                        </p:cTn>
                                        <p:tgtEl>
                                          <p:spTgt spid="150"/>
                                        </p:tgtEl>
                                        <p:attrNameLst>
                                          <p:attrName>style.visibility</p:attrName>
                                        </p:attrNameLst>
                                      </p:cBhvr>
                                      <p:to>
                                        <p:strVal val="visible"/>
                                      </p:to>
                                    </p:set>
                                    <p:animEffect transition="in" filter="wipe(down)">
                                      <p:cBhvr>
                                        <p:cTn id="126" dur="500"/>
                                        <p:tgtEl>
                                          <p:spTgt spid="150"/>
                                        </p:tgtEl>
                                      </p:cBhvr>
                                    </p:animEffect>
                                  </p:childTnLst>
                                </p:cTn>
                              </p:par>
                              <p:par>
                                <p:cTn id="127" presetID="22" presetClass="entr" presetSubtype="4"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wipe(down)">
                                      <p:cBhvr>
                                        <p:cTn id="129" dur="500"/>
                                        <p:tgtEl>
                                          <p:spTgt spid="148"/>
                                        </p:tgtEl>
                                      </p:cBhvr>
                                    </p:animEffect>
                                  </p:childTnLst>
                                </p:cTn>
                              </p:par>
                              <p:par>
                                <p:cTn id="130" presetID="22" presetClass="entr" presetSubtype="4" fill="hold" grpId="0" nodeType="withEffect">
                                  <p:stCondLst>
                                    <p:cond delay="0"/>
                                  </p:stCondLst>
                                  <p:childTnLst>
                                    <p:set>
                                      <p:cBhvr>
                                        <p:cTn id="131" dur="1" fill="hold">
                                          <p:stCondLst>
                                            <p:cond delay="0"/>
                                          </p:stCondLst>
                                        </p:cTn>
                                        <p:tgtEl>
                                          <p:spTgt spid="147"/>
                                        </p:tgtEl>
                                        <p:attrNameLst>
                                          <p:attrName>style.visibility</p:attrName>
                                        </p:attrNameLst>
                                      </p:cBhvr>
                                      <p:to>
                                        <p:strVal val="visible"/>
                                      </p:to>
                                    </p:set>
                                    <p:animEffect transition="in" filter="wipe(down)">
                                      <p:cBhvr>
                                        <p:cTn id="132"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 grpId="0"/>
      <p:bldP spid="429" grpId="0"/>
      <p:bldP spid="430" grpId="0"/>
      <p:bldP spid="431" grpId="0"/>
      <p:bldP spid="432" grpId="0"/>
      <p:bldP spid="433" grpId="0"/>
      <p:bldP spid="434" grpId="0"/>
      <p:bldP spid="435" grpId="0"/>
      <p:bldP spid="469" grpId="0"/>
      <p:bldP spid="470" grpId="0"/>
      <p:bldP spid="471" grpId="0"/>
      <p:bldP spid="472" grpId="0"/>
      <p:bldP spid="147" grpId="0"/>
      <p:bldP spid="148" grpId="0"/>
      <p:bldP spid="16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0"/>
          <p:cNvSpPr txBox="1">
            <a:spLocks noGrp="1"/>
          </p:cNvSpPr>
          <p:nvPr>
            <p:ph type="title"/>
          </p:nvPr>
        </p:nvSpPr>
        <p:spPr>
          <a:xfrm>
            <a:off x="720000" y="28580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The System Flow</a:t>
            </a:r>
            <a:endParaRPr dirty="0"/>
          </a:p>
        </p:txBody>
      </p:sp>
      <p:cxnSp>
        <p:nvCxnSpPr>
          <p:cNvPr id="436" name="Google Shape;436;p30"/>
          <p:cNvCxnSpPr/>
          <p:nvPr/>
        </p:nvCxnSpPr>
        <p:spPr>
          <a:xfrm>
            <a:off x="705600" y="238503"/>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73" name="Google Shape;473;p30"/>
          <p:cNvGrpSpPr/>
          <p:nvPr/>
        </p:nvGrpSpPr>
        <p:grpSpPr>
          <a:xfrm>
            <a:off x="-475087" y="4518924"/>
            <a:ext cx="2582400" cy="289350"/>
            <a:chOff x="6967625" y="394825"/>
            <a:chExt cx="2582400" cy="289350"/>
          </a:xfrm>
        </p:grpSpPr>
        <p:sp>
          <p:nvSpPr>
            <p:cNvPr id="474" name="Google Shape;474;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442;p30"/>
          <p:cNvGrpSpPr/>
          <p:nvPr/>
        </p:nvGrpSpPr>
        <p:grpSpPr>
          <a:xfrm>
            <a:off x="7928173" y="3963960"/>
            <a:ext cx="1215827" cy="1215827"/>
            <a:chOff x="3890328" y="1987874"/>
            <a:chExt cx="1363340" cy="1363340"/>
          </a:xfrm>
        </p:grpSpPr>
        <p:grpSp>
          <p:nvGrpSpPr>
            <p:cNvPr id="165" name="Google Shape;443;p30"/>
            <p:cNvGrpSpPr/>
            <p:nvPr/>
          </p:nvGrpSpPr>
          <p:grpSpPr>
            <a:xfrm rot="-899921">
              <a:off x="4015410" y="2112956"/>
              <a:ext cx="1113177" cy="1113177"/>
              <a:chOff x="269239" y="624399"/>
              <a:chExt cx="2386800" cy="2386800"/>
            </a:xfrm>
          </p:grpSpPr>
          <p:sp>
            <p:nvSpPr>
              <p:cNvPr id="167" name="Google Shape;444;p3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445;p3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 name="Google Shape;446;p30"/>
            <p:cNvSpPr/>
            <p:nvPr/>
          </p:nvSpPr>
          <p:spPr>
            <a:xfrm>
              <a:off x="4234798" y="2332344"/>
              <a:ext cx="674400" cy="674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1154814" y="1190805"/>
            <a:ext cx="3106592" cy="3176561"/>
          </a:xfrm>
          <a:prstGeom prst="rect">
            <a:avLst/>
          </a:prstGeom>
        </p:spPr>
      </p:pic>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l="34476" r="35714" b="10219"/>
          <a:stretch/>
        </p:blipFill>
        <p:spPr>
          <a:xfrm>
            <a:off x="2057181" y="1549798"/>
            <a:ext cx="1324267" cy="2382121"/>
          </a:xfrm>
          <a:prstGeom prst="rect">
            <a:avLst/>
          </a:prstGeom>
        </p:spPr>
      </p:pic>
      <p:pic>
        <p:nvPicPr>
          <p:cNvPr id="5" name="Picture 4"/>
          <p:cNvPicPr>
            <a:picLocks noChangeAspect="1"/>
          </p:cNvPicPr>
          <p:nvPr/>
        </p:nvPicPr>
        <p:blipFill rotWithShape="1">
          <a:blip r:embed="rId6">
            <a:extLst>
              <a:ext uri="{28A0092B-C50C-407E-A947-70E740481C1C}">
                <a14:useLocalDpi xmlns:a14="http://schemas.microsoft.com/office/drawing/2010/main" val="0"/>
              </a:ext>
            </a:extLst>
          </a:blip>
          <a:srcRect l="34598" r="35820" b="9138"/>
          <a:stretch/>
        </p:blipFill>
        <p:spPr>
          <a:xfrm>
            <a:off x="5143382" y="1454961"/>
            <a:ext cx="1332732" cy="2476958"/>
          </a:xfrm>
          <a:prstGeom prst="rect">
            <a:avLst/>
          </a:prstGeom>
        </p:spPr>
      </p:pic>
      <p:cxnSp>
        <p:nvCxnSpPr>
          <p:cNvPr id="7" name="Straight Arrow Connector 6"/>
          <p:cNvCxnSpPr/>
          <p:nvPr/>
        </p:nvCxnSpPr>
        <p:spPr>
          <a:xfrm>
            <a:off x="3771014" y="2627775"/>
            <a:ext cx="95693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3690493" y="2101752"/>
            <a:ext cx="1056167" cy="461665"/>
          </a:xfrm>
          <a:prstGeom prst="rect">
            <a:avLst/>
          </a:prstGeom>
          <a:noFill/>
        </p:spPr>
        <p:txBody>
          <a:bodyPr wrap="square" rtlCol="1">
            <a:spAutoFit/>
          </a:bodyPr>
          <a:lstStyle/>
          <a:p>
            <a:pPr algn="ctr"/>
            <a:r>
              <a:rPr lang="en-US" sz="1200" dirty="0" smtClean="0">
                <a:latin typeface="Roboto" panose="020B0604020202020204" charset="0"/>
                <a:ea typeface="Roboto" panose="020B0604020202020204" charset="0"/>
              </a:rPr>
              <a:t>Filling name and ID</a:t>
            </a:r>
            <a:endParaRPr lang="he-IL" sz="1200" dirty="0">
              <a:latin typeface="Roboto" panose="020B0604020202020204" charset="0"/>
              <a:ea typeface="Roboto" panose="020B0604020202020204" charset="0"/>
            </a:endParaRPr>
          </a:p>
        </p:txBody>
      </p:sp>
      <p:pic>
        <p:nvPicPr>
          <p:cNvPr id="145" name="Picture 144"/>
          <p:cNvPicPr>
            <a:picLocks noChangeAspect="1"/>
          </p:cNvPicPr>
          <p:nvPr/>
        </p:nvPicPr>
        <p:blipFill>
          <a:blip r:embed="rId3">
            <a:extLst>
              <a:ext uri="{BEBA8EAE-BF5A-486C-A8C5-ECC9F3942E4B}">
                <a14:imgProps xmlns:a14="http://schemas.microsoft.com/office/drawing/2010/main">
                  <a14:imgLayer r:embed="rId4">
                    <a14:imgEffect>
                      <a14:backgroundRemoval t="0" b="99119" l="2703" r="95495"/>
                    </a14:imgEffect>
                  </a14:imgLayer>
                </a14:imgProps>
              </a:ext>
              <a:ext uri="{28A0092B-C50C-407E-A947-70E740481C1C}">
                <a14:useLocalDpi xmlns:a14="http://schemas.microsoft.com/office/drawing/2010/main" val="0"/>
              </a:ext>
            </a:extLst>
          </a:blip>
          <a:stretch>
            <a:fillRect/>
          </a:stretch>
        </p:blipFill>
        <p:spPr>
          <a:xfrm>
            <a:off x="4249479" y="1190805"/>
            <a:ext cx="3106592" cy="3176561"/>
          </a:xfrm>
          <a:prstGeom prst="rect">
            <a:avLst/>
          </a:prstGeom>
        </p:spPr>
      </p:pic>
    </p:spTree>
    <p:extLst>
      <p:ext uri="{BB962C8B-B14F-4D97-AF65-F5344CB8AC3E}">
        <p14:creationId xmlns:p14="http://schemas.microsoft.com/office/powerpoint/2010/main" val="146879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802</TotalTime>
  <Words>667</Words>
  <Application>Microsoft Office PowerPoint</Application>
  <PresentationFormat>On-screen Show (16:9)</PresentationFormat>
  <Paragraphs>96</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Segoe UI Emoji</vt:lpstr>
      <vt:lpstr>Playfair Display ExtraBold</vt:lpstr>
      <vt:lpstr>Bebas Neue</vt:lpstr>
      <vt:lpstr>Roboto</vt:lpstr>
      <vt:lpstr>Arial</vt:lpstr>
      <vt:lpstr>Minimalist Business Basic Template by Slidesgo</vt:lpstr>
      <vt:lpstr>SNOOZELES Alarm Clock</vt:lpstr>
      <vt:lpstr>Our team</vt:lpstr>
      <vt:lpstr>Today’s Topics</vt:lpstr>
      <vt:lpstr>The Problem</vt:lpstr>
      <vt:lpstr>—Dr. Guy Meadows</vt:lpstr>
      <vt:lpstr>Our Solution</vt:lpstr>
      <vt:lpstr>PowerPoint Presentation</vt:lpstr>
      <vt:lpstr>The System Flow</vt:lpstr>
      <vt:lpstr>The System Flow</vt:lpstr>
      <vt:lpstr>The System Flow</vt:lpstr>
      <vt:lpstr>The System Flow</vt:lpstr>
      <vt:lpstr>Long Term Analytics</vt:lpstr>
      <vt:lpstr>System Architecture </vt:lpstr>
      <vt:lpstr>What’s new?</vt:lpstr>
      <vt:lpstr>PowerPoint Presentation</vt:lpstr>
      <vt:lpstr>Features</vt:lpstr>
      <vt:lpstr>The Future</vt:lpstr>
      <vt:lpstr>Ideas For The Future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SNOOZELES Alarm Clock</dc:title>
  <dc:creator>user1</dc:creator>
  <cp:lastModifiedBy>ptrlabgen@outlook.com</cp:lastModifiedBy>
  <cp:revision>115</cp:revision>
  <dcterms:modified xsi:type="dcterms:W3CDTF">2022-11-13T03:40:25Z</dcterms:modified>
</cp:coreProperties>
</file>