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7" r:id="rId2"/>
    <p:sldId id="269" r:id="rId3"/>
    <p:sldId id="265" r:id="rId4"/>
    <p:sldId id="268" r:id="rId5"/>
    <p:sldId id="266" r:id="rId6"/>
    <p:sldId id="261" r:id="rId7"/>
  </p:sldIdLst>
  <p:sldSz cx="73152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 autoAdjust="0"/>
  </p:normalViewPr>
  <p:slideViewPr>
    <p:cSldViewPr snapToGrid="0">
      <p:cViewPr varScale="1">
        <p:scale>
          <a:sx n="119" d="100"/>
          <a:sy n="119" d="100"/>
        </p:scale>
        <p:origin x="102" y="8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1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A6914-CB7E-432F-9F4B-CC7F37DC043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143000"/>
            <a:ext cx="2146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FD851-CED6-409F-B061-0E5327D7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FD851-CED6-409F-B061-0E5327D79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9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20956"/>
            <a:ext cx="6217920" cy="36609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523125"/>
            <a:ext cx="5486400" cy="2538835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59858"/>
            <a:ext cx="157734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59858"/>
            <a:ext cx="4640580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21600"/>
            <a:ext cx="6309360" cy="437419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037179"/>
            <a:ext cx="6309360" cy="23002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59861"/>
            <a:ext cx="630936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577783"/>
            <a:ext cx="3094672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841115"/>
            <a:ext cx="3094672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577783"/>
            <a:ext cx="3109913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841115"/>
            <a:ext cx="3109913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14054"/>
            <a:ext cx="3703320" cy="747289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14054"/>
            <a:ext cx="3703320" cy="747289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59861"/>
            <a:ext cx="630936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799291"/>
            <a:ext cx="630936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90AA-E4B7-45C6-A812-1637583B9BF7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746406"/>
            <a:ext cx="24688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5106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Validation Rules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Automation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Ensure a record meets criteria before it is saved.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Criteria: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Field type (numeric, text, … )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Field format (email, year, phone number, regex, … )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Field ranges (e.g. date in current year)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...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Helps maintain data quality.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Throws 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the error message when the criteria expression returns TRUE.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Can be checked on creation and edit.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Error message can be placed at the top of the page or by the triggering field.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Must be marked ‘Active’ to be used.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All rules are checked, a triggered rule does not stop the checking process.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Validation is checked </a:t>
            </a:r>
            <a:r>
              <a:rPr lang="en-US" sz="1050" i="1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before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 other automation.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Validation is applied even if the validated field is not displayed on the page layout.</a:t>
            </a:r>
          </a:p>
        </p:txBody>
      </p:sp>
      <p:pic>
        <p:nvPicPr>
          <p:cNvPr id="5" name="Picture 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13" y="141701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7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2B4C3CB-E3A1-400C-BF8C-108F50F0E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06" y="215244"/>
            <a:ext cx="1268187" cy="126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517EB-9F8A-4AC5-A1F5-C9A79FB52163}"/>
              </a:ext>
            </a:extLst>
          </p:cNvPr>
          <p:cNvSpPr txBox="1"/>
          <p:nvPr/>
        </p:nvSpPr>
        <p:spPr>
          <a:xfrm>
            <a:off x="386623" y="1508831"/>
            <a:ext cx="6540500" cy="8499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Approvals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Automation</a:t>
            </a:r>
            <a:endParaRPr lang="en-US" sz="1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Automated process for approving records.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Actions: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Looking for a record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Field changes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Task creation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Email alerts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Outbound messages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Triggers: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Button on the record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Process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Flow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Apex trigger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Approvers: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Manager or another designated approver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Submitter-chosen user or queue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Admin-chosen user(s), related users, or queue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Delegated approver (chosen by the designated approver)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Approval flowchart: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By default, records are locked on submission.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Parallel approval can require unanimous or first response approval.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Approvals are supported (with limited features) with the Salesforce App, Chatter, and Email.</a:t>
            </a:r>
          </a:p>
        </p:txBody>
      </p:sp>
      <p:pic>
        <p:nvPicPr>
          <p:cNvPr id="12" name="Picture 11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96F304D-BA6F-451E-A637-1E52A1E6F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8" y="7762975"/>
            <a:ext cx="6229350" cy="10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2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31C971-105C-4FB3-9A72-7205EB1EB171}"/>
              </a:ext>
            </a:extLst>
          </p:cNvPr>
          <p:cNvSpPr txBox="1"/>
          <p:nvPr/>
        </p:nvSpPr>
        <p:spPr>
          <a:xfrm>
            <a:off x="387348" y="1508831"/>
            <a:ext cx="6540500" cy="462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Workflows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Automation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Record-based simple background automation.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Actions: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Field updates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Task creation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Email alerts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Outbound messages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Triggers: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Record save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Data import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API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Workflow rules are executed after validation rules and can invalidate previously validated fields.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Actions can be immediate or time-dependent based on date field or trigger date.</a:t>
            </a:r>
          </a:p>
        </p:txBody>
      </p:sp>
      <p:pic>
        <p:nvPicPr>
          <p:cNvPr id="11" name="Picture 10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CFDDC680-E3E6-4437-9EDA-3E10B90FF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38" y="266323"/>
            <a:ext cx="118872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7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0953-5051-428B-B292-920587801B8E}"/>
              </a:ext>
            </a:extLst>
          </p:cNvPr>
          <p:cNvSpPr txBox="1"/>
          <p:nvPr/>
        </p:nvSpPr>
        <p:spPr>
          <a:xfrm>
            <a:off x="387348" y="1508831"/>
            <a:ext cx="6540500" cy="6560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Processes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Automation</a:t>
            </a:r>
            <a:endParaRPr lang="en-US" sz="1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Background automation.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Actions:</a:t>
            </a: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Create record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Call Apex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Launch Flow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Chatter post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Submit Approval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Email alert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Custom notification</a:t>
            </a:r>
          </a:p>
          <a:p>
            <a:pPr marL="285750" lvl="1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Triggers: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Record save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Data import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API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Process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Platform event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Defined with an object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, criteria, and condition actions.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Can be immediate or schedule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d.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Can cause inf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inite loops – be careful to avoid.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Actions are executed in the order in which they a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ppear.</a:t>
            </a: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D38F484-83BB-4E6D-83E5-F49CE2AE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13" y="141701"/>
            <a:ext cx="1417320" cy="14173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63D16-D167-4C43-AAE3-5897834BDB01}"/>
              </a:ext>
            </a:extLst>
          </p:cNvPr>
          <p:cNvSpPr txBox="1"/>
          <p:nvPr/>
        </p:nvSpPr>
        <p:spPr>
          <a:xfrm>
            <a:off x="3657600" y="3124769"/>
            <a:ext cx="2926080" cy="1034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Update related record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Quick actions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Launch Process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Send survey</a:t>
            </a:r>
          </a:p>
        </p:txBody>
      </p:sp>
    </p:spTree>
    <p:extLst>
      <p:ext uri="{BB962C8B-B14F-4D97-AF65-F5344CB8AC3E}">
        <p14:creationId xmlns:p14="http://schemas.microsoft.com/office/powerpoint/2010/main" val="338557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7572D4-6AA0-4B6A-83C7-638F7EC53BA5}"/>
              </a:ext>
            </a:extLst>
          </p:cNvPr>
          <p:cNvSpPr txBox="1"/>
          <p:nvPr/>
        </p:nvSpPr>
        <p:spPr>
          <a:xfrm>
            <a:off x="387348" y="1508831"/>
            <a:ext cx="6540500" cy="8752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Flows</a:t>
            </a:r>
          </a:p>
          <a:p>
            <a:pPr marL="114300" marR="0" algn="ctr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Automation</a:t>
            </a:r>
            <a:endParaRPr lang="en-US" sz="1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Arial Unicode MS"/>
                <a:cs typeface="Arial Unicode MS"/>
              </a:rPr>
              <a:t> </a:t>
            </a: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Guided visual user interfaces, complex automations, or record deletions.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Actions:</a:t>
            </a: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cs typeface="Times" panose="02020603050405020304" pitchFamily="18" charset="0"/>
            </a:endParaRP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Create record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Call Apex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Launch Flow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Chatter post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Submit Approval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Email alert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Custom notification</a:t>
            </a:r>
          </a:p>
          <a:p>
            <a:pPr marL="285750" lvl="1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Triggers: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Record save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Record delete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Schedule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Visual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force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Lightning components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Data import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API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Process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Platform event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Link (can pass parameters)</a:t>
            </a:r>
          </a:p>
          <a:p>
            <a:pPr indent="-171450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Types: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Screen flow: user interface with user input.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Autolaunched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 flow: invoked from a schedule, process, record, Apex, or platform event.</a:t>
            </a:r>
          </a:p>
          <a:p>
            <a:pPr marL="285750" lvl="1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Arial Unicode MS"/>
              <a:cs typeface="Times" panose="02020603050405020304" pitchFamily="18" charset="0"/>
            </a:endParaRP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Defined with element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s, resources, and connectors.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Supports complex logical branching, loops, and</a:t>
            </a: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 debugging.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Versions allow a pervious version of the flow to be run or reverted.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Fault paths can handle errors for elements that can fail.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Arial Unicode MS"/>
                <a:cs typeface="Times" panose="02020603050405020304" pitchFamily="18" charset="0"/>
              </a:rPr>
              <a:t>A running flow instance is called a flow interview and can be run in parallel with other interviews.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63D16-D167-4C43-AAE3-5897834BDB01}"/>
              </a:ext>
            </a:extLst>
          </p:cNvPr>
          <p:cNvSpPr txBox="1"/>
          <p:nvPr/>
        </p:nvSpPr>
        <p:spPr>
          <a:xfrm>
            <a:off x="3654288" y="3140740"/>
            <a:ext cx="2926080" cy="792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Delete record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Update any record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User Interface (Screen Flow)</a:t>
            </a:r>
          </a:p>
        </p:txBody>
      </p:sp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0BFA8B2-4BEA-451A-8BE3-FAEFA2620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13" y="140250"/>
            <a:ext cx="1418771" cy="14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9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7CF00812-F444-4585-A0F2-7C50C2AF2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96" y="7686863"/>
            <a:ext cx="1363007" cy="13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5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</TotalTime>
  <Words>534</Words>
  <Application>Microsoft Office PowerPoint</Application>
  <PresentationFormat>Custom</PresentationFormat>
  <Paragraphs>140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Calibri Light</vt:lpstr>
      <vt:lpstr>Helvetica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David Baculi</dc:creator>
  <cp:lastModifiedBy>Noah Baculi</cp:lastModifiedBy>
  <cp:revision>21</cp:revision>
  <dcterms:created xsi:type="dcterms:W3CDTF">2021-08-08T18:09:22Z</dcterms:created>
  <dcterms:modified xsi:type="dcterms:W3CDTF">2021-10-09T21:09:42Z</dcterms:modified>
</cp:coreProperties>
</file>