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7" r:id="rId2"/>
    <p:sldId id="268" r:id="rId3"/>
    <p:sldId id="269" r:id="rId4"/>
    <p:sldId id="270" r:id="rId5"/>
  </p:sldIdLst>
  <p:sldSz cx="73152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6824" autoAdjust="0"/>
  </p:normalViewPr>
  <p:slideViewPr>
    <p:cSldViewPr snapToGrid="0">
      <p:cViewPr varScale="1">
        <p:scale>
          <a:sx n="95" d="100"/>
          <a:sy n="95" d="100"/>
        </p:scale>
        <p:origin x="64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11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A6914-CB7E-432F-9F4B-CC7F37DC0438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5850" y="1143000"/>
            <a:ext cx="214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FD851-CED6-409F-B061-0E5327D7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20956"/>
            <a:ext cx="6217920" cy="366098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523125"/>
            <a:ext cx="5486400" cy="2538835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59858"/>
            <a:ext cx="1577340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59858"/>
            <a:ext cx="4640580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21600"/>
            <a:ext cx="6309360" cy="437419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037179"/>
            <a:ext cx="6309360" cy="23002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799291"/>
            <a:ext cx="310896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59861"/>
            <a:ext cx="630936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577783"/>
            <a:ext cx="3094672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841115"/>
            <a:ext cx="3094672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577783"/>
            <a:ext cx="3109913" cy="126333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841115"/>
            <a:ext cx="3109913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14054"/>
            <a:ext cx="3703320" cy="7472892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01040"/>
            <a:ext cx="2359342" cy="24536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14054"/>
            <a:ext cx="3703320" cy="7472892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154680"/>
            <a:ext cx="2359342" cy="584443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59861"/>
            <a:ext cx="630936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799291"/>
            <a:ext cx="630936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190AA-E4B7-45C6-A812-1637583B9BF7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746406"/>
            <a:ext cx="246888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746406"/>
            <a:ext cx="164592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C4A7-F4C3-4281-A7B9-D4BE0B159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8499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Data Management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Data and Analytics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There are multiple data management tools in Salesforce with different capabilities: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Im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port Wizard: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Import or update records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catch duplicate records based on a field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Accessed via Setup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 end users and Administrators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Workflow rule execution is optional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Up to 50,000 records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Only some standard and all custom objects are supported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Loader: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Import, update, export, or </a:t>
            </a:r>
            <a:r>
              <a:rPr lang="en-US" sz="1050" dirty="0" err="1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upsert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(update &amp; insert)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Client application (UI or command line)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 Administrators only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Workflow rule execution is not optional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Up to 5 million records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All objects are supported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hard delete records, bypassing recycle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Can export all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, including recycle</a:t>
            </a:r>
          </a:p>
          <a:p>
            <a:pPr>
              <a:lnSpc>
                <a:spcPct val="150000"/>
              </a:lnSpc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Individual records can be transferred between users by changing the owner on the record page.</a:t>
            </a: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Mass Transfer Tool can transfer multiple records at once between users for supported objects.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Mass Delete Tool can delete multiple records at once for supported objects.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Backup options:</a:t>
            </a:r>
          </a:p>
          <a:p>
            <a:pPr marL="171450" marR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Reports can be exported to .csv or .xls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x 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formats</a:t>
            </a:r>
          </a:p>
          <a:p>
            <a:pPr marL="171450" marR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Export Service can be scheduled monthly or weekly for an emailed link with files that expire</a:t>
            </a:r>
          </a:p>
          <a:p>
            <a:pPr marL="171450" marR="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Loader can be scripted to export periodically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8940" y="91511"/>
            <a:ext cx="141732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316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Data Validation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Data and Analytics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 validation ensures accurate and consistent data quality.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Validation </a:t>
            </a: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ules run when a record is saved to check if input data conforms with set criteria.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System validation rules include data type, field length, and required/unique fields.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validation rules can utilize formulas and regex as their criteria when evaluating field validity.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If a validation rule rejects data enter in a field, a message is displayed, preventing the record save.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When saving a record, validation rules are executed before other automations.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1372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1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6317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Reports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Data and Analytics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Reports display information based on object records,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 formats can be tabular, matrix, joined, or summary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Reports can be exported in .csv, .</a:t>
            </a:r>
            <a:r>
              <a:rPr lang="en-US" sz="1050" dirty="0" err="1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xls</a:t>
            </a: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, or .xlsx  formats.</a:t>
            </a: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 subscriptions send up to 5 refreshed reports in emails to users.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 snapshots report on historical data and can be run daily, weekly, or monthly.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report type determines which records and fields are available.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Custom report types can report on a primary objects and up to 3 related objects.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visibility of records in reports is determined by normal record visibility and sharing.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 access is determined by folder access, which can be shared with users, public groups, and roles.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 components: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Report filters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Conditional highlighting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Bucket fields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Summary fields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Row-level formulas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Charts visually represent data and reports must have at least 1 group.</a:t>
            </a: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Charts can be bar, column, line, donut, funnel, or scatter.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1372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6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88601-F9D9-4B08-841C-7389279497ED}"/>
              </a:ext>
            </a:extLst>
          </p:cNvPr>
          <p:cNvSpPr txBox="1"/>
          <p:nvPr/>
        </p:nvSpPr>
        <p:spPr>
          <a:xfrm>
            <a:off x="386623" y="1508831"/>
            <a:ext cx="6540500" cy="534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41300" algn="l"/>
                <a:tab pos="482600" algn="l"/>
                <a:tab pos="723900" algn="l"/>
                <a:tab pos="965200" algn="l"/>
                <a:tab pos="1206500" algn="l"/>
                <a:tab pos="1447800" algn="l"/>
                <a:tab pos="1689100" algn="l"/>
                <a:tab pos="1930400" algn="l"/>
                <a:tab pos="2171700" algn="l"/>
                <a:tab pos="2413000" algn="l"/>
                <a:tab pos="2654300" algn="l"/>
                <a:tab pos="2895600" algn="l"/>
                <a:tab pos="3136900" algn="l"/>
                <a:tab pos="3378200" algn="l"/>
                <a:tab pos="3619500" algn="l"/>
                <a:tab pos="3860800" algn="l"/>
                <a:tab pos="4102100" algn="l"/>
                <a:tab pos="4343400" algn="l"/>
                <a:tab pos="4584700" algn="l"/>
                <a:tab pos="4826000" algn="l"/>
                <a:tab pos="5067300" algn="l"/>
                <a:tab pos="5308600" algn="l"/>
                <a:tab pos="5549900" algn="l"/>
                <a:tab pos="5791200" algn="l"/>
                <a:tab pos="6032500" algn="l"/>
                <a:tab pos="6273800" algn="l"/>
              </a:tabLst>
            </a:pPr>
            <a:r>
              <a:rPr lang="en-US" sz="3200" dirty="0">
                <a:solidFill>
                  <a:srgbClr val="000000"/>
                </a:solidFill>
                <a:latin typeface="Avenir Next LT Pro Light" panose="020B0304020202020204" pitchFamily="34" charset="0"/>
                <a:ea typeface="Arial Unicode MS"/>
                <a:cs typeface="Arial Unicode MS"/>
              </a:rPr>
              <a:t>Dashboards</a:t>
            </a:r>
            <a:endParaRPr lang="en-US" sz="3200" dirty="0">
              <a:solidFill>
                <a:srgbClr val="000000"/>
              </a:solidFill>
              <a:effectLst/>
              <a:latin typeface="Avenir Next LT Pro Light" panose="020B0304020202020204" pitchFamily="34" charset="0"/>
              <a:ea typeface="Arial Unicode MS"/>
              <a:cs typeface="Arial Unicode MS"/>
            </a:endParaRPr>
          </a:p>
          <a:p>
            <a:pPr marL="1143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5F5F5F"/>
                </a:solidFill>
                <a:effectLst/>
                <a:latin typeface="Avenir Next LT Pro" panose="020B0504020202020204" pitchFamily="34" charset="0"/>
                <a:ea typeface="Arial Unicode MS"/>
                <a:cs typeface="Arial Unicode MS"/>
              </a:rPr>
              <a:t>Salesforce Data and Analytics</a:t>
            </a:r>
            <a:endParaRPr lang="en-US" sz="1200" dirty="0">
              <a:solidFill>
                <a:srgbClr val="000000"/>
              </a:solidFill>
              <a:effectLst/>
              <a:latin typeface="Helvetica" panose="020B0604020202020204" pitchFamily="34" charset="0"/>
              <a:ea typeface="Arial Unicode MS"/>
              <a:cs typeface="Arial Unicode MS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effectLst/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Dashboards are visual representations of report data displayed with dashboard components.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The data in dashboards comes from source reports and can be filtered to narrow results.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 components can be added to home tabs or lightning apps.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 components include: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Chart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Gauge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Metric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Table</a:t>
            </a:r>
          </a:p>
          <a:p>
            <a:pPr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Visualforce component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Dashboards can be refreshed manually, daily, weekly, or monthly.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 refreshes can be emailed to subscribers (users, groups, roles).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When a dashboard is refreshed, the dashboard updates for everyone.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Dashboards can be viewed as a the creator, another user, or the dashboard viewer.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latin typeface="Avenir Next LT Pro" panose="020B05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Dashboard data visibility is not always limited by viewer’s data access.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050" dirty="0">
              <a:solidFill>
                <a:srgbClr val="000000"/>
              </a:solidFill>
              <a:latin typeface="Avenir Next LT Pro" panose="020B0504020202020204" pitchFamily="34" charset="0"/>
              <a:ea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72211-5C1B-4F04-97F1-14B8CCDA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1073" y="13723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0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6981</TotalTime>
  <Words>599</Words>
  <Application>Microsoft Office PowerPoint</Application>
  <PresentationFormat>Custom</PresentationFormat>
  <Paragraphs>90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Avenir Next LT Pro Light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David Baculi</dc:creator>
  <cp:lastModifiedBy>Noah Baculi</cp:lastModifiedBy>
  <cp:revision>48</cp:revision>
  <dcterms:created xsi:type="dcterms:W3CDTF">2021-08-08T18:09:22Z</dcterms:created>
  <dcterms:modified xsi:type="dcterms:W3CDTF">2021-10-14T22:57:31Z</dcterms:modified>
</cp:coreProperties>
</file>