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67" r:id="rId2"/>
    <p:sldId id="268" r:id="rId3"/>
    <p:sldId id="269" r:id="rId4"/>
    <p:sldId id="270" r:id="rId5"/>
  </p:sldIdLst>
  <p:sldSz cx="7315200" cy="1051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04" autoAdjust="0"/>
    <p:restoredTop sz="96824" autoAdjust="0"/>
  </p:normalViewPr>
  <p:slideViewPr>
    <p:cSldViewPr snapToGrid="0">
      <p:cViewPr varScale="1">
        <p:scale>
          <a:sx n="50" d="100"/>
          <a:sy n="50" d="100"/>
        </p:scale>
        <p:origin x="978"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211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8A6914-CB7E-432F-9F4B-CC7F37DC0438}" type="datetimeFigureOut">
              <a:rPr lang="en-US" smtClean="0"/>
              <a:t>10/16/2021</a:t>
            </a:fld>
            <a:endParaRPr lang="en-US"/>
          </a:p>
        </p:txBody>
      </p:sp>
      <p:sp>
        <p:nvSpPr>
          <p:cNvPr id="4" name="Slide Image Placeholder 3"/>
          <p:cNvSpPr>
            <a:spLocks noGrp="1" noRot="1" noChangeAspect="1"/>
          </p:cNvSpPr>
          <p:nvPr>
            <p:ph type="sldImg" idx="2"/>
          </p:nvPr>
        </p:nvSpPr>
        <p:spPr>
          <a:xfrm>
            <a:off x="2355850" y="1143000"/>
            <a:ext cx="21463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1FD851-CED6-409F-B061-0E5327D7977A}" type="slidenum">
              <a:rPr lang="en-US" smtClean="0"/>
              <a:t>‹#›</a:t>
            </a:fld>
            <a:endParaRPr lang="en-US"/>
          </a:p>
        </p:txBody>
      </p:sp>
    </p:spTree>
    <p:extLst>
      <p:ext uri="{BB962C8B-B14F-4D97-AF65-F5344CB8AC3E}">
        <p14:creationId xmlns:p14="http://schemas.microsoft.com/office/powerpoint/2010/main" val="3861747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 y="1720956"/>
            <a:ext cx="6217920" cy="3660987"/>
          </a:xfrm>
        </p:spPr>
        <p:txBody>
          <a:bodyPr anchor="b"/>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914400" y="5523125"/>
            <a:ext cx="5486400" cy="2538835"/>
          </a:xfrm>
        </p:spPr>
        <p:txBody>
          <a:bodyPr/>
          <a:lstStyle>
            <a:lvl1pPr marL="0" indent="0" algn="ctr">
              <a:buNone/>
              <a:defRPr sz="1920"/>
            </a:lvl1pPr>
            <a:lvl2pPr marL="365760" indent="0" algn="ctr">
              <a:buNone/>
              <a:defRPr sz="1600"/>
            </a:lvl2pPr>
            <a:lvl3pPr marL="731520" indent="0" algn="ctr">
              <a:buNone/>
              <a:defRPr sz="1440"/>
            </a:lvl3pPr>
            <a:lvl4pPr marL="1097280" indent="0" algn="ctr">
              <a:buNone/>
              <a:defRPr sz="1280"/>
            </a:lvl4pPr>
            <a:lvl5pPr marL="1463040" indent="0" algn="ctr">
              <a:buNone/>
              <a:defRPr sz="1280"/>
            </a:lvl5pPr>
            <a:lvl6pPr marL="1828800" indent="0" algn="ctr">
              <a:buNone/>
              <a:defRPr sz="1280"/>
            </a:lvl6pPr>
            <a:lvl7pPr marL="2194560" indent="0" algn="ctr">
              <a:buNone/>
              <a:defRPr sz="1280"/>
            </a:lvl7pPr>
            <a:lvl8pPr marL="2560320" indent="0" algn="ctr">
              <a:buNone/>
              <a:defRPr sz="1280"/>
            </a:lvl8pPr>
            <a:lvl9pPr marL="2926080" indent="0" algn="ctr">
              <a:buNone/>
              <a:defRPr sz="12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35190AA-E4B7-45C6-A812-1637583B9BF7}" type="datetimeFigureOut">
              <a:rPr lang="en-US" smtClean="0"/>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FC4A7-F4C3-4281-A7B9-D4BE0B159166}" type="slidenum">
              <a:rPr lang="en-US" smtClean="0"/>
              <a:t>‹#›</a:t>
            </a:fld>
            <a:endParaRPr lang="en-US"/>
          </a:p>
        </p:txBody>
      </p:sp>
    </p:spTree>
    <p:extLst>
      <p:ext uri="{BB962C8B-B14F-4D97-AF65-F5344CB8AC3E}">
        <p14:creationId xmlns:p14="http://schemas.microsoft.com/office/powerpoint/2010/main" val="723966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190AA-E4B7-45C6-A812-1637583B9BF7}" type="datetimeFigureOut">
              <a:rPr lang="en-US" smtClean="0"/>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FC4A7-F4C3-4281-A7B9-D4BE0B159166}" type="slidenum">
              <a:rPr lang="en-US" smtClean="0"/>
              <a:t>‹#›</a:t>
            </a:fld>
            <a:endParaRPr lang="en-US"/>
          </a:p>
        </p:txBody>
      </p:sp>
    </p:spTree>
    <p:extLst>
      <p:ext uri="{BB962C8B-B14F-4D97-AF65-F5344CB8AC3E}">
        <p14:creationId xmlns:p14="http://schemas.microsoft.com/office/powerpoint/2010/main" val="570382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34940" y="559858"/>
            <a:ext cx="1577340" cy="891148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02920" y="559858"/>
            <a:ext cx="4640580" cy="89114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190AA-E4B7-45C6-A812-1637583B9BF7}" type="datetimeFigureOut">
              <a:rPr lang="en-US" smtClean="0"/>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FC4A7-F4C3-4281-A7B9-D4BE0B159166}" type="slidenum">
              <a:rPr lang="en-US" smtClean="0"/>
              <a:t>‹#›</a:t>
            </a:fld>
            <a:endParaRPr lang="en-US"/>
          </a:p>
        </p:txBody>
      </p:sp>
    </p:spTree>
    <p:extLst>
      <p:ext uri="{BB962C8B-B14F-4D97-AF65-F5344CB8AC3E}">
        <p14:creationId xmlns:p14="http://schemas.microsoft.com/office/powerpoint/2010/main" val="2200339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5190AA-E4B7-45C6-A812-1637583B9BF7}" type="datetimeFigureOut">
              <a:rPr lang="en-US" smtClean="0"/>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FC4A7-F4C3-4281-A7B9-D4BE0B159166}" type="slidenum">
              <a:rPr lang="en-US" smtClean="0"/>
              <a:t>‹#›</a:t>
            </a:fld>
            <a:endParaRPr lang="en-US"/>
          </a:p>
        </p:txBody>
      </p:sp>
    </p:spTree>
    <p:extLst>
      <p:ext uri="{BB962C8B-B14F-4D97-AF65-F5344CB8AC3E}">
        <p14:creationId xmlns:p14="http://schemas.microsoft.com/office/powerpoint/2010/main" val="3716427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9110" y="2621600"/>
            <a:ext cx="6309360" cy="4374197"/>
          </a:xfrm>
        </p:spPr>
        <p:txBody>
          <a:bodyPr anchor="b"/>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499110" y="7037179"/>
            <a:ext cx="6309360" cy="2300287"/>
          </a:xfrm>
        </p:spPr>
        <p:txBody>
          <a:bodyPr/>
          <a:lstStyle>
            <a:lvl1pPr marL="0" indent="0">
              <a:buNone/>
              <a:defRPr sz="1920">
                <a:solidFill>
                  <a:schemeClr val="tx1"/>
                </a:solidFill>
              </a:defRPr>
            </a:lvl1pPr>
            <a:lvl2pPr marL="365760" indent="0">
              <a:buNone/>
              <a:defRPr sz="1600">
                <a:solidFill>
                  <a:schemeClr val="tx1">
                    <a:tint val="75000"/>
                  </a:schemeClr>
                </a:solidFill>
              </a:defRPr>
            </a:lvl2pPr>
            <a:lvl3pPr marL="731520" indent="0">
              <a:buNone/>
              <a:defRPr sz="1440">
                <a:solidFill>
                  <a:schemeClr val="tx1">
                    <a:tint val="75000"/>
                  </a:schemeClr>
                </a:solidFill>
              </a:defRPr>
            </a:lvl3pPr>
            <a:lvl4pPr marL="1097280" indent="0">
              <a:buNone/>
              <a:defRPr sz="1280">
                <a:solidFill>
                  <a:schemeClr val="tx1">
                    <a:tint val="75000"/>
                  </a:schemeClr>
                </a:solidFill>
              </a:defRPr>
            </a:lvl4pPr>
            <a:lvl5pPr marL="1463040" indent="0">
              <a:buNone/>
              <a:defRPr sz="1280">
                <a:solidFill>
                  <a:schemeClr val="tx1">
                    <a:tint val="75000"/>
                  </a:schemeClr>
                </a:solidFill>
              </a:defRPr>
            </a:lvl5pPr>
            <a:lvl6pPr marL="1828800" indent="0">
              <a:buNone/>
              <a:defRPr sz="1280">
                <a:solidFill>
                  <a:schemeClr val="tx1">
                    <a:tint val="75000"/>
                  </a:schemeClr>
                </a:solidFill>
              </a:defRPr>
            </a:lvl6pPr>
            <a:lvl7pPr marL="2194560" indent="0">
              <a:buNone/>
              <a:defRPr sz="1280">
                <a:solidFill>
                  <a:schemeClr val="tx1">
                    <a:tint val="75000"/>
                  </a:schemeClr>
                </a:solidFill>
              </a:defRPr>
            </a:lvl7pPr>
            <a:lvl8pPr marL="2560320" indent="0">
              <a:buNone/>
              <a:defRPr sz="1280">
                <a:solidFill>
                  <a:schemeClr val="tx1">
                    <a:tint val="75000"/>
                  </a:schemeClr>
                </a:solidFill>
              </a:defRPr>
            </a:lvl8pPr>
            <a:lvl9pPr marL="2926080" indent="0">
              <a:buNone/>
              <a:defRPr sz="12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5190AA-E4B7-45C6-A812-1637583B9BF7}" type="datetimeFigureOut">
              <a:rPr lang="en-US" smtClean="0"/>
              <a:t>10/16/2021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7FC4A7-F4C3-4281-A7B9-D4BE0B159166}" type="slidenum">
              <a:rPr lang="en-US" smtClean="0"/>
              <a:t>‹#›</a:t>
            </a:fld>
            <a:endParaRPr lang="en-US"/>
          </a:p>
        </p:txBody>
      </p:sp>
    </p:spTree>
    <p:extLst>
      <p:ext uri="{BB962C8B-B14F-4D97-AF65-F5344CB8AC3E}">
        <p14:creationId xmlns:p14="http://schemas.microsoft.com/office/powerpoint/2010/main" val="260520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2920" y="2799291"/>
            <a:ext cx="3108960" cy="66720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03320" y="2799291"/>
            <a:ext cx="3108960" cy="66720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35190AA-E4B7-45C6-A812-1637583B9BF7}" type="datetimeFigureOut">
              <a:rPr lang="en-US" smtClean="0"/>
              <a:t>10/16/2021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FC4A7-F4C3-4281-A7B9-D4BE0B159166}" type="slidenum">
              <a:rPr lang="en-US" smtClean="0"/>
              <a:t>‹#›</a:t>
            </a:fld>
            <a:endParaRPr lang="en-US"/>
          </a:p>
        </p:txBody>
      </p:sp>
    </p:spTree>
    <p:extLst>
      <p:ext uri="{BB962C8B-B14F-4D97-AF65-F5344CB8AC3E}">
        <p14:creationId xmlns:p14="http://schemas.microsoft.com/office/powerpoint/2010/main" val="927683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873" y="559861"/>
            <a:ext cx="6309360" cy="203253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03874" y="2577783"/>
            <a:ext cx="3094672" cy="1263332"/>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4" name="Content Placeholder 3"/>
          <p:cNvSpPr>
            <a:spLocks noGrp="1"/>
          </p:cNvSpPr>
          <p:nvPr>
            <p:ph sz="half" idx="2"/>
          </p:nvPr>
        </p:nvSpPr>
        <p:spPr>
          <a:xfrm>
            <a:off x="503874" y="3841115"/>
            <a:ext cx="3094672" cy="56497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03320" y="2577783"/>
            <a:ext cx="3109913" cy="1263332"/>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6" name="Content Placeholder 5"/>
          <p:cNvSpPr>
            <a:spLocks noGrp="1"/>
          </p:cNvSpPr>
          <p:nvPr>
            <p:ph sz="quarter" idx="4"/>
          </p:nvPr>
        </p:nvSpPr>
        <p:spPr>
          <a:xfrm>
            <a:off x="3703320" y="3841115"/>
            <a:ext cx="3109913" cy="56497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5190AA-E4B7-45C6-A812-1637583B9BF7}" type="datetimeFigureOut">
              <a:rPr lang="en-US" smtClean="0"/>
              <a:t>10/16/2021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7FC4A7-F4C3-4281-A7B9-D4BE0B159166}" type="slidenum">
              <a:rPr lang="en-US" smtClean="0"/>
              <a:t>‹#›</a:t>
            </a:fld>
            <a:endParaRPr lang="en-US"/>
          </a:p>
        </p:txBody>
      </p:sp>
    </p:spTree>
    <p:extLst>
      <p:ext uri="{BB962C8B-B14F-4D97-AF65-F5344CB8AC3E}">
        <p14:creationId xmlns:p14="http://schemas.microsoft.com/office/powerpoint/2010/main" val="189394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35190AA-E4B7-45C6-A812-1637583B9BF7}" type="datetimeFigureOut">
              <a:rPr lang="en-US" smtClean="0"/>
              <a:t>10/16/2021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7FC4A7-F4C3-4281-A7B9-D4BE0B159166}" type="slidenum">
              <a:rPr lang="en-US" smtClean="0"/>
              <a:t>‹#›</a:t>
            </a:fld>
            <a:endParaRPr lang="en-US"/>
          </a:p>
        </p:txBody>
      </p:sp>
    </p:spTree>
    <p:extLst>
      <p:ext uri="{BB962C8B-B14F-4D97-AF65-F5344CB8AC3E}">
        <p14:creationId xmlns:p14="http://schemas.microsoft.com/office/powerpoint/2010/main" val="2548487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5190AA-E4B7-45C6-A812-1637583B9BF7}" type="datetimeFigureOut">
              <a:rPr lang="en-US" smtClean="0"/>
              <a:t>10/16/2021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7FC4A7-F4C3-4281-A7B9-D4BE0B159166}" type="slidenum">
              <a:rPr lang="en-US" smtClean="0"/>
              <a:t>‹#›</a:t>
            </a:fld>
            <a:endParaRPr lang="en-US"/>
          </a:p>
        </p:txBody>
      </p:sp>
    </p:spTree>
    <p:extLst>
      <p:ext uri="{BB962C8B-B14F-4D97-AF65-F5344CB8AC3E}">
        <p14:creationId xmlns:p14="http://schemas.microsoft.com/office/powerpoint/2010/main" val="18564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701040"/>
            <a:ext cx="2359342" cy="2453640"/>
          </a:xfrm>
        </p:spPr>
        <p:txBody>
          <a:bodyPr anchor="b"/>
          <a:lstStyle>
            <a:lvl1pPr>
              <a:defRPr sz="2560"/>
            </a:lvl1pPr>
          </a:lstStyle>
          <a:p>
            <a:r>
              <a:rPr lang="en-US"/>
              <a:t>Click to edit Master title style</a:t>
            </a:r>
            <a:endParaRPr lang="en-US" dirty="0"/>
          </a:p>
        </p:txBody>
      </p:sp>
      <p:sp>
        <p:nvSpPr>
          <p:cNvPr id="3" name="Content Placeholder 2"/>
          <p:cNvSpPr>
            <a:spLocks noGrp="1"/>
          </p:cNvSpPr>
          <p:nvPr>
            <p:ph idx="1"/>
          </p:nvPr>
        </p:nvSpPr>
        <p:spPr>
          <a:xfrm>
            <a:off x="3109913" y="1514054"/>
            <a:ext cx="3703320" cy="7472892"/>
          </a:xfrm>
        </p:spPr>
        <p:txBody>
          <a:bodyPr/>
          <a:lstStyle>
            <a:lvl1pPr>
              <a:defRPr sz="2560"/>
            </a:lvl1pPr>
            <a:lvl2pPr>
              <a:defRPr sz="2240"/>
            </a:lvl2pPr>
            <a:lvl3pPr>
              <a:defRPr sz="192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873" y="3154680"/>
            <a:ext cx="2359342" cy="5844435"/>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C35190AA-E4B7-45C6-A812-1637583B9BF7}" type="datetimeFigureOut">
              <a:rPr lang="en-US" smtClean="0"/>
              <a:t>10/16/2021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FC4A7-F4C3-4281-A7B9-D4BE0B159166}" type="slidenum">
              <a:rPr lang="en-US" smtClean="0"/>
              <a:t>‹#›</a:t>
            </a:fld>
            <a:endParaRPr lang="en-US"/>
          </a:p>
        </p:txBody>
      </p:sp>
    </p:spTree>
    <p:extLst>
      <p:ext uri="{BB962C8B-B14F-4D97-AF65-F5344CB8AC3E}">
        <p14:creationId xmlns:p14="http://schemas.microsoft.com/office/powerpoint/2010/main" val="335776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701040"/>
            <a:ext cx="2359342" cy="2453640"/>
          </a:xfrm>
        </p:spPr>
        <p:txBody>
          <a:bodyPr anchor="b"/>
          <a:lstStyle>
            <a:lvl1pPr>
              <a:defRPr sz="2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3109913" y="1514054"/>
            <a:ext cx="3703320" cy="7472892"/>
          </a:xfrm>
        </p:spPr>
        <p:txBody>
          <a:bodyPr anchor="t"/>
          <a:lstStyle>
            <a:lvl1pPr marL="0" indent="0">
              <a:buNone/>
              <a:defRPr sz="2560"/>
            </a:lvl1pPr>
            <a:lvl2pPr marL="365760" indent="0">
              <a:buNone/>
              <a:defRPr sz="2240"/>
            </a:lvl2pPr>
            <a:lvl3pPr marL="731520" indent="0">
              <a:buNone/>
              <a:defRPr sz="1920"/>
            </a:lvl3pPr>
            <a:lvl4pPr marL="1097280" indent="0">
              <a:buNone/>
              <a:defRPr sz="1600"/>
            </a:lvl4pPr>
            <a:lvl5pPr marL="1463040" indent="0">
              <a:buNone/>
              <a:defRPr sz="1600"/>
            </a:lvl5pPr>
            <a:lvl6pPr marL="1828800" indent="0">
              <a:buNone/>
              <a:defRPr sz="1600"/>
            </a:lvl6pPr>
            <a:lvl7pPr marL="2194560" indent="0">
              <a:buNone/>
              <a:defRPr sz="1600"/>
            </a:lvl7pPr>
            <a:lvl8pPr marL="2560320" indent="0">
              <a:buNone/>
              <a:defRPr sz="1600"/>
            </a:lvl8pPr>
            <a:lvl9pPr marL="292608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03873" y="3154680"/>
            <a:ext cx="2359342" cy="5844435"/>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C35190AA-E4B7-45C6-A812-1637583B9BF7}" type="datetimeFigureOut">
              <a:rPr lang="en-US" smtClean="0"/>
              <a:t>10/16/2021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7FC4A7-F4C3-4281-A7B9-D4BE0B159166}" type="slidenum">
              <a:rPr lang="en-US" smtClean="0"/>
              <a:t>‹#›</a:t>
            </a:fld>
            <a:endParaRPr lang="en-US"/>
          </a:p>
        </p:txBody>
      </p:sp>
    </p:spTree>
    <p:extLst>
      <p:ext uri="{BB962C8B-B14F-4D97-AF65-F5344CB8AC3E}">
        <p14:creationId xmlns:p14="http://schemas.microsoft.com/office/powerpoint/2010/main" val="3214586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559861"/>
            <a:ext cx="6309360" cy="203253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2920" y="2799291"/>
            <a:ext cx="6309360" cy="66720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02920" y="9746406"/>
            <a:ext cx="1645920" cy="559858"/>
          </a:xfrm>
          <a:prstGeom prst="rect">
            <a:avLst/>
          </a:prstGeom>
        </p:spPr>
        <p:txBody>
          <a:bodyPr vert="horz" lIns="91440" tIns="45720" rIns="91440" bIns="45720" rtlCol="0" anchor="ctr"/>
          <a:lstStyle>
            <a:lvl1pPr algn="l">
              <a:defRPr sz="960">
                <a:solidFill>
                  <a:schemeClr val="tx1">
                    <a:tint val="75000"/>
                  </a:schemeClr>
                </a:solidFill>
              </a:defRPr>
            </a:lvl1pPr>
          </a:lstStyle>
          <a:p>
            <a:fld id="{C35190AA-E4B7-45C6-A812-1637583B9BF7}" type="datetimeFigureOut">
              <a:rPr lang="en-US" smtClean="0"/>
              <a:t>10/16/2021</a:t>
            </a:fld>
            <a:endParaRPr lang="en-US"/>
          </a:p>
        </p:txBody>
      </p:sp>
      <p:sp>
        <p:nvSpPr>
          <p:cNvPr id="5" name="Footer Placeholder 4"/>
          <p:cNvSpPr>
            <a:spLocks noGrp="1"/>
          </p:cNvSpPr>
          <p:nvPr>
            <p:ph type="ftr" sz="quarter" idx="3"/>
          </p:nvPr>
        </p:nvSpPr>
        <p:spPr>
          <a:xfrm>
            <a:off x="2423160" y="9746406"/>
            <a:ext cx="2468880" cy="559858"/>
          </a:xfrm>
          <a:prstGeom prst="rect">
            <a:avLst/>
          </a:prstGeom>
        </p:spPr>
        <p:txBody>
          <a:bodyPr vert="horz" lIns="91440" tIns="45720" rIns="91440" bIns="45720" rtlCol="0" anchor="ctr"/>
          <a:lstStyle>
            <a:lvl1pPr algn="ctr">
              <a:defRPr sz="9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66360" y="9746406"/>
            <a:ext cx="1645920" cy="559858"/>
          </a:xfrm>
          <a:prstGeom prst="rect">
            <a:avLst/>
          </a:prstGeom>
        </p:spPr>
        <p:txBody>
          <a:bodyPr vert="horz" lIns="91440" tIns="45720" rIns="91440" bIns="45720" rtlCol="0" anchor="ctr"/>
          <a:lstStyle>
            <a:lvl1pPr algn="r">
              <a:defRPr sz="960">
                <a:solidFill>
                  <a:schemeClr val="tx1">
                    <a:tint val="75000"/>
                  </a:schemeClr>
                </a:solidFill>
              </a:defRPr>
            </a:lvl1pPr>
          </a:lstStyle>
          <a:p>
            <a:fld id="{857FC4A7-F4C3-4281-A7B9-D4BE0B159166}" type="slidenum">
              <a:rPr lang="en-US" smtClean="0"/>
              <a:t>‹#›</a:t>
            </a:fld>
            <a:endParaRPr lang="en-US"/>
          </a:p>
        </p:txBody>
      </p:sp>
    </p:spTree>
    <p:extLst>
      <p:ext uri="{BB962C8B-B14F-4D97-AF65-F5344CB8AC3E}">
        <p14:creationId xmlns:p14="http://schemas.microsoft.com/office/powerpoint/2010/main" val="14156872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31520" rtl="0" eaLnBrk="1" latinLnBrk="0" hangingPunct="1">
        <a:lnSpc>
          <a:spcPct val="90000"/>
        </a:lnSpc>
        <a:spcBef>
          <a:spcPct val="0"/>
        </a:spcBef>
        <a:buNone/>
        <a:defRPr sz="3520" kern="1200">
          <a:solidFill>
            <a:schemeClr val="tx1"/>
          </a:solidFill>
          <a:latin typeface="+mj-lt"/>
          <a:ea typeface="+mj-ea"/>
          <a:cs typeface="+mj-cs"/>
        </a:defRPr>
      </a:lvl1pPr>
    </p:titleStyle>
    <p:body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p:bodyStyle>
    <p:other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6588601-F9D9-4B08-841C-7389279497ED}"/>
              </a:ext>
            </a:extLst>
          </p:cNvPr>
          <p:cNvSpPr txBox="1"/>
          <p:nvPr/>
        </p:nvSpPr>
        <p:spPr>
          <a:xfrm>
            <a:off x="386623" y="1508831"/>
            <a:ext cx="6540500" cy="4378891"/>
          </a:xfrm>
          <a:prstGeom prst="rect">
            <a:avLst/>
          </a:prstGeom>
          <a:noFill/>
        </p:spPr>
        <p:txBody>
          <a:bodyPr wrap="square">
            <a:spAutoFit/>
          </a:bodyPr>
          <a:lstStyle/>
          <a:p>
            <a:pPr marL="0" marR="0" algn="ctr">
              <a:spcBef>
                <a:spcPts val="0"/>
              </a:spcBef>
              <a:spcAft>
                <a:spcPts val="0"/>
              </a:spcAft>
              <a:tabLst>
                <a:tab pos="241300" algn="l"/>
                <a:tab pos="482600" algn="l"/>
                <a:tab pos="723900" algn="l"/>
                <a:tab pos="965200" algn="l"/>
                <a:tab pos="1206500" algn="l"/>
                <a:tab pos="1447800" algn="l"/>
                <a:tab pos="1689100" algn="l"/>
                <a:tab pos="1930400" algn="l"/>
                <a:tab pos="2171700" algn="l"/>
                <a:tab pos="2413000" algn="l"/>
                <a:tab pos="2654300" algn="l"/>
                <a:tab pos="2895600" algn="l"/>
                <a:tab pos="3136900" algn="l"/>
                <a:tab pos="3378200" algn="l"/>
                <a:tab pos="3619500" algn="l"/>
                <a:tab pos="3860800" algn="l"/>
                <a:tab pos="4102100" algn="l"/>
                <a:tab pos="4343400" algn="l"/>
                <a:tab pos="4584700" algn="l"/>
                <a:tab pos="4826000" algn="l"/>
                <a:tab pos="5067300" algn="l"/>
                <a:tab pos="5308600" algn="l"/>
                <a:tab pos="5549900" algn="l"/>
                <a:tab pos="5791200" algn="l"/>
                <a:tab pos="6032500" algn="l"/>
                <a:tab pos="6273800" algn="l"/>
              </a:tabLst>
            </a:pPr>
            <a:r>
              <a:rPr lang="en-US" sz="3200" dirty="0">
                <a:solidFill>
                  <a:srgbClr val="000000"/>
                </a:solidFill>
                <a:latin typeface="Avenir Next LT Pro Light" panose="020B0304020202020204" pitchFamily="34" charset="0"/>
                <a:ea typeface="Arial Unicode MS"/>
                <a:cs typeface="Arial Unicode MS"/>
              </a:rPr>
              <a:t>Activity Management</a:t>
            </a:r>
            <a:endParaRPr lang="en-US" sz="3200" dirty="0">
              <a:solidFill>
                <a:srgbClr val="000000"/>
              </a:solidFill>
              <a:effectLst/>
              <a:latin typeface="Avenir Next LT Pro Light" panose="020B0304020202020204" pitchFamily="34" charset="0"/>
              <a:ea typeface="Arial Unicode MS"/>
              <a:cs typeface="Arial Unicode MS"/>
            </a:endParaRPr>
          </a:p>
          <a:p>
            <a:pPr marL="114300" marR="0" algn="ctr">
              <a:lnSpc>
                <a:spcPct val="115000"/>
              </a:lnSpc>
              <a:spcBef>
                <a:spcPts val="0"/>
              </a:spcBef>
              <a:spcAft>
                <a:spcPts val="0"/>
              </a:spcAft>
            </a:pPr>
            <a:r>
              <a:rPr lang="en-US" sz="1050" dirty="0">
                <a:solidFill>
                  <a:srgbClr val="5F5F5F"/>
                </a:solidFill>
                <a:effectLst/>
                <a:latin typeface="Avenir Next LT Pro" panose="020B0504020202020204" pitchFamily="34" charset="0"/>
                <a:ea typeface="Arial Unicode MS"/>
                <a:cs typeface="Arial Unicode MS"/>
              </a:rPr>
              <a:t>Salesforce Productivity and Collaboration</a:t>
            </a:r>
            <a:endParaRPr lang="en-US" sz="1200" dirty="0">
              <a:solidFill>
                <a:srgbClr val="000000"/>
              </a:solidFill>
              <a:effectLst/>
              <a:latin typeface="Helvetica" panose="020B0604020202020204" pitchFamily="34" charset="0"/>
              <a:ea typeface="Arial Unicode MS"/>
              <a:cs typeface="Arial Unicode MS"/>
            </a:endParaRPr>
          </a:p>
          <a:p>
            <a:pPr marL="0" marR="0">
              <a:lnSpc>
                <a:spcPct val="150000"/>
              </a:lnSpc>
              <a:spcBef>
                <a:spcPts val="0"/>
              </a:spcBef>
              <a:spcAft>
                <a:spcPts val="0"/>
              </a:spcAft>
            </a:pPr>
            <a:endParaRPr lang="en-US" sz="1050" dirty="0">
              <a:solidFill>
                <a:srgbClr val="000000"/>
              </a:solidFill>
              <a:effectLst/>
              <a:latin typeface="Avenir Next LT Pro" panose="020B0504020202020204" pitchFamily="34" charset="0"/>
              <a:ea typeface="Times" panose="02020603050405020304" pitchFamily="18" charset="0"/>
              <a:cs typeface="Times" panose="02020603050405020304" pitchFamily="18" charset="0"/>
            </a:endParaRPr>
          </a:p>
          <a:p>
            <a:pPr marL="0"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Activities can be tasks (to-do with optional due date) or events (calendar event with duration).</a:t>
            </a:r>
            <a:r>
              <a:rPr lang="en-US" sz="1050" dirty="0">
                <a:solidFill>
                  <a:srgbClr val="000000"/>
                </a:solidFill>
                <a:effectLst/>
                <a:latin typeface="Avenir Next LT Pro" panose="020B0504020202020204" pitchFamily="34" charset="0"/>
                <a:ea typeface="Times" panose="02020603050405020304" pitchFamily="18" charset="0"/>
                <a:cs typeface="Times" panose="02020603050405020304" pitchFamily="18" charset="0"/>
              </a:rPr>
              <a:t> </a:t>
            </a: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Activities can be related to other records or can be independent for a user.</a:t>
            </a:r>
          </a:p>
          <a:p>
            <a:pPr marL="0"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Activities can be assigned to other users and set to repeat after some interval.</a:t>
            </a:r>
          </a:p>
          <a:p>
            <a:pPr marL="0" marR="0">
              <a:lnSpc>
                <a:spcPct val="150000"/>
              </a:lnSpc>
              <a:spcBef>
                <a:spcPts val="0"/>
              </a:spcBef>
              <a:spcAft>
                <a:spcPts val="0"/>
              </a:spcAft>
            </a:pPr>
            <a:endParaRPr lang="en-US" sz="1050" dirty="0">
              <a:solidFill>
                <a:srgbClr val="000000"/>
              </a:solidFill>
              <a:effectLst/>
              <a:latin typeface="Avenir Next LT Pro" panose="020B0504020202020204" pitchFamily="34" charset="0"/>
              <a:ea typeface="Times" panose="02020603050405020304" pitchFamily="18" charset="0"/>
              <a:cs typeface="Times" panose="02020603050405020304" pitchFamily="18" charset="0"/>
            </a:endParaRPr>
          </a:p>
          <a:p>
            <a:pPr marL="0"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Shared activities can allow up to 50 contacts to be related to the shared task or event.</a:t>
            </a:r>
          </a:p>
          <a:p>
            <a:pPr marL="0" marR="0">
              <a:lnSpc>
                <a:spcPct val="150000"/>
              </a:lnSpc>
              <a:spcBef>
                <a:spcPts val="0"/>
              </a:spcBef>
              <a:spcAft>
                <a:spcPts val="0"/>
              </a:spcAft>
            </a:pPr>
            <a:endParaRPr lang="en-US" sz="1050" dirty="0">
              <a:solidFill>
                <a:srgbClr val="000000"/>
              </a:solidFill>
              <a:effectLst/>
              <a:latin typeface="Avenir Next LT Pro" panose="020B0504020202020204" pitchFamily="34" charset="0"/>
              <a:ea typeface="Times" panose="02020603050405020304" pitchFamily="18" charset="0"/>
              <a:cs typeface="Times" panose="02020603050405020304" pitchFamily="18" charset="0"/>
            </a:endParaRPr>
          </a:p>
          <a:p>
            <a:pPr marL="0"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Group tasks can require each assigned user (up to 200) to complete a separate copy of the task.</a:t>
            </a:r>
          </a:p>
          <a:p>
            <a:pPr marL="0"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Tasks can be viewed in task list views accessible in the Tasks tab.</a:t>
            </a:r>
          </a:p>
          <a:p>
            <a:pPr marL="0"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Task queues can hold open tasks that can be completed by any member of the queue.</a:t>
            </a:r>
          </a:p>
          <a:p>
            <a:pPr marL="0" marR="0">
              <a:lnSpc>
                <a:spcPct val="150000"/>
              </a:lnSpc>
              <a:spcBef>
                <a:spcPts val="0"/>
              </a:spcBef>
              <a:spcAft>
                <a:spcPts val="0"/>
              </a:spcAft>
            </a:pPr>
            <a:endParaRPr lang="en-US" sz="1050" dirty="0">
              <a:solidFill>
                <a:srgbClr val="000000"/>
              </a:solidFill>
              <a:effectLst/>
              <a:latin typeface="Avenir Next LT Pro" panose="020B0504020202020204" pitchFamily="34" charset="0"/>
              <a:ea typeface="Times" panose="02020603050405020304" pitchFamily="18" charset="0"/>
              <a:cs typeface="Times" panose="02020603050405020304" pitchFamily="18" charset="0"/>
            </a:endParaRPr>
          </a:p>
          <a:p>
            <a:pPr marL="0"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Events can be unlocked to allow events that last multiple days.</a:t>
            </a:r>
            <a:endParaRPr lang="en-US" sz="1050" dirty="0">
              <a:solidFill>
                <a:srgbClr val="000000"/>
              </a:solidFill>
              <a:effectLst/>
              <a:latin typeface="Avenir Next LT Pro" panose="020B0504020202020204" pitchFamily="34" charset="0"/>
              <a:ea typeface="Times" panose="02020603050405020304" pitchFamily="18" charset="0"/>
              <a:cs typeface="Times" panose="02020603050405020304" pitchFamily="18" charset="0"/>
            </a:endParaRPr>
          </a:p>
          <a:p>
            <a:pPr marL="0" marR="0">
              <a:lnSpc>
                <a:spcPct val="150000"/>
              </a:lnSpc>
              <a:spcBef>
                <a:spcPts val="0"/>
              </a:spcBef>
              <a:spcAft>
                <a:spcPts val="0"/>
              </a:spcAft>
            </a:pPr>
            <a:r>
              <a:rPr lang="en-US" sz="1050" dirty="0">
                <a:solidFill>
                  <a:srgbClr val="000000"/>
                </a:solidFill>
                <a:effectLst/>
                <a:latin typeface="Avenir Next LT Pro" panose="020B0504020202020204" pitchFamily="34" charset="0"/>
                <a:ea typeface="Times" panose="02020603050405020304" pitchFamily="18" charset="0"/>
                <a:cs typeface="Times" panose="02020603050405020304" pitchFamily="18" charset="0"/>
              </a:rPr>
              <a:t>Calendars visual presentation of events allow coordination of activities and can be private or public.</a:t>
            </a:r>
          </a:p>
          <a:p>
            <a:pPr marL="0" marR="0">
              <a:lnSpc>
                <a:spcPct val="150000"/>
              </a:lnSpc>
              <a:spcBef>
                <a:spcPts val="0"/>
              </a:spcBef>
              <a:spcAft>
                <a:spcPts val="0"/>
              </a:spcAft>
            </a:pPr>
            <a:endParaRPr lang="en-US" sz="1050" dirty="0">
              <a:solidFill>
                <a:srgbClr val="000000"/>
              </a:solidFill>
              <a:effectLst/>
              <a:latin typeface="Avenir Next LT Pro" panose="020B0504020202020204" pitchFamily="34" charset="0"/>
              <a:ea typeface="Times" panose="02020603050405020304" pitchFamily="18" charset="0"/>
              <a:cs typeface="Times" panose="02020603050405020304" pitchFamily="18" charset="0"/>
            </a:endParaRPr>
          </a:p>
          <a:p>
            <a:pPr marL="0"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The activity timeline shows the related activities on a record page.</a:t>
            </a:r>
          </a:p>
        </p:txBody>
      </p:sp>
      <p:pic>
        <p:nvPicPr>
          <p:cNvPr id="5" name="Picture 4">
            <a:extLst>
              <a:ext uri="{FF2B5EF4-FFF2-40B4-BE49-F238E27FC236}">
                <a16:creationId xmlns:a16="http://schemas.microsoft.com/office/drawing/2014/main" id="{B9772211-5C1B-4F04-97F1-14B8CCDA1D1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71073" y="137231"/>
            <a:ext cx="1371600" cy="1371600"/>
          </a:xfrm>
          <a:prstGeom prst="rect">
            <a:avLst/>
          </a:prstGeom>
        </p:spPr>
      </p:pic>
    </p:spTree>
    <p:extLst>
      <p:ext uri="{BB962C8B-B14F-4D97-AF65-F5344CB8AC3E}">
        <p14:creationId xmlns:p14="http://schemas.microsoft.com/office/powerpoint/2010/main" val="1517971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6588601-F9D9-4B08-841C-7389279497ED}"/>
              </a:ext>
            </a:extLst>
          </p:cNvPr>
          <p:cNvSpPr txBox="1"/>
          <p:nvPr/>
        </p:nvSpPr>
        <p:spPr>
          <a:xfrm>
            <a:off x="386623" y="1508831"/>
            <a:ext cx="6540500" cy="6075509"/>
          </a:xfrm>
          <a:prstGeom prst="rect">
            <a:avLst/>
          </a:prstGeom>
          <a:noFill/>
        </p:spPr>
        <p:txBody>
          <a:bodyPr wrap="square">
            <a:spAutoFit/>
          </a:bodyPr>
          <a:lstStyle/>
          <a:p>
            <a:pPr marL="0" marR="0" algn="ctr">
              <a:spcBef>
                <a:spcPts val="0"/>
              </a:spcBef>
              <a:spcAft>
                <a:spcPts val="0"/>
              </a:spcAft>
              <a:tabLst>
                <a:tab pos="241300" algn="l"/>
                <a:tab pos="482600" algn="l"/>
                <a:tab pos="723900" algn="l"/>
                <a:tab pos="965200" algn="l"/>
                <a:tab pos="1206500" algn="l"/>
                <a:tab pos="1447800" algn="l"/>
                <a:tab pos="1689100" algn="l"/>
                <a:tab pos="1930400" algn="l"/>
                <a:tab pos="2171700" algn="l"/>
                <a:tab pos="2413000" algn="l"/>
                <a:tab pos="2654300" algn="l"/>
                <a:tab pos="2895600" algn="l"/>
                <a:tab pos="3136900" algn="l"/>
                <a:tab pos="3378200" algn="l"/>
                <a:tab pos="3619500" algn="l"/>
                <a:tab pos="3860800" algn="l"/>
                <a:tab pos="4102100" algn="l"/>
                <a:tab pos="4343400" algn="l"/>
                <a:tab pos="4584700" algn="l"/>
                <a:tab pos="4826000" algn="l"/>
                <a:tab pos="5067300" algn="l"/>
                <a:tab pos="5308600" algn="l"/>
                <a:tab pos="5549900" algn="l"/>
                <a:tab pos="5791200" algn="l"/>
                <a:tab pos="6032500" algn="l"/>
                <a:tab pos="6273800" algn="l"/>
              </a:tabLst>
            </a:pPr>
            <a:r>
              <a:rPr lang="en-US" sz="3200" dirty="0">
                <a:solidFill>
                  <a:srgbClr val="000000"/>
                </a:solidFill>
                <a:latin typeface="Avenir Next LT Pro Light" panose="020B0304020202020204" pitchFamily="34" charset="0"/>
                <a:ea typeface="Arial Unicode MS"/>
                <a:cs typeface="Arial Unicode MS"/>
              </a:rPr>
              <a:t>Chatter</a:t>
            </a:r>
            <a:endParaRPr lang="en-US" sz="3200" dirty="0">
              <a:solidFill>
                <a:srgbClr val="000000"/>
              </a:solidFill>
              <a:effectLst/>
              <a:latin typeface="Avenir Next LT Pro Light" panose="020B0304020202020204" pitchFamily="34" charset="0"/>
              <a:ea typeface="Arial Unicode MS"/>
              <a:cs typeface="Arial Unicode MS"/>
            </a:endParaRPr>
          </a:p>
          <a:p>
            <a:pPr marL="114300" marR="0" algn="ctr">
              <a:lnSpc>
                <a:spcPct val="115000"/>
              </a:lnSpc>
              <a:spcBef>
                <a:spcPts val="0"/>
              </a:spcBef>
              <a:spcAft>
                <a:spcPts val="0"/>
              </a:spcAft>
            </a:pPr>
            <a:r>
              <a:rPr lang="en-US" sz="1050" dirty="0">
                <a:solidFill>
                  <a:srgbClr val="5F5F5F"/>
                </a:solidFill>
                <a:effectLst/>
                <a:latin typeface="Avenir Next LT Pro" panose="020B0504020202020204" pitchFamily="34" charset="0"/>
                <a:ea typeface="Arial Unicode MS"/>
                <a:cs typeface="Arial Unicode MS"/>
              </a:rPr>
              <a:t>Salesforce Productivity and Collaboration</a:t>
            </a:r>
            <a:endParaRPr lang="en-US" sz="1200" dirty="0">
              <a:solidFill>
                <a:srgbClr val="000000"/>
              </a:solidFill>
              <a:effectLst/>
              <a:latin typeface="Helvetica" panose="020B0604020202020204" pitchFamily="34" charset="0"/>
              <a:ea typeface="Arial Unicode MS"/>
              <a:cs typeface="Arial Unicode MS"/>
            </a:endParaRPr>
          </a:p>
          <a:p>
            <a:pPr marL="0" marR="0">
              <a:lnSpc>
                <a:spcPct val="150000"/>
              </a:lnSpc>
              <a:spcBef>
                <a:spcPts val="0"/>
              </a:spcBef>
              <a:spcAft>
                <a:spcPts val="0"/>
              </a:spcAft>
            </a:pPr>
            <a:endPar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endParaRPr>
          </a:p>
          <a:p>
            <a:pPr marL="0" marR="0">
              <a:lnSpc>
                <a:spcPct val="150000"/>
              </a:lnSpc>
              <a:spcBef>
                <a:spcPts val="0"/>
              </a:spcBef>
              <a:spcAft>
                <a:spcPts val="0"/>
              </a:spcAft>
            </a:pPr>
            <a:r>
              <a:rPr lang="en-US" sz="1050" dirty="0">
                <a:solidFill>
                  <a:srgbClr val="000000"/>
                </a:solidFill>
                <a:effectLst/>
                <a:latin typeface="Avenir Next LT Pro" panose="020B0504020202020204" pitchFamily="34" charset="0"/>
                <a:ea typeface="Times" panose="02020603050405020304" pitchFamily="18" charset="0"/>
                <a:cs typeface="Times" panose="02020603050405020304" pitchFamily="18" charset="0"/>
              </a:rPr>
              <a:t>Chatter is the </a:t>
            </a: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built-in</a:t>
            </a:r>
            <a:r>
              <a:rPr lang="en-US" sz="1050" dirty="0">
                <a:solidFill>
                  <a:srgbClr val="000000"/>
                </a:solidFill>
                <a:effectLst/>
                <a:latin typeface="Avenir Next LT Pro" panose="020B0504020202020204" pitchFamily="34" charset="0"/>
                <a:ea typeface="Times" panose="02020603050405020304" pitchFamily="18" charset="0"/>
                <a:cs typeface="Times" panose="02020603050405020304" pitchFamily="18" charset="0"/>
              </a:rPr>
              <a:t> network for collaboration within Salesforce, serving as a platform for users to post.</a:t>
            </a:r>
          </a:p>
          <a:p>
            <a:pPr marL="0"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Chatter is enabled automatically for new organizations but can be disabled.</a:t>
            </a:r>
            <a:endParaRPr lang="en-US" sz="1050" dirty="0">
              <a:solidFill>
                <a:srgbClr val="000000"/>
              </a:solidFill>
              <a:effectLst/>
              <a:latin typeface="Avenir Next LT Pro" panose="020B0504020202020204" pitchFamily="34" charset="0"/>
              <a:ea typeface="Times" panose="02020603050405020304" pitchFamily="18" charset="0"/>
              <a:cs typeface="Times" panose="02020603050405020304" pitchFamily="18" charset="0"/>
            </a:endParaRPr>
          </a:p>
          <a:p>
            <a:pPr marL="0"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Posts can be for internal users or external customers and they can be liked, responded to, or followed. Files and links can be posted and polls can be posted to conduct surveys.</a:t>
            </a:r>
          </a:p>
          <a:p>
            <a:pPr marL="0" marR="0">
              <a:lnSpc>
                <a:spcPct val="150000"/>
              </a:lnSpc>
              <a:spcBef>
                <a:spcPts val="0"/>
              </a:spcBef>
              <a:spcAft>
                <a:spcPts val="0"/>
              </a:spcAft>
            </a:pPr>
            <a:endPar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endParaRPr>
          </a:p>
          <a:p>
            <a:pPr marL="0"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Profile-based Chatter rollout must be enabled by Salesforce and allows the enabling of Chatter for certain profiles.</a:t>
            </a:r>
          </a:p>
          <a:p>
            <a:pPr marL="0" marR="0">
              <a:lnSpc>
                <a:spcPct val="150000"/>
              </a:lnSpc>
              <a:spcBef>
                <a:spcPts val="0"/>
              </a:spcBef>
              <a:spcAft>
                <a:spcPts val="0"/>
              </a:spcAft>
            </a:pPr>
            <a:endPar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endParaRPr>
          </a:p>
          <a:p>
            <a:pPr marL="0"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Following a Chatter post, record, or user adds updates to the Chatter feed of the subscriber.</a:t>
            </a:r>
          </a:p>
          <a:p>
            <a:pPr marL="0" marR="0">
              <a:lnSpc>
                <a:spcPct val="150000"/>
              </a:lnSpc>
              <a:spcBef>
                <a:spcPts val="0"/>
              </a:spcBef>
              <a:spcAft>
                <a:spcPts val="0"/>
              </a:spcAft>
            </a:pPr>
            <a:endPar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endParaRPr>
          </a:p>
          <a:p>
            <a:pPr marL="0"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Chatter topics can be assigned to Chatter posts and records to categorize them.</a:t>
            </a:r>
          </a:p>
          <a:p>
            <a:pPr marL="0"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Chatter groups (public or private) can be created and host collaboration not related to a specific record.</a:t>
            </a:r>
          </a:p>
          <a:p>
            <a:pPr marL="0" marR="0">
              <a:lnSpc>
                <a:spcPct val="150000"/>
              </a:lnSpc>
              <a:spcBef>
                <a:spcPts val="0"/>
              </a:spcBef>
              <a:spcAft>
                <a:spcPts val="0"/>
              </a:spcAft>
            </a:pPr>
            <a:endPar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endParaRPr>
          </a:p>
          <a:p>
            <a:pPr marL="0"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Chatter feeds present a sorted list of the activities related to a record or group.</a:t>
            </a:r>
          </a:p>
          <a:p>
            <a:pPr marL="0" marR="0">
              <a:lnSpc>
                <a:spcPct val="150000"/>
              </a:lnSpc>
              <a:spcBef>
                <a:spcPts val="0"/>
              </a:spcBef>
              <a:spcAft>
                <a:spcPts val="0"/>
              </a:spcAft>
            </a:pPr>
            <a:endPar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endParaRPr>
          </a:p>
          <a:p>
            <a:pPr marL="0"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Enabling feed tracking documents changes on records in the Chatter feed for that record.</a:t>
            </a:r>
          </a:p>
          <a:p>
            <a:pPr marL="0" marR="0">
              <a:lnSpc>
                <a:spcPct val="150000"/>
              </a:lnSpc>
              <a:spcBef>
                <a:spcPts val="0"/>
              </a:spcBef>
              <a:spcAft>
                <a:spcPts val="0"/>
              </a:spcAft>
            </a:pPr>
            <a:endPar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endParaRPr>
          </a:p>
          <a:p>
            <a:pPr marL="0"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Access to Chatter posts is determined by the user’s access to the containing record or Chatter group.</a:t>
            </a:r>
          </a:p>
          <a:p>
            <a:pPr marL="0" marR="0">
              <a:lnSpc>
                <a:spcPct val="150000"/>
              </a:lnSpc>
              <a:spcBef>
                <a:spcPts val="0"/>
              </a:spcBef>
              <a:spcAft>
                <a:spcPts val="0"/>
              </a:spcAft>
            </a:pPr>
            <a:endPar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endParaRPr>
          </a:p>
          <a:p>
            <a:pPr marL="0"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Chatter access is included in the normal Salesforce user license, Lightning Platform license, as well as Chatter-specific licenses (Chatter External, Chatter Free, and Chatter Only).</a:t>
            </a:r>
          </a:p>
        </p:txBody>
      </p:sp>
      <p:pic>
        <p:nvPicPr>
          <p:cNvPr id="5" name="Picture 4">
            <a:extLst>
              <a:ext uri="{FF2B5EF4-FFF2-40B4-BE49-F238E27FC236}">
                <a16:creationId xmlns:a16="http://schemas.microsoft.com/office/drawing/2014/main" id="{B9772211-5C1B-4F04-97F1-14B8CCDA1D1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71073" y="137231"/>
            <a:ext cx="1371600" cy="1371600"/>
          </a:xfrm>
          <a:prstGeom prst="rect">
            <a:avLst/>
          </a:prstGeom>
        </p:spPr>
      </p:pic>
    </p:spTree>
    <p:extLst>
      <p:ext uri="{BB962C8B-B14F-4D97-AF65-F5344CB8AC3E}">
        <p14:creationId xmlns:p14="http://schemas.microsoft.com/office/powerpoint/2010/main" val="2885075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6588601-F9D9-4B08-841C-7389279497ED}"/>
              </a:ext>
            </a:extLst>
          </p:cNvPr>
          <p:cNvSpPr txBox="1"/>
          <p:nvPr/>
        </p:nvSpPr>
        <p:spPr>
          <a:xfrm>
            <a:off x="386623" y="1508831"/>
            <a:ext cx="6540500" cy="7529754"/>
          </a:xfrm>
          <a:prstGeom prst="rect">
            <a:avLst/>
          </a:prstGeom>
          <a:noFill/>
        </p:spPr>
        <p:txBody>
          <a:bodyPr wrap="square">
            <a:spAutoFit/>
          </a:bodyPr>
          <a:lstStyle/>
          <a:p>
            <a:pPr marL="0" marR="0" algn="ctr">
              <a:spcBef>
                <a:spcPts val="0"/>
              </a:spcBef>
              <a:spcAft>
                <a:spcPts val="0"/>
              </a:spcAft>
              <a:tabLst>
                <a:tab pos="241300" algn="l"/>
                <a:tab pos="482600" algn="l"/>
                <a:tab pos="723900" algn="l"/>
                <a:tab pos="965200" algn="l"/>
                <a:tab pos="1206500" algn="l"/>
                <a:tab pos="1447800" algn="l"/>
                <a:tab pos="1689100" algn="l"/>
                <a:tab pos="1930400" algn="l"/>
                <a:tab pos="2171700" algn="l"/>
                <a:tab pos="2413000" algn="l"/>
                <a:tab pos="2654300" algn="l"/>
                <a:tab pos="2895600" algn="l"/>
                <a:tab pos="3136900" algn="l"/>
                <a:tab pos="3378200" algn="l"/>
                <a:tab pos="3619500" algn="l"/>
                <a:tab pos="3860800" algn="l"/>
                <a:tab pos="4102100" algn="l"/>
                <a:tab pos="4343400" algn="l"/>
                <a:tab pos="4584700" algn="l"/>
                <a:tab pos="4826000" algn="l"/>
                <a:tab pos="5067300" algn="l"/>
                <a:tab pos="5308600" algn="l"/>
                <a:tab pos="5549900" algn="l"/>
                <a:tab pos="5791200" algn="l"/>
                <a:tab pos="6032500" algn="l"/>
                <a:tab pos="6273800" algn="l"/>
              </a:tabLst>
            </a:pPr>
            <a:r>
              <a:rPr lang="en-US" sz="3200" dirty="0">
                <a:solidFill>
                  <a:srgbClr val="000000"/>
                </a:solidFill>
                <a:effectLst/>
                <a:latin typeface="Avenir Next LT Pro Light" panose="020B0304020202020204" pitchFamily="34" charset="0"/>
                <a:ea typeface="Arial Unicode MS"/>
                <a:cs typeface="Arial Unicode MS"/>
              </a:rPr>
              <a:t>Salesforce Mobile App</a:t>
            </a:r>
          </a:p>
          <a:p>
            <a:pPr marL="114300" marR="0" algn="ctr">
              <a:lnSpc>
                <a:spcPct val="115000"/>
              </a:lnSpc>
              <a:spcBef>
                <a:spcPts val="0"/>
              </a:spcBef>
              <a:spcAft>
                <a:spcPts val="0"/>
              </a:spcAft>
            </a:pPr>
            <a:r>
              <a:rPr lang="en-US" sz="1050" dirty="0">
                <a:solidFill>
                  <a:srgbClr val="5F5F5F"/>
                </a:solidFill>
                <a:effectLst/>
                <a:latin typeface="Avenir Next LT Pro" panose="020B0504020202020204" pitchFamily="34" charset="0"/>
                <a:ea typeface="Arial Unicode MS"/>
                <a:cs typeface="Arial Unicode MS"/>
              </a:rPr>
              <a:t>Salesforce Productivity and Collaboration</a:t>
            </a:r>
            <a:endParaRPr lang="en-US" sz="1200" dirty="0">
              <a:solidFill>
                <a:srgbClr val="000000"/>
              </a:solidFill>
              <a:effectLst/>
              <a:latin typeface="Helvetica" panose="020B0604020202020204" pitchFamily="34" charset="0"/>
              <a:ea typeface="Arial Unicode MS"/>
              <a:cs typeface="Arial Unicode MS"/>
            </a:endParaRPr>
          </a:p>
          <a:p>
            <a:pPr marL="0" marR="0">
              <a:lnSpc>
                <a:spcPct val="150000"/>
              </a:lnSpc>
              <a:spcBef>
                <a:spcPts val="0"/>
              </a:spcBef>
              <a:spcAft>
                <a:spcPts val="0"/>
              </a:spcAft>
            </a:pPr>
            <a:endParaRPr lang="en-US" sz="1050" dirty="0">
              <a:solidFill>
                <a:srgbClr val="000000"/>
              </a:solidFill>
              <a:effectLst/>
              <a:latin typeface="Avenir Next LT Pro" panose="020B0504020202020204" pitchFamily="34" charset="0"/>
              <a:ea typeface="Times" panose="02020603050405020304" pitchFamily="18" charset="0"/>
              <a:cs typeface="Times" panose="02020603050405020304" pitchFamily="18" charset="0"/>
            </a:endParaRPr>
          </a:p>
          <a:p>
            <a:pPr marL="0" marR="0">
              <a:lnSpc>
                <a:spcPct val="150000"/>
              </a:lnSpc>
              <a:spcBef>
                <a:spcPts val="0"/>
              </a:spcBef>
              <a:spcAft>
                <a:spcPts val="0"/>
              </a:spcAft>
            </a:pPr>
            <a:r>
              <a:rPr lang="en-US" sz="1050" dirty="0">
                <a:solidFill>
                  <a:srgbClr val="000000"/>
                </a:solidFill>
                <a:effectLst/>
                <a:latin typeface="Avenir Next LT Pro" panose="020B0504020202020204" pitchFamily="34" charset="0"/>
                <a:ea typeface="Times" panose="02020603050405020304" pitchFamily="18" charset="0"/>
                <a:cs typeface="Times" panose="02020603050405020304" pitchFamily="18" charset="0"/>
              </a:rPr>
              <a:t>The Salesforce Mobile App (Android and iOS) provides Salesforce functionality and data anywhere.</a:t>
            </a:r>
          </a:p>
          <a:p>
            <a:pPr marL="0"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The separate SalesforceA app allows administrators to manage their Salesforce orgs.</a:t>
            </a:r>
          </a:p>
          <a:p>
            <a:pPr marL="0" marR="0">
              <a:lnSpc>
                <a:spcPct val="150000"/>
              </a:lnSpc>
              <a:spcBef>
                <a:spcPts val="0"/>
              </a:spcBef>
              <a:spcAft>
                <a:spcPts val="0"/>
              </a:spcAft>
            </a:pPr>
            <a:endParaRPr lang="en-US" sz="1050" dirty="0">
              <a:solidFill>
                <a:srgbClr val="000000"/>
              </a:solidFill>
              <a:effectLst/>
              <a:latin typeface="Avenir Next LT Pro" panose="020B0504020202020204" pitchFamily="34" charset="0"/>
              <a:ea typeface="Times" panose="02020603050405020304" pitchFamily="18" charset="0"/>
              <a:cs typeface="Times" panose="02020603050405020304" pitchFamily="18" charset="0"/>
            </a:endParaRPr>
          </a:p>
          <a:p>
            <a:pPr marL="0" marR="0">
              <a:lnSpc>
                <a:spcPct val="150000"/>
              </a:lnSpc>
              <a:spcBef>
                <a:spcPts val="0"/>
              </a:spcBef>
              <a:spcAft>
                <a:spcPts val="0"/>
              </a:spcAft>
            </a:pPr>
            <a:r>
              <a:rPr lang="en-US" sz="1050" dirty="0">
                <a:solidFill>
                  <a:srgbClr val="000000"/>
                </a:solidFill>
                <a:effectLst/>
                <a:latin typeface="Avenir Next LT Pro" panose="020B0504020202020204" pitchFamily="34" charset="0"/>
                <a:ea typeface="Times" panose="02020603050405020304" pitchFamily="18" charset="0"/>
                <a:cs typeface="Times" panose="02020603050405020304" pitchFamily="18" charset="0"/>
              </a:rPr>
              <a:t>Some standard features are not supported Salesforce Mobile App:</a:t>
            </a:r>
          </a:p>
          <a:p>
            <a:pPr lvl="1" indent="-171450">
              <a:lnSpc>
                <a:spcPct val="150000"/>
              </a:lnSpc>
              <a:buFont typeface="Arial" panose="020B0604020202020204" pitchFamily="34" charset="0"/>
              <a:buChar char="•"/>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Account hierarchy</a:t>
            </a:r>
          </a:p>
          <a:p>
            <a:pPr lvl="1" indent="-171450">
              <a:lnSpc>
                <a:spcPct val="150000"/>
              </a:lnSpc>
              <a:buFont typeface="Arial" panose="020B0604020202020204" pitchFamily="34" charset="0"/>
              <a:buChar char="•"/>
            </a:pPr>
            <a:r>
              <a:rPr lang="en-US" sz="1050" dirty="0">
                <a:solidFill>
                  <a:srgbClr val="000000"/>
                </a:solidFill>
                <a:effectLst/>
                <a:latin typeface="Avenir Next LT Pro" panose="020B0504020202020204" pitchFamily="34" charset="0"/>
                <a:ea typeface="Times" panose="02020603050405020304" pitchFamily="18" charset="0"/>
                <a:cs typeface="Times" panose="02020603050405020304" pitchFamily="18" charset="0"/>
              </a:rPr>
              <a:t>Merging accounts, contacts, or leads</a:t>
            </a:r>
          </a:p>
          <a:p>
            <a:pPr lvl="1" indent="-171450">
              <a:lnSpc>
                <a:spcPct val="150000"/>
              </a:lnSpc>
              <a:buFont typeface="Arial" panose="020B0604020202020204" pitchFamily="34" charset="0"/>
              <a:buChar char="•"/>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Managing campaign members</a:t>
            </a:r>
          </a:p>
          <a:p>
            <a:pPr lvl="1" indent="-171450">
              <a:lnSpc>
                <a:spcPct val="150000"/>
              </a:lnSpc>
              <a:buFont typeface="Arial" panose="020B0604020202020204" pitchFamily="34" charset="0"/>
              <a:buChar char="•"/>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Lead history and other related lists</a:t>
            </a:r>
          </a:p>
          <a:p>
            <a:pPr lvl="1" indent="-171450">
              <a:lnSpc>
                <a:spcPct val="150000"/>
              </a:lnSpc>
              <a:buFont typeface="Arial" panose="020B0604020202020204" pitchFamily="34" charset="0"/>
              <a:buChar char="•"/>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Division and territory management  fields</a:t>
            </a:r>
          </a:p>
          <a:p>
            <a:pPr marR="0">
              <a:lnSpc>
                <a:spcPct val="150000"/>
              </a:lnSpc>
              <a:spcBef>
                <a:spcPts val="0"/>
              </a:spcBef>
              <a:spcAft>
                <a:spcPts val="0"/>
              </a:spcAft>
            </a:pPr>
            <a:endPar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endParaRPr>
          </a:p>
          <a:p>
            <a:pPr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The items in the Navigation Menu can be customized in Setup under ‘Salesforce Navigation’.</a:t>
            </a:r>
          </a:p>
          <a:p>
            <a:pPr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The Navigation Menu has a top section, recent section, and an apps section.</a:t>
            </a:r>
          </a:p>
          <a:p>
            <a:pPr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The items in the Navigation Menu apps section can also be reordered by users in the app directly.</a:t>
            </a:r>
          </a:p>
          <a:p>
            <a:pPr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A tab must be created to add a Lightning component or page to the Navigation Menu.</a:t>
            </a:r>
          </a:p>
          <a:p>
            <a:pPr marR="0">
              <a:lnSpc>
                <a:spcPct val="150000"/>
              </a:lnSpc>
              <a:spcBef>
                <a:spcPts val="0"/>
              </a:spcBef>
              <a:spcAft>
                <a:spcPts val="0"/>
              </a:spcAft>
            </a:pPr>
            <a:endPar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endParaRPr>
          </a:p>
          <a:p>
            <a:pPr>
              <a:lnSpc>
                <a:spcPct val="150000"/>
              </a:lnSpc>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On the mobile app home page, the Navigation Bar is the first 4 items from the Navigation Menu.</a:t>
            </a:r>
          </a:p>
          <a:p>
            <a:pPr>
              <a:lnSpc>
                <a:spcPct val="150000"/>
              </a:lnSpc>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In Lightning mobile apps, the Navigation Bar is the first 4 tabs from the Lightning desktop app.</a:t>
            </a:r>
          </a:p>
          <a:p>
            <a:pPr marR="0">
              <a:lnSpc>
                <a:spcPct val="150000"/>
              </a:lnSpc>
              <a:spcBef>
                <a:spcPts val="0"/>
              </a:spcBef>
              <a:spcAft>
                <a:spcPts val="0"/>
              </a:spcAft>
            </a:pPr>
            <a:endPar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endParaRPr>
          </a:p>
          <a:p>
            <a:pPr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The majority of Salesforce functionality can be access in the Salesforce Mobile App including:</a:t>
            </a:r>
          </a:p>
          <a:p>
            <a:pPr lvl="1" indent="-171450">
              <a:lnSpc>
                <a:spcPct val="150000"/>
              </a:lnSpc>
              <a:buFont typeface="Arial" panose="020B0604020202020204" pitchFamily="34" charset="0"/>
              <a:buChar char="•"/>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Record and app access</a:t>
            </a:r>
          </a:p>
          <a:p>
            <a:pPr lvl="1" indent="-171450">
              <a:lnSpc>
                <a:spcPct val="150000"/>
              </a:lnSpc>
              <a:buFont typeface="Arial" panose="020B0604020202020204" pitchFamily="34" charset="0"/>
              <a:buChar char="•"/>
            </a:pPr>
            <a:r>
              <a:rPr lang="en-US" sz="1050" dirty="0">
                <a:solidFill>
                  <a:srgbClr val="000000"/>
                </a:solidFill>
                <a:latin typeface="Avenir Next LT Pro" panose="020B0504020202020204" pitchFamily="34" charset="0"/>
                <a:cs typeface="Times" panose="02020603050405020304" pitchFamily="18" charset="0"/>
              </a:rPr>
              <a:t>Chatter</a:t>
            </a:r>
          </a:p>
          <a:p>
            <a:pPr lvl="1" indent="-171450">
              <a:lnSpc>
                <a:spcPct val="150000"/>
              </a:lnSpc>
              <a:buFont typeface="Arial" panose="020B0604020202020204" pitchFamily="34" charset="0"/>
              <a:buChar char="•"/>
            </a:pPr>
            <a:r>
              <a:rPr lang="en-US" sz="1050" dirty="0">
                <a:solidFill>
                  <a:srgbClr val="000000"/>
                </a:solidFill>
                <a:latin typeface="Avenir Next LT Pro" panose="020B0504020202020204" pitchFamily="34" charset="0"/>
                <a:cs typeface="Times" panose="02020603050405020304" pitchFamily="18" charset="0"/>
              </a:rPr>
              <a:t>Search</a:t>
            </a:r>
          </a:p>
          <a:p>
            <a:pPr lvl="1" indent="-171450">
              <a:lnSpc>
                <a:spcPct val="150000"/>
              </a:lnSpc>
              <a:buFont typeface="Arial" panose="020B0604020202020204" pitchFamily="34" charset="0"/>
              <a:buChar char="•"/>
            </a:pPr>
            <a:r>
              <a:rPr lang="en-US" sz="1050" dirty="0">
                <a:solidFill>
                  <a:srgbClr val="000000"/>
                </a:solidFill>
                <a:latin typeface="Avenir Next LT Pro" panose="020B0504020202020204" pitchFamily="34" charset="0"/>
                <a:cs typeface="Times" panose="02020603050405020304" pitchFamily="18" charset="0"/>
              </a:rPr>
              <a:t>Path and Activity timeline</a:t>
            </a:r>
          </a:p>
          <a:p>
            <a:pPr lvl="1" indent="-171450">
              <a:lnSpc>
                <a:spcPct val="150000"/>
              </a:lnSpc>
              <a:buFont typeface="Arial" panose="020B0604020202020204" pitchFamily="34" charset="0"/>
              <a:buChar char="•"/>
            </a:pPr>
            <a:r>
              <a:rPr lang="en-US" sz="1050" dirty="0">
                <a:solidFill>
                  <a:srgbClr val="000000"/>
                </a:solidFill>
                <a:latin typeface="Avenir Next LT Pro" panose="020B0504020202020204" pitchFamily="34" charset="0"/>
                <a:cs typeface="Times" panose="02020603050405020304" pitchFamily="18" charset="0"/>
              </a:rPr>
              <a:t>Reports and Dashboards</a:t>
            </a:r>
          </a:p>
          <a:p>
            <a:pPr lvl="1" indent="-171450">
              <a:lnSpc>
                <a:spcPct val="150000"/>
              </a:lnSpc>
              <a:buFont typeface="Arial" panose="020B0604020202020204" pitchFamily="34" charset="0"/>
              <a:buChar char="•"/>
            </a:pPr>
            <a:r>
              <a:rPr lang="en-US" sz="1050" dirty="0">
                <a:solidFill>
                  <a:srgbClr val="000000"/>
                </a:solidFill>
                <a:latin typeface="Avenir Next LT Pro" panose="020B0504020202020204" pitchFamily="34" charset="0"/>
                <a:cs typeface="Times" panose="02020603050405020304" pitchFamily="18" charset="0"/>
              </a:rPr>
              <a:t>…</a:t>
            </a:r>
          </a:p>
          <a:p>
            <a:pPr marR="0">
              <a:lnSpc>
                <a:spcPct val="150000"/>
              </a:lnSpc>
              <a:spcBef>
                <a:spcPts val="0"/>
              </a:spcBef>
              <a:spcAft>
                <a:spcPts val="0"/>
              </a:spcAft>
            </a:pPr>
            <a:endPar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endParaRPr>
          </a:p>
          <a:p>
            <a:pPr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The Salesforce Mobile App allows users to configure push notifications to be notified outside the app.</a:t>
            </a:r>
          </a:p>
        </p:txBody>
      </p:sp>
      <p:pic>
        <p:nvPicPr>
          <p:cNvPr id="5" name="Picture 4">
            <a:extLst>
              <a:ext uri="{FF2B5EF4-FFF2-40B4-BE49-F238E27FC236}">
                <a16:creationId xmlns:a16="http://schemas.microsoft.com/office/drawing/2014/main" id="{B9772211-5C1B-4F04-97F1-14B8CCDA1D1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71073" y="137231"/>
            <a:ext cx="1371600" cy="1371600"/>
          </a:xfrm>
          <a:prstGeom prst="rect">
            <a:avLst/>
          </a:prstGeom>
        </p:spPr>
      </p:pic>
    </p:spTree>
    <p:extLst>
      <p:ext uri="{BB962C8B-B14F-4D97-AF65-F5344CB8AC3E}">
        <p14:creationId xmlns:p14="http://schemas.microsoft.com/office/powerpoint/2010/main" val="2916157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6588601-F9D9-4B08-841C-7389279497ED}"/>
              </a:ext>
            </a:extLst>
          </p:cNvPr>
          <p:cNvSpPr txBox="1"/>
          <p:nvPr/>
        </p:nvSpPr>
        <p:spPr>
          <a:xfrm>
            <a:off x="386623" y="1508831"/>
            <a:ext cx="6540500" cy="5348387"/>
          </a:xfrm>
          <a:prstGeom prst="rect">
            <a:avLst/>
          </a:prstGeom>
          <a:noFill/>
        </p:spPr>
        <p:txBody>
          <a:bodyPr wrap="square">
            <a:spAutoFit/>
          </a:bodyPr>
          <a:lstStyle/>
          <a:p>
            <a:pPr marL="0" marR="0" algn="ctr">
              <a:spcBef>
                <a:spcPts val="0"/>
              </a:spcBef>
              <a:spcAft>
                <a:spcPts val="0"/>
              </a:spcAft>
              <a:tabLst>
                <a:tab pos="241300" algn="l"/>
                <a:tab pos="482600" algn="l"/>
                <a:tab pos="723900" algn="l"/>
                <a:tab pos="965200" algn="l"/>
                <a:tab pos="1206500" algn="l"/>
                <a:tab pos="1447800" algn="l"/>
                <a:tab pos="1689100" algn="l"/>
                <a:tab pos="1930400" algn="l"/>
                <a:tab pos="2171700" algn="l"/>
                <a:tab pos="2413000" algn="l"/>
                <a:tab pos="2654300" algn="l"/>
                <a:tab pos="2895600" algn="l"/>
                <a:tab pos="3136900" algn="l"/>
                <a:tab pos="3378200" algn="l"/>
                <a:tab pos="3619500" algn="l"/>
                <a:tab pos="3860800" algn="l"/>
                <a:tab pos="4102100" algn="l"/>
                <a:tab pos="4343400" algn="l"/>
                <a:tab pos="4584700" algn="l"/>
                <a:tab pos="4826000" algn="l"/>
                <a:tab pos="5067300" algn="l"/>
                <a:tab pos="5308600" algn="l"/>
                <a:tab pos="5549900" algn="l"/>
                <a:tab pos="5791200" algn="l"/>
                <a:tab pos="6032500" algn="l"/>
                <a:tab pos="6273800" algn="l"/>
              </a:tabLst>
            </a:pPr>
            <a:r>
              <a:rPr lang="en-US" sz="3200" dirty="0">
                <a:solidFill>
                  <a:srgbClr val="000000"/>
                </a:solidFill>
                <a:latin typeface="Avenir Next LT Pro Light" panose="020B0304020202020204" pitchFamily="34" charset="0"/>
                <a:ea typeface="Arial Unicode MS"/>
                <a:cs typeface="Arial Unicode MS"/>
              </a:rPr>
              <a:t>AppExchange</a:t>
            </a:r>
            <a:endParaRPr lang="en-US" sz="3200" dirty="0">
              <a:solidFill>
                <a:srgbClr val="000000"/>
              </a:solidFill>
              <a:effectLst/>
              <a:latin typeface="Avenir Next LT Pro Light" panose="020B0304020202020204" pitchFamily="34" charset="0"/>
              <a:ea typeface="Arial Unicode MS"/>
              <a:cs typeface="Arial Unicode MS"/>
            </a:endParaRPr>
          </a:p>
          <a:p>
            <a:pPr marL="114300" marR="0" algn="ctr">
              <a:lnSpc>
                <a:spcPct val="115000"/>
              </a:lnSpc>
              <a:spcBef>
                <a:spcPts val="0"/>
              </a:spcBef>
              <a:spcAft>
                <a:spcPts val="0"/>
              </a:spcAft>
            </a:pPr>
            <a:r>
              <a:rPr lang="en-US" sz="1050" dirty="0">
                <a:solidFill>
                  <a:srgbClr val="5F5F5F"/>
                </a:solidFill>
                <a:effectLst/>
                <a:latin typeface="Avenir Next LT Pro" panose="020B0504020202020204" pitchFamily="34" charset="0"/>
                <a:ea typeface="Arial Unicode MS"/>
                <a:cs typeface="Arial Unicode MS"/>
              </a:rPr>
              <a:t>Salesforce Productivity and Collaboration</a:t>
            </a:r>
            <a:endParaRPr lang="en-US" sz="1200" dirty="0">
              <a:solidFill>
                <a:srgbClr val="000000"/>
              </a:solidFill>
              <a:effectLst/>
              <a:latin typeface="Helvetica" panose="020B0604020202020204" pitchFamily="34" charset="0"/>
              <a:ea typeface="Arial Unicode MS"/>
              <a:cs typeface="Arial Unicode MS"/>
            </a:endParaRPr>
          </a:p>
          <a:p>
            <a:pPr marL="0" marR="0">
              <a:lnSpc>
                <a:spcPct val="150000"/>
              </a:lnSpc>
              <a:spcBef>
                <a:spcPts val="0"/>
              </a:spcBef>
              <a:spcAft>
                <a:spcPts val="0"/>
              </a:spcAft>
            </a:pPr>
            <a:endPar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endParaRPr>
          </a:p>
          <a:p>
            <a:pPr marL="0" marR="0">
              <a:lnSpc>
                <a:spcPct val="150000"/>
              </a:lnSpc>
              <a:spcBef>
                <a:spcPts val="0"/>
              </a:spcBef>
              <a:spcAft>
                <a:spcPts val="0"/>
              </a:spcAft>
            </a:pPr>
            <a:r>
              <a:rPr lang="en-US" sz="1050" dirty="0">
                <a:solidFill>
                  <a:srgbClr val="000000"/>
                </a:solidFill>
                <a:effectLst/>
                <a:latin typeface="Avenir Next LT Pro" panose="020B0504020202020204" pitchFamily="34" charset="0"/>
                <a:ea typeface="Times" panose="02020603050405020304" pitchFamily="18" charset="0"/>
                <a:cs typeface="Times" panose="02020603050405020304" pitchFamily="18" charset="0"/>
              </a:rPr>
              <a:t>The AppExchange </a:t>
            </a: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is a platform for additional Salesforce and third party extensions to an org.</a:t>
            </a:r>
          </a:p>
          <a:p>
            <a:pPr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AppExchange selections provide out-of-the box functionality for specific use cases.</a:t>
            </a:r>
          </a:p>
          <a:p>
            <a:pPr marR="0">
              <a:lnSpc>
                <a:spcPct val="150000"/>
              </a:lnSpc>
              <a:spcBef>
                <a:spcPts val="0"/>
              </a:spcBef>
              <a:spcAft>
                <a:spcPts val="0"/>
              </a:spcAft>
            </a:pPr>
            <a:endPar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endParaRPr>
          </a:p>
          <a:p>
            <a:pPr marL="0" marR="0">
              <a:lnSpc>
                <a:spcPct val="150000"/>
              </a:lnSpc>
              <a:spcBef>
                <a:spcPts val="0"/>
              </a:spcBef>
              <a:spcAft>
                <a:spcPts val="0"/>
              </a:spcAft>
            </a:pPr>
            <a:r>
              <a:rPr lang="en-US" sz="1050" dirty="0">
                <a:solidFill>
                  <a:srgbClr val="000000"/>
                </a:solidFill>
                <a:effectLst/>
                <a:latin typeface="Avenir Next LT Pro" panose="020B0504020202020204" pitchFamily="34" charset="0"/>
                <a:ea typeface="Times" panose="02020603050405020304" pitchFamily="18" charset="0"/>
                <a:cs typeface="Times" panose="02020603050405020304" pitchFamily="18" charset="0"/>
              </a:rPr>
              <a:t>The AppExchange contains the following kinds of free or paid add-ons:</a:t>
            </a:r>
          </a:p>
          <a:p>
            <a:pPr lvl="1" indent="-171450">
              <a:lnSpc>
                <a:spcPct val="150000"/>
              </a:lnSpc>
              <a:buFont typeface="Arial" panose="020B0604020202020204" pitchFamily="34" charset="0"/>
              <a:buChar char="•"/>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App: bundled package of related items like objects, fields, automations, reports.</a:t>
            </a:r>
          </a:p>
          <a:p>
            <a:pPr lvl="1" indent="-171450">
              <a:lnSpc>
                <a:spcPct val="150000"/>
              </a:lnSpc>
              <a:buFont typeface="Arial" panose="020B0604020202020204" pitchFamily="34" charset="0"/>
              <a:buChar char="•"/>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Lightning Component: module that can be added to lightning pages.</a:t>
            </a:r>
          </a:p>
          <a:p>
            <a:pPr lvl="1" indent="-171450">
              <a:lnSpc>
                <a:spcPct val="150000"/>
              </a:lnSpc>
              <a:buFont typeface="Arial" panose="020B0604020202020204" pitchFamily="34" charset="0"/>
              <a:buChar char="•"/>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Communities Bolt Solution: bundled template for a community with CSS, pages, etc.</a:t>
            </a:r>
          </a:p>
          <a:p>
            <a:pPr lvl="1" indent="-171450">
              <a:lnSpc>
                <a:spcPct val="150000"/>
              </a:lnSpc>
              <a:buFont typeface="Arial" panose="020B0604020202020204" pitchFamily="34" charset="0"/>
              <a:buChar char="•"/>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Flow Solution: Flow action to connect with Flow automations.</a:t>
            </a:r>
          </a:p>
          <a:p>
            <a:pPr lvl="1" indent="-171450">
              <a:lnSpc>
                <a:spcPct val="150000"/>
              </a:lnSpc>
              <a:buFont typeface="Arial" panose="020B0604020202020204" pitchFamily="34" charset="0"/>
              <a:buChar char="•"/>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Lightning Data: solution to reference external sources for validation or verification.</a:t>
            </a:r>
          </a:p>
          <a:p>
            <a:pPr marR="0">
              <a:lnSpc>
                <a:spcPct val="150000"/>
              </a:lnSpc>
              <a:spcBef>
                <a:spcPts val="0"/>
              </a:spcBef>
              <a:spcAft>
                <a:spcPts val="0"/>
              </a:spcAft>
            </a:pPr>
            <a:endParaRPr lang="en-US" sz="1050" dirty="0">
              <a:solidFill>
                <a:srgbClr val="000000"/>
              </a:solidFill>
              <a:effectLst/>
              <a:latin typeface="Avenir Next LT Pro" panose="020B0504020202020204" pitchFamily="34" charset="0"/>
              <a:ea typeface="Times" panose="02020603050405020304" pitchFamily="18" charset="0"/>
              <a:cs typeface="Times" panose="02020603050405020304" pitchFamily="18" charset="0"/>
            </a:endParaRPr>
          </a:p>
          <a:p>
            <a:pPr marL="0" marR="0">
              <a:lnSpc>
                <a:spcPct val="150000"/>
              </a:lnSpc>
              <a:spcBef>
                <a:spcPts val="0"/>
              </a:spcBef>
              <a:spcAft>
                <a:spcPts val="0"/>
              </a:spcAft>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AppExchange packages can be managed or unmanaged:</a:t>
            </a:r>
            <a:endParaRPr lang="en-US" sz="1050" dirty="0">
              <a:solidFill>
                <a:srgbClr val="000000"/>
              </a:solidFill>
              <a:effectLst/>
              <a:latin typeface="Avenir Next LT Pro" panose="020B0504020202020204" pitchFamily="34" charset="0"/>
              <a:ea typeface="Times" panose="02020603050405020304" pitchFamily="18" charset="0"/>
              <a:cs typeface="Times" panose="02020603050405020304" pitchFamily="18" charset="0"/>
            </a:endParaRPr>
          </a:p>
          <a:p>
            <a:pPr lvl="1" indent="-171450">
              <a:lnSpc>
                <a:spcPct val="150000"/>
              </a:lnSpc>
              <a:buFont typeface="Arial" panose="020B0604020202020204" pitchFamily="34" charset="0"/>
              <a:buChar char="•"/>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Managed: Commercial solutions with obfuscated source code and not user-editable.</a:t>
            </a:r>
          </a:p>
          <a:p>
            <a:pPr lvl="1" indent="-171450">
              <a:lnSpc>
                <a:spcPct val="150000"/>
              </a:lnSpc>
              <a:buFont typeface="Arial" panose="020B0604020202020204" pitchFamily="34" charset="0"/>
              <a:buChar char="•"/>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Unmanaged: Open-source solutions with user-editable code and components.</a:t>
            </a:r>
          </a:p>
          <a:p>
            <a:pPr indent="-171450">
              <a:lnSpc>
                <a:spcPct val="150000"/>
              </a:lnSpc>
            </a:pPr>
            <a:endPar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endParaRPr>
          </a:p>
          <a:p>
            <a:pPr indent="-171450">
              <a:lnSpc>
                <a:spcPct val="150000"/>
              </a:lnSpc>
            </a:pPr>
            <a:r>
              <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rPr>
              <a:t>AppExchange packages can be installed for a profile, only administrators, or all users.</a:t>
            </a:r>
          </a:p>
          <a:p>
            <a:pPr marR="0">
              <a:lnSpc>
                <a:spcPct val="150000"/>
              </a:lnSpc>
              <a:spcBef>
                <a:spcPts val="0"/>
              </a:spcBef>
              <a:spcAft>
                <a:spcPts val="0"/>
              </a:spcAft>
            </a:pPr>
            <a:endParaRPr lang="en-US" sz="1050" dirty="0">
              <a:solidFill>
                <a:srgbClr val="000000"/>
              </a:solidFill>
              <a:latin typeface="Avenir Next LT Pro" panose="020B0504020202020204" pitchFamily="34" charset="0"/>
              <a:ea typeface="Times" panose="02020603050405020304" pitchFamily="18" charset="0"/>
              <a:cs typeface="Times" panose="02020603050405020304" pitchFamily="18" charset="0"/>
            </a:endParaRPr>
          </a:p>
          <a:p>
            <a:pPr marR="0">
              <a:lnSpc>
                <a:spcPct val="150000"/>
              </a:lnSpc>
              <a:spcBef>
                <a:spcPts val="0"/>
              </a:spcBef>
              <a:spcAft>
                <a:spcPts val="0"/>
              </a:spcAft>
            </a:pPr>
            <a:r>
              <a:rPr lang="en-US" sz="1050" dirty="0">
                <a:solidFill>
                  <a:srgbClr val="000000"/>
                </a:solidFill>
                <a:effectLst/>
                <a:latin typeface="Avenir Next LT Pro" panose="020B0504020202020204" pitchFamily="34" charset="0"/>
                <a:ea typeface="Times" panose="02020603050405020304" pitchFamily="18" charset="0"/>
                <a:cs typeface="Times" panose="02020603050405020304" pitchFamily="18" charset="0"/>
              </a:rPr>
              <a:t>AppExchange solutions are best in circumstances where the functionality would require superfluous resources to develop in-house or in niche use-cases or industries.</a:t>
            </a:r>
          </a:p>
        </p:txBody>
      </p:sp>
      <p:pic>
        <p:nvPicPr>
          <p:cNvPr id="5" name="Picture 4">
            <a:extLst>
              <a:ext uri="{FF2B5EF4-FFF2-40B4-BE49-F238E27FC236}">
                <a16:creationId xmlns:a16="http://schemas.microsoft.com/office/drawing/2014/main" id="{B9772211-5C1B-4F04-97F1-14B8CCDA1D1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71073" y="137231"/>
            <a:ext cx="1371600" cy="1371600"/>
          </a:xfrm>
          <a:prstGeom prst="rect">
            <a:avLst/>
          </a:prstGeom>
        </p:spPr>
      </p:pic>
    </p:spTree>
    <p:extLst>
      <p:ext uri="{BB962C8B-B14F-4D97-AF65-F5344CB8AC3E}">
        <p14:creationId xmlns:p14="http://schemas.microsoft.com/office/powerpoint/2010/main" val="41650552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5810</TotalTime>
  <Words>790</Words>
  <Application>Microsoft Office PowerPoint</Application>
  <PresentationFormat>Custom</PresentationFormat>
  <Paragraphs>87</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Avenir Next LT Pro</vt:lpstr>
      <vt:lpstr>Avenir Next LT Pro Light</vt:lpstr>
      <vt:lpstr>Calibri</vt:lpstr>
      <vt:lpstr>Calibri Light</vt:lpstr>
      <vt:lpstr>Helvetica</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Noah David Baculi</dc:creator>
  <cp:lastModifiedBy>Noah Baculi</cp:lastModifiedBy>
  <cp:revision>48</cp:revision>
  <dcterms:created xsi:type="dcterms:W3CDTF">2021-08-08T18:09:22Z</dcterms:created>
  <dcterms:modified xsi:type="dcterms:W3CDTF">2021-10-16T22:49:45Z</dcterms:modified>
</cp:coreProperties>
</file>