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70" r:id="rId2"/>
    <p:sldId id="267" r:id="rId3"/>
  </p:sldIdLst>
  <p:sldSz cx="7315200" cy="1051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9" autoAdjust="0"/>
    <p:restoredTop sz="96824" autoAdjust="0"/>
  </p:normalViewPr>
  <p:slideViewPr>
    <p:cSldViewPr snapToGrid="0">
      <p:cViewPr varScale="1">
        <p:scale>
          <a:sx n="93" d="100"/>
          <a:sy n="93" d="100"/>
        </p:scale>
        <p:origin x="68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11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A6914-CB7E-432F-9F4B-CC7F37DC043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5850" y="1143000"/>
            <a:ext cx="2146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FD851-CED6-409F-B061-0E5327D7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47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720956"/>
            <a:ext cx="6217920" cy="366098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523125"/>
            <a:ext cx="5486400" cy="2538835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6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8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59858"/>
            <a:ext cx="1577340" cy="89114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59858"/>
            <a:ext cx="4640580" cy="89114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3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2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621600"/>
            <a:ext cx="6309360" cy="437419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7037179"/>
            <a:ext cx="6309360" cy="2300287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0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799291"/>
            <a:ext cx="310896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799291"/>
            <a:ext cx="310896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8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59861"/>
            <a:ext cx="6309360" cy="20325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577783"/>
            <a:ext cx="3094672" cy="126333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841115"/>
            <a:ext cx="3094672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577783"/>
            <a:ext cx="3109913" cy="126333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841115"/>
            <a:ext cx="3109913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8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01040"/>
            <a:ext cx="2359342" cy="24536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514054"/>
            <a:ext cx="3703320" cy="7472892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154680"/>
            <a:ext cx="2359342" cy="5844435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01040"/>
            <a:ext cx="2359342" cy="24536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514054"/>
            <a:ext cx="3703320" cy="7472892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154680"/>
            <a:ext cx="2359342" cy="5844435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8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59861"/>
            <a:ext cx="6309360" cy="203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799291"/>
            <a:ext cx="6309360" cy="667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9746406"/>
            <a:ext cx="164592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190AA-E4B7-45C6-A812-1637583B9BF7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9746406"/>
            <a:ext cx="246888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9746406"/>
            <a:ext cx="164592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8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588601-F9D9-4B08-841C-7389279497ED}"/>
              </a:ext>
            </a:extLst>
          </p:cNvPr>
          <p:cNvSpPr txBox="1"/>
          <p:nvPr/>
        </p:nvSpPr>
        <p:spPr>
          <a:xfrm>
            <a:off x="386623" y="1508831"/>
            <a:ext cx="6540500" cy="8014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41300" algn="l"/>
                <a:tab pos="482600" algn="l"/>
                <a:tab pos="723900" algn="l"/>
                <a:tab pos="965200" algn="l"/>
                <a:tab pos="1206500" algn="l"/>
                <a:tab pos="1447800" algn="l"/>
                <a:tab pos="1689100" algn="l"/>
                <a:tab pos="1930400" algn="l"/>
                <a:tab pos="2171700" algn="l"/>
                <a:tab pos="2413000" algn="l"/>
                <a:tab pos="2654300" algn="l"/>
                <a:tab pos="2895600" algn="l"/>
                <a:tab pos="3136900" algn="l"/>
                <a:tab pos="3378200" algn="l"/>
                <a:tab pos="3619500" algn="l"/>
                <a:tab pos="3860800" algn="l"/>
                <a:tab pos="4102100" algn="l"/>
                <a:tab pos="4343400" algn="l"/>
                <a:tab pos="4584700" algn="l"/>
                <a:tab pos="4826000" algn="l"/>
                <a:tab pos="5067300" algn="l"/>
                <a:tab pos="5308600" algn="l"/>
                <a:tab pos="5549900" algn="l"/>
                <a:tab pos="5791200" algn="l"/>
                <a:tab pos="6032500" algn="l"/>
                <a:tab pos="6273800" algn="l"/>
              </a:tabLst>
            </a:pPr>
            <a:r>
              <a:rPr lang="en-US" sz="3200" dirty="0">
                <a:solidFill>
                  <a:srgbClr val="000000"/>
                </a:solidFill>
                <a:latin typeface="Avenir Next LT Pro Light" panose="020B0304020202020204" pitchFamily="34" charset="0"/>
                <a:ea typeface="Arial Unicode MS"/>
                <a:cs typeface="Arial Unicode MS"/>
              </a:rPr>
              <a:t>UI Customization</a:t>
            </a:r>
            <a:endParaRPr lang="en-US" sz="3200" dirty="0">
              <a:solidFill>
                <a:srgbClr val="000000"/>
              </a:solidFill>
              <a:effectLst/>
              <a:latin typeface="Avenir Next LT Pro Light" panose="020B0304020202020204" pitchFamily="34" charset="0"/>
              <a:ea typeface="Arial Unicode MS"/>
              <a:cs typeface="Arial Unicode MS"/>
            </a:endParaRPr>
          </a:p>
          <a:p>
            <a:pPr marL="1143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5F5F5F"/>
                </a:solidFill>
                <a:effectLst/>
                <a:latin typeface="Avenir Next LT Pro" panose="020B0504020202020204" pitchFamily="34" charset="0"/>
                <a:ea typeface="Arial Unicode MS"/>
                <a:cs typeface="Arial Unicode MS"/>
              </a:rPr>
              <a:t>Salesforce User Interface</a:t>
            </a:r>
            <a:endParaRPr lang="en-US" sz="1200" dirty="0">
              <a:solidFill>
                <a:srgbClr val="000000"/>
              </a:solidFill>
              <a:effectLst/>
              <a:latin typeface="Helvetica" panose="020B0604020202020204" pitchFamily="34" charset="0"/>
              <a:ea typeface="Arial Unicode MS"/>
              <a:cs typeface="Arial Unicode MS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A page layout is the arrangement of buttons, fields, quick actions, related lists, and other components.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Custom </a:t>
            </a:r>
            <a:r>
              <a:rPr lang="en-US" sz="1050" u="sng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components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 can be an Aura component (old) or a Lightning web component (new).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Lightning components utilize HTML, CSS, and JavaScript client-side with an APEX backend and require the use of My Domain.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u="sng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Custom tabs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 give users to custom object data.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A Visualforce tab can display a Visualforce page and a web tab can display a webpage within Salesforce.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A </a:t>
            </a:r>
            <a:r>
              <a:rPr lang="en-US" sz="1050" u="sng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list view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 displays records that meet defined criteria and they can be sorted and filtered.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In Lightning, users can pin a list view to make it their default.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List view actions include edit, delete, and follow records.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In Lightning, a list view chart can be added (vertical bar, horizontal bar, or donut).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Filters can utilize logic (OR / AND) and reference dynamic values (TODAY).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lang="en-US" sz="1050" u="sng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Lightning home page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 is for the most important components of an app that deserve first visibility.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Can add standard or custom components and is designed in Lightning App Builder.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u="sng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Lightning record pages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 that display individual record data can be customized.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Object fields can be added or hidden and templates can be selected based on the form factor.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The accordion component organizes and collapses multiple other components.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Record page view can be grouped, full, or console and can be assigned by app, profile, record type, etc.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Standard themes or a set of custom images and colors can theme and brand an entire org.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In-App Guidance can create interactive tours with step-by-step prompts and images.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Some user interface settings must be enabled for the org in Setup prior to use: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Collapsible sections, hover details, inline editing, enhanced lists, printable lists,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72211-5C1B-4F04-97F1-14B8CCDA1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3933" y="182951"/>
            <a:ext cx="132588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0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588601-F9D9-4B08-841C-7389279497ED}"/>
              </a:ext>
            </a:extLst>
          </p:cNvPr>
          <p:cNvSpPr txBox="1"/>
          <p:nvPr/>
        </p:nvSpPr>
        <p:spPr>
          <a:xfrm>
            <a:off x="386623" y="1508831"/>
            <a:ext cx="6540500" cy="5348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41300" algn="l"/>
                <a:tab pos="482600" algn="l"/>
                <a:tab pos="723900" algn="l"/>
                <a:tab pos="965200" algn="l"/>
                <a:tab pos="1206500" algn="l"/>
                <a:tab pos="1447800" algn="l"/>
                <a:tab pos="1689100" algn="l"/>
                <a:tab pos="1930400" algn="l"/>
                <a:tab pos="2171700" algn="l"/>
                <a:tab pos="2413000" algn="l"/>
                <a:tab pos="2654300" algn="l"/>
                <a:tab pos="2895600" algn="l"/>
                <a:tab pos="3136900" algn="l"/>
                <a:tab pos="3378200" algn="l"/>
                <a:tab pos="3619500" algn="l"/>
                <a:tab pos="3860800" algn="l"/>
                <a:tab pos="4102100" algn="l"/>
                <a:tab pos="4343400" algn="l"/>
                <a:tab pos="4584700" algn="l"/>
                <a:tab pos="4826000" algn="l"/>
                <a:tab pos="5067300" algn="l"/>
                <a:tab pos="5308600" algn="l"/>
                <a:tab pos="5549900" algn="l"/>
                <a:tab pos="5791200" algn="l"/>
                <a:tab pos="6032500" algn="l"/>
                <a:tab pos="6273800" algn="l"/>
              </a:tabLst>
            </a:pPr>
            <a:r>
              <a:rPr lang="en-US" sz="3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Arial Unicode MS"/>
                <a:cs typeface="Arial Unicode MS"/>
              </a:rPr>
              <a:t>Buttons, Links, Actions</a:t>
            </a:r>
          </a:p>
          <a:p>
            <a:pPr marL="1143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5F5F5F"/>
                </a:solidFill>
                <a:effectLst/>
                <a:latin typeface="Avenir Next LT Pro" panose="020B0504020202020204" pitchFamily="34" charset="0"/>
                <a:ea typeface="Arial Unicode MS"/>
                <a:cs typeface="Arial Unicode MS"/>
              </a:rPr>
              <a:t>Salesforce User Interface</a:t>
            </a:r>
            <a:endParaRPr lang="en-US" sz="1200" dirty="0">
              <a:solidFill>
                <a:srgbClr val="000000"/>
              </a:solidFill>
              <a:effectLst/>
              <a:latin typeface="Helvetica" panose="020B0604020202020204" pitchFamily="34" charset="0"/>
              <a:ea typeface="Arial Unicode MS"/>
              <a:cs typeface="Arial Unicode MS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u="sng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Custom buttons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 can link to external apps or Salesforce links with URLs, JavaScript, or Visualforce.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Can be added to record pages, list views, and search but not on user record pages.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In Classic, JavaScript can modify records but not in Lightning.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Not supported on Web-to-Lead, Web-to-Case, or Case Teams related lists.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Standard buttons like </a:t>
            </a:r>
            <a:r>
              <a:rPr lang="en-US" sz="1050" i="1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 and </a:t>
            </a:r>
            <a:r>
              <a:rPr lang="en-US" sz="1050" i="1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Edit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 can be overridden or hidden but not deleted.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u="sng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Custom links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 can link to internal or external URLs, JavaScript, or Visualforce.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Can only be added in the custom link section of record page layouts.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Can customize link to open the URL in current or new tab/window.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Use cases include the map of an address field.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u="sng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Custom actions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 add functionality by interacting with Salesforce data.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Can be added to the Home page, Chatter tabs, Chatter groups, and record pages.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Global publisher layouts control the layout of global actions and can be assigned to user profiles.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Standard Chatter Lightning actions include </a:t>
            </a:r>
            <a:r>
              <a:rPr lang="en-US" sz="1050" i="1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Post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sz="1050" i="1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Poll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, and </a:t>
            </a:r>
            <a:r>
              <a:rPr lang="en-US" sz="1050" i="1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Question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Default actions can use predefined fields on accounts, cases, contacts, leads, and opportunities.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Productivity actions include View Website and Send Email.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The action layout editor can add, remove, and rearrange action fields.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72211-5C1B-4F04-97F1-14B8CCDA1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6793" y="228671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7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6250</TotalTime>
  <Words>571</Words>
  <Application>Microsoft Office PowerPoint</Application>
  <PresentationFormat>Custom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Avenir Next LT Pro</vt:lpstr>
      <vt:lpstr>Avenir Next LT Pro Light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David Baculi</dc:creator>
  <cp:lastModifiedBy>Noah Baculi</cp:lastModifiedBy>
  <cp:revision>42</cp:revision>
  <dcterms:created xsi:type="dcterms:W3CDTF">2021-08-08T18:09:22Z</dcterms:created>
  <dcterms:modified xsi:type="dcterms:W3CDTF">2021-10-16T22:29:35Z</dcterms:modified>
</cp:coreProperties>
</file>