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7" r:id="rId2"/>
    <p:sldId id="268" r:id="rId3"/>
    <p:sldId id="269" r:id="rId4"/>
    <p:sldId id="270" r:id="rId5"/>
  </p:sldIdLst>
  <p:sldSz cx="7315200" cy="1051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613" autoAdjust="0"/>
    <p:restoredTop sz="96824" autoAdjust="0"/>
  </p:normalViewPr>
  <p:slideViewPr>
    <p:cSldViewPr snapToGrid="0">
      <p:cViewPr varScale="1">
        <p:scale>
          <a:sx n="87" d="100"/>
          <a:sy n="87" d="100"/>
        </p:scale>
        <p:origin x="96" y="22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11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A6914-CB7E-432F-9F4B-CC7F37DC0438}" type="datetimeFigureOut">
              <a:rPr lang="en-US" smtClean="0"/>
              <a:t>10/12/2021</a:t>
            </a:fld>
            <a:endParaRPr lang="en-US"/>
          </a:p>
        </p:txBody>
      </p:sp>
      <p:sp>
        <p:nvSpPr>
          <p:cNvPr id="4" name="Slide Image Placeholder 3"/>
          <p:cNvSpPr>
            <a:spLocks noGrp="1" noRot="1" noChangeAspect="1"/>
          </p:cNvSpPr>
          <p:nvPr>
            <p:ph type="sldImg" idx="2"/>
          </p:nvPr>
        </p:nvSpPr>
        <p:spPr>
          <a:xfrm>
            <a:off x="2355850" y="1143000"/>
            <a:ext cx="2146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FD851-CED6-409F-B061-0E5327D7977A}" type="slidenum">
              <a:rPr lang="en-US" smtClean="0"/>
              <a:t>‹#›</a:t>
            </a:fld>
            <a:endParaRPr lang="en-US"/>
          </a:p>
        </p:txBody>
      </p:sp>
    </p:spTree>
    <p:extLst>
      <p:ext uri="{BB962C8B-B14F-4D97-AF65-F5344CB8AC3E}">
        <p14:creationId xmlns:p14="http://schemas.microsoft.com/office/powerpoint/2010/main" val="386174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720956"/>
            <a:ext cx="6217920" cy="3660987"/>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523125"/>
            <a:ext cx="5486400" cy="2538835"/>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72396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57038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59858"/>
            <a:ext cx="1577340" cy="89114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59858"/>
            <a:ext cx="4640580" cy="89114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220033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37164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621600"/>
            <a:ext cx="6309360" cy="4374197"/>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7037179"/>
            <a:ext cx="6309360" cy="2300287"/>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190AA-E4B7-45C6-A812-1637583B9BF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260520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799291"/>
            <a:ext cx="3108960" cy="667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799291"/>
            <a:ext cx="3108960" cy="667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190AA-E4B7-45C6-A812-1637583B9BF7}"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92768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59861"/>
            <a:ext cx="6309360" cy="20325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577783"/>
            <a:ext cx="3094672" cy="12633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841115"/>
            <a:ext cx="3094672" cy="5649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577783"/>
            <a:ext cx="3109913" cy="12633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841115"/>
            <a:ext cx="3109913" cy="5649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190AA-E4B7-45C6-A812-1637583B9BF7}"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18939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190AA-E4B7-45C6-A812-1637583B9BF7}"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254848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190AA-E4B7-45C6-A812-1637583B9BF7}"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18564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701040"/>
            <a:ext cx="2359342" cy="245364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514054"/>
            <a:ext cx="3703320" cy="747289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154680"/>
            <a:ext cx="2359342" cy="5844435"/>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C35190AA-E4B7-45C6-A812-1637583B9BF7}"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33577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701040"/>
            <a:ext cx="2359342" cy="245364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514054"/>
            <a:ext cx="3703320" cy="747289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154680"/>
            <a:ext cx="2359342" cy="5844435"/>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C35190AA-E4B7-45C6-A812-1637583B9BF7}"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321458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59861"/>
            <a:ext cx="6309360" cy="20325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799291"/>
            <a:ext cx="6309360" cy="66720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746406"/>
            <a:ext cx="1645920" cy="559858"/>
          </a:xfrm>
          <a:prstGeom prst="rect">
            <a:avLst/>
          </a:prstGeom>
        </p:spPr>
        <p:txBody>
          <a:bodyPr vert="horz" lIns="91440" tIns="45720" rIns="91440" bIns="45720" rtlCol="0" anchor="ctr"/>
          <a:lstStyle>
            <a:lvl1pPr algn="l">
              <a:defRPr sz="960">
                <a:solidFill>
                  <a:schemeClr val="tx1">
                    <a:tint val="75000"/>
                  </a:schemeClr>
                </a:solidFill>
              </a:defRPr>
            </a:lvl1pPr>
          </a:lstStyle>
          <a:p>
            <a:fld id="{C35190AA-E4B7-45C6-A812-1637583B9BF7}" type="datetimeFigureOut">
              <a:rPr lang="en-US" smtClean="0"/>
              <a:t>10/12/2021</a:t>
            </a:fld>
            <a:endParaRPr lang="en-US"/>
          </a:p>
        </p:txBody>
      </p:sp>
      <p:sp>
        <p:nvSpPr>
          <p:cNvPr id="5" name="Footer Placeholder 4"/>
          <p:cNvSpPr>
            <a:spLocks noGrp="1"/>
          </p:cNvSpPr>
          <p:nvPr>
            <p:ph type="ftr" sz="quarter" idx="3"/>
          </p:nvPr>
        </p:nvSpPr>
        <p:spPr>
          <a:xfrm>
            <a:off x="2423160" y="9746406"/>
            <a:ext cx="2468880" cy="559858"/>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746406"/>
            <a:ext cx="1645920" cy="559858"/>
          </a:xfrm>
          <a:prstGeom prst="rect">
            <a:avLst/>
          </a:prstGeom>
        </p:spPr>
        <p:txBody>
          <a:bodyPr vert="horz" lIns="91440" tIns="45720" rIns="91440" bIns="45720" rtlCol="0" anchor="ctr"/>
          <a:lstStyle>
            <a:lvl1pPr algn="r">
              <a:defRPr sz="960">
                <a:solidFill>
                  <a:schemeClr val="tx1">
                    <a:tint val="75000"/>
                  </a:schemeClr>
                </a:solidFill>
              </a:defRPr>
            </a:lvl1pPr>
          </a:lstStyle>
          <a:p>
            <a:fld id="{857FC4A7-F4C3-4281-A7B9-D4BE0B159166}" type="slidenum">
              <a:rPr lang="en-US" smtClean="0"/>
              <a:t>‹#›</a:t>
            </a:fld>
            <a:endParaRPr lang="en-US"/>
          </a:p>
        </p:txBody>
      </p:sp>
    </p:spTree>
    <p:extLst>
      <p:ext uri="{BB962C8B-B14F-4D97-AF65-F5344CB8AC3E}">
        <p14:creationId xmlns:p14="http://schemas.microsoft.com/office/powerpoint/2010/main" val="1415687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4378891"/>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latin typeface="Avenir Next LT Pro Light" panose="020B0304020202020204" pitchFamily="34" charset="0"/>
                <a:ea typeface="Arial Unicode MS"/>
                <a:cs typeface="Arial Unicode MS"/>
              </a:rPr>
              <a:t>Activity Management</a:t>
            </a:r>
            <a:endParaRPr lang="en-US" sz="3200" dirty="0">
              <a:solidFill>
                <a:srgbClr val="000000"/>
              </a:solidFill>
              <a:effectLst/>
              <a:latin typeface="Avenir Next LT Pro Light" panose="020B0304020202020204" pitchFamily="34" charset="0"/>
              <a:ea typeface="Arial Unicode MS"/>
              <a:cs typeface="Arial Unicode MS"/>
            </a:endParaRP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Activities can be tasks (to-do with optional due date) or events (calendar event with duration).</a:t>
            </a: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 </a:t>
            </a: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Activities can be related to other records or can be independent for a user.</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Activities can be assigned to other users and set to repeat after some interval.</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Shared activities can allow up to 50 contacts to be related to the shared task or event.</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Group tasks can require each assigned user (up to 200) to complete a separate copy of the task.</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Tasks can be viewed in task list views accessible in the Tasks tab.</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Task queues can hold open tasks that can be completed by any member of the queue.</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Events can be unlocked to allow events that last multiple days.</a:t>
            </a: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Calendars visual presentation of events allow coordination of activities and can be private or public.</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activity timeline shows the related activities on a record page.</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151797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6075509"/>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latin typeface="Avenir Next LT Pro Light" panose="020B0304020202020204" pitchFamily="34" charset="0"/>
                <a:ea typeface="Arial Unicode MS"/>
                <a:cs typeface="Arial Unicode MS"/>
              </a:rPr>
              <a:t>Chatter</a:t>
            </a:r>
            <a:endParaRPr lang="en-US" sz="3200" dirty="0">
              <a:solidFill>
                <a:srgbClr val="000000"/>
              </a:solidFill>
              <a:effectLst/>
              <a:latin typeface="Avenir Next LT Pro Light" panose="020B0304020202020204" pitchFamily="34" charset="0"/>
              <a:ea typeface="Arial Unicode MS"/>
              <a:cs typeface="Arial Unicode MS"/>
            </a:endParaRP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Chatter is the </a:t>
            </a: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built-in</a:t>
            </a: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 network for collaboration within Salesforce, serving as a platform for users to post.</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is enabled automatically for new organizations but can be disabled.</a:t>
            </a: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Posts can be for internal users or external customers and they can be liked, responded to, or followed. Files and links can be posted and polls can be posted to conduct surveys.</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Profile-based Chatter rollout must be enabled by Salesforce and allows the enabling of Chatter for certain profiles.</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Following a Chatter post, record, or user adds updates to the Chatter feed of the subscriber.</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topics can be assigned to Chatter posts and records to categorize them.</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groups (public or private) can be created and host collaboration not related to a specific record.</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feeds present a sorted list of the activities related to a record or group.</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Enabling feed tracking documents changes on records in the Chatter feed for that record.</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Access to Chatter posts is determined by the user’s access to the containing record or Chatter group.</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access is included in the normal Salesforce user license, Lightning Platform license, as well as Chatter-specific licenses (Chatter External, Chatter Free, and Chatter Only).</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288507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6317883"/>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effectLst/>
                <a:latin typeface="Avenir Next LT Pro Light" panose="020B0304020202020204" pitchFamily="34" charset="0"/>
                <a:ea typeface="Arial Unicode MS"/>
                <a:cs typeface="Arial Unicode MS"/>
              </a:rPr>
              <a:t>Salesforce Mobile App</a:t>
            </a: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The Salesforce Mobile App (Android and iOS) provides Salesforce functionality and data anywhere.</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separate SalesforceA app allows administrators to manage their Salesforce orgs.</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Some standard features are not supported Salesforce Mobile App:</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Account hierarchy</a:t>
            </a:r>
          </a:p>
          <a:p>
            <a:pPr lvl="1" indent="-171450">
              <a:lnSpc>
                <a:spcPct val="150000"/>
              </a:lnSpc>
              <a:buFont typeface="Arial" panose="020B0604020202020204" pitchFamily="34" charset="0"/>
              <a:buChar char="•"/>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Merging accounts, contacts, or leads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Managing campaign members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Lead history related list</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items in the Navigation Menu can be customized in Setup under ‘Salesforce Navigation’.</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items in the Navigation Menu can also be reordered by users in the app directly.</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Items from the Navigation Menu are displayed in the Navigation Bar.</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majority of Salesforce functionality can be access in the Salesforce Mobile App including:</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Record and app access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Chatter</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Search</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Path and Activity timeline</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Reports and Dashboards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Salesforce Mobile App allows users to configure push notifications to be notified outside the app.</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291615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5348387"/>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latin typeface="Avenir Next LT Pro Light" panose="020B0304020202020204" pitchFamily="34" charset="0"/>
                <a:ea typeface="Arial Unicode MS"/>
                <a:cs typeface="Arial Unicode MS"/>
              </a:rPr>
              <a:t>AppExchange</a:t>
            </a:r>
            <a:endParaRPr lang="en-US" sz="3200" dirty="0">
              <a:solidFill>
                <a:srgbClr val="000000"/>
              </a:solidFill>
              <a:effectLst/>
              <a:latin typeface="Avenir Next LT Pro Light" panose="020B0304020202020204" pitchFamily="34" charset="0"/>
              <a:ea typeface="Arial Unicode MS"/>
              <a:cs typeface="Arial Unicode MS"/>
            </a:endParaRP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The AppExchange </a:t>
            </a: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is a platform for additional Salesforce and third party extensions to an org.</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AppExchange selections provide out-of-the box functionality for specific use cases.</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The AppExchange contains the following kinds of free or paid add-ons: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 bundled package of related items like objects, fields, automations, reports.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Lightning Component: module that can be added to lightning pages.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Communities Bolt Solution: bundled template for a community with CSS, pages, etc.</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Flow Solution: Flow action to connect with Flow automations.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Lightning Data: solution to reference external sources for validation or verification.</a:t>
            </a:r>
          </a:p>
          <a:p>
            <a:pPr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AppExchange packages can be managed or unmanaged:</a:t>
            </a: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Managed: Commercial solutions with obfuscated source code and not user-editable.</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Unmanaged: Open-source solutions with user-editable code and components.</a:t>
            </a:r>
          </a:p>
          <a:p>
            <a:pPr indent="-171450">
              <a:lnSpc>
                <a:spcPct val="150000"/>
              </a:lnSpc>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indent="-171450">
              <a:lnSpc>
                <a:spcPct val="150000"/>
              </a:lnSpc>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AppExchange packages can be installed for a profile, only administrators, or all users.</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AppExchange solutions are best in circumstances where the functionality would require superfluous resources to develop in-house or in niche use-cases or industries.</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4165055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5806</TotalTime>
  <Words>721</Words>
  <Application>Microsoft Office PowerPoint</Application>
  <PresentationFormat>Custom</PresentationFormat>
  <Paragraphs>82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Avenir Next LT Pro</vt:lpstr>
      <vt:lpstr>Avenir Next LT Pro Light</vt:lpstr>
      <vt:lpstr>Calibri</vt:lpstr>
      <vt:lpstr>Calibri Light</vt:lpstr>
      <vt:lpstr>Helvetica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David Baculi</dc:creator>
  <cp:lastModifiedBy>Noah Baculi</cp:lastModifiedBy>
  <cp:revision>46</cp:revision>
  <dcterms:created xsi:type="dcterms:W3CDTF">2021-08-08T18:09:22Z</dcterms:created>
  <dcterms:modified xsi:type="dcterms:W3CDTF">2021-10-13T04:22:38Z</dcterms:modified>
</cp:coreProperties>
</file>