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4"/>
    <p:sldMasterId id="2147483828" r:id="rId5"/>
  </p:sldMasterIdLst>
  <p:notesMasterIdLst>
    <p:notesMasterId r:id="rId16"/>
  </p:notesMasterIdLst>
  <p:handoutMasterIdLst>
    <p:handoutMasterId r:id="rId17"/>
  </p:handoutMasterIdLst>
  <p:sldIdLst>
    <p:sldId id="331" r:id="rId6"/>
    <p:sldId id="346" r:id="rId7"/>
    <p:sldId id="348" r:id="rId8"/>
    <p:sldId id="330" r:id="rId9"/>
    <p:sldId id="342" r:id="rId10"/>
    <p:sldId id="349" r:id="rId11"/>
    <p:sldId id="350" r:id="rId12"/>
    <p:sldId id="335" r:id="rId13"/>
    <p:sldId id="336" r:id="rId14"/>
    <p:sldId id="347" r:id="rId15"/>
  </p:sldIdLst>
  <p:sldSz cx="12192000" cy="6858000"/>
  <p:notesSz cx="6858000" cy="9144000"/>
  <p:defaultTextStyle>
    <a:defPPr>
      <a:defRPr lang="en-US"/>
    </a:defPPr>
    <a:lvl1pPr marL="0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800"/>
    <a:srgbClr val="00237D"/>
    <a:srgbClr val="F69902"/>
    <a:srgbClr val="F8F6F8"/>
    <a:srgbClr val="A7ABAE"/>
    <a:srgbClr val="00237C"/>
    <a:srgbClr val="F59900"/>
    <a:srgbClr val="00247D"/>
    <a:srgbClr val="F69804"/>
    <a:srgbClr val="69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81" autoAdjust="0"/>
  </p:normalViewPr>
  <p:slideViewPr>
    <p:cSldViewPr snapToGrid="0">
      <p:cViewPr varScale="1">
        <p:scale>
          <a:sx n="50" d="100"/>
          <a:sy n="50" d="100"/>
        </p:scale>
        <p:origin x="118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640" y="-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flüger" userId="bc10b4a28172f849" providerId="LiveId" clId="{A0A4F1F0-3F88-451B-89EA-8AC9AAA0AC95}"/>
    <pc:docChg chg="custSel delSld modSld">
      <pc:chgData name="Daniel Pflüger" userId="bc10b4a28172f849" providerId="LiveId" clId="{A0A4F1F0-3F88-451B-89EA-8AC9AAA0AC95}" dt="2022-03-25T08:39:27.855" v="35" actId="6549"/>
      <pc:docMkLst>
        <pc:docMk/>
      </pc:docMkLst>
      <pc:sldChg chg="modNotesTx">
        <pc:chgData name="Daniel Pflüger" userId="bc10b4a28172f849" providerId="LiveId" clId="{A0A4F1F0-3F88-451B-89EA-8AC9AAA0AC95}" dt="2022-03-25T08:39:16.399" v="32" actId="6549"/>
        <pc:sldMkLst>
          <pc:docMk/>
          <pc:sldMk cId="404306255" sldId="330"/>
        </pc:sldMkLst>
      </pc:sldChg>
      <pc:sldChg chg="modNotesTx">
        <pc:chgData name="Daniel Pflüger" userId="bc10b4a28172f849" providerId="LiveId" clId="{A0A4F1F0-3F88-451B-89EA-8AC9AAA0AC95}" dt="2022-03-25T08:39:27.855" v="35" actId="6549"/>
        <pc:sldMkLst>
          <pc:docMk/>
          <pc:sldMk cId="403589071" sldId="331"/>
        </pc:sldMkLst>
      </pc:sldChg>
      <pc:sldChg chg="del">
        <pc:chgData name="Daniel Pflüger" userId="bc10b4a28172f849" providerId="LiveId" clId="{A0A4F1F0-3F88-451B-89EA-8AC9AAA0AC95}" dt="2022-03-25T08:36:18.305" v="0" actId="47"/>
        <pc:sldMkLst>
          <pc:docMk/>
          <pc:sldMk cId="935163798" sldId="334"/>
        </pc:sldMkLst>
      </pc:sldChg>
      <pc:sldChg chg="modSp mod">
        <pc:chgData name="Daniel Pflüger" userId="bc10b4a28172f849" providerId="LiveId" clId="{A0A4F1F0-3F88-451B-89EA-8AC9AAA0AC95}" dt="2022-03-25T08:37:16.722" v="10" actId="27636"/>
        <pc:sldMkLst>
          <pc:docMk/>
          <pc:sldMk cId="3943729172" sldId="335"/>
        </pc:sldMkLst>
        <pc:spChg chg="mod">
          <ac:chgData name="Daniel Pflüger" userId="bc10b4a28172f849" providerId="LiveId" clId="{A0A4F1F0-3F88-451B-89EA-8AC9AAA0AC95}" dt="2022-03-25T08:37:16.722" v="10" actId="27636"/>
          <ac:spMkLst>
            <pc:docMk/>
            <pc:sldMk cId="3943729172" sldId="335"/>
            <ac:spMk id="4" creationId="{00000000-0000-0000-0000-000000000000}"/>
          </ac:spMkLst>
        </pc:spChg>
      </pc:sldChg>
      <pc:sldChg chg="del">
        <pc:chgData name="Daniel Pflüger" userId="bc10b4a28172f849" providerId="LiveId" clId="{A0A4F1F0-3F88-451B-89EA-8AC9AAA0AC95}" dt="2022-03-25T08:36:19.787" v="1" actId="47"/>
        <pc:sldMkLst>
          <pc:docMk/>
          <pc:sldMk cId="1797461959" sldId="339"/>
        </pc:sldMkLst>
      </pc:sldChg>
      <pc:sldChg chg="delSp modSp mod delAnim modNotesTx">
        <pc:chgData name="Daniel Pflüger" userId="bc10b4a28172f849" providerId="LiveId" clId="{A0A4F1F0-3F88-451B-89EA-8AC9AAA0AC95}" dt="2022-03-25T08:39:13.514" v="31" actId="6549"/>
        <pc:sldMkLst>
          <pc:docMk/>
          <pc:sldMk cId="3377169692" sldId="342"/>
        </pc:sldMkLst>
        <pc:grpChg chg="mod">
          <ac:chgData name="Daniel Pflüger" userId="bc10b4a28172f849" providerId="LiveId" clId="{A0A4F1F0-3F88-451B-89EA-8AC9AAA0AC95}" dt="2022-03-25T08:36:39.817" v="3" actId="1076"/>
          <ac:grpSpMkLst>
            <pc:docMk/>
            <pc:sldMk cId="3377169692" sldId="342"/>
            <ac:grpSpMk id="59" creationId="{F2FD332E-C21D-4383-80E4-3D95A9CE4C55}"/>
          </ac:grpSpMkLst>
        </pc:grpChg>
        <pc:grpChg chg="del">
          <ac:chgData name="Daniel Pflüger" userId="bc10b4a28172f849" providerId="LiveId" clId="{A0A4F1F0-3F88-451B-89EA-8AC9AAA0AC95}" dt="2022-03-25T08:36:24.004" v="2" actId="478"/>
          <ac:grpSpMkLst>
            <pc:docMk/>
            <pc:sldMk cId="3377169692" sldId="342"/>
            <ac:grpSpMk id="62" creationId="{ECB09B53-0A7F-47F6-B3A2-2A46ED053F2B}"/>
          </ac:grpSpMkLst>
        </pc:grpChg>
      </pc:sldChg>
      <pc:sldChg chg="del">
        <pc:chgData name="Daniel Pflüger" userId="bc10b4a28172f849" providerId="LiveId" clId="{A0A4F1F0-3F88-451B-89EA-8AC9AAA0AC95}" dt="2022-03-25T08:36:42.781" v="4" actId="47"/>
        <pc:sldMkLst>
          <pc:docMk/>
          <pc:sldMk cId="2261348214" sldId="343"/>
        </pc:sldMkLst>
      </pc:sldChg>
      <pc:sldChg chg="del">
        <pc:chgData name="Daniel Pflüger" userId="bc10b4a28172f849" providerId="LiveId" clId="{A0A4F1F0-3F88-451B-89EA-8AC9AAA0AC95}" dt="2022-03-25T08:36:46.124" v="5" actId="47"/>
        <pc:sldMkLst>
          <pc:docMk/>
          <pc:sldMk cId="1416417172" sldId="344"/>
        </pc:sldMkLst>
      </pc:sldChg>
      <pc:sldChg chg="del">
        <pc:chgData name="Daniel Pflüger" userId="bc10b4a28172f849" providerId="LiveId" clId="{A0A4F1F0-3F88-451B-89EA-8AC9AAA0AC95}" dt="2022-03-25T08:36:49.928" v="6" actId="47"/>
        <pc:sldMkLst>
          <pc:docMk/>
          <pc:sldMk cId="1115849120" sldId="345"/>
        </pc:sldMkLst>
      </pc:sldChg>
      <pc:sldChg chg="modNotesTx">
        <pc:chgData name="Daniel Pflüger" userId="bc10b4a28172f849" providerId="LiveId" clId="{A0A4F1F0-3F88-451B-89EA-8AC9AAA0AC95}" dt="2022-03-25T08:39:23.021" v="34" actId="6549"/>
        <pc:sldMkLst>
          <pc:docMk/>
          <pc:sldMk cId="1701463453" sldId="346"/>
        </pc:sldMkLst>
      </pc:sldChg>
      <pc:sldChg chg="modSp mod">
        <pc:chgData name="Daniel Pflüger" userId="bc10b4a28172f849" providerId="LiveId" clId="{A0A4F1F0-3F88-451B-89EA-8AC9AAA0AC95}" dt="2022-03-25T08:38:47.858" v="29" actId="14100"/>
        <pc:sldMkLst>
          <pc:docMk/>
          <pc:sldMk cId="4112998888" sldId="347"/>
        </pc:sldMkLst>
        <pc:spChg chg="mod">
          <ac:chgData name="Daniel Pflüger" userId="bc10b4a28172f849" providerId="LiveId" clId="{A0A4F1F0-3F88-451B-89EA-8AC9AAA0AC95}" dt="2022-03-25T08:38:27.368" v="26" actId="1076"/>
          <ac:spMkLst>
            <pc:docMk/>
            <pc:sldMk cId="4112998888" sldId="347"/>
            <ac:spMk id="3" creationId="{B463DF95-8354-9B4B-8362-53409FD7DC3C}"/>
          </ac:spMkLst>
        </pc:spChg>
        <pc:spChg chg="mod">
          <ac:chgData name="Daniel Pflüger" userId="bc10b4a28172f849" providerId="LiveId" clId="{A0A4F1F0-3F88-451B-89EA-8AC9AAA0AC95}" dt="2022-03-25T08:38:03.483" v="16" actId="1076"/>
          <ac:spMkLst>
            <pc:docMk/>
            <pc:sldMk cId="4112998888" sldId="347"/>
            <ac:spMk id="6" creationId="{46E29FE7-CF6A-4A41-B7EC-54A23AEDC43E}"/>
          </ac:spMkLst>
        </pc:spChg>
        <pc:spChg chg="mod">
          <ac:chgData name="Daniel Pflüger" userId="bc10b4a28172f849" providerId="LiveId" clId="{A0A4F1F0-3F88-451B-89EA-8AC9AAA0AC95}" dt="2022-03-25T08:38:47.858" v="29" actId="14100"/>
          <ac:spMkLst>
            <pc:docMk/>
            <pc:sldMk cId="4112998888" sldId="347"/>
            <ac:spMk id="8" creationId="{80AFBAE0-38E0-46A5-9A34-0C1A9AD91286}"/>
          </ac:spMkLst>
        </pc:spChg>
      </pc:sldChg>
      <pc:sldChg chg="modNotesTx">
        <pc:chgData name="Daniel Pflüger" userId="bc10b4a28172f849" providerId="LiveId" clId="{A0A4F1F0-3F88-451B-89EA-8AC9AAA0AC95}" dt="2022-03-25T08:39:20.257" v="33" actId="6549"/>
        <pc:sldMkLst>
          <pc:docMk/>
          <pc:sldMk cId="1434302570" sldId="348"/>
        </pc:sldMkLst>
      </pc:sldChg>
      <pc:sldChg chg="modNotesTx">
        <pc:chgData name="Daniel Pflüger" userId="bc10b4a28172f849" providerId="LiveId" clId="{A0A4F1F0-3F88-451B-89EA-8AC9AAA0AC95}" dt="2022-03-25T08:39:09.333" v="30" actId="6549"/>
        <pc:sldMkLst>
          <pc:docMk/>
          <pc:sldMk cId="803243966" sldId="349"/>
        </pc:sldMkLst>
      </pc:sldChg>
      <pc:sldChg chg="modSp mod">
        <pc:chgData name="Daniel Pflüger" userId="bc10b4a28172f849" providerId="LiveId" clId="{A0A4F1F0-3F88-451B-89EA-8AC9AAA0AC95}" dt="2022-03-25T08:37:29.654" v="15" actId="403"/>
        <pc:sldMkLst>
          <pc:docMk/>
          <pc:sldMk cId="3153598833" sldId="350"/>
        </pc:sldMkLst>
        <pc:spChg chg="mod">
          <ac:chgData name="Daniel Pflüger" userId="bc10b4a28172f849" providerId="LiveId" clId="{A0A4F1F0-3F88-451B-89EA-8AC9AAA0AC95}" dt="2022-03-25T08:37:27.612" v="13" actId="404"/>
          <ac:spMkLst>
            <pc:docMk/>
            <pc:sldMk cId="3153598833" sldId="350"/>
            <ac:spMk id="2" creationId="{F4A5472A-94DB-4F40-9A9A-F80498D2ECC6}"/>
          </ac:spMkLst>
        </pc:spChg>
        <pc:spChg chg="mod">
          <ac:chgData name="Daniel Pflüger" userId="bc10b4a28172f849" providerId="LiveId" clId="{A0A4F1F0-3F88-451B-89EA-8AC9AAA0AC95}" dt="2022-03-25T08:37:29.654" v="15" actId="403"/>
          <ac:spMkLst>
            <pc:docMk/>
            <pc:sldMk cId="3153598833" sldId="350"/>
            <ac:spMk id="3" creationId="{DBD1EF30-0449-4044-B401-9E63D6B2856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96-43F6-95F3-0DA8261A44A8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B0-47B4-88BB-6AC5FAF92F9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96-43F6-95F3-0DA8261A44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96-43F6-95F3-0DA8261A44A8}"/>
              </c:ext>
            </c:extLst>
          </c:dPt>
          <c:cat>
            <c:strRef>
              <c:f>Tabelle1!$A$2:$A$5</c:f>
              <c:strCache>
                <c:ptCount val="2"/>
                <c:pt idx="0">
                  <c:v>1. Quartal</c:v>
                </c:pt>
                <c:pt idx="1">
                  <c:v>2.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86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0-47B4-88BB-6AC5FAF92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1BD6-766B-4D19-B75E-7E6A037A6BF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302AA-81B1-4225-BC36-6DD3E8E987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44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D3C34-4FAE-4634-9621-7C1A1531823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D1758-ED3D-4611-B861-63A1DF0322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41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2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4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9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510367" y="5978876"/>
            <a:ext cx="7171266" cy="150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75" spc="76">
                <a:solidFill>
                  <a:schemeClr val="bg1"/>
                </a:solidFill>
                <a:latin typeface="Lato" panose="020F0502020204030203" pitchFamily="34" charset="0"/>
              </a:rPr>
              <a:t>September 2016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5638522"/>
            <a:ext cx="12207478" cy="123762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6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8976693" y="6170794"/>
            <a:ext cx="2658462" cy="252000"/>
          </a:xfrm>
          <a:prstGeom prst="rect">
            <a:avLst/>
          </a:prstGeom>
        </p:spPr>
        <p:txBody>
          <a:bodyPr lIns="0" tIns="36000" rIns="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de-DE"/>
              <a:t>MMMM YYYY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6848" y="5958687"/>
            <a:ext cx="6203077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Presentation title, max 2 lines</a:t>
            </a:r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1A5B89-E388-5941-9B50-6F42FF45FD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6848" y="729083"/>
            <a:ext cx="4572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43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&amp; contacts">
    <p:bg>
      <p:bgPr>
        <a:solidFill>
          <a:srgbClr val="0023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556848" y="1981495"/>
            <a:ext cx="13292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556848" y="5004603"/>
            <a:ext cx="443077" cy="360000"/>
            <a:chOff x="685909" y="4475163"/>
            <a:chExt cx="150813" cy="150813"/>
          </a:xfrm>
        </p:grpSpPr>
        <p:sp>
          <p:nvSpPr>
            <p:cNvPr id="11" name="Oval 1128"/>
            <p:cNvSpPr>
              <a:spLocks noChangeArrowheads="1"/>
            </p:cNvSpPr>
            <p:nvPr/>
          </p:nvSpPr>
          <p:spPr bwMode="auto">
            <a:xfrm>
              <a:off x="685909" y="4475163"/>
              <a:ext cx="150813" cy="150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716"/>
            </a:p>
          </p:txBody>
        </p:sp>
        <p:sp>
          <p:nvSpPr>
            <p:cNvPr id="12" name="Freeform 1141"/>
            <p:cNvSpPr>
              <a:spLocks noEditPoints="1"/>
            </p:cNvSpPr>
            <p:nvPr/>
          </p:nvSpPr>
          <p:spPr bwMode="auto">
            <a:xfrm>
              <a:off x="719703" y="4524377"/>
              <a:ext cx="82692" cy="52386"/>
            </a:xfrm>
            <a:custGeom>
              <a:avLst/>
              <a:gdLst>
                <a:gd name="T0" fmla="*/ 532 w 543"/>
                <a:gd name="T1" fmla="*/ 91 h 344"/>
                <a:gd name="T2" fmla="*/ 532 w 543"/>
                <a:gd name="T3" fmla="*/ 91 h 344"/>
                <a:gd name="T4" fmla="*/ 297 w 543"/>
                <a:gd name="T5" fmla="*/ 211 h 344"/>
                <a:gd name="T6" fmla="*/ 284 w 543"/>
                <a:gd name="T7" fmla="*/ 217 h 344"/>
                <a:gd name="T8" fmla="*/ 271 w 543"/>
                <a:gd name="T9" fmla="*/ 217 h 344"/>
                <a:gd name="T10" fmla="*/ 257 w 543"/>
                <a:gd name="T11" fmla="*/ 217 h 344"/>
                <a:gd name="T12" fmla="*/ 244 w 543"/>
                <a:gd name="T13" fmla="*/ 211 h 344"/>
                <a:gd name="T14" fmla="*/ 11 w 543"/>
                <a:gd name="T15" fmla="*/ 91 h 344"/>
                <a:gd name="T16" fmla="*/ 4 w 543"/>
                <a:gd name="T17" fmla="*/ 89 h 344"/>
                <a:gd name="T18" fmla="*/ 0 w 543"/>
                <a:gd name="T19" fmla="*/ 91 h 344"/>
                <a:gd name="T20" fmla="*/ 0 w 543"/>
                <a:gd name="T21" fmla="*/ 93 h 344"/>
                <a:gd name="T22" fmla="*/ 0 w 543"/>
                <a:gd name="T23" fmla="*/ 99 h 344"/>
                <a:gd name="T24" fmla="*/ 0 w 543"/>
                <a:gd name="T25" fmla="*/ 317 h 344"/>
                <a:gd name="T26" fmla="*/ 0 w 543"/>
                <a:gd name="T27" fmla="*/ 321 h 344"/>
                <a:gd name="T28" fmla="*/ 2 w 543"/>
                <a:gd name="T29" fmla="*/ 327 h 344"/>
                <a:gd name="T30" fmla="*/ 9 w 543"/>
                <a:gd name="T31" fmla="*/ 334 h 344"/>
                <a:gd name="T32" fmla="*/ 21 w 543"/>
                <a:gd name="T33" fmla="*/ 342 h 344"/>
                <a:gd name="T34" fmla="*/ 24 w 543"/>
                <a:gd name="T35" fmla="*/ 344 h 344"/>
                <a:gd name="T36" fmla="*/ 30 w 543"/>
                <a:gd name="T37" fmla="*/ 344 h 344"/>
                <a:gd name="T38" fmla="*/ 513 w 543"/>
                <a:gd name="T39" fmla="*/ 344 h 344"/>
                <a:gd name="T40" fmla="*/ 517 w 543"/>
                <a:gd name="T41" fmla="*/ 344 h 344"/>
                <a:gd name="T42" fmla="*/ 522 w 543"/>
                <a:gd name="T43" fmla="*/ 342 h 344"/>
                <a:gd name="T44" fmla="*/ 534 w 543"/>
                <a:gd name="T45" fmla="*/ 334 h 344"/>
                <a:gd name="T46" fmla="*/ 539 w 543"/>
                <a:gd name="T47" fmla="*/ 327 h 344"/>
                <a:gd name="T48" fmla="*/ 541 w 543"/>
                <a:gd name="T49" fmla="*/ 321 h 344"/>
                <a:gd name="T50" fmla="*/ 543 w 543"/>
                <a:gd name="T51" fmla="*/ 317 h 344"/>
                <a:gd name="T52" fmla="*/ 543 w 543"/>
                <a:gd name="T53" fmla="*/ 99 h 344"/>
                <a:gd name="T54" fmla="*/ 543 w 543"/>
                <a:gd name="T55" fmla="*/ 93 h 344"/>
                <a:gd name="T56" fmla="*/ 541 w 543"/>
                <a:gd name="T57" fmla="*/ 91 h 344"/>
                <a:gd name="T58" fmla="*/ 537 w 543"/>
                <a:gd name="T59" fmla="*/ 89 h 344"/>
                <a:gd name="T60" fmla="*/ 532 w 543"/>
                <a:gd name="T61" fmla="*/ 91 h 344"/>
                <a:gd name="T62" fmla="*/ 19 w 543"/>
                <a:gd name="T63" fmla="*/ 31 h 344"/>
                <a:gd name="T64" fmla="*/ 19 w 543"/>
                <a:gd name="T65" fmla="*/ 31 h 344"/>
                <a:gd name="T66" fmla="*/ 244 w 543"/>
                <a:gd name="T67" fmla="*/ 153 h 344"/>
                <a:gd name="T68" fmla="*/ 257 w 543"/>
                <a:gd name="T69" fmla="*/ 156 h 344"/>
                <a:gd name="T70" fmla="*/ 271 w 543"/>
                <a:gd name="T71" fmla="*/ 158 h 344"/>
                <a:gd name="T72" fmla="*/ 286 w 543"/>
                <a:gd name="T73" fmla="*/ 156 h 344"/>
                <a:gd name="T74" fmla="*/ 297 w 543"/>
                <a:gd name="T75" fmla="*/ 153 h 344"/>
                <a:gd name="T76" fmla="*/ 524 w 543"/>
                <a:gd name="T77" fmla="*/ 31 h 344"/>
                <a:gd name="T78" fmla="*/ 530 w 543"/>
                <a:gd name="T79" fmla="*/ 29 h 344"/>
                <a:gd name="T80" fmla="*/ 535 w 543"/>
                <a:gd name="T81" fmla="*/ 24 h 344"/>
                <a:gd name="T82" fmla="*/ 539 w 543"/>
                <a:gd name="T83" fmla="*/ 18 h 344"/>
                <a:gd name="T84" fmla="*/ 541 w 543"/>
                <a:gd name="T85" fmla="*/ 14 h 344"/>
                <a:gd name="T86" fmla="*/ 541 w 543"/>
                <a:gd name="T87" fmla="*/ 10 h 344"/>
                <a:gd name="T88" fmla="*/ 539 w 543"/>
                <a:gd name="T89" fmla="*/ 4 h 344"/>
                <a:gd name="T90" fmla="*/ 535 w 543"/>
                <a:gd name="T91" fmla="*/ 0 h 344"/>
                <a:gd name="T92" fmla="*/ 524 w 543"/>
                <a:gd name="T93" fmla="*/ 0 h 344"/>
                <a:gd name="T94" fmla="*/ 17 w 543"/>
                <a:gd name="T95" fmla="*/ 0 h 344"/>
                <a:gd name="T96" fmla="*/ 8 w 543"/>
                <a:gd name="T97" fmla="*/ 0 h 344"/>
                <a:gd name="T98" fmla="*/ 2 w 543"/>
                <a:gd name="T99" fmla="*/ 4 h 344"/>
                <a:gd name="T100" fmla="*/ 0 w 543"/>
                <a:gd name="T101" fmla="*/ 10 h 344"/>
                <a:gd name="T102" fmla="*/ 0 w 543"/>
                <a:gd name="T103" fmla="*/ 14 h 344"/>
                <a:gd name="T104" fmla="*/ 4 w 543"/>
                <a:gd name="T105" fmla="*/ 18 h 344"/>
                <a:gd name="T106" fmla="*/ 6 w 543"/>
                <a:gd name="T107" fmla="*/ 24 h 344"/>
                <a:gd name="T108" fmla="*/ 11 w 543"/>
                <a:gd name="T109" fmla="*/ 29 h 344"/>
                <a:gd name="T110" fmla="*/ 19 w 543"/>
                <a:gd name="T111" fmla="*/ 3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3" h="344">
                  <a:moveTo>
                    <a:pt x="532" y="91"/>
                  </a:moveTo>
                  <a:lnTo>
                    <a:pt x="532" y="91"/>
                  </a:lnTo>
                  <a:lnTo>
                    <a:pt x="297" y="211"/>
                  </a:lnTo>
                  <a:lnTo>
                    <a:pt x="284" y="217"/>
                  </a:lnTo>
                  <a:lnTo>
                    <a:pt x="271" y="217"/>
                  </a:lnTo>
                  <a:lnTo>
                    <a:pt x="257" y="217"/>
                  </a:lnTo>
                  <a:lnTo>
                    <a:pt x="244" y="211"/>
                  </a:lnTo>
                  <a:lnTo>
                    <a:pt x="11" y="91"/>
                  </a:lnTo>
                  <a:lnTo>
                    <a:pt x="4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9"/>
                  </a:lnTo>
                  <a:lnTo>
                    <a:pt x="0" y="317"/>
                  </a:lnTo>
                  <a:lnTo>
                    <a:pt x="0" y="321"/>
                  </a:lnTo>
                  <a:lnTo>
                    <a:pt x="2" y="327"/>
                  </a:lnTo>
                  <a:lnTo>
                    <a:pt x="9" y="334"/>
                  </a:lnTo>
                  <a:lnTo>
                    <a:pt x="21" y="342"/>
                  </a:lnTo>
                  <a:lnTo>
                    <a:pt x="24" y="344"/>
                  </a:lnTo>
                  <a:lnTo>
                    <a:pt x="30" y="344"/>
                  </a:lnTo>
                  <a:lnTo>
                    <a:pt x="513" y="344"/>
                  </a:lnTo>
                  <a:lnTo>
                    <a:pt x="517" y="344"/>
                  </a:lnTo>
                  <a:lnTo>
                    <a:pt x="522" y="342"/>
                  </a:lnTo>
                  <a:lnTo>
                    <a:pt x="534" y="334"/>
                  </a:lnTo>
                  <a:lnTo>
                    <a:pt x="539" y="327"/>
                  </a:lnTo>
                  <a:lnTo>
                    <a:pt x="541" y="321"/>
                  </a:lnTo>
                  <a:lnTo>
                    <a:pt x="543" y="317"/>
                  </a:lnTo>
                  <a:lnTo>
                    <a:pt x="543" y="99"/>
                  </a:lnTo>
                  <a:lnTo>
                    <a:pt x="543" y="93"/>
                  </a:lnTo>
                  <a:lnTo>
                    <a:pt x="541" y="91"/>
                  </a:lnTo>
                  <a:lnTo>
                    <a:pt x="537" y="89"/>
                  </a:lnTo>
                  <a:lnTo>
                    <a:pt x="532" y="91"/>
                  </a:lnTo>
                  <a:close/>
                  <a:moveTo>
                    <a:pt x="19" y="31"/>
                  </a:moveTo>
                  <a:lnTo>
                    <a:pt x="19" y="31"/>
                  </a:lnTo>
                  <a:lnTo>
                    <a:pt x="244" y="153"/>
                  </a:lnTo>
                  <a:lnTo>
                    <a:pt x="257" y="156"/>
                  </a:lnTo>
                  <a:lnTo>
                    <a:pt x="271" y="158"/>
                  </a:lnTo>
                  <a:lnTo>
                    <a:pt x="286" y="156"/>
                  </a:lnTo>
                  <a:lnTo>
                    <a:pt x="297" y="153"/>
                  </a:lnTo>
                  <a:lnTo>
                    <a:pt x="524" y="31"/>
                  </a:lnTo>
                  <a:lnTo>
                    <a:pt x="530" y="29"/>
                  </a:lnTo>
                  <a:lnTo>
                    <a:pt x="535" y="24"/>
                  </a:lnTo>
                  <a:lnTo>
                    <a:pt x="539" y="18"/>
                  </a:lnTo>
                  <a:lnTo>
                    <a:pt x="541" y="14"/>
                  </a:lnTo>
                  <a:lnTo>
                    <a:pt x="541" y="10"/>
                  </a:lnTo>
                  <a:lnTo>
                    <a:pt x="539" y="4"/>
                  </a:lnTo>
                  <a:lnTo>
                    <a:pt x="535" y="0"/>
                  </a:lnTo>
                  <a:lnTo>
                    <a:pt x="524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6" y="24"/>
                  </a:lnTo>
                  <a:lnTo>
                    <a:pt x="11" y="29"/>
                  </a:lnTo>
                  <a:lnTo>
                    <a:pt x="19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716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556848" y="4723518"/>
            <a:ext cx="70892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Contact us					Follow us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26422" y="5004603"/>
            <a:ext cx="443077" cy="360000"/>
            <a:chOff x="3395432" y="4075113"/>
            <a:chExt cx="150813" cy="150813"/>
          </a:xfrm>
        </p:grpSpPr>
        <p:sp>
          <p:nvSpPr>
            <p:cNvPr id="16" name="Oval 1131"/>
            <p:cNvSpPr>
              <a:spLocks noChangeArrowheads="1"/>
            </p:cNvSpPr>
            <p:nvPr/>
          </p:nvSpPr>
          <p:spPr bwMode="auto">
            <a:xfrm>
              <a:off x="3395432" y="4075113"/>
              <a:ext cx="150813" cy="150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716"/>
            </a:p>
          </p:txBody>
        </p:sp>
        <p:sp>
          <p:nvSpPr>
            <p:cNvPr id="17" name="Freeform 1134"/>
            <p:cNvSpPr>
              <a:spLocks/>
            </p:cNvSpPr>
            <p:nvPr/>
          </p:nvSpPr>
          <p:spPr bwMode="auto">
            <a:xfrm>
              <a:off x="3450994" y="4108450"/>
              <a:ext cx="41275" cy="82550"/>
            </a:xfrm>
            <a:custGeom>
              <a:avLst/>
              <a:gdLst>
                <a:gd name="T0" fmla="*/ 17 w 17"/>
                <a:gd name="T1" fmla="*/ 0 h 34"/>
                <a:gd name="T2" fmla="*/ 17 w 17"/>
                <a:gd name="T3" fmla="*/ 6 h 34"/>
                <a:gd name="T4" fmla="*/ 14 w 17"/>
                <a:gd name="T5" fmla="*/ 6 h 34"/>
                <a:gd name="T6" fmla="*/ 12 w 17"/>
                <a:gd name="T7" fmla="*/ 6 h 34"/>
                <a:gd name="T8" fmla="*/ 11 w 17"/>
                <a:gd name="T9" fmla="*/ 9 h 34"/>
                <a:gd name="T10" fmla="*/ 11 w 17"/>
                <a:gd name="T11" fmla="*/ 13 h 34"/>
                <a:gd name="T12" fmla="*/ 17 w 17"/>
                <a:gd name="T13" fmla="*/ 13 h 34"/>
                <a:gd name="T14" fmla="*/ 16 w 17"/>
                <a:gd name="T15" fmla="*/ 19 h 34"/>
                <a:gd name="T16" fmla="*/ 11 w 17"/>
                <a:gd name="T17" fmla="*/ 19 h 34"/>
                <a:gd name="T18" fmla="*/ 11 w 17"/>
                <a:gd name="T19" fmla="*/ 34 h 34"/>
                <a:gd name="T20" fmla="*/ 5 w 17"/>
                <a:gd name="T21" fmla="*/ 34 h 34"/>
                <a:gd name="T22" fmla="*/ 5 w 17"/>
                <a:gd name="T23" fmla="*/ 19 h 34"/>
                <a:gd name="T24" fmla="*/ 0 w 17"/>
                <a:gd name="T25" fmla="*/ 19 h 34"/>
                <a:gd name="T26" fmla="*/ 0 w 17"/>
                <a:gd name="T27" fmla="*/ 13 h 34"/>
                <a:gd name="T28" fmla="*/ 5 w 17"/>
                <a:gd name="T29" fmla="*/ 13 h 34"/>
                <a:gd name="T30" fmla="*/ 5 w 17"/>
                <a:gd name="T31" fmla="*/ 8 h 34"/>
                <a:gd name="T32" fmla="*/ 7 w 17"/>
                <a:gd name="T33" fmla="*/ 2 h 34"/>
                <a:gd name="T34" fmla="*/ 13 w 17"/>
                <a:gd name="T35" fmla="*/ 0 h 34"/>
                <a:gd name="T36" fmla="*/ 17 w 17"/>
                <a:gd name="T3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34">
                  <a:moveTo>
                    <a:pt x="17" y="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5"/>
                    <a:pt x="6" y="3"/>
                    <a:pt x="7" y="2"/>
                  </a:cubicBezTo>
                  <a:cubicBezTo>
                    <a:pt x="8" y="1"/>
                    <a:pt x="10" y="0"/>
                    <a:pt x="13" y="0"/>
                  </a:cubicBezTo>
                  <a:cubicBezTo>
                    <a:pt x="15" y="0"/>
                    <a:pt x="16" y="0"/>
                    <a:pt x="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716"/>
            </a:p>
          </p:txBody>
        </p:sp>
      </p:grpSp>
      <p:sp>
        <p:nvSpPr>
          <p:cNvPr id="24" name="Freeform 26"/>
          <p:cNvSpPr>
            <a:spLocks noChangeAspect="1" noEditPoints="1"/>
          </p:cNvSpPr>
          <p:nvPr userDrawn="1"/>
        </p:nvSpPr>
        <p:spPr bwMode="auto">
          <a:xfrm>
            <a:off x="5526422" y="5430248"/>
            <a:ext cx="443077" cy="245563"/>
          </a:xfrm>
          <a:custGeom>
            <a:avLst/>
            <a:gdLst>
              <a:gd name="T0" fmla="*/ 20 w 228"/>
              <a:gd name="T1" fmla="*/ 125 h 156"/>
              <a:gd name="T2" fmla="*/ 20 w 228"/>
              <a:gd name="T3" fmla="*/ 10 h 156"/>
              <a:gd name="T4" fmla="*/ 24 w 228"/>
              <a:gd name="T5" fmla="*/ 3 h 156"/>
              <a:gd name="T6" fmla="*/ 31 w 228"/>
              <a:gd name="T7" fmla="*/ 0 h 156"/>
              <a:gd name="T8" fmla="*/ 197 w 228"/>
              <a:gd name="T9" fmla="*/ 0 h 156"/>
              <a:gd name="T10" fmla="*/ 204 w 228"/>
              <a:gd name="T11" fmla="*/ 3 h 156"/>
              <a:gd name="T12" fmla="*/ 207 w 228"/>
              <a:gd name="T13" fmla="*/ 10 h 156"/>
              <a:gd name="T14" fmla="*/ 207 w 228"/>
              <a:gd name="T15" fmla="*/ 125 h 156"/>
              <a:gd name="T16" fmla="*/ 228 w 228"/>
              <a:gd name="T17" fmla="*/ 145 h 156"/>
              <a:gd name="T18" fmla="*/ 225 w 228"/>
              <a:gd name="T19" fmla="*/ 153 h 156"/>
              <a:gd name="T20" fmla="*/ 218 w 228"/>
              <a:gd name="T21" fmla="*/ 156 h 156"/>
              <a:gd name="T22" fmla="*/ 10 w 228"/>
              <a:gd name="T23" fmla="*/ 156 h 156"/>
              <a:gd name="T24" fmla="*/ 2 w 228"/>
              <a:gd name="T25" fmla="*/ 153 h 156"/>
              <a:gd name="T26" fmla="*/ 0 w 228"/>
              <a:gd name="T27" fmla="*/ 145 h 156"/>
              <a:gd name="T28" fmla="*/ 20 w 228"/>
              <a:gd name="T29" fmla="*/ 125 h 156"/>
              <a:gd name="T30" fmla="*/ 31 w 228"/>
              <a:gd name="T31" fmla="*/ 125 h 156"/>
              <a:gd name="T32" fmla="*/ 197 w 228"/>
              <a:gd name="T33" fmla="*/ 125 h 156"/>
              <a:gd name="T34" fmla="*/ 197 w 228"/>
              <a:gd name="T35" fmla="*/ 10 h 156"/>
              <a:gd name="T36" fmla="*/ 31 w 228"/>
              <a:gd name="T37" fmla="*/ 10 h 156"/>
              <a:gd name="T38" fmla="*/ 31 w 228"/>
              <a:gd name="T39" fmla="*/ 125 h 156"/>
              <a:gd name="T40" fmla="*/ 85 w 228"/>
              <a:gd name="T41" fmla="*/ 144 h 156"/>
              <a:gd name="T42" fmla="*/ 88 w 228"/>
              <a:gd name="T43" fmla="*/ 145 h 156"/>
              <a:gd name="T44" fmla="*/ 140 w 228"/>
              <a:gd name="T45" fmla="*/ 145 h 156"/>
              <a:gd name="T46" fmla="*/ 143 w 228"/>
              <a:gd name="T47" fmla="*/ 144 h 156"/>
              <a:gd name="T48" fmla="*/ 143 w 228"/>
              <a:gd name="T49" fmla="*/ 144 h 156"/>
              <a:gd name="T50" fmla="*/ 136 w 228"/>
              <a:gd name="T51" fmla="*/ 137 h 156"/>
              <a:gd name="T52" fmla="*/ 132 w 228"/>
              <a:gd name="T53" fmla="*/ 136 h 156"/>
              <a:gd name="T54" fmla="*/ 95 w 228"/>
              <a:gd name="T55" fmla="*/ 136 h 156"/>
              <a:gd name="T56" fmla="*/ 92 w 228"/>
              <a:gd name="T57" fmla="*/ 137 h 156"/>
              <a:gd name="T58" fmla="*/ 85 w 228"/>
              <a:gd name="T59" fmla="*/ 14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28" h="156">
                <a:moveTo>
                  <a:pt x="20" y="125"/>
                </a:moveTo>
                <a:cubicBezTo>
                  <a:pt x="20" y="10"/>
                  <a:pt x="20" y="10"/>
                  <a:pt x="20" y="10"/>
                </a:cubicBezTo>
                <a:cubicBezTo>
                  <a:pt x="20" y="7"/>
                  <a:pt x="21" y="5"/>
                  <a:pt x="24" y="3"/>
                </a:cubicBezTo>
                <a:cubicBezTo>
                  <a:pt x="26" y="1"/>
                  <a:pt x="28" y="0"/>
                  <a:pt x="31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199" y="0"/>
                  <a:pt x="202" y="1"/>
                  <a:pt x="204" y="3"/>
                </a:cubicBezTo>
                <a:cubicBezTo>
                  <a:pt x="206" y="5"/>
                  <a:pt x="207" y="7"/>
                  <a:pt x="207" y="10"/>
                </a:cubicBezTo>
                <a:cubicBezTo>
                  <a:pt x="207" y="125"/>
                  <a:pt x="207" y="125"/>
                  <a:pt x="207" y="125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48"/>
                  <a:pt x="227" y="151"/>
                  <a:pt x="225" y="153"/>
                </a:cubicBezTo>
                <a:cubicBezTo>
                  <a:pt x="223" y="155"/>
                  <a:pt x="221" y="156"/>
                  <a:pt x="218" y="156"/>
                </a:cubicBezTo>
                <a:cubicBezTo>
                  <a:pt x="10" y="156"/>
                  <a:pt x="10" y="156"/>
                  <a:pt x="10" y="156"/>
                </a:cubicBezTo>
                <a:cubicBezTo>
                  <a:pt x="7" y="156"/>
                  <a:pt x="4" y="155"/>
                  <a:pt x="2" y="153"/>
                </a:cubicBezTo>
                <a:cubicBezTo>
                  <a:pt x="0" y="151"/>
                  <a:pt x="0" y="148"/>
                  <a:pt x="0" y="145"/>
                </a:cubicBezTo>
                <a:lnTo>
                  <a:pt x="20" y="125"/>
                </a:lnTo>
                <a:close/>
                <a:moveTo>
                  <a:pt x="31" y="125"/>
                </a:moveTo>
                <a:cubicBezTo>
                  <a:pt x="197" y="125"/>
                  <a:pt x="197" y="125"/>
                  <a:pt x="197" y="125"/>
                </a:cubicBezTo>
                <a:cubicBezTo>
                  <a:pt x="197" y="10"/>
                  <a:pt x="197" y="10"/>
                  <a:pt x="197" y="10"/>
                </a:cubicBezTo>
                <a:cubicBezTo>
                  <a:pt x="31" y="10"/>
                  <a:pt x="31" y="10"/>
                  <a:pt x="31" y="10"/>
                </a:cubicBezTo>
                <a:lnTo>
                  <a:pt x="31" y="125"/>
                </a:lnTo>
                <a:close/>
                <a:moveTo>
                  <a:pt x="85" y="144"/>
                </a:moveTo>
                <a:cubicBezTo>
                  <a:pt x="85" y="145"/>
                  <a:pt x="86" y="145"/>
                  <a:pt x="88" y="145"/>
                </a:cubicBezTo>
                <a:cubicBezTo>
                  <a:pt x="140" y="145"/>
                  <a:pt x="140" y="145"/>
                  <a:pt x="140" y="145"/>
                </a:cubicBezTo>
                <a:cubicBezTo>
                  <a:pt x="142" y="145"/>
                  <a:pt x="143" y="145"/>
                  <a:pt x="143" y="144"/>
                </a:cubicBezTo>
                <a:cubicBezTo>
                  <a:pt x="143" y="144"/>
                  <a:pt x="143" y="144"/>
                  <a:pt x="143" y="144"/>
                </a:cubicBezTo>
                <a:cubicBezTo>
                  <a:pt x="136" y="137"/>
                  <a:pt x="136" y="137"/>
                  <a:pt x="136" y="137"/>
                </a:cubicBezTo>
                <a:cubicBezTo>
                  <a:pt x="136" y="137"/>
                  <a:pt x="134" y="136"/>
                  <a:pt x="132" y="136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3" y="136"/>
                  <a:pt x="92" y="137"/>
                  <a:pt x="92" y="137"/>
                </a:cubicBezTo>
                <a:cubicBezTo>
                  <a:pt x="85" y="144"/>
                  <a:pt x="85" y="144"/>
                  <a:pt x="85" y="1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en-US" sz="1716"/>
          </a:p>
        </p:txBody>
      </p:sp>
      <p:sp>
        <p:nvSpPr>
          <p:cNvPr id="2" name="TextBox 1"/>
          <p:cNvSpPr txBox="1"/>
          <p:nvPr userDrawn="1"/>
        </p:nvSpPr>
        <p:spPr>
          <a:xfrm>
            <a:off x="556848" y="1983279"/>
            <a:ext cx="7089231" cy="1751475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marL="0" marR="0" lvl="0" indent="0" algn="l" defTabSz="8046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kern="1200" cap="all" baseline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Aufgeschlossenheit</a:t>
            </a:r>
            <a:r>
              <a:rPr lang="de-DE" sz="3600" kern="1200" cap="all" baseline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3600" cap="all" baseline="0">
                <a:solidFill>
                  <a:schemeClr val="tx2"/>
                </a:solidFill>
                <a:latin typeface="+mj-lt"/>
              </a:rPr>
              <a:t>Hoher Anspruch.</a:t>
            </a:r>
          </a:p>
          <a:p>
            <a:r>
              <a:rPr lang="de-DE" sz="3600" cap="all" baseline="0">
                <a:solidFill>
                  <a:schemeClr val="bg2"/>
                </a:solidFill>
                <a:latin typeface="+mj-lt"/>
              </a:rPr>
              <a:t>Originalität.</a:t>
            </a:r>
          </a:p>
        </p:txBody>
      </p:sp>
    </p:spTree>
    <p:extLst>
      <p:ext uri="{BB962C8B-B14F-4D97-AF65-F5344CB8AC3E}">
        <p14:creationId xmlns:p14="http://schemas.microsoft.com/office/powerpoint/2010/main" val="582951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253" userDrawn="1">
          <p15:clr>
            <a:srgbClr val="FBAE40"/>
          </p15:clr>
        </p15:guide>
        <p15:guide id="4" orient="horz" pos="2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"/>
            <a:ext cx="12192000" cy="6857999"/>
          </a:xfrm>
          <a:prstGeom prst="rect">
            <a:avLst/>
          </a:prstGeom>
        </p:spPr>
        <p:txBody>
          <a:bodyPr/>
          <a:lstStyle>
            <a:lvl1pPr marL="0" marR="0" indent="0" algn="l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600" kern="1200" baseline="0" noProof="0" dirty="0" err="1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AT">
                <a:latin typeface="+mj-lt"/>
              </a:rPr>
              <a:t>Insert </a:t>
            </a:r>
            <a:r>
              <a:rPr lang="de-AT" err="1">
                <a:latin typeface="+mj-lt"/>
              </a:rPr>
              <a:t>picture</a:t>
            </a:r>
            <a:r>
              <a:rPr lang="de-AT">
                <a:latin typeface="+mj-lt"/>
              </a:rPr>
              <a:t> </a:t>
            </a:r>
            <a:r>
              <a:rPr lang="de-AT" err="1">
                <a:latin typeface="+mj-lt"/>
              </a:rPr>
              <a:t>here</a:t>
            </a:r>
            <a:endParaRPr lang="de-AT">
              <a:latin typeface="+mj-lt"/>
            </a:endParaRPr>
          </a:p>
          <a:p>
            <a:endParaRPr lang="de-DE" noProof="0">
              <a:latin typeface="+mj-lt"/>
            </a:endParaRPr>
          </a:p>
        </p:txBody>
      </p:sp>
      <p:cxnSp>
        <p:nvCxnSpPr>
          <p:cNvPr id="6" name="Straight Connector 3"/>
          <p:cNvCxnSpPr/>
          <p:nvPr userDrawn="1"/>
        </p:nvCxnSpPr>
        <p:spPr>
          <a:xfrm>
            <a:off x="556848" y="2781752"/>
            <a:ext cx="13292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4"/>
          <p:cNvSpPr/>
          <p:nvPr userDrawn="1"/>
        </p:nvSpPr>
        <p:spPr>
          <a:xfrm>
            <a:off x="0" y="1989000"/>
            <a:ext cx="5981538" cy="2880000"/>
          </a:xfrm>
          <a:prstGeom prst="rect">
            <a:avLst/>
          </a:prstGeom>
          <a:solidFill>
            <a:srgbClr val="00237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6"/>
          </a:p>
        </p:txBody>
      </p:sp>
      <p:cxnSp>
        <p:nvCxnSpPr>
          <p:cNvPr id="7" name="Straight Connector 3"/>
          <p:cNvCxnSpPr/>
          <p:nvPr userDrawn="1"/>
        </p:nvCxnSpPr>
        <p:spPr>
          <a:xfrm>
            <a:off x="556848" y="2781752"/>
            <a:ext cx="13292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0933" y="2781752"/>
            <a:ext cx="4430769" cy="972000"/>
          </a:xfrm>
          <a:prstGeom prst="rect">
            <a:avLst/>
          </a:prstGeom>
        </p:spPr>
        <p:txBody>
          <a:bodyPr/>
          <a:lstStyle>
            <a:lvl1pPr marL="0" marR="0" indent="0" algn="l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AT" sz="3200" b="0" kern="1200" cap="all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/>
              <a:t>Short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here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20933" y="3753752"/>
            <a:ext cx="4430769" cy="792000"/>
          </a:xfrm>
          <a:prstGeom prst="rect">
            <a:avLst/>
          </a:prstGeom>
        </p:spPr>
        <p:txBody>
          <a:bodyPr/>
          <a:lstStyle>
            <a:lvl1pPr>
              <a:defRPr lang="de-AT" sz="16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AT"/>
              <a:t>(Optional) Short </a:t>
            </a:r>
            <a:r>
              <a:rPr lang="de-AT" err="1"/>
              <a:t>description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following</a:t>
            </a:r>
            <a:r>
              <a:rPr lang="de-AT"/>
              <a:t> </a:t>
            </a:r>
            <a:r>
              <a:rPr lang="de-AT" err="1"/>
              <a:t>here</a:t>
            </a:r>
            <a:r>
              <a:rPr lang="de-AT"/>
              <a:t>, </a:t>
            </a:r>
            <a:r>
              <a:rPr lang="de-AT" err="1"/>
              <a:t>max</a:t>
            </a:r>
            <a:r>
              <a:rPr lang="de-AT"/>
              <a:t> 3 </a:t>
            </a:r>
            <a:r>
              <a:rPr lang="de-AT" err="1"/>
              <a:t>lines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3732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 userDrawn="1"/>
        </p:nvCxnSpPr>
        <p:spPr>
          <a:xfrm>
            <a:off x="556848" y="873388"/>
            <a:ext cx="132923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 userDrawn="1"/>
        </p:nvSpPr>
        <p:spPr>
          <a:xfrm>
            <a:off x="556847" y="873389"/>
            <a:ext cx="9955045" cy="581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de-DE" sz="3200" cap="all" baseline="0">
                <a:solidFill>
                  <a:schemeClr val="accent1"/>
                </a:solidFill>
                <a:latin typeface="+mj-lt"/>
              </a:rPr>
              <a:t>AGENDA</a:t>
            </a:r>
          </a:p>
        </p:txBody>
      </p:sp>
      <p:sp>
        <p:nvSpPr>
          <p:cNvPr id="34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556847" y="1665288"/>
            <a:ext cx="11078308" cy="4643437"/>
          </a:xfrm>
          <a:prstGeom prst="rect">
            <a:avLst/>
          </a:prstGeom>
        </p:spPr>
        <p:txBody>
          <a:bodyPr wrap="square" lIns="0" tIns="396000" rIns="0" bIns="36000"/>
          <a:lstStyle>
            <a:lvl1pPr marL="228612" indent="-228612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cap="all" baseline="0">
                <a:solidFill>
                  <a:schemeClr val="tx1"/>
                </a:solidFill>
                <a:latin typeface="+mj-lt"/>
                <a:sym typeface="Wingdings" panose="05000000000000000000" pitchFamily="2" charset="2"/>
              </a:defRPr>
            </a:lvl1pPr>
            <a:lvl2pPr marL="446099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 b="0">
                <a:solidFill>
                  <a:schemeClr val="accent1"/>
                </a:solidFill>
                <a:latin typeface="+mj-lt"/>
              </a:defRPr>
            </a:lvl2pPr>
            <a:lvl3pPr marL="715981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  <a:latin typeface="+mj-lt"/>
              </a:defRPr>
            </a:lvl3pPr>
            <a:lvl4pPr marL="1371668" indent="0">
              <a:buNone/>
              <a:defRPr/>
            </a:lvl4pPr>
          </a:lstStyle>
          <a:p>
            <a:pPr lvl="0"/>
            <a:r>
              <a:rPr lang="en-US"/>
              <a:t>No more than 7 Agenda points, do not use with less than 3 agenda points</a:t>
            </a:r>
          </a:p>
        </p:txBody>
      </p:sp>
    </p:spTree>
    <p:extLst>
      <p:ext uri="{BB962C8B-B14F-4D97-AF65-F5344CB8AC3E}">
        <p14:creationId xmlns:p14="http://schemas.microsoft.com/office/powerpoint/2010/main" val="2798952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F8B88F-048A-C047-ABB9-90D0B843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2379-7757-BC4F-9304-AEE823474117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0C60B8-031C-4E40-9DF0-E348DFBD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8FE95A-A70C-224D-B8AA-50F73E95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CD76-6753-0C45-AE15-A2ED4FBD26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3577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6847" y="432030"/>
            <a:ext cx="11078308" cy="69615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cap="none" spc="54" baseline="0">
                <a:solidFill>
                  <a:schemeClr val="accent1"/>
                </a:solidFill>
                <a:latin typeface="Calibri Light" panose="020F0302020204030204" pitchFamily="34" charset="0"/>
                <a:ea typeface="MS UI Gothic" panose="020B0600070205080204" pitchFamily="34" charset="-128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Action title goes here – short description of the core message of the slide – MAX 2 lines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56847" y="1278840"/>
            <a:ext cx="11078308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300"/>
              </a:lnSpc>
              <a:spcBef>
                <a:spcPts val="0"/>
              </a:spcBef>
              <a:buNone/>
              <a:defRPr sz="1600" b="0" cap="all" spc="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Slide title goes here – 1 line only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556849" y="1522498"/>
            <a:ext cx="1329231" cy="0"/>
          </a:xfrm>
          <a:prstGeom prst="line">
            <a:avLst/>
          </a:prstGeom>
          <a:ln w="28575">
            <a:solidFill>
              <a:srgbClr val="56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1159583" y="6468556"/>
            <a:ext cx="4755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00" b="0" spc="32" baseline="0" smtClean="0">
                <a:solidFill>
                  <a:schemeClr val="accent1"/>
                </a:solidFill>
                <a:latin typeface="+mj-lt"/>
              </a:rPr>
              <a:pPr algn="r"/>
              <a:t>‹Nr.›</a:t>
            </a:fld>
            <a:endParaRPr lang="en-US" sz="1000" b="0" spc="32" baseline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556847" y="1667414"/>
            <a:ext cx="11078308" cy="4641311"/>
          </a:xfrm>
          <a:prstGeom prst="rect">
            <a:avLst/>
          </a:prstGeom>
        </p:spPr>
        <p:txBody>
          <a:bodyPr lIns="0" tIns="36000" rIns="0" bIns="36000"/>
          <a:lstStyle>
            <a:lvl1pPr marL="228612" indent="-228612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0861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4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717568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2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Normal text is to be written in grey. Font size either 12, 14 or 16. Keep font size consistent through out the slides</a:t>
            </a:r>
          </a:p>
          <a:p>
            <a:pPr lvl="1"/>
            <a:r>
              <a:rPr lang="en-US"/>
              <a:t>To highlight words, bold and green should be used</a:t>
            </a:r>
          </a:p>
          <a:p>
            <a:pPr lvl="2"/>
            <a:r>
              <a:rPr lang="en-US"/>
              <a:t>No more than 3 levels of bullet points</a:t>
            </a:r>
          </a:p>
        </p:txBody>
      </p:sp>
    </p:spTree>
    <p:extLst>
      <p:ext uri="{BB962C8B-B14F-4D97-AF65-F5344CB8AC3E}">
        <p14:creationId xmlns:p14="http://schemas.microsoft.com/office/powerpoint/2010/main" val="490989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04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 userDrawn="1"/>
        </p:nvCxnSpPr>
        <p:spPr>
          <a:xfrm>
            <a:off x="556848" y="873388"/>
            <a:ext cx="1329231" cy="0"/>
          </a:xfrm>
          <a:prstGeom prst="line">
            <a:avLst/>
          </a:prstGeom>
          <a:ln w="28575">
            <a:solidFill>
              <a:srgbClr val="F69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 userDrawn="1"/>
        </p:nvSpPr>
        <p:spPr>
          <a:xfrm>
            <a:off x="556847" y="873389"/>
            <a:ext cx="9955045" cy="581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de-DE" sz="3200" cap="all" baseline="0">
                <a:solidFill>
                  <a:schemeClr val="accent1"/>
                </a:solidFill>
                <a:latin typeface="Bahnschrift" panose="020B0502040204020203" pitchFamily="34" charset="0"/>
              </a:rPr>
              <a:t>AGENDA</a:t>
            </a:r>
          </a:p>
        </p:txBody>
      </p:sp>
      <p:sp>
        <p:nvSpPr>
          <p:cNvPr id="34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556847" y="1665288"/>
            <a:ext cx="11078308" cy="4643437"/>
          </a:xfrm>
          <a:prstGeom prst="rect">
            <a:avLst/>
          </a:prstGeom>
        </p:spPr>
        <p:txBody>
          <a:bodyPr wrap="square" lIns="0" tIns="396000" rIns="0" bIns="36000"/>
          <a:lstStyle>
            <a:lvl1pPr marL="228612" indent="-228612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cap="all" baseline="0">
                <a:solidFill>
                  <a:schemeClr val="tx1"/>
                </a:solidFill>
                <a:latin typeface="Bahnschrift" panose="020B0502040204020203" pitchFamily="34" charset="0"/>
                <a:sym typeface="Wingdings" panose="05000000000000000000" pitchFamily="2" charset="2"/>
              </a:defRPr>
            </a:lvl1pPr>
            <a:lvl2pPr marL="446099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 b="0">
                <a:solidFill>
                  <a:schemeClr val="accent1"/>
                </a:solidFill>
                <a:latin typeface="+mj-lt"/>
              </a:defRPr>
            </a:lvl2pPr>
            <a:lvl3pPr marL="715981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  <a:latin typeface="+mj-lt"/>
              </a:defRPr>
            </a:lvl3pPr>
            <a:lvl4pPr marL="1371668" indent="0">
              <a:buNone/>
              <a:defRPr/>
            </a:lvl4pPr>
          </a:lstStyle>
          <a:p>
            <a:pPr lvl="0"/>
            <a:r>
              <a:rPr lang="en-US"/>
              <a:t>No more than 7 Agenda points, do not use with less than 3 agenda points</a:t>
            </a:r>
          </a:p>
        </p:txBody>
      </p:sp>
    </p:spTree>
    <p:extLst>
      <p:ext uri="{BB962C8B-B14F-4D97-AF65-F5344CB8AC3E}">
        <p14:creationId xmlns:p14="http://schemas.microsoft.com/office/powerpoint/2010/main" val="3264097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"/>
            <a:ext cx="1219200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AT">
                <a:latin typeface="+mj-lt"/>
              </a:rPr>
              <a:t>Insert </a:t>
            </a:r>
            <a:r>
              <a:rPr lang="de-AT" err="1">
                <a:latin typeface="+mj-lt"/>
              </a:rPr>
              <a:t>picture</a:t>
            </a:r>
            <a:r>
              <a:rPr lang="de-AT">
                <a:latin typeface="+mj-lt"/>
              </a:rPr>
              <a:t> </a:t>
            </a:r>
            <a:r>
              <a:rPr lang="de-AT" err="1">
                <a:latin typeface="+mj-lt"/>
              </a:rPr>
              <a:t>here</a:t>
            </a:r>
            <a:endParaRPr lang="de-AT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6846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6847" y="432030"/>
            <a:ext cx="11078308" cy="69615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 cap="none" spc="54" baseline="0">
                <a:solidFill>
                  <a:schemeClr val="tx1"/>
                </a:solidFill>
                <a:latin typeface="Bahnschrift Light SemiCondensed" panose="020B0502040204020203" pitchFamily="34" charset="0"/>
                <a:ea typeface="MS UI Gothic" panose="020B0600070205080204" pitchFamily="34" charset="-128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Action title goes here – short description of the core message of the slide – MAX 2 lines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56847" y="1278840"/>
            <a:ext cx="11078308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300"/>
              </a:lnSpc>
              <a:spcBef>
                <a:spcPts val="0"/>
              </a:spcBef>
              <a:buNone/>
              <a:defRPr sz="1600" b="1" i="0" cap="all" spc="0" baseline="0">
                <a:solidFill>
                  <a:schemeClr val="accent1"/>
                </a:solidFill>
                <a:latin typeface="Bahnschrift SemiBold Condensed" panose="020B0502040204020203" pitchFamily="34" charset="0"/>
                <a:ea typeface="Bahnschrift SemiBold Condensed" panose="020B0502040204020203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Slide title goes here – 1 line only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556849" y="1522498"/>
            <a:ext cx="1329231" cy="0"/>
          </a:xfrm>
          <a:prstGeom prst="line">
            <a:avLst/>
          </a:prstGeom>
          <a:ln w="28575">
            <a:solidFill>
              <a:srgbClr val="F69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1159583" y="6468556"/>
            <a:ext cx="4755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00" b="0" spc="32" baseline="0" smtClean="0">
                <a:solidFill>
                  <a:schemeClr val="accent1"/>
                </a:solidFill>
                <a:latin typeface="+mj-lt"/>
              </a:rPr>
              <a:pPr algn="r"/>
              <a:t>‹Nr.›</a:t>
            </a:fld>
            <a:endParaRPr lang="en-US" sz="1000" b="0" spc="32" baseline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556847" y="1667414"/>
            <a:ext cx="11078308" cy="4641311"/>
          </a:xfrm>
          <a:prstGeom prst="rect">
            <a:avLst/>
          </a:prstGeom>
        </p:spPr>
        <p:txBody>
          <a:bodyPr lIns="0" tIns="36000" rIns="0" bIns="36000"/>
          <a:lstStyle>
            <a:lvl1pPr marL="228612" indent="-228612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600" b="0" i="0" kern="1200" dirty="0" smtClean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450861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400" b="0" i="0" kern="1200" dirty="0" smtClean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717568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200" b="0" i="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Normal text is to be written in grey. Font size either 12, 14 or 16. Keep font size consistent through out the slides</a:t>
            </a:r>
          </a:p>
          <a:p>
            <a:pPr lvl="1"/>
            <a:r>
              <a:rPr lang="en-US"/>
              <a:t>To highlight words, bold and green should be used</a:t>
            </a:r>
          </a:p>
          <a:p>
            <a:pPr lvl="2"/>
            <a:r>
              <a:rPr lang="en-US"/>
              <a:t>No more than 3 levels of bullet points</a:t>
            </a:r>
          </a:p>
        </p:txBody>
      </p:sp>
    </p:spTree>
    <p:extLst>
      <p:ext uri="{BB962C8B-B14F-4D97-AF65-F5344CB8AC3E}">
        <p14:creationId xmlns:p14="http://schemas.microsoft.com/office/powerpoint/2010/main" val="695388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04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11159583" y="6468556"/>
            <a:ext cx="4755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00" b="0" spc="32" baseline="0" smtClean="0">
                <a:solidFill>
                  <a:schemeClr val="accent1"/>
                </a:solidFill>
                <a:latin typeface="+mj-lt"/>
              </a:rPr>
              <a:pPr algn="r"/>
              <a:t>‹Nr.›</a:t>
            </a:fld>
            <a:endParaRPr lang="en-US" sz="1000" b="0" spc="32" baseline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1F0BF0-D2BB-4C57-A9AB-761E8D300EC3}"/>
              </a:ext>
            </a:extLst>
          </p:cNvPr>
          <p:cNvCxnSpPr>
            <a:cxnSpLocks/>
          </p:cNvCxnSpPr>
          <p:nvPr userDrawn="1"/>
        </p:nvCxnSpPr>
        <p:spPr>
          <a:xfrm>
            <a:off x="556849" y="1522498"/>
            <a:ext cx="1329231" cy="0"/>
          </a:xfrm>
          <a:prstGeom prst="line">
            <a:avLst/>
          </a:prstGeom>
          <a:ln w="28575">
            <a:solidFill>
              <a:srgbClr val="F69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B641D3E-F5F3-468C-B908-1007AD6F6F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47" y="432030"/>
            <a:ext cx="11078308" cy="69615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 cap="none" spc="54" baseline="0">
                <a:solidFill>
                  <a:schemeClr val="tx1"/>
                </a:solidFill>
                <a:latin typeface="Bahnschrift Light SemiCondensed" panose="020B0502040204020203" pitchFamily="34" charset="0"/>
                <a:ea typeface="MS UI Gothic" panose="020B0600070205080204" pitchFamily="34" charset="-128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Action title goes here – short description of the core message of the slide – MAX 2 lines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9FC86B3-3A19-4C02-AE0B-572E061E6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47" y="1278840"/>
            <a:ext cx="11078308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300"/>
              </a:lnSpc>
              <a:spcBef>
                <a:spcPts val="0"/>
              </a:spcBef>
              <a:buNone/>
              <a:defRPr sz="1600" b="1" i="0" cap="all" spc="0" baseline="0">
                <a:solidFill>
                  <a:schemeClr val="accent1"/>
                </a:solidFill>
                <a:latin typeface="Bahnschrift SemiBold Condensed" panose="020B0502040204020203" pitchFamily="34" charset="0"/>
                <a:ea typeface="Bahnschrift SemiBold Condensed" panose="020B0502040204020203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Slide title goes here – 1 line only</a:t>
            </a:r>
          </a:p>
        </p:txBody>
      </p:sp>
    </p:spTree>
    <p:extLst>
      <p:ext uri="{BB962C8B-B14F-4D97-AF65-F5344CB8AC3E}">
        <p14:creationId xmlns:p14="http://schemas.microsoft.com/office/powerpoint/2010/main" val="3875915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231" y="5589700"/>
            <a:ext cx="11076923" cy="720000"/>
          </a:xfrm>
          <a:prstGeom prst="rect">
            <a:avLst/>
          </a:prstGeom>
          <a:solidFill>
            <a:srgbClr val="00237C"/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Conclusion goes here, max 2 lines</a:t>
            </a:r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C581F-70ED-429A-A0DE-233A42548036}"/>
              </a:ext>
            </a:extLst>
          </p:cNvPr>
          <p:cNvSpPr txBox="1"/>
          <p:nvPr userDrawn="1"/>
        </p:nvSpPr>
        <p:spPr>
          <a:xfrm>
            <a:off x="11159583" y="6468556"/>
            <a:ext cx="4755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00" b="0" spc="32" baseline="0" smtClean="0">
                <a:solidFill>
                  <a:schemeClr val="accent1"/>
                </a:solidFill>
                <a:latin typeface="+mj-lt"/>
              </a:rPr>
              <a:pPr algn="r"/>
              <a:t>‹Nr.›</a:t>
            </a:fld>
            <a:endParaRPr lang="en-US" sz="1000" b="0" spc="32" baseline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BC775A-8C3D-4D3A-ADCD-8A9F6EF0EE48}"/>
              </a:ext>
            </a:extLst>
          </p:cNvPr>
          <p:cNvCxnSpPr>
            <a:cxnSpLocks/>
          </p:cNvCxnSpPr>
          <p:nvPr userDrawn="1"/>
        </p:nvCxnSpPr>
        <p:spPr>
          <a:xfrm>
            <a:off x="556849" y="1522498"/>
            <a:ext cx="1329231" cy="0"/>
          </a:xfrm>
          <a:prstGeom prst="line">
            <a:avLst/>
          </a:prstGeom>
          <a:ln w="28575">
            <a:solidFill>
              <a:srgbClr val="F69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1B8B3F08-E06C-4B2D-8FB0-7ACDC30067A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56847" y="1667415"/>
            <a:ext cx="11078308" cy="3780000"/>
          </a:xfrm>
          <a:prstGeom prst="rect">
            <a:avLst/>
          </a:prstGeom>
        </p:spPr>
        <p:txBody>
          <a:bodyPr lIns="0" tIns="36000" rIns="0" bIns="36000"/>
          <a:lstStyle>
            <a:lvl1pPr marL="228612" indent="-228612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600" b="0" i="0" kern="1200" dirty="0" smtClean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450861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400" b="0" i="0" kern="1200" dirty="0" smtClean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717568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200" b="0" i="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Normal text is to be written in grey. Font size either 12, 14 or 16. Keep font size consistent through out the slides</a:t>
            </a:r>
          </a:p>
          <a:p>
            <a:pPr lvl="1"/>
            <a:r>
              <a:rPr lang="en-US"/>
              <a:t>To highlight words, bold and green should be used</a:t>
            </a:r>
          </a:p>
          <a:p>
            <a:pPr lvl="2"/>
            <a:r>
              <a:rPr lang="en-US"/>
              <a:t>No more than 3 levels of bullet points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1875BD-0F32-483C-B254-8A54298E4D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47" y="432030"/>
            <a:ext cx="11078308" cy="69615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 cap="none" spc="54" baseline="0">
                <a:solidFill>
                  <a:schemeClr val="tx1"/>
                </a:solidFill>
                <a:latin typeface="Bahnschrift Light SemiCondensed" panose="020B0502040204020203" pitchFamily="34" charset="0"/>
                <a:ea typeface="MS UI Gothic" panose="020B0600070205080204" pitchFamily="34" charset="-128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Action title goes here – short description of the core message of the slide – MAX 2 lines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CAC91910-7A45-4A15-8E18-7FE94F41DC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47" y="1278840"/>
            <a:ext cx="11078308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300"/>
              </a:lnSpc>
              <a:spcBef>
                <a:spcPts val="0"/>
              </a:spcBef>
              <a:buNone/>
              <a:defRPr sz="1600" b="1" i="0" cap="all" spc="0" baseline="0">
                <a:solidFill>
                  <a:schemeClr val="accent1"/>
                </a:solidFill>
                <a:latin typeface="Bahnschrift SemiBold Condensed" panose="020B0502040204020203" pitchFamily="34" charset="0"/>
                <a:ea typeface="Bahnschrift SemiBold Condensed" panose="020B0502040204020203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Slide title goes here – 1 line only</a:t>
            </a:r>
          </a:p>
        </p:txBody>
      </p:sp>
    </p:spTree>
    <p:extLst>
      <p:ext uri="{BB962C8B-B14F-4D97-AF65-F5344CB8AC3E}">
        <p14:creationId xmlns:p14="http://schemas.microsoft.com/office/powerpoint/2010/main" val="1293403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556848" y="1665288"/>
            <a:ext cx="5316923" cy="4643437"/>
          </a:xfrm>
          <a:prstGeom prst="rect">
            <a:avLst/>
          </a:prstGeom>
        </p:spPr>
        <p:txBody>
          <a:bodyPr lIns="0" tIns="36000" rIns="0" bIns="36000"/>
          <a:lstStyle>
            <a:lvl1pPr marL="228612" indent="-228612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600" b="0" i="0" kern="1200" dirty="0" smtClean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450861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400" b="0" i="0" kern="1200" dirty="0" smtClean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717568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200" b="0" i="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Normal text is to be written in grey. Font size either 12, 14 or 16. Keep font size consistent through out the slides</a:t>
            </a:r>
          </a:p>
          <a:p>
            <a:pPr lvl="1"/>
            <a:r>
              <a:rPr lang="en-US"/>
              <a:t>To highlight words, bold and green should be used</a:t>
            </a:r>
          </a:p>
          <a:p>
            <a:pPr lvl="2"/>
            <a:r>
              <a:rPr lang="en-US"/>
              <a:t>No more than 3 levels of bullet points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318231" y="1665288"/>
            <a:ext cx="5316923" cy="4643437"/>
          </a:xfrm>
          <a:prstGeom prst="rect">
            <a:avLst/>
          </a:prstGeom>
        </p:spPr>
        <p:txBody>
          <a:bodyPr lIns="0" tIns="36000" rIns="0" bIns="36000"/>
          <a:lstStyle>
            <a:lvl1pPr marL="228612" indent="-228612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600" b="0" i="0" kern="1200" dirty="0" smtClean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450861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400" b="0" i="0" kern="1200" dirty="0" smtClean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717568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200" b="0" i="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Normal text is to be written in grey. Font size either 12, 14 or 16. Keep font size consistent through out the slides</a:t>
            </a:r>
          </a:p>
          <a:p>
            <a:pPr lvl="1"/>
            <a:r>
              <a:rPr lang="en-US"/>
              <a:t>To highlight words, bold and green should be used</a:t>
            </a:r>
          </a:p>
          <a:p>
            <a:pPr lvl="2"/>
            <a:r>
              <a:rPr lang="en-US"/>
              <a:t>No more than 3 levels of bullet points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A3095D-4783-404A-B346-35FE51B711DE}"/>
              </a:ext>
            </a:extLst>
          </p:cNvPr>
          <p:cNvSpPr txBox="1"/>
          <p:nvPr userDrawn="1"/>
        </p:nvSpPr>
        <p:spPr>
          <a:xfrm>
            <a:off x="11159583" y="6468556"/>
            <a:ext cx="4755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00" b="0" spc="32" baseline="0" smtClean="0">
                <a:solidFill>
                  <a:schemeClr val="accent1"/>
                </a:solidFill>
                <a:latin typeface="+mj-lt"/>
              </a:rPr>
              <a:pPr algn="r"/>
              <a:t>‹Nr.›</a:t>
            </a:fld>
            <a:endParaRPr lang="en-US" sz="1000" b="0" spc="32" baseline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8FFD9C-9098-4BFE-B97E-F2517D45E3DD}"/>
              </a:ext>
            </a:extLst>
          </p:cNvPr>
          <p:cNvCxnSpPr>
            <a:cxnSpLocks/>
          </p:cNvCxnSpPr>
          <p:nvPr userDrawn="1"/>
        </p:nvCxnSpPr>
        <p:spPr>
          <a:xfrm>
            <a:off x="556849" y="1522498"/>
            <a:ext cx="1329231" cy="0"/>
          </a:xfrm>
          <a:prstGeom prst="line">
            <a:avLst/>
          </a:prstGeom>
          <a:ln w="28575">
            <a:solidFill>
              <a:srgbClr val="F69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E64286E5-6ACD-4D66-8B43-22D916A57D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47" y="432030"/>
            <a:ext cx="11078308" cy="69615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 cap="none" spc="54" baseline="0">
                <a:solidFill>
                  <a:schemeClr val="tx1"/>
                </a:solidFill>
                <a:latin typeface="Bahnschrift Light SemiCondensed" panose="020B0502040204020203" pitchFamily="34" charset="0"/>
                <a:ea typeface="MS UI Gothic" panose="020B0600070205080204" pitchFamily="34" charset="-128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Action title goes here – short description of the core message of the slide – MAX 2 lines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492CF0E6-9B18-4BB7-9D12-04E9DD3411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47" y="1278840"/>
            <a:ext cx="11078308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300"/>
              </a:lnSpc>
              <a:spcBef>
                <a:spcPts val="0"/>
              </a:spcBef>
              <a:buNone/>
              <a:defRPr sz="1600" b="1" i="0" cap="all" spc="0" baseline="0">
                <a:solidFill>
                  <a:schemeClr val="accent1"/>
                </a:solidFill>
                <a:latin typeface="Bahnschrift SemiBold Condensed" panose="020B0502040204020203" pitchFamily="34" charset="0"/>
                <a:ea typeface="Bahnschrift SemiBold Condensed" panose="020B0502040204020203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Slide title goes here – 1 line only</a:t>
            </a:r>
          </a:p>
        </p:txBody>
      </p:sp>
    </p:spTree>
    <p:extLst>
      <p:ext uri="{BB962C8B-B14F-4D97-AF65-F5344CB8AC3E}">
        <p14:creationId xmlns:p14="http://schemas.microsoft.com/office/powerpoint/2010/main" val="2808746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s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556848" y="1665288"/>
            <a:ext cx="5316923" cy="3780412"/>
          </a:xfrm>
          <a:prstGeom prst="rect">
            <a:avLst/>
          </a:prstGeom>
        </p:spPr>
        <p:txBody>
          <a:bodyPr lIns="0" tIns="36000" rIns="0" bIns="36000"/>
          <a:lstStyle>
            <a:lvl1pPr marL="228612" indent="-228612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600" b="0" i="0" kern="1200" dirty="0" smtClean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450861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400" b="0" i="0" kern="1200" dirty="0" smtClean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717568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200" b="0" i="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Normal text is to be written in grey. Font size either 12, 14 or 16. Keep font size consistent through out the slides</a:t>
            </a:r>
          </a:p>
          <a:p>
            <a:pPr lvl="1"/>
            <a:r>
              <a:rPr lang="en-US"/>
              <a:t>To highlight words, bold and green should be used</a:t>
            </a:r>
          </a:p>
          <a:p>
            <a:pPr lvl="2"/>
            <a:r>
              <a:rPr lang="en-US"/>
              <a:t>No more than 3 levels of bullet points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318231" y="1665288"/>
            <a:ext cx="5316923" cy="3780412"/>
          </a:xfrm>
          <a:prstGeom prst="rect">
            <a:avLst/>
          </a:prstGeom>
        </p:spPr>
        <p:txBody>
          <a:bodyPr lIns="0" tIns="36000" rIns="0" bIns="36000"/>
          <a:lstStyle>
            <a:lvl1pPr marL="228612" indent="-228612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600" b="0" i="0" kern="1200" dirty="0" smtClean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450861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400" b="0" i="0" kern="1200" dirty="0" smtClean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717568" indent="-228606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1200" b="0" i="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Normal text is to be written in grey. Font size either 12, 14 or 16. Keep font size consistent through out the slides</a:t>
            </a:r>
          </a:p>
          <a:p>
            <a:pPr lvl="1"/>
            <a:r>
              <a:rPr lang="en-US"/>
              <a:t>To highlight words, bold and green should be used</a:t>
            </a:r>
          </a:p>
          <a:p>
            <a:pPr lvl="2"/>
            <a:r>
              <a:rPr lang="en-US"/>
              <a:t>No more than 3 levels of bullet points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58231" y="5588725"/>
            <a:ext cx="11076923" cy="720000"/>
          </a:xfrm>
          <a:prstGeom prst="rect">
            <a:avLst/>
          </a:prstGeom>
          <a:solidFill>
            <a:srgbClr val="00237C"/>
          </a:solidFill>
        </p:spPr>
        <p:txBody>
          <a:bodyPr lIns="36000" tIns="36000" rIns="36000" bIns="36000" anchor="ctr"/>
          <a:lstStyle>
            <a:lvl1pPr marL="0" indent="0" algn="ctr">
              <a:buNone/>
              <a:defRPr sz="2000" b="1" i="0" cap="all" baseline="0">
                <a:solidFill>
                  <a:schemeClr val="bg1"/>
                </a:solidFill>
                <a:latin typeface="Bahnschrift SemiBold Condensed" panose="020B0502040204020203" pitchFamily="34" charset="0"/>
              </a:defRPr>
            </a:lvl1pPr>
          </a:lstStyle>
          <a:p>
            <a:pPr lvl="0"/>
            <a:r>
              <a:rPr lang="en-US"/>
              <a:t>Conclusion goes here, max 2 lines</a:t>
            </a:r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ADB44-E2A3-403C-BCA5-D7BDA28BB2A9}"/>
              </a:ext>
            </a:extLst>
          </p:cNvPr>
          <p:cNvSpPr txBox="1"/>
          <p:nvPr userDrawn="1"/>
        </p:nvSpPr>
        <p:spPr>
          <a:xfrm>
            <a:off x="11159583" y="6468556"/>
            <a:ext cx="4755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00" b="0" spc="32" baseline="0" smtClean="0">
                <a:solidFill>
                  <a:schemeClr val="accent1"/>
                </a:solidFill>
                <a:latin typeface="+mj-lt"/>
              </a:rPr>
              <a:pPr algn="r"/>
              <a:t>‹Nr.›</a:t>
            </a:fld>
            <a:endParaRPr lang="en-US" sz="1000" b="0" spc="32" baseline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BE4AA2-323A-41AF-B7B8-054EC99D182D}"/>
              </a:ext>
            </a:extLst>
          </p:cNvPr>
          <p:cNvCxnSpPr>
            <a:cxnSpLocks/>
          </p:cNvCxnSpPr>
          <p:nvPr userDrawn="1"/>
        </p:nvCxnSpPr>
        <p:spPr>
          <a:xfrm>
            <a:off x="556849" y="1522498"/>
            <a:ext cx="1329231" cy="0"/>
          </a:xfrm>
          <a:prstGeom prst="line">
            <a:avLst/>
          </a:prstGeom>
          <a:ln w="28575">
            <a:solidFill>
              <a:srgbClr val="F69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117E037-2776-4BE6-A898-4082CA876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47" y="432030"/>
            <a:ext cx="11078308" cy="69615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 cap="none" spc="54" baseline="0">
                <a:solidFill>
                  <a:schemeClr val="tx1"/>
                </a:solidFill>
                <a:latin typeface="Bahnschrift Light SemiCondensed" panose="020B0502040204020203" pitchFamily="34" charset="0"/>
                <a:ea typeface="MS UI Gothic" panose="020B0600070205080204" pitchFamily="34" charset="-128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Action title goes here – short description of the core message of the slide – MAX 2 lines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BA435BCF-C60F-42C2-AE4C-86EBC6F650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47" y="1278840"/>
            <a:ext cx="11078308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300"/>
              </a:lnSpc>
              <a:spcBef>
                <a:spcPts val="0"/>
              </a:spcBef>
              <a:buNone/>
              <a:defRPr sz="1600" b="1" i="0" cap="all" spc="0" baseline="0">
                <a:solidFill>
                  <a:schemeClr val="accent1"/>
                </a:solidFill>
                <a:latin typeface="Bahnschrift SemiBold Condensed" panose="020B0502040204020203" pitchFamily="34" charset="0"/>
                <a:ea typeface="Bahnschrift SemiBold Condensed" panose="020B0502040204020203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Slide title goes here – 1 line only</a:t>
            </a:r>
          </a:p>
        </p:txBody>
      </p:sp>
    </p:spTree>
    <p:extLst>
      <p:ext uri="{BB962C8B-B14F-4D97-AF65-F5344CB8AC3E}">
        <p14:creationId xmlns:p14="http://schemas.microsoft.com/office/powerpoint/2010/main" val="219387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rgbClr val="0023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431386" y="1776960"/>
            <a:ext cx="13292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6847" y="1989138"/>
            <a:ext cx="11078308" cy="2519362"/>
          </a:xfrm>
          <a:prstGeom prst="rect">
            <a:avLst/>
          </a:prstGeom>
        </p:spPr>
        <p:txBody>
          <a:bodyPr lIns="0" tIns="36000" rIns="0" bIns="36000" anchor="ctr" anchorCtr="0"/>
          <a:lstStyle>
            <a:lvl1pPr marL="0" indent="0" algn="ctr">
              <a:buNone/>
              <a:defRPr sz="3600" b="1" i="0" cap="all" baseline="0">
                <a:solidFill>
                  <a:schemeClr val="bg2"/>
                </a:solidFill>
                <a:latin typeface="Bahnschrift SemiBold Condensed" panose="020B0502040204020203" pitchFamily="34" charset="0"/>
              </a:defRPr>
            </a:lvl1pPr>
          </a:lstStyle>
          <a:p>
            <a:pPr lvl="0"/>
            <a:r>
              <a:rPr lang="en-US"/>
              <a:t>Use this slide to present your final statement, maximum of 4 lines, feel free to use white and/or grey</a:t>
            </a:r>
          </a:p>
        </p:txBody>
      </p:sp>
    </p:spTree>
    <p:extLst>
      <p:ext uri="{BB962C8B-B14F-4D97-AF65-F5344CB8AC3E}">
        <p14:creationId xmlns:p14="http://schemas.microsoft.com/office/powerpoint/2010/main" val="721498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253" userDrawn="1">
          <p15:clr>
            <a:srgbClr val="FBAE40"/>
          </p15:clr>
        </p15:guide>
        <p15:guide id="4" orient="horz" pos="2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91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40" r:id="rId3"/>
    <p:sldLayoutId id="2147483735" r:id="rId4"/>
    <p:sldLayoutId id="2147483741" r:id="rId5"/>
    <p:sldLayoutId id="2147483736" r:id="rId6"/>
    <p:sldLayoutId id="2147483734" r:id="rId7"/>
    <p:sldLayoutId id="2147483737" r:id="rId8"/>
    <p:sldLayoutId id="2147483738" r:id="rId9"/>
    <p:sldLayoutId id="2147483739" r:id="rId10"/>
    <p:sldLayoutId id="2147483742" r:id="rId11"/>
    <p:sldLayoutId id="2147483820" r:id="rId12"/>
  </p:sldLayoutIdLst>
  <p:hf sldNum="0"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2" indent="-228612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5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4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2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 userDrawn="1">
          <p15:clr>
            <a:srgbClr val="F26B43"/>
          </p15:clr>
        </p15:guide>
        <p15:guide id="2" pos="351" userDrawn="1">
          <p15:clr>
            <a:srgbClr val="F26B43"/>
          </p15:clr>
        </p15:guide>
        <p15:guide id="3" pos="7329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402036-3B2A-114A-A7E7-DE045C49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D174EC-ADD1-994D-84CA-063A833CF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4528-B2F1-9940-B761-1B76657BE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E2379-7757-BC4F-9304-AEE823474117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F27A4-5712-0245-A9A0-679A93293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7B324-EC7A-9042-A705-C8FAC9B39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CD76-6753-0C45-AE15-A2ED4FBD26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1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56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51">
          <p15:clr>
            <a:srgbClr val="F26B43"/>
          </p15:clr>
        </p15:guide>
        <p15:guide id="3" pos="7329">
          <p15:clr>
            <a:srgbClr val="F26B43"/>
          </p15:clr>
        </p15:guide>
        <p15:guide id="4" orient="horz" pos="278">
          <p15:clr>
            <a:srgbClr val="F26B43"/>
          </p15:clr>
        </p15:guide>
        <p15:guide id="5" orient="horz" pos="10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80D64D2-E5AD-AA4B-A908-8B51ABAA8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62C255-B6DC-844C-8213-A69617D105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9"/>
          <a:stretch/>
        </p:blipFill>
        <p:spPr>
          <a:xfrm>
            <a:off x="8976693" y="0"/>
            <a:ext cx="3215307" cy="631868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73618BB-BF26-4300-86D7-4017F4385AB8}"/>
              </a:ext>
            </a:extLst>
          </p:cNvPr>
          <p:cNvSpPr/>
          <p:nvPr/>
        </p:nvSpPr>
        <p:spPr>
          <a:xfrm>
            <a:off x="9093200" y="5651500"/>
            <a:ext cx="3098800" cy="1206500"/>
          </a:xfrm>
          <a:prstGeom prst="rect">
            <a:avLst/>
          </a:prstGeom>
          <a:solidFill>
            <a:srgbClr val="F5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6E29FE7-CF6A-4A41-B7EC-54A23AEDC43E}"/>
              </a:ext>
            </a:extLst>
          </p:cNvPr>
          <p:cNvSpPr txBox="1">
            <a:spLocks/>
          </p:cNvSpPr>
          <p:nvPr/>
        </p:nvSpPr>
        <p:spPr>
          <a:xfrm>
            <a:off x="556848" y="2592033"/>
            <a:ext cx="6203077" cy="720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35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57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80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504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726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2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>
                <a:solidFill>
                  <a:srgbClr val="00237C"/>
                </a:solidFill>
                <a:cs typeface="Calibri Light"/>
              </a:rPr>
              <a:t>TEAM </a:t>
            </a:r>
            <a:r>
              <a:rPr lang="en-GB" sz="3600" err="1">
                <a:solidFill>
                  <a:srgbClr val="00237C"/>
                </a:solidFill>
                <a:cs typeface="Calibri Light"/>
              </a:rPr>
              <a:t>mARACUJA</a:t>
            </a:r>
            <a:endParaRPr lang="en-GB" sz="3600">
              <a:solidFill>
                <a:srgbClr val="00237C"/>
              </a:solidFill>
              <a:cs typeface="Calibri Light"/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0AFBAE0-38E0-46A5-9A34-0C1A9AD912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047" y="6062794"/>
            <a:ext cx="7139353" cy="720000"/>
          </a:xfrm>
          <a:solidFill>
            <a:schemeClr val="accent2"/>
          </a:solidFill>
        </p:spPr>
        <p:txBody>
          <a:bodyPr/>
          <a:lstStyle/>
          <a:p>
            <a:r>
              <a:rPr lang="de-DE" dirty="0"/>
              <a:t>Teodora </a:t>
            </a:r>
            <a:r>
              <a:rPr lang="de-DE" dirty="0" err="1"/>
              <a:t>Ljubevska</a:t>
            </a:r>
            <a:r>
              <a:rPr lang="de-DE" dirty="0"/>
              <a:t>, </a:t>
            </a:r>
            <a:r>
              <a:rPr lang="de-DE" dirty="0" err="1"/>
              <a:t>noah</a:t>
            </a:r>
            <a:r>
              <a:rPr lang="de-DE" dirty="0"/>
              <a:t> </a:t>
            </a:r>
            <a:r>
              <a:rPr lang="de-DE" dirty="0" err="1"/>
              <a:t>bucher</a:t>
            </a:r>
            <a:r>
              <a:rPr lang="de-DE" dirty="0"/>
              <a:t>, </a:t>
            </a:r>
            <a:r>
              <a:rPr lang="de-DE" dirty="0" err="1"/>
              <a:t>daniel</a:t>
            </a:r>
            <a:r>
              <a:rPr lang="de-DE" dirty="0"/>
              <a:t> Pflüger</a:t>
            </a:r>
          </a:p>
        </p:txBody>
      </p:sp>
    </p:spTree>
    <p:extLst>
      <p:ext uri="{BB962C8B-B14F-4D97-AF65-F5344CB8AC3E}">
        <p14:creationId xmlns:p14="http://schemas.microsoft.com/office/powerpoint/2010/main" val="40358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80D64D2-E5AD-AA4B-A908-8B51ABAA8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62C255-B6DC-844C-8213-A69617D1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9"/>
          <a:stretch/>
        </p:blipFill>
        <p:spPr>
          <a:xfrm>
            <a:off x="8976693" y="0"/>
            <a:ext cx="3215307" cy="6318687"/>
          </a:xfrm>
          <a:prstGeom prst="rect">
            <a:avLst/>
          </a:prstGeom>
        </p:spPr>
      </p:pic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6E29FE7-CF6A-4A41-B7EC-54A23AEDC43E}"/>
              </a:ext>
            </a:extLst>
          </p:cNvPr>
          <p:cNvSpPr txBox="1">
            <a:spLocks/>
          </p:cNvSpPr>
          <p:nvPr/>
        </p:nvSpPr>
        <p:spPr>
          <a:xfrm>
            <a:off x="557213" y="4204933"/>
            <a:ext cx="6203077" cy="720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35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57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80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504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726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2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solidFill>
                  <a:srgbClr val="00237C"/>
                </a:solidFill>
                <a:cs typeface="Calibri Light"/>
              </a:rPr>
              <a:t>TEAM </a:t>
            </a:r>
            <a:r>
              <a:rPr lang="en-GB" sz="3600" dirty="0" err="1">
                <a:solidFill>
                  <a:srgbClr val="00237C"/>
                </a:solidFill>
                <a:cs typeface="Calibri Light"/>
              </a:rPr>
              <a:t>mARACUJA</a:t>
            </a:r>
            <a:endParaRPr lang="en-GB" sz="3600" dirty="0">
              <a:solidFill>
                <a:srgbClr val="00237C"/>
              </a:solidFill>
              <a:cs typeface="Calibri Light"/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0AFBAE0-38E0-46A5-9A34-0C1A9AD912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047" y="6062794"/>
            <a:ext cx="7380653" cy="720000"/>
          </a:xfrm>
        </p:spPr>
        <p:txBody>
          <a:bodyPr/>
          <a:lstStyle/>
          <a:p>
            <a:r>
              <a:rPr lang="de-DE" dirty="0"/>
              <a:t>Teodora </a:t>
            </a:r>
            <a:r>
              <a:rPr lang="de-DE" dirty="0" err="1"/>
              <a:t>Ljubevska</a:t>
            </a:r>
            <a:r>
              <a:rPr lang="de-DE" dirty="0"/>
              <a:t>, </a:t>
            </a:r>
            <a:r>
              <a:rPr lang="de-DE" dirty="0" err="1"/>
              <a:t>noah</a:t>
            </a:r>
            <a:r>
              <a:rPr lang="de-DE" dirty="0"/>
              <a:t> </a:t>
            </a:r>
            <a:r>
              <a:rPr lang="de-DE" dirty="0" err="1"/>
              <a:t>bucher</a:t>
            </a:r>
            <a:r>
              <a:rPr lang="de-DE" dirty="0"/>
              <a:t>, </a:t>
            </a:r>
            <a:r>
              <a:rPr lang="de-DE" dirty="0" err="1"/>
              <a:t>daniel</a:t>
            </a:r>
            <a:r>
              <a:rPr lang="de-DE" dirty="0"/>
              <a:t> Pflüger</a:t>
            </a:r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463DF95-8354-9B4B-8362-53409FD7DC3C}"/>
              </a:ext>
            </a:extLst>
          </p:cNvPr>
          <p:cNvSpPr/>
          <p:nvPr/>
        </p:nvSpPr>
        <p:spPr>
          <a:xfrm>
            <a:off x="449529" y="1786236"/>
            <a:ext cx="375417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solidFill>
                  <a:schemeClr val="accent1"/>
                </a:solidFill>
                <a:latin typeface="Bahnschrift SemiCondensed" panose="020B0502040204020203" pitchFamily="34" charset="0"/>
              </a:rPr>
              <a:t>Edu</a:t>
            </a:r>
            <a:r>
              <a:rPr lang="en-US" sz="7200" dirty="0">
                <a:solidFill>
                  <a:schemeClr val="accent2"/>
                </a:solidFill>
                <a:latin typeface="Bahnschrift SemiCondensed" panose="020B0502040204020203" pitchFamily="34" charset="0"/>
              </a:rPr>
              <a:t>M</a:t>
            </a:r>
            <a:r>
              <a:rPr lang="en-US" sz="7200" dirty="0">
                <a:solidFill>
                  <a:schemeClr val="accent1"/>
                </a:solidFill>
                <a:latin typeface="Bahnschrift SemiCondensed" panose="020B0502040204020203" pitchFamily="34" charset="0"/>
              </a:rPr>
              <a:t>ate</a:t>
            </a:r>
            <a:endParaRPr lang="en-US" sz="1600" dirty="0">
              <a:solidFill>
                <a:schemeClr val="accent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73618BB-BF26-4300-86D7-4017F4385AB8}"/>
              </a:ext>
            </a:extLst>
          </p:cNvPr>
          <p:cNvSpPr/>
          <p:nvPr/>
        </p:nvSpPr>
        <p:spPr>
          <a:xfrm>
            <a:off x="9093200" y="5651500"/>
            <a:ext cx="3098800" cy="1206500"/>
          </a:xfrm>
          <a:prstGeom prst="rect">
            <a:avLst/>
          </a:prstGeom>
          <a:solidFill>
            <a:srgbClr val="F5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9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D3B952-BFAF-FC41-B313-2E4E653C9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Lifelong Learning is currently done by only a few people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AADF3-6482-4043-8A87-F57D599013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000" dirty="0"/>
              <a:t>Motivation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8610620-C383-E043-876F-4ACD484CF3E2}"/>
              </a:ext>
            </a:extLst>
          </p:cNvPr>
          <p:cNvSpPr txBox="1"/>
          <p:nvPr/>
        </p:nvSpPr>
        <p:spPr>
          <a:xfrm>
            <a:off x="311221" y="6490126"/>
            <a:ext cx="11323934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  <a:latin typeface="Bahnschrift" panose="020B0502040204020203" pitchFamily="34" charset="0"/>
              </a:rPr>
              <a:t>Source</a:t>
            </a:r>
            <a:r>
              <a:rPr lang="en-GB" dirty="0">
                <a:latin typeface="Bahnschrift" panose="020B0502040204020203" pitchFamily="34" charset="0"/>
              </a:rPr>
              <a:t>: Harvard Business School Journal </a:t>
            </a:r>
            <a:r>
              <a:rPr lang="en-GB" dirty="0">
                <a:solidFill>
                  <a:schemeClr val="accent3"/>
                </a:solidFill>
                <a:latin typeface="Bahnschrift" panose="020B0502040204020203" pitchFamily="34" charset="0"/>
              </a:rPr>
              <a:t>(</a:t>
            </a:r>
            <a:r>
              <a:rPr lang="en-GB" sz="1200" dirty="0">
                <a:solidFill>
                  <a:schemeClr val="accent3"/>
                </a:solidFill>
                <a:latin typeface="Bahnschrift" panose="020B0502040204020203" pitchFamily="34" charset="0"/>
              </a:rPr>
              <a:t>https://hbr.org/2021/10/what-motivates-lifelong-learners?msclkid=a4dede50abb411ecad0e69af4b7a2253</a:t>
            </a:r>
            <a:r>
              <a:rPr lang="en-GB" dirty="0">
                <a:solidFill>
                  <a:schemeClr val="accent3"/>
                </a:solidFill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2B2AF3B-9A94-4429-B23A-9EDC42F3563E}"/>
              </a:ext>
            </a:extLst>
          </p:cNvPr>
          <p:cNvSpPr txBox="1"/>
          <p:nvPr/>
        </p:nvSpPr>
        <p:spPr>
          <a:xfrm>
            <a:off x="545865" y="2008384"/>
            <a:ext cx="108546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1" dirty="0">
                <a:solidFill>
                  <a:srgbClr val="282828"/>
                </a:solidFill>
                <a:effectLst/>
                <a:latin typeface="Tiempos Text"/>
              </a:rPr>
              <a:t>“Our study showed that people who are passionate […] learn </a:t>
            </a:r>
          </a:p>
          <a:p>
            <a:r>
              <a:rPr lang="en-US" sz="2000" b="0" i="1" dirty="0">
                <a:solidFill>
                  <a:srgbClr val="282828"/>
                </a:solidFill>
                <a:effectLst/>
                <a:latin typeface="Tiempos Text"/>
              </a:rPr>
              <a:t>much faster than those who are motivated by fear. That </a:t>
            </a:r>
          </a:p>
          <a:p>
            <a:r>
              <a:rPr lang="en-US" sz="2000" b="0" i="1" dirty="0">
                <a:solidFill>
                  <a:srgbClr val="282828"/>
                </a:solidFill>
                <a:effectLst/>
                <a:latin typeface="Tiempos Text"/>
              </a:rPr>
              <a:t>same research we did revealed that, at most, only 14% </a:t>
            </a:r>
          </a:p>
          <a:p>
            <a:r>
              <a:rPr lang="en-US" sz="2000" b="0" i="1" dirty="0">
                <a:solidFill>
                  <a:srgbClr val="282828"/>
                </a:solidFill>
                <a:effectLst/>
                <a:latin typeface="Tiempos Text"/>
              </a:rPr>
              <a:t>of US workers express this form of passion in relation</a:t>
            </a:r>
          </a:p>
          <a:p>
            <a:r>
              <a:rPr lang="en-US" sz="2000" b="0" i="1" dirty="0">
                <a:solidFill>
                  <a:srgbClr val="282828"/>
                </a:solidFill>
                <a:effectLst/>
                <a:latin typeface="Tiempos Text"/>
              </a:rPr>
              <a:t>to their work.”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6534301-F912-41BF-9BAF-7F544157F5EA}"/>
              </a:ext>
            </a:extLst>
          </p:cNvPr>
          <p:cNvGrpSpPr/>
          <p:nvPr/>
        </p:nvGrpSpPr>
        <p:grpSpPr>
          <a:xfrm>
            <a:off x="5457433" y="2008384"/>
            <a:ext cx="6921500" cy="4284092"/>
            <a:chOff x="5457433" y="2008384"/>
            <a:chExt cx="6921500" cy="4284092"/>
          </a:xfrm>
        </p:grpSpPr>
        <p:graphicFrame>
          <p:nvGraphicFramePr>
            <p:cNvPr id="14" name="Diagramm 13">
              <a:extLst>
                <a:ext uri="{FF2B5EF4-FFF2-40B4-BE49-F238E27FC236}">
                  <a16:creationId xmlns:a16="http://schemas.microsoft.com/office/drawing/2014/main" id="{C6D3D979-A2CF-4DAE-B141-8E41A57476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3442507"/>
                </p:ext>
              </p:extLst>
            </p:nvPr>
          </p:nvGraphicFramePr>
          <p:xfrm>
            <a:off x="5457433" y="2008384"/>
            <a:ext cx="6921500" cy="42840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20" name="Grafik 19" descr="Kopf mit Zahnrädern Silhouette">
              <a:extLst>
                <a:ext uri="{FF2B5EF4-FFF2-40B4-BE49-F238E27FC236}">
                  <a16:creationId xmlns:a16="http://schemas.microsoft.com/office/drawing/2014/main" id="{4BB6C336-6588-4C93-B67E-B46E868E4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832332" y="236682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146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1B2524-E784-8144-98D7-0E95272E246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pPr marL="0" indent="0" algn="ctr">
              <a:lnSpc>
                <a:spcPct val="200000"/>
              </a:lnSpc>
              <a:buNone/>
            </a:pPr>
            <a:r>
              <a:rPr lang="en-GB" sz="1800" dirty="0">
                <a:solidFill>
                  <a:schemeClr val="accent5"/>
                </a:solidFill>
              </a:rPr>
              <a:t>Problems</a:t>
            </a:r>
            <a:endParaRPr lang="en-GB" dirty="0">
              <a:solidFill>
                <a:schemeClr val="accent5"/>
              </a:solidFill>
            </a:endParaRPr>
          </a:p>
          <a:p>
            <a:pPr>
              <a:lnSpc>
                <a:spcPct val="200000"/>
              </a:lnSpc>
            </a:pPr>
            <a:r>
              <a:rPr lang="en-GB" dirty="0"/>
              <a:t>Educational offers are spread over many platforms</a:t>
            </a:r>
          </a:p>
          <a:p>
            <a:pPr>
              <a:lnSpc>
                <a:spcPct val="200000"/>
              </a:lnSpc>
            </a:pPr>
            <a:r>
              <a:rPr lang="en-GB" dirty="0"/>
              <a:t>Documentation and validation of education is difficult</a:t>
            </a:r>
          </a:p>
          <a:p>
            <a:pPr>
              <a:lnSpc>
                <a:spcPct val="200000"/>
              </a:lnSpc>
            </a:pPr>
            <a:r>
              <a:rPr lang="en-GB" dirty="0"/>
              <a:t>People in different educational states are not connected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BCFAE2-5108-E34A-86B8-556DEBE7AA3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anchor="ctr"/>
          <a:lstStyle/>
          <a:p>
            <a:pPr marL="0" indent="0" algn="ctr">
              <a:lnSpc>
                <a:spcPct val="200000"/>
              </a:lnSpc>
              <a:buNone/>
            </a:pPr>
            <a:r>
              <a:rPr lang="en-GB" sz="1800" dirty="0">
                <a:solidFill>
                  <a:schemeClr val="accent6"/>
                </a:solidFill>
              </a:rPr>
              <a:t>Solutions</a:t>
            </a:r>
            <a:endParaRPr lang="en-GB" dirty="0">
              <a:solidFill>
                <a:schemeClr val="accent6"/>
              </a:solidFill>
            </a:endParaRPr>
          </a:p>
          <a:p>
            <a:pPr>
              <a:lnSpc>
                <a:spcPct val="200000"/>
              </a:lnSpc>
            </a:pPr>
            <a:r>
              <a:rPr lang="en-GB" dirty="0"/>
              <a:t>Individualized educational offers from central registry</a:t>
            </a:r>
          </a:p>
          <a:p>
            <a:pPr>
              <a:lnSpc>
                <a:spcPct val="200000"/>
              </a:lnSpc>
            </a:pPr>
            <a:r>
              <a:rPr lang="en-GB" dirty="0"/>
              <a:t>Institutions issue unique certificates to student/edu.ID</a:t>
            </a:r>
          </a:p>
          <a:p>
            <a:pPr>
              <a:lnSpc>
                <a:spcPct val="200000"/>
              </a:lnSpc>
            </a:pPr>
            <a:r>
              <a:rPr lang="en-GB" dirty="0"/>
              <a:t>Forum to share experiences</a:t>
            </a:r>
          </a:p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A8BA43-44CD-B24B-AC5A-65327335DA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Switch can extend the scope of the edu.id and simplify the access to appropriate education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9F5990-5F2A-F240-8AD9-4CA8445F0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6847" y="432863"/>
            <a:ext cx="11292253" cy="696157"/>
          </a:xfrm>
        </p:spPr>
        <p:txBody>
          <a:bodyPr/>
          <a:lstStyle/>
          <a:p>
            <a:r>
              <a:rPr lang="en-GB" sz="2800" dirty="0"/>
              <a:t>The access to education is difficult and challenging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4B876C5-A3B5-F545-9AC0-A70181B8B0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000" dirty="0"/>
              <a:t>We provide the most urgent solutions</a:t>
            </a:r>
          </a:p>
        </p:txBody>
      </p:sp>
    </p:spTree>
    <p:extLst>
      <p:ext uri="{BB962C8B-B14F-4D97-AF65-F5344CB8AC3E}">
        <p14:creationId xmlns:p14="http://schemas.microsoft.com/office/powerpoint/2010/main" val="143430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" name="Freeform: Shape 10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" name="Freeform: Shape 10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1AB7D93-9BC1-42D3-8ECC-A85FC9C2D054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err="1">
                <a:solidFill>
                  <a:srgbClr val="00237D"/>
                </a:solidFill>
                <a:latin typeface="Bahnschrift SemiCondensed" panose="020B0502040204020203" pitchFamily="34" charset="0"/>
                <a:ea typeface="+mj-ea"/>
                <a:cs typeface="+mj-cs"/>
              </a:rPr>
              <a:t>Edu</a:t>
            </a:r>
            <a:r>
              <a:rPr lang="en-US" sz="4800" kern="1200" err="1">
                <a:solidFill>
                  <a:srgbClr val="F79800"/>
                </a:solidFill>
                <a:latin typeface="Bahnschrift SemiCondensed" panose="020B0502040204020203" pitchFamily="34" charset="0"/>
                <a:ea typeface="+mj-ea"/>
                <a:cs typeface="+mj-cs"/>
              </a:rPr>
              <a:t>M</a:t>
            </a:r>
            <a:r>
              <a:rPr lang="en-US" sz="4800" kern="1200" err="1">
                <a:solidFill>
                  <a:srgbClr val="00237D"/>
                </a:solidFill>
                <a:latin typeface="Bahnschrift SemiCondensed" panose="020B0502040204020203" pitchFamily="34" charset="0"/>
                <a:ea typeface="+mj-ea"/>
                <a:cs typeface="+mj-cs"/>
              </a:rPr>
              <a:t>ate</a:t>
            </a:r>
            <a:endParaRPr lang="en-US" sz="4800" kern="1200">
              <a:solidFill>
                <a:srgbClr val="00237D"/>
              </a:solidFill>
              <a:latin typeface="Bahnschrift Semi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113" name="Rectangle 10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DDF8CF1-B729-151B-F2F0-4A7DF643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endParaRPr lang="en-US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D02ACFD0-C619-7F42-BC22-30572376E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7" y="2724430"/>
            <a:ext cx="2969821" cy="758954"/>
          </a:xfrm>
          <a:prstGeom prst="rect">
            <a:avLst/>
          </a:prstGeom>
        </p:spPr>
      </p:pic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B91D188E-F927-496C-B5D4-889E5D63FAC0}"/>
              </a:ext>
            </a:extLst>
          </p:cNvPr>
          <p:cNvGrpSpPr/>
          <p:nvPr/>
        </p:nvGrpSpPr>
        <p:grpSpPr>
          <a:xfrm>
            <a:off x="6727831" y="351247"/>
            <a:ext cx="3067424" cy="6264274"/>
            <a:chOff x="6727831" y="351247"/>
            <a:chExt cx="3067424" cy="6264274"/>
          </a:xfrm>
        </p:grpSpPr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A263533C-63A5-4CDB-B48B-DEB99E54A4FC}"/>
                </a:ext>
              </a:extLst>
            </p:cNvPr>
            <p:cNvGrpSpPr/>
            <p:nvPr/>
          </p:nvGrpSpPr>
          <p:grpSpPr>
            <a:xfrm>
              <a:off x="6727831" y="351247"/>
              <a:ext cx="3067424" cy="6264274"/>
              <a:chOff x="7082918" y="296863"/>
              <a:chExt cx="3067424" cy="6264274"/>
            </a:xfrm>
          </p:grpSpPr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194F1FA0-E300-4D53-B5DF-A74E134DE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4036" y="625684"/>
                <a:ext cx="2509475" cy="5455380"/>
              </a:xfrm>
              <a:prstGeom prst="rect">
                <a:avLst/>
              </a:prstGeom>
            </p:spPr>
          </p:pic>
          <p:pic>
            <p:nvPicPr>
              <p:cNvPr id="71" name="Grafik 70" descr="Ein Bild, das Büroklammer enthält.&#10;&#10;Automatisch generierte Beschreibung">
                <a:extLst>
                  <a:ext uri="{FF2B5EF4-FFF2-40B4-BE49-F238E27FC236}">
                    <a16:creationId xmlns:a16="http://schemas.microsoft.com/office/drawing/2014/main" id="{D477C959-FCEC-43E4-8BAC-8553EBFE6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8F8F8"/>
                  </a:clrFrom>
                  <a:clrTo>
                    <a:srgbClr val="F8F8F8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2918" y="296863"/>
                <a:ext cx="3067424" cy="6264274"/>
              </a:xfrm>
              <a:prstGeom prst="rect">
                <a:avLst/>
              </a:prstGeom>
            </p:spPr>
          </p:pic>
        </p:grp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A68031BC-8564-4599-9234-6C68427A44E7}"/>
                </a:ext>
              </a:extLst>
            </p:cNvPr>
            <p:cNvSpPr/>
            <p:nvPr/>
          </p:nvSpPr>
          <p:spPr>
            <a:xfrm>
              <a:off x="7901812" y="5625293"/>
              <a:ext cx="694062" cy="319489"/>
            </a:xfrm>
            <a:prstGeom prst="roundRect">
              <a:avLst/>
            </a:prstGeom>
            <a:solidFill>
              <a:srgbClr val="A7ABA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30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14DDD0C6-F41E-4A32-9FA4-D36D9F57343A}"/>
              </a:ext>
            </a:extLst>
          </p:cNvPr>
          <p:cNvGrpSpPr>
            <a:grpSpLocks noChangeAspect="1"/>
          </p:cNvGrpSpPr>
          <p:nvPr/>
        </p:nvGrpSpPr>
        <p:grpSpPr>
          <a:xfrm>
            <a:off x="6698384" y="351245"/>
            <a:ext cx="3067424" cy="6264276"/>
            <a:chOff x="6260834" y="183006"/>
            <a:chExt cx="3398166" cy="6939715"/>
          </a:xfrm>
        </p:grpSpPr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D94721D8-0590-4EE7-89D1-84AB403A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5814" y="527714"/>
              <a:ext cx="2724988" cy="5939322"/>
            </a:xfrm>
            <a:prstGeom prst="rect">
              <a:avLst/>
            </a:prstGeom>
          </p:spPr>
        </p:pic>
        <p:pic>
          <p:nvPicPr>
            <p:cNvPr id="51" name="Grafik 50" descr="Ein Bild, das Büroklammer enthält.&#10;&#10;Automatisch generierte Beschreibung">
              <a:extLst>
                <a:ext uri="{FF2B5EF4-FFF2-40B4-BE49-F238E27FC236}">
                  <a16:creationId xmlns:a16="http://schemas.microsoft.com/office/drawing/2014/main" id="{7ABA0E9E-3F93-4B9D-B566-103C16A25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0834" y="183006"/>
              <a:ext cx="3398166" cy="6939715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F2FD332E-C21D-4383-80E4-3D95A9CE4C55}"/>
              </a:ext>
            </a:extLst>
          </p:cNvPr>
          <p:cNvGrpSpPr/>
          <p:nvPr/>
        </p:nvGrpSpPr>
        <p:grpSpPr>
          <a:xfrm>
            <a:off x="2540675" y="351249"/>
            <a:ext cx="3067423" cy="6264272"/>
            <a:chOff x="2418444" y="351247"/>
            <a:chExt cx="3067423" cy="6264272"/>
          </a:xfrm>
        </p:grpSpPr>
        <p:pic>
          <p:nvPicPr>
            <p:cNvPr id="69" name="Grafik 68">
              <a:extLst>
                <a:ext uri="{FF2B5EF4-FFF2-40B4-BE49-F238E27FC236}">
                  <a16:creationId xmlns:a16="http://schemas.microsoft.com/office/drawing/2014/main" id="{C8D3A03A-8365-4646-B805-1B9BC7369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4978" y="623885"/>
              <a:ext cx="2520863" cy="5481065"/>
            </a:xfrm>
            <a:prstGeom prst="rect">
              <a:avLst/>
            </a:prstGeom>
          </p:spPr>
        </p:pic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411372EE-0B0B-4582-8FEA-E97093215398}"/>
                </a:ext>
              </a:extLst>
            </p:cNvPr>
            <p:cNvSpPr/>
            <p:nvPr/>
          </p:nvSpPr>
          <p:spPr>
            <a:xfrm>
              <a:off x="2754313" y="5618250"/>
              <a:ext cx="641775" cy="319489"/>
            </a:xfrm>
            <a:prstGeom prst="roundRect">
              <a:avLst/>
            </a:prstGeom>
            <a:solidFill>
              <a:srgbClr val="A7ABA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fik 42" descr="Ein Bild, das Büroklammer enthält.&#10;&#10;Automatisch generierte Beschreibung">
              <a:extLst>
                <a:ext uri="{FF2B5EF4-FFF2-40B4-BE49-F238E27FC236}">
                  <a16:creationId xmlns:a16="http://schemas.microsoft.com/office/drawing/2014/main" id="{756D2AFE-FC9F-4384-8CEE-94E3F6C55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444" y="351247"/>
              <a:ext cx="3067423" cy="6264272"/>
            </a:xfrm>
            <a:prstGeom prst="rect">
              <a:avLst/>
            </a:prstGeom>
          </p:spPr>
        </p:pic>
      </p:grp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64080F78-3B95-4ABF-A938-3290669757D0}"/>
              </a:ext>
            </a:extLst>
          </p:cNvPr>
          <p:cNvSpPr/>
          <p:nvPr/>
        </p:nvSpPr>
        <p:spPr>
          <a:xfrm>
            <a:off x="-2400035" y="10300116"/>
            <a:ext cx="624405" cy="307707"/>
          </a:xfrm>
          <a:prstGeom prst="roundRect">
            <a:avLst/>
          </a:prstGeom>
          <a:solidFill>
            <a:srgbClr val="A7ABA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C324D33-F3D6-4B7A-8A53-2C381D4AE681}"/>
              </a:ext>
            </a:extLst>
          </p:cNvPr>
          <p:cNvSpPr txBox="1"/>
          <p:nvPr/>
        </p:nvSpPr>
        <p:spPr>
          <a:xfrm rot="16200000">
            <a:off x="-203507" y="3075057"/>
            <a:ext cx="4780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Bahnschrift" panose="020B0502040204020203" pitchFamily="34" charset="0"/>
              </a:rPr>
              <a:t>Digital Student Card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B8B72A0-F4BB-4D45-8DDD-72D4571A66FB}"/>
              </a:ext>
            </a:extLst>
          </p:cNvPr>
          <p:cNvSpPr txBox="1"/>
          <p:nvPr/>
        </p:nvSpPr>
        <p:spPr>
          <a:xfrm rot="5400000">
            <a:off x="8296405" y="3129440"/>
            <a:ext cx="3417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Discovery Page </a:t>
            </a:r>
          </a:p>
        </p:txBody>
      </p:sp>
    </p:spTree>
    <p:extLst>
      <p:ext uri="{BB962C8B-B14F-4D97-AF65-F5344CB8AC3E}">
        <p14:creationId xmlns:p14="http://schemas.microsoft.com/office/powerpoint/2010/main" val="33771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-0.35364 -0.0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82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64080F78-3B95-4ABF-A938-3290669757D0}"/>
              </a:ext>
            </a:extLst>
          </p:cNvPr>
          <p:cNvSpPr/>
          <p:nvPr/>
        </p:nvSpPr>
        <p:spPr>
          <a:xfrm>
            <a:off x="-2400035" y="10300116"/>
            <a:ext cx="624405" cy="307707"/>
          </a:xfrm>
          <a:prstGeom prst="roundRect">
            <a:avLst/>
          </a:prstGeom>
          <a:solidFill>
            <a:srgbClr val="A7ABA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F3C9EF8-374E-4F0B-9F29-EDDEC4CA4FD1}"/>
              </a:ext>
            </a:extLst>
          </p:cNvPr>
          <p:cNvGrpSpPr>
            <a:grpSpLocks noChangeAspect="1"/>
          </p:cNvGrpSpPr>
          <p:nvPr/>
        </p:nvGrpSpPr>
        <p:grpSpPr>
          <a:xfrm>
            <a:off x="1266261" y="952111"/>
            <a:ext cx="2587288" cy="5283744"/>
            <a:chOff x="4575492" y="722031"/>
            <a:chExt cx="2888309" cy="5898487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6B50F5F2-50A4-45E8-94AA-C18B77A8E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3472" y="1014994"/>
              <a:ext cx="2372350" cy="5131608"/>
            </a:xfrm>
            <a:prstGeom prst="rect">
              <a:avLst/>
            </a:prstGeom>
          </p:spPr>
        </p:pic>
        <p:pic>
          <p:nvPicPr>
            <p:cNvPr id="21" name="Grafik 20" descr="Ein Bild, das Büroklammer enthält.&#10;&#10;Automatisch generierte Beschreibung">
              <a:extLst>
                <a:ext uri="{FF2B5EF4-FFF2-40B4-BE49-F238E27FC236}">
                  <a16:creationId xmlns:a16="http://schemas.microsoft.com/office/drawing/2014/main" id="{52A5015D-893D-484C-8834-6FCD28FD9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5492" y="722031"/>
              <a:ext cx="2888309" cy="5898487"/>
            </a:xfrm>
            <a:prstGeom prst="rect">
              <a:avLst/>
            </a:prstGeom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02F425F-40AC-461F-B109-D6BF43200B7D}"/>
              </a:ext>
            </a:extLst>
          </p:cNvPr>
          <p:cNvGrpSpPr>
            <a:grpSpLocks noChangeAspect="1"/>
          </p:cNvGrpSpPr>
          <p:nvPr/>
        </p:nvGrpSpPr>
        <p:grpSpPr>
          <a:xfrm>
            <a:off x="8392127" y="952111"/>
            <a:ext cx="2587289" cy="5283744"/>
            <a:chOff x="8098423" y="1078147"/>
            <a:chExt cx="2744854" cy="5605524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63907E6F-054A-4DF3-A7DB-A13809B60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3967" y="1335030"/>
              <a:ext cx="2233769" cy="4827824"/>
            </a:xfrm>
            <a:prstGeom prst="rect">
              <a:avLst/>
            </a:prstGeom>
          </p:spPr>
        </p:pic>
        <p:pic>
          <p:nvPicPr>
            <p:cNvPr id="24" name="Grafik 23" descr="Ein Bild, das Büroklammer enthält.&#10;&#10;Automatisch generierte Beschreibung">
              <a:extLst>
                <a:ext uri="{FF2B5EF4-FFF2-40B4-BE49-F238E27FC236}">
                  <a16:creationId xmlns:a16="http://schemas.microsoft.com/office/drawing/2014/main" id="{A8F5664C-34EA-449A-9B3D-30016330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8423" y="1078147"/>
              <a:ext cx="2744854" cy="5605524"/>
            </a:xfrm>
            <a:prstGeom prst="rect">
              <a:avLst/>
            </a:prstGeom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46DC8F9-C926-4B05-A17C-9C13F54EA672}"/>
              </a:ext>
            </a:extLst>
          </p:cNvPr>
          <p:cNvGrpSpPr>
            <a:grpSpLocks noChangeAspect="1"/>
          </p:cNvGrpSpPr>
          <p:nvPr/>
        </p:nvGrpSpPr>
        <p:grpSpPr>
          <a:xfrm>
            <a:off x="4829194" y="952112"/>
            <a:ext cx="2587288" cy="5283743"/>
            <a:chOff x="1236632" y="1024982"/>
            <a:chExt cx="2744854" cy="5605524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FE927296-8BBE-4B39-9D48-09A860FCD4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36632" y="1024982"/>
              <a:ext cx="2744854" cy="5605524"/>
              <a:chOff x="2672702" y="-323187"/>
              <a:chExt cx="3298750" cy="6736687"/>
            </a:xfrm>
          </p:grpSpPr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70EE47E1-4F22-4B7A-8EBE-E8B2087CB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1621" y="0"/>
                <a:ext cx="2687179" cy="5860831"/>
              </a:xfrm>
              <a:prstGeom prst="rect">
                <a:avLst/>
              </a:prstGeom>
            </p:spPr>
          </p:pic>
          <p:pic>
            <p:nvPicPr>
              <p:cNvPr id="19" name="Grafik 18" descr="Ein Bild, das Büroklammer enthält.&#10;&#10;Automatisch generierte Beschreibung">
                <a:extLst>
                  <a:ext uri="{FF2B5EF4-FFF2-40B4-BE49-F238E27FC236}">
                    <a16:creationId xmlns:a16="http://schemas.microsoft.com/office/drawing/2014/main" id="{BEF909A9-20DD-4528-8DEA-7CC899210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8F8F8"/>
                  </a:clrFrom>
                  <a:clrTo>
                    <a:srgbClr val="F8F8F8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2702" y="-323187"/>
                <a:ext cx="3298750" cy="6736687"/>
              </a:xfrm>
              <a:prstGeom prst="rect">
                <a:avLst/>
              </a:prstGeom>
            </p:spPr>
          </p:pic>
        </p:grp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08ECA235-E2CA-4D43-AD98-715E0BE4BB1D}"/>
                </a:ext>
              </a:extLst>
            </p:cNvPr>
            <p:cNvSpPr/>
            <p:nvPr/>
          </p:nvSpPr>
          <p:spPr>
            <a:xfrm>
              <a:off x="1543542" y="5665957"/>
              <a:ext cx="582969" cy="355387"/>
            </a:xfrm>
            <a:prstGeom prst="roundRect">
              <a:avLst/>
            </a:prstGeom>
            <a:solidFill>
              <a:srgbClr val="A7ABA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F008AC51-D54B-4ED0-AC54-ED9201AE551F}"/>
              </a:ext>
            </a:extLst>
          </p:cNvPr>
          <p:cNvSpPr txBox="1"/>
          <p:nvPr/>
        </p:nvSpPr>
        <p:spPr>
          <a:xfrm>
            <a:off x="1704543" y="552001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Certifications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5DC0832-C9F4-475C-AC01-4476A03F5895}"/>
              </a:ext>
            </a:extLst>
          </p:cNvPr>
          <p:cNvSpPr txBox="1"/>
          <p:nvPr/>
        </p:nvSpPr>
        <p:spPr>
          <a:xfrm>
            <a:off x="5144715" y="552001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Room bookings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BC09166-CC2B-463B-9BA1-1ABE0051A6CF}"/>
              </a:ext>
            </a:extLst>
          </p:cNvPr>
          <p:cNvSpPr txBox="1"/>
          <p:nvPr/>
        </p:nvSpPr>
        <p:spPr>
          <a:xfrm>
            <a:off x="8941817" y="551109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FAQ &amp; Chat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59F533B-DC4F-46BA-8162-FD9E95422942}"/>
              </a:ext>
            </a:extLst>
          </p:cNvPr>
          <p:cNvSpPr txBox="1"/>
          <p:nvPr/>
        </p:nvSpPr>
        <p:spPr>
          <a:xfrm>
            <a:off x="679426" y="5905889"/>
            <a:ext cx="376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Create CVs, decentralized, unforgeable</a:t>
            </a:r>
            <a:endParaRPr lang="en-US" sz="1200" dirty="0">
              <a:latin typeface="Bahnschrift" panose="020B0502040204020203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4366062-2A53-40EF-A9AC-FA7F684B5852}"/>
              </a:ext>
            </a:extLst>
          </p:cNvPr>
          <p:cNvSpPr txBox="1"/>
          <p:nvPr/>
        </p:nvSpPr>
        <p:spPr>
          <a:xfrm>
            <a:off x="4615053" y="5905889"/>
            <a:ext cx="3015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Simple overview, easy booking</a:t>
            </a:r>
            <a:endParaRPr lang="en-US" sz="1200" dirty="0">
              <a:latin typeface="Bahnschrift" panose="020B0502040204020203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F699DAD-245D-41E2-A3D4-5A8CADA640CF}"/>
              </a:ext>
            </a:extLst>
          </p:cNvPr>
          <p:cNvSpPr txBox="1"/>
          <p:nvPr/>
        </p:nvSpPr>
        <p:spPr>
          <a:xfrm>
            <a:off x="8232492" y="5905889"/>
            <a:ext cx="2906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Quick answers, personal chat</a:t>
            </a:r>
            <a:endParaRPr lang="en-US" sz="1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4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A5472A-94DB-4F40-9A9A-F80498D2EC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Reports are certified by Institution. They can be verified online.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1EF30-0449-4044-B401-9E63D6B28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000" dirty="0"/>
              <a:t>Certification</a:t>
            </a:r>
            <a:endParaRPr lang="en-GB" dirty="0"/>
          </a:p>
        </p:txBody>
      </p:sp>
      <p:grpSp>
        <p:nvGrpSpPr>
          <p:cNvPr id="14" name="Groupe 370">
            <a:extLst>
              <a:ext uri="{FF2B5EF4-FFF2-40B4-BE49-F238E27FC236}">
                <a16:creationId xmlns:a16="http://schemas.microsoft.com/office/drawing/2014/main" id="{0C213C22-03ED-814F-BCB8-6E98055E48C1}"/>
              </a:ext>
            </a:extLst>
          </p:cNvPr>
          <p:cNvGrpSpPr/>
          <p:nvPr/>
        </p:nvGrpSpPr>
        <p:grpSpPr>
          <a:xfrm>
            <a:off x="6167095" y="2314136"/>
            <a:ext cx="867545" cy="391842"/>
            <a:chOff x="2187576" y="2981325"/>
            <a:chExt cx="382587" cy="90488"/>
          </a:xfrm>
        </p:grpSpPr>
        <p:sp>
          <p:nvSpPr>
            <p:cNvPr id="15" name="Freeform 375">
              <a:extLst>
                <a:ext uri="{FF2B5EF4-FFF2-40B4-BE49-F238E27FC236}">
                  <a16:creationId xmlns:a16="http://schemas.microsoft.com/office/drawing/2014/main" id="{9C23A050-CFBD-B040-B1A7-3EA0C5584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6" y="2981325"/>
              <a:ext cx="150813" cy="90488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53" y="40"/>
                </a:cxn>
                <a:cxn ang="0">
                  <a:pos x="21" y="40"/>
                </a:cxn>
                <a:cxn ang="0">
                  <a:pos x="6" y="34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53" y="0"/>
                </a:cxn>
                <a:cxn ang="0">
                  <a:pos x="67" y="6"/>
                </a:cxn>
              </a:cxnLst>
              <a:rect l="0" t="0" r="r" b="b"/>
              <a:pathLst>
                <a:path w="67" h="40">
                  <a:moveTo>
                    <a:pt x="67" y="34"/>
                  </a:moveTo>
                  <a:cubicBezTo>
                    <a:pt x="63" y="38"/>
                    <a:pt x="58" y="40"/>
                    <a:pt x="53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15" y="40"/>
                    <a:pt x="10" y="38"/>
                    <a:pt x="6" y="34"/>
                  </a:cubicBezTo>
                  <a:cubicBezTo>
                    <a:pt x="3" y="31"/>
                    <a:pt x="0" y="26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4"/>
                    <a:pt x="3" y="9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8" y="0"/>
                    <a:pt x="63" y="2"/>
                    <a:pt x="67" y="6"/>
                  </a:cubicBezTo>
                </a:path>
              </a:pathLst>
            </a:custGeom>
            <a:noFill/>
            <a:ln w="12700" cap="rnd">
              <a:solidFill>
                <a:srgbClr val="1A17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376">
              <a:extLst>
                <a:ext uri="{FF2B5EF4-FFF2-40B4-BE49-F238E27FC236}">
                  <a16:creationId xmlns:a16="http://schemas.microsoft.com/office/drawing/2014/main" id="{A72ED87C-65E6-CE46-8790-5B9F842D9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938" y="2981325"/>
              <a:ext cx="149225" cy="9048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46" y="0"/>
                </a:cxn>
                <a:cxn ang="0">
                  <a:pos x="61" y="6"/>
                </a:cxn>
                <a:cxn ang="0">
                  <a:pos x="66" y="20"/>
                </a:cxn>
                <a:cxn ang="0">
                  <a:pos x="66" y="20"/>
                </a:cxn>
                <a:cxn ang="0">
                  <a:pos x="66" y="20"/>
                </a:cxn>
                <a:cxn ang="0">
                  <a:pos x="61" y="34"/>
                </a:cxn>
                <a:cxn ang="0">
                  <a:pos x="46" y="40"/>
                </a:cxn>
                <a:cxn ang="0">
                  <a:pos x="14" y="40"/>
                </a:cxn>
                <a:cxn ang="0">
                  <a:pos x="0" y="34"/>
                </a:cxn>
              </a:cxnLst>
              <a:rect l="0" t="0" r="r" b="b"/>
              <a:pathLst>
                <a:path w="66" h="40">
                  <a:moveTo>
                    <a:pt x="0" y="6"/>
                  </a:moveTo>
                  <a:cubicBezTo>
                    <a:pt x="3" y="2"/>
                    <a:pt x="8" y="0"/>
                    <a:pt x="1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7" y="2"/>
                    <a:pt x="61" y="6"/>
                  </a:cubicBezTo>
                  <a:cubicBezTo>
                    <a:pt x="64" y="9"/>
                    <a:pt x="66" y="14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6"/>
                    <a:pt x="64" y="31"/>
                    <a:pt x="61" y="34"/>
                  </a:cubicBezTo>
                  <a:cubicBezTo>
                    <a:pt x="57" y="38"/>
                    <a:pt x="52" y="40"/>
                    <a:pt x="46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8" y="40"/>
                    <a:pt x="3" y="38"/>
                    <a:pt x="0" y="34"/>
                  </a:cubicBezTo>
                </a:path>
              </a:pathLst>
            </a:custGeom>
            <a:noFill/>
            <a:ln w="12700" cap="rnd">
              <a:solidFill>
                <a:srgbClr val="1A17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Line 377">
              <a:extLst>
                <a:ext uri="{FF2B5EF4-FFF2-40B4-BE49-F238E27FC236}">
                  <a16:creationId xmlns:a16="http://schemas.microsoft.com/office/drawing/2014/main" id="{1F9F199E-7E13-8048-B389-4E8C249DE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2988" y="3027363"/>
              <a:ext cx="119063" cy="1588"/>
            </a:xfrm>
            <a:prstGeom prst="line">
              <a:avLst/>
            </a:prstGeom>
            <a:noFill/>
            <a:ln w="12700" cap="rnd">
              <a:solidFill>
                <a:srgbClr val="1A17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3" name="Group 122">
            <a:extLst>
              <a:ext uri="{FF2B5EF4-FFF2-40B4-BE49-F238E27FC236}">
                <a16:creationId xmlns:a16="http://schemas.microsoft.com/office/drawing/2014/main" id="{28467C0D-A140-A14B-9A30-64BB7651F532}"/>
              </a:ext>
            </a:extLst>
          </p:cNvPr>
          <p:cNvGrpSpPr/>
          <p:nvPr/>
        </p:nvGrpSpPr>
        <p:grpSpPr>
          <a:xfrm>
            <a:off x="2121676" y="3717580"/>
            <a:ext cx="523325" cy="523325"/>
            <a:chOff x="592807" y="5907019"/>
            <a:chExt cx="612000" cy="612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03D066-CE39-3C4F-A8BF-C0A7A0BD288F}"/>
                </a:ext>
              </a:extLst>
            </p:cNvPr>
            <p:cNvSpPr/>
            <p:nvPr/>
          </p:nvSpPr>
          <p:spPr bwMode="ltGray">
            <a:xfrm>
              <a:off x="592807" y="5907019"/>
              <a:ext cx="612000" cy="612000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25" name="Freeform 4926">
              <a:extLst>
                <a:ext uri="{FF2B5EF4-FFF2-40B4-BE49-F238E27FC236}">
                  <a16:creationId xmlns:a16="http://schemas.microsoft.com/office/drawing/2014/main" id="{D71C9B5E-2DB4-CC42-9FFA-87881496D0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351" y="6086312"/>
              <a:ext cx="452913" cy="310775"/>
            </a:xfrm>
            <a:custGeom>
              <a:avLst/>
              <a:gdLst>
                <a:gd name="T0" fmla="*/ 306 w 376"/>
                <a:gd name="T1" fmla="*/ 112 h 258"/>
                <a:gd name="T2" fmla="*/ 306 w 376"/>
                <a:gd name="T3" fmla="*/ 178 h 258"/>
                <a:gd name="T4" fmla="*/ 282 w 376"/>
                <a:gd name="T5" fmla="*/ 200 h 258"/>
                <a:gd name="T6" fmla="*/ 254 w 376"/>
                <a:gd name="T7" fmla="*/ 216 h 258"/>
                <a:gd name="T8" fmla="*/ 222 w 376"/>
                <a:gd name="T9" fmla="*/ 226 h 258"/>
                <a:gd name="T10" fmla="*/ 190 w 376"/>
                <a:gd name="T11" fmla="*/ 230 h 258"/>
                <a:gd name="T12" fmla="*/ 172 w 376"/>
                <a:gd name="T13" fmla="*/ 230 h 258"/>
                <a:gd name="T14" fmla="*/ 138 w 376"/>
                <a:gd name="T15" fmla="*/ 222 h 258"/>
                <a:gd name="T16" fmla="*/ 108 w 376"/>
                <a:gd name="T17" fmla="*/ 208 h 258"/>
                <a:gd name="T18" fmla="*/ 82 w 376"/>
                <a:gd name="T19" fmla="*/ 188 h 258"/>
                <a:gd name="T20" fmla="*/ 70 w 376"/>
                <a:gd name="T21" fmla="*/ 112 h 258"/>
                <a:gd name="T22" fmla="*/ 176 w 376"/>
                <a:gd name="T23" fmla="*/ 148 h 258"/>
                <a:gd name="T24" fmla="*/ 188 w 376"/>
                <a:gd name="T25" fmla="*/ 150 h 258"/>
                <a:gd name="T26" fmla="*/ 200 w 376"/>
                <a:gd name="T27" fmla="*/ 148 h 258"/>
                <a:gd name="T28" fmla="*/ 190 w 376"/>
                <a:gd name="T29" fmla="*/ 0 h 258"/>
                <a:gd name="T30" fmla="*/ 186 w 376"/>
                <a:gd name="T31" fmla="*/ 0 h 258"/>
                <a:gd name="T32" fmla="*/ 8 w 376"/>
                <a:gd name="T33" fmla="*/ 44 h 258"/>
                <a:gd name="T34" fmla="*/ 0 w 376"/>
                <a:gd name="T35" fmla="*/ 54 h 258"/>
                <a:gd name="T36" fmla="*/ 2 w 376"/>
                <a:gd name="T37" fmla="*/ 60 h 258"/>
                <a:gd name="T38" fmla="*/ 184 w 376"/>
                <a:gd name="T39" fmla="*/ 124 h 258"/>
                <a:gd name="T40" fmla="*/ 188 w 376"/>
                <a:gd name="T41" fmla="*/ 124 h 258"/>
                <a:gd name="T42" fmla="*/ 192 w 376"/>
                <a:gd name="T43" fmla="*/ 124 h 258"/>
                <a:gd name="T44" fmla="*/ 370 w 376"/>
                <a:gd name="T45" fmla="*/ 64 h 258"/>
                <a:gd name="T46" fmla="*/ 376 w 376"/>
                <a:gd name="T47" fmla="*/ 54 h 258"/>
                <a:gd name="T48" fmla="*/ 374 w 376"/>
                <a:gd name="T49" fmla="*/ 48 h 258"/>
                <a:gd name="T50" fmla="*/ 368 w 376"/>
                <a:gd name="T51" fmla="*/ 44 h 258"/>
                <a:gd name="T52" fmla="*/ 348 w 376"/>
                <a:gd name="T53" fmla="*/ 98 h 258"/>
                <a:gd name="T54" fmla="*/ 328 w 376"/>
                <a:gd name="T55" fmla="*/ 172 h 258"/>
                <a:gd name="T56" fmla="*/ 332 w 376"/>
                <a:gd name="T57" fmla="*/ 170 h 258"/>
                <a:gd name="T58" fmla="*/ 338 w 376"/>
                <a:gd name="T59" fmla="*/ 170 h 258"/>
                <a:gd name="T60" fmla="*/ 348 w 376"/>
                <a:gd name="T61" fmla="*/ 172 h 258"/>
                <a:gd name="T62" fmla="*/ 338 w 376"/>
                <a:gd name="T63" fmla="*/ 200 h 258"/>
                <a:gd name="T64" fmla="*/ 332 w 376"/>
                <a:gd name="T65" fmla="*/ 198 h 258"/>
                <a:gd name="T66" fmla="*/ 318 w 376"/>
                <a:gd name="T67" fmla="*/ 258 h 258"/>
                <a:gd name="T68" fmla="*/ 348 w 376"/>
                <a:gd name="T69" fmla="*/ 194 h 258"/>
                <a:gd name="T70" fmla="*/ 344 w 376"/>
                <a:gd name="T71" fmla="*/ 198 h 258"/>
                <a:gd name="T72" fmla="*/ 338 w 376"/>
                <a:gd name="T73" fmla="*/ 20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6" h="258">
                  <a:moveTo>
                    <a:pt x="200" y="148"/>
                  </a:moveTo>
                  <a:lnTo>
                    <a:pt x="306" y="112"/>
                  </a:lnTo>
                  <a:lnTo>
                    <a:pt x="306" y="178"/>
                  </a:lnTo>
                  <a:lnTo>
                    <a:pt x="306" y="178"/>
                  </a:lnTo>
                  <a:lnTo>
                    <a:pt x="294" y="188"/>
                  </a:lnTo>
                  <a:lnTo>
                    <a:pt x="282" y="200"/>
                  </a:lnTo>
                  <a:lnTo>
                    <a:pt x="268" y="208"/>
                  </a:lnTo>
                  <a:lnTo>
                    <a:pt x="254" y="216"/>
                  </a:lnTo>
                  <a:lnTo>
                    <a:pt x="238" y="222"/>
                  </a:lnTo>
                  <a:lnTo>
                    <a:pt x="222" y="226"/>
                  </a:lnTo>
                  <a:lnTo>
                    <a:pt x="206" y="230"/>
                  </a:lnTo>
                  <a:lnTo>
                    <a:pt x="190" y="230"/>
                  </a:lnTo>
                  <a:lnTo>
                    <a:pt x="190" y="230"/>
                  </a:lnTo>
                  <a:lnTo>
                    <a:pt x="172" y="230"/>
                  </a:lnTo>
                  <a:lnTo>
                    <a:pt x="154" y="226"/>
                  </a:lnTo>
                  <a:lnTo>
                    <a:pt x="138" y="222"/>
                  </a:lnTo>
                  <a:lnTo>
                    <a:pt x="122" y="216"/>
                  </a:lnTo>
                  <a:lnTo>
                    <a:pt x="108" y="208"/>
                  </a:lnTo>
                  <a:lnTo>
                    <a:pt x="94" y="198"/>
                  </a:lnTo>
                  <a:lnTo>
                    <a:pt x="82" y="188"/>
                  </a:lnTo>
                  <a:lnTo>
                    <a:pt x="70" y="176"/>
                  </a:lnTo>
                  <a:lnTo>
                    <a:pt x="70" y="112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88" y="150"/>
                  </a:lnTo>
                  <a:lnTo>
                    <a:pt x="188" y="150"/>
                  </a:lnTo>
                  <a:lnTo>
                    <a:pt x="200" y="148"/>
                  </a:lnTo>
                  <a:lnTo>
                    <a:pt x="200" y="148"/>
                  </a:lnTo>
                  <a:close/>
                  <a:moveTo>
                    <a:pt x="368" y="44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2" y="4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6" y="64"/>
                  </a:lnTo>
                  <a:lnTo>
                    <a:pt x="184" y="124"/>
                  </a:lnTo>
                  <a:lnTo>
                    <a:pt x="184" y="124"/>
                  </a:lnTo>
                  <a:lnTo>
                    <a:pt x="188" y="124"/>
                  </a:lnTo>
                  <a:lnTo>
                    <a:pt x="188" y="124"/>
                  </a:lnTo>
                  <a:lnTo>
                    <a:pt x="192" y="124"/>
                  </a:lnTo>
                  <a:lnTo>
                    <a:pt x="370" y="64"/>
                  </a:lnTo>
                  <a:lnTo>
                    <a:pt x="370" y="64"/>
                  </a:lnTo>
                  <a:lnTo>
                    <a:pt x="374" y="60"/>
                  </a:lnTo>
                  <a:lnTo>
                    <a:pt x="376" y="54"/>
                  </a:lnTo>
                  <a:lnTo>
                    <a:pt x="376" y="54"/>
                  </a:lnTo>
                  <a:lnTo>
                    <a:pt x="374" y="48"/>
                  </a:lnTo>
                  <a:lnTo>
                    <a:pt x="368" y="44"/>
                  </a:lnTo>
                  <a:lnTo>
                    <a:pt x="368" y="44"/>
                  </a:lnTo>
                  <a:close/>
                  <a:moveTo>
                    <a:pt x="348" y="172"/>
                  </a:moveTo>
                  <a:lnTo>
                    <a:pt x="348" y="98"/>
                  </a:lnTo>
                  <a:lnTo>
                    <a:pt x="328" y="106"/>
                  </a:lnTo>
                  <a:lnTo>
                    <a:pt x="328" y="172"/>
                  </a:lnTo>
                  <a:lnTo>
                    <a:pt x="328" y="172"/>
                  </a:lnTo>
                  <a:lnTo>
                    <a:pt x="332" y="170"/>
                  </a:lnTo>
                  <a:lnTo>
                    <a:pt x="338" y="170"/>
                  </a:lnTo>
                  <a:lnTo>
                    <a:pt x="338" y="170"/>
                  </a:lnTo>
                  <a:lnTo>
                    <a:pt x="344" y="170"/>
                  </a:lnTo>
                  <a:lnTo>
                    <a:pt x="348" y="172"/>
                  </a:lnTo>
                  <a:lnTo>
                    <a:pt x="348" y="172"/>
                  </a:lnTo>
                  <a:close/>
                  <a:moveTo>
                    <a:pt x="338" y="200"/>
                  </a:moveTo>
                  <a:lnTo>
                    <a:pt x="338" y="200"/>
                  </a:lnTo>
                  <a:lnTo>
                    <a:pt x="332" y="198"/>
                  </a:lnTo>
                  <a:lnTo>
                    <a:pt x="326" y="194"/>
                  </a:lnTo>
                  <a:lnTo>
                    <a:pt x="318" y="258"/>
                  </a:lnTo>
                  <a:lnTo>
                    <a:pt x="356" y="258"/>
                  </a:lnTo>
                  <a:lnTo>
                    <a:pt x="348" y="194"/>
                  </a:lnTo>
                  <a:lnTo>
                    <a:pt x="348" y="194"/>
                  </a:lnTo>
                  <a:lnTo>
                    <a:pt x="344" y="198"/>
                  </a:lnTo>
                  <a:lnTo>
                    <a:pt x="338" y="200"/>
                  </a:lnTo>
                  <a:lnTo>
                    <a:pt x="338" y="2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grpSp>
        <p:nvGrpSpPr>
          <p:cNvPr id="29" name="Groupe 589">
            <a:extLst>
              <a:ext uri="{FF2B5EF4-FFF2-40B4-BE49-F238E27FC236}">
                <a16:creationId xmlns:a16="http://schemas.microsoft.com/office/drawing/2014/main" id="{F474E0AC-C791-B543-AB63-B13C79577CAA}"/>
              </a:ext>
            </a:extLst>
          </p:cNvPr>
          <p:cNvGrpSpPr/>
          <p:nvPr/>
        </p:nvGrpSpPr>
        <p:grpSpPr>
          <a:xfrm>
            <a:off x="9162747" y="4092526"/>
            <a:ext cx="433388" cy="400051"/>
            <a:chOff x="331789" y="3817938"/>
            <a:chExt cx="433388" cy="400051"/>
          </a:xfrm>
        </p:grpSpPr>
        <p:sp>
          <p:nvSpPr>
            <p:cNvPr id="30" name="Line 321">
              <a:extLst>
                <a:ext uri="{FF2B5EF4-FFF2-40B4-BE49-F238E27FC236}">
                  <a16:creationId xmlns:a16="http://schemas.microsoft.com/office/drawing/2014/main" id="{C0883815-1D92-5D4F-AD26-C7E9C41C7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314" y="4216401"/>
              <a:ext cx="423863" cy="1588"/>
            </a:xfrm>
            <a:prstGeom prst="line">
              <a:avLst/>
            </a:prstGeom>
            <a:noFill/>
            <a:ln w="1270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>
                <a:cs typeface="Arial" pitchFamily="34" charset="0"/>
              </a:endParaRPr>
            </a:p>
          </p:txBody>
        </p:sp>
        <p:sp>
          <p:nvSpPr>
            <p:cNvPr id="31" name="Oval 322">
              <a:extLst>
                <a:ext uri="{FF2B5EF4-FFF2-40B4-BE49-F238E27FC236}">
                  <a16:creationId xmlns:a16="http://schemas.microsoft.com/office/drawing/2014/main" id="{2E41D3C5-5019-6B43-AE96-E5059BC2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1" y="3871913"/>
              <a:ext cx="50800" cy="53975"/>
            </a:xfrm>
            <a:prstGeom prst="ellipse">
              <a:avLst/>
            </a:prstGeom>
            <a:noFill/>
            <a:ln w="1270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>
                <a:cs typeface="Arial" pitchFamily="34" charset="0"/>
              </a:endParaRPr>
            </a:p>
          </p:txBody>
        </p:sp>
        <p:sp>
          <p:nvSpPr>
            <p:cNvPr id="32" name="Freeform 323">
              <a:extLst>
                <a:ext uri="{FF2B5EF4-FFF2-40B4-BE49-F238E27FC236}">
                  <a16:creationId xmlns:a16="http://schemas.microsoft.com/office/drawing/2014/main" id="{A7F72699-0F55-5843-AB88-804987A89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64" y="3960813"/>
              <a:ext cx="53975" cy="184150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0"/>
                </a:cxn>
                <a:cxn ang="0">
                  <a:pos x="34" y="0"/>
                </a:cxn>
                <a:cxn ang="0">
                  <a:pos x="34" y="116"/>
                </a:cxn>
              </a:cxnLst>
              <a:rect l="0" t="0" r="r" b="b"/>
              <a:pathLst>
                <a:path w="34" h="116">
                  <a:moveTo>
                    <a:pt x="0" y="116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34" y="116"/>
                  </a:lnTo>
                </a:path>
              </a:pathLst>
            </a:custGeom>
            <a:noFill/>
            <a:ln w="1270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>
                <a:cs typeface="Arial" pitchFamily="34" charset="0"/>
              </a:endParaRPr>
            </a:p>
          </p:txBody>
        </p:sp>
        <p:sp>
          <p:nvSpPr>
            <p:cNvPr id="33" name="Freeform 324">
              <a:extLst>
                <a:ext uri="{FF2B5EF4-FFF2-40B4-BE49-F238E27FC236}">
                  <a16:creationId xmlns:a16="http://schemas.microsoft.com/office/drawing/2014/main" id="{73B1134F-4D68-6E4C-BF53-5486505B6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76" y="3960813"/>
              <a:ext cx="52388" cy="184150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116"/>
                </a:cxn>
              </a:cxnLst>
              <a:rect l="0" t="0" r="r" b="b"/>
              <a:pathLst>
                <a:path w="33" h="116">
                  <a:moveTo>
                    <a:pt x="0" y="116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116"/>
                  </a:lnTo>
                </a:path>
              </a:pathLst>
            </a:custGeom>
            <a:noFill/>
            <a:ln w="1270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>
                <a:cs typeface="Arial" pitchFamily="34" charset="0"/>
              </a:endParaRPr>
            </a:p>
          </p:txBody>
        </p:sp>
        <p:sp>
          <p:nvSpPr>
            <p:cNvPr id="34" name="Freeform 325">
              <a:extLst>
                <a:ext uri="{FF2B5EF4-FFF2-40B4-BE49-F238E27FC236}">
                  <a16:creationId xmlns:a16="http://schemas.microsoft.com/office/drawing/2014/main" id="{774E1628-4A14-2C4B-AE38-4B3E74BE4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64" y="3960813"/>
              <a:ext cx="52388" cy="184150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116"/>
                </a:cxn>
              </a:cxnLst>
              <a:rect l="0" t="0" r="r" b="b"/>
              <a:pathLst>
                <a:path w="33" h="116">
                  <a:moveTo>
                    <a:pt x="0" y="116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116"/>
                  </a:lnTo>
                </a:path>
              </a:pathLst>
            </a:custGeom>
            <a:noFill/>
            <a:ln w="1270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>
                <a:cs typeface="Arial" pitchFamily="34" charset="0"/>
              </a:endParaRPr>
            </a:p>
          </p:txBody>
        </p:sp>
        <p:sp>
          <p:nvSpPr>
            <p:cNvPr id="35" name="Freeform 326">
              <a:extLst>
                <a:ext uri="{FF2B5EF4-FFF2-40B4-BE49-F238E27FC236}">
                  <a16:creationId xmlns:a16="http://schemas.microsoft.com/office/drawing/2014/main" id="{578C5B9F-D0EB-C044-9E4A-911D361FE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9" y="3817938"/>
              <a:ext cx="354013" cy="342900"/>
            </a:xfrm>
            <a:custGeom>
              <a:avLst/>
              <a:gdLst/>
              <a:ahLst/>
              <a:cxnLst>
                <a:cxn ang="0">
                  <a:pos x="17" y="168"/>
                </a:cxn>
                <a:cxn ang="0">
                  <a:pos x="17" y="78"/>
                </a:cxn>
                <a:cxn ang="0">
                  <a:pos x="12" y="75"/>
                </a:cxn>
                <a:cxn ang="0">
                  <a:pos x="0" y="75"/>
                </a:cxn>
                <a:cxn ang="0">
                  <a:pos x="0" y="62"/>
                </a:cxn>
                <a:cxn ang="0">
                  <a:pos x="84" y="4"/>
                </a:cxn>
                <a:cxn ang="0">
                  <a:pos x="95" y="4"/>
                </a:cxn>
                <a:cxn ang="0">
                  <a:pos x="183" y="59"/>
                </a:cxn>
                <a:cxn ang="0">
                  <a:pos x="183" y="72"/>
                </a:cxn>
                <a:cxn ang="0">
                  <a:pos x="177" y="76"/>
                </a:cxn>
                <a:cxn ang="0">
                  <a:pos x="171" y="76"/>
                </a:cxn>
                <a:cxn ang="0">
                  <a:pos x="171" y="177"/>
                </a:cxn>
                <a:cxn ang="0">
                  <a:pos x="183" y="177"/>
                </a:cxn>
              </a:cxnLst>
              <a:rect l="0" t="0" r="r" b="b"/>
              <a:pathLst>
                <a:path w="183" h="177">
                  <a:moveTo>
                    <a:pt x="17" y="168"/>
                  </a:move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9" y="75"/>
                    <a:pt x="12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64" y="20"/>
                    <a:pt x="84" y="4"/>
                  </a:cubicBezTo>
                  <a:cubicBezTo>
                    <a:pt x="86" y="3"/>
                    <a:pt x="89" y="0"/>
                    <a:pt x="95" y="4"/>
                  </a:cubicBezTo>
                  <a:cubicBezTo>
                    <a:pt x="100" y="9"/>
                    <a:pt x="183" y="59"/>
                    <a:pt x="183" y="59"/>
                  </a:cubicBezTo>
                  <a:cubicBezTo>
                    <a:pt x="183" y="72"/>
                    <a:pt x="183" y="72"/>
                    <a:pt x="183" y="72"/>
                  </a:cubicBezTo>
                  <a:cubicBezTo>
                    <a:pt x="183" y="72"/>
                    <a:pt x="183" y="76"/>
                    <a:pt x="177" y="76"/>
                  </a:cubicBezTo>
                  <a:cubicBezTo>
                    <a:pt x="171" y="76"/>
                    <a:pt x="171" y="76"/>
                    <a:pt x="171" y="76"/>
                  </a:cubicBezTo>
                  <a:cubicBezTo>
                    <a:pt x="171" y="177"/>
                    <a:pt x="171" y="177"/>
                    <a:pt x="171" y="177"/>
                  </a:cubicBezTo>
                  <a:cubicBezTo>
                    <a:pt x="183" y="177"/>
                    <a:pt x="183" y="177"/>
                    <a:pt x="183" y="177"/>
                  </a:cubicBezTo>
                </a:path>
              </a:pathLst>
            </a:custGeom>
            <a:noFill/>
            <a:ln w="1270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>
                <a:cs typeface="Arial" pitchFamily="34" charset="0"/>
              </a:endParaRPr>
            </a:p>
          </p:txBody>
        </p:sp>
        <p:sp>
          <p:nvSpPr>
            <p:cNvPr id="36" name="Freeform 327">
              <a:extLst>
                <a:ext uri="{FF2B5EF4-FFF2-40B4-BE49-F238E27FC236}">
                  <a16:creationId xmlns:a16="http://schemas.microsoft.com/office/drawing/2014/main" id="{01063E48-0464-8840-9FBC-2406AC47B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89" y="4148138"/>
              <a:ext cx="428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" y="35"/>
                </a:cxn>
              </a:cxnLst>
              <a:rect l="0" t="0" r="r" b="b"/>
              <a:pathLst>
                <a:path w="22" h="35">
                  <a:moveTo>
                    <a:pt x="22" y="0"/>
                  </a:moveTo>
                  <a:cubicBezTo>
                    <a:pt x="0" y="12"/>
                    <a:pt x="4" y="35"/>
                    <a:pt x="4" y="35"/>
                  </a:cubicBezTo>
                </a:path>
              </a:pathLst>
            </a:custGeom>
            <a:noFill/>
            <a:ln w="1270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>
                <a:cs typeface="Arial" pitchFamily="34" charset="0"/>
              </a:endParaRPr>
            </a:p>
          </p:txBody>
        </p:sp>
      </p:grpSp>
      <p:grpSp>
        <p:nvGrpSpPr>
          <p:cNvPr id="38" name="Group 264">
            <a:extLst>
              <a:ext uri="{FF2B5EF4-FFF2-40B4-BE49-F238E27FC236}">
                <a16:creationId xmlns:a16="http://schemas.microsoft.com/office/drawing/2014/main" id="{9D633164-2178-B547-A531-21647D086931}"/>
              </a:ext>
            </a:extLst>
          </p:cNvPr>
          <p:cNvGrpSpPr/>
          <p:nvPr/>
        </p:nvGrpSpPr>
        <p:grpSpPr>
          <a:xfrm>
            <a:off x="7610035" y="5158314"/>
            <a:ext cx="268288" cy="385763"/>
            <a:chOff x="1055688" y="4186238"/>
            <a:chExt cx="268288" cy="385763"/>
          </a:xfrm>
        </p:grpSpPr>
        <p:sp>
          <p:nvSpPr>
            <p:cNvPr id="39" name="Freeform 860">
              <a:extLst>
                <a:ext uri="{FF2B5EF4-FFF2-40B4-BE49-F238E27FC236}">
                  <a16:creationId xmlns:a16="http://schemas.microsoft.com/office/drawing/2014/main" id="{469B586A-ABD5-8045-BB5D-883CD2E75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4186238"/>
              <a:ext cx="268288" cy="385763"/>
            </a:xfrm>
            <a:custGeom>
              <a:avLst/>
              <a:gdLst/>
              <a:ahLst/>
              <a:cxnLst>
                <a:cxn ang="0">
                  <a:pos x="92" y="170"/>
                </a:cxn>
                <a:cxn ang="0">
                  <a:pos x="26" y="170"/>
                </a:cxn>
                <a:cxn ang="0">
                  <a:pos x="0" y="144"/>
                </a:cxn>
                <a:cxn ang="0">
                  <a:pos x="0" y="26"/>
                </a:cxn>
                <a:cxn ang="0">
                  <a:pos x="26" y="0"/>
                </a:cxn>
                <a:cxn ang="0">
                  <a:pos x="92" y="0"/>
                </a:cxn>
                <a:cxn ang="0">
                  <a:pos x="118" y="26"/>
                </a:cxn>
                <a:cxn ang="0">
                  <a:pos x="118" y="144"/>
                </a:cxn>
              </a:cxnLst>
              <a:rect l="0" t="0" r="r" b="b"/>
              <a:pathLst>
                <a:path w="118" h="170">
                  <a:moveTo>
                    <a:pt x="92" y="170"/>
                  </a:moveTo>
                  <a:cubicBezTo>
                    <a:pt x="26" y="170"/>
                    <a:pt x="26" y="170"/>
                    <a:pt x="26" y="170"/>
                  </a:cubicBezTo>
                  <a:cubicBezTo>
                    <a:pt x="11" y="170"/>
                    <a:pt x="0" y="159"/>
                    <a:pt x="0" y="14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6" y="0"/>
                    <a:pt x="118" y="12"/>
                    <a:pt x="118" y="26"/>
                  </a:cubicBezTo>
                  <a:cubicBezTo>
                    <a:pt x="118" y="144"/>
                    <a:pt x="118" y="144"/>
                    <a:pt x="118" y="144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Freeform 865">
              <a:extLst>
                <a:ext uri="{FF2B5EF4-FFF2-40B4-BE49-F238E27FC236}">
                  <a16:creationId xmlns:a16="http://schemas.microsoft.com/office/drawing/2014/main" id="{D96DD8EA-9932-7E49-9573-045DFD34E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4187825"/>
              <a:ext cx="90488" cy="88900"/>
            </a:xfrm>
            <a:custGeom>
              <a:avLst/>
              <a:gdLst/>
              <a:ahLst/>
              <a:cxnLst>
                <a:cxn ang="0">
                  <a:pos x="40" y="39"/>
                </a:cxn>
                <a:cxn ang="0">
                  <a:pos x="21" y="39"/>
                </a:cxn>
                <a:cxn ang="0">
                  <a:pos x="0" y="39"/>
                </a:cxn>
                <a:cxn ang="0">
                  <a:pos x="8" y="7"/>
                </a:cxn>
                <a:cxn ang="0">
                  <a:pos x="40" y="1"/>
                </a:cxn>
                <a:cxn ang="0">
                  <a:pos x="40" y="20"/>
                </a:cxn>
                <a:cxn ang="0">
                  <a:pos x="40" y="39"/>
                </a:cxn>
              </a:cxnLst>
              <a:rect l="0" t="0" r="r" b="b"/>
              <a:pathLst>
                <a:path w="40" h="39">
                  <a:moveTo>
                    <a:pt x="40" y="39"/>
                  </a:moveTo>
                  <a:cubicBezTo>
                    <a:pt x="21" y="39"/>
                    <a:pt x="21" y="39"/>
                    <a:pt x="2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2"/>
                    <a:pt x="1" y="15"/>
                    <a:pt x="8" y="7"/>
                  </a:cubicBezTo>
                  <a:cubicBezTo>
                    <a:pt x="16" y="0"/>
                    <a:pt x="29" y="0"/>
                    <a:pt x="40" y="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9"/>
                    <a:pt x="40" y="39"/>
                    <a:pt x="40" y="39"/>
                  </a:cubicBezTo>
                </a:path>
              </a:pathLst>
            </a:custGeom>
            <a:solidFill>
              <a:srgbClr val="1A171B"/>
            </a:solidFill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Freeform 866">
              <a:extLst>
                <a:ext uri="{FF2B5EF4-FFF2-40B4-BE49-F238E27FC236}">
                  <a16:creationId xmlns:a16="http://schemas.microsoft.com/office/drawing/2014/main" id="{F805216F-1C71-1F40-9270-23F4BFFA0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4187825"/>
              <a:ext cx="90488" cy="88900"/>
            </a:xfrm>
            <a:custGeom>
              <a:avLst/>
              <a:gdLst/>
              <a:ahLst/>
              <a:cxnLst>
                <a:cxn ang="0">
                  <a:pos x="40" y="39"/>
                </a:cxn>
                <a:cxn ang="0">
                  <a:pos x="21" y="39"/>
                </a:cxn>
                <a:cxn ang="0">
                  <a:pos x="0" y="39"/>
                </a:cxn>
                <a:cxn ang="0">
                  <a:pos x="8" y="7"/>
                </a:cxn>
                <a:cxn ang="0">
                  <a:pos x="40" y="1"/>
                </a:cxn>
                <a:cxn ang="0">
                  <a:pos x="40" y="20"/>
                </a:cxn>
                <a:cxn ang="0">
                  <a:pos x="40" y="39"/>
                </a:cxn>
              </a:cxnLst>
              <a:rect l="0" t="0" r="r" b="b"/>
              <a:pathLst>
                <a:path w="40" h="39">
                  <a:moveTo>
                    <a:pt x="40" y="39"/>
                  </a:moveTo>
                  <a:cubicBezTo>
                    <a:pt x="21" y="39"/>
                    <a:pt x="21" y="39"/>
                    <a:pt x="2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2"/>
                    <a:pt x="1" y="15"/>
                    <a:pt x="8" y="7"/>
                  </a:cubicBezTo>
                  <a:cubicBezTo>
                    <a:pt x="16" y="0"/>
                    <a:pt x="29" y="0"/>
                    <a:pt x="40" y="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9"/>
                    <a:pt x="40" y="39"/>
                    <a:pt x="40" y="39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Straight Connector 256">
              <a:extLst>
                <a:ext uri="{FF2B5EF4-FFF2-40B4-BE49-F238E27FC236}">
                  <a16:creationId xmlns:a16="http://schemas.microsoft.com/office/drawing/2014/main" id="{E9553E85-0CEE-F243-89C2-F2E1CB25D9F5}"/>
                </a:ext>
              </a:extLst>
            </p:cNvPr>
            <p:cNvCxnSpPr/>
            <p:nvPr/>
          </p:nvCxnSpPr>
          <p:spPr>
            <a:xfrm>
              <a:off x="1108832" y="4505325"/>
              <a:ext cx="162000" cy="0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57">
              <a:extLst>
                <a:ext uri="{FF2B5EF4-FFF2-40B4-BE49-F238E27FC236}">
                  <a16:creationId xmlns:a16="http://schemas.microsoft.com/office/drawing/2014/main" id="{5076718D-C04D-084C-A721-A53175DCE1F6}"/>
                </a:ext>
              </a:extLst>
            </p:cNvPr>
            <p:cNvCxnSpPr/>
            <p:nvPr/>
          </p:nvCxnSpPr>
          <p:spPr>
            <a:xfrm>
              <a:off x="1108832" y="4453754"/>
              <a:ext cx="162000" cy="0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258">
              <a:extLst>
                <a:ext uri="{FF2B5EF4-FFF2-40B4-BE49-F238E27FC236}">
                  <a16:creationId xmlns:a16="http://schemas.microsoft.com/office/drawing/2014/main" id="{08C04C65-6856-D842-A1C8-B98DB11C4FF6}"/>
                </a:ext>
              </a:extLst>
            </p:cNvPr>
            <p:cNvCxnSpPr/>
            <p:nvPr/>
          </p:nvCxnSpPr>
          <p:spPr>
            <a:xfrm>
              <a:off x="1108832" y="4402182"/>
              <a:ext cx="162000" cy="0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59">
              <a:extLst>
                <a:ext uri="{FF2B5EF4-FFF2-40B4-BE49-F238E27FC236}">
                  <a16:creationId xmlns:a16="http://schemas.microsoft.com/office/drawing/2014/main" id="{6FA7E0CC-BCB6-0945-BF7A-E1F24586EA06}"/>
                </a:ext>
              </a:extLst>
            </p:cNvPr>
            <p:cNvCxnSpPr/>
            <p:nvPr/>
          </p:nvCxnSpPr>
          <p:spPr>
            <a:xfrm>
              <a:off x="1108832" y="4350610"/>
              <a:ext cx="162000" cy="0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955D56F-236E-604F-AF87-B78BA6FC7AFF}"/>
              </a:ext>
            </a:extLst>
          </p:cNvPr>
          <p:cNvCxnSpPr>
            <a:cxnSpLocks/>
          </p:cNvCxnSpPr>
          <p:nvPr/>
        </p:nvCxnSpPr>
        <p:spPr>
          <a:xfrm>
            <a:off x="2797606" y="3987884"/>
            <a:ext cx="4273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487F0D15-70EE-BC4C-952F-73A9DF85D24D}"/>
              </a:ext>
            </a:extLst>
          </p:cNvPr>
          <p:cNvSpPr/>
          <p:nvPr/>
        </p:nvSpPr>
        <p:spPr>
          <a:xfrm>
            <a:off x="5365343" y="5166706"/>
            <a:ext cx="86754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err="1">
                <a:solidFill>
                  <a:srgbClr val="00237D"/>
                </a:solidFill>
                <a:latin typeface="Bahnschrift SemiCondensed" panose="020B0502040204020203" pitchFamily="34" charset="0"/>
              </a:rPr>
              <a:t>Edu</a:t>
            </a:r>
            <a:r>
              <a:rPr lang="en-US" sz="1600" err="1">
                <a:solidFill>
                  <a:srgbClr val="F79800"/>
                </a:solidFill>
                <a:latin typeface="Bahnschrift SemiCondensed" panose="020B0502040204020203" pitchFamily="34" charset="0"/>
              </a:rPr>
              <a:t>M</a:t>
            </a:r>
            <a:r>
              <a:rPr lang="en-US" sz="1600" err="1">
                <a:solidFill>
                  <a:srgbClr val="00237D"/>
                </a:solidFill>
                <a:latin typeface="Bahnschrift SemiCondensed" panose="020B0502040204020203" pitchFamily="34" charset="0"/>
              </a:rPr>
              <a:t>ate</a:t>
            </a:r>
            <a:endParaRPr lang="en-US" sz="1600">
              <a:solidFill>
                <a:srgbClr val="00237D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3158478-9567-454E-96CF-B060A470C740}"/>
              </a:ext>
            </a:extLst>
          </p:cNvPr>
          <p:cNvCxnSpPr>
            <a:cxnSpLocks/>
          </p:cNvCxnSpPr>
          <p:nvPr/>
        </p:nvCxnSpPr>
        <p:spPr>
          <a:xfrm flipV="1">
            <a:off x="4106010" y="2809882"/>
            <a:ext cx="1861293" cy="6237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Nach rechts gekrümmter Pfeil 53">
            <a:extLst>
              <a:ext uri="{FF2B5EF4-FFF2-40B4-BE49-F238E27FC236}">
                <a16:creationId xmlns:a16="http://schemas.microsoft.com/office/drawing/2014/main" id="{C74C9B34-FD75-B640-8B32-F4BF22159A3C}"/>
              </a:ext>
            </a:extLst>
          </p:cNvPr>
          <p:cNvSpPr/>
          <p:nvPr/>
        </p:nvSpPr>
        <p:spPr>
          <a:xfrm rot="18521950">
            <a:off x="7677711" y="2488446"/>
            <a:ext cx="286366" cy="2201953"/>
          </a:xfrm>
          <a:prstGeom prst="curvedRightArrow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Nach rechts gekrümmter Pfeil 54">
            <a:extLst>
              <a:ext uri="{FF2B5EF4-FFF2-40B4-BE49-F238E27FC236}">
                <a16:creationId xmlns:a16="http://schemas.microsoft.com/office/drawing/2014/main" id="{D9A68AA0-0890-554B-B09C-F12CC2007026}"/>
              </a:ext>
            </a:extLst>
          </p:cNvPr>
          <p:cNvSpPr/>
          <p:nvPr/>
        </p:nvSpPr>
        <p:spPr>
          <a:xfrm rot="7926666">
            <a:off x="8143996" y="1832391"/>
            <a:ext cx="334942" cy="2386621"/>
          </a:xfrm>
          <a:prstGeom prst="curvedRightArrow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8CC714EC-E85B-F446-BE97-D084C7AE46E9}"/>
              </a:ext>
            </a:extLst>
          </p:cNvPr>
          <p:cNvCxnSpPr>
            <a:cxnSpLocks/>
          </p:cNvCxnSpPr>
          <p:nvPr/>
        </p:nvCxnSpPr>
        <p:spPr>
          <a:xfrm>
            <a:off x="4106010" y="4583457"/>
            <a:ext cx="1117500" cy="6356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760">
            <a:extLst>
              <a:ext uri="{FF2B5EF4-FFF2-40B4-BE49-F238E27FC236}">
                <a16:creationId xmlns:a16="http://schemas.microsoft.com/office/drawing/2014/main" id="{6075B975-9D18-A84A-ABBC-F8378C8936CF}"/>
              </a:ext>
            </a:extLst>
          </p:cNvPr>
          <p:cNvSpPr>
            <a:spLocks/>
          </p:cNvSpPr>
          <p:nvPr/>
        </p:nvSpPr>
        <p:spPr bwMode="auto">
          <a:xfrm>
            <a:off x="7876225" y="3243503"/>
            <a:ext cx="468313" cy="290513"/>
          </a:xfrm>
          <a:custGeom>
            <a:avLst/>
            <a:gdLst/>
            <a:ahLst/>
            <a:cxnLst>
              <a:cxn ang="0">
                <a:pos x="107" y="20"/>
              </a:cxn>
              <a:cxn ang="0">
                <a:pos x="0" y="20"/>
              </a:cxn>
              <a:cxn ang="0">
                <a:pos x="0" y="128"/>
              </a:cxn>
              <a:cxn ang="0">
                <a:pos x="107" y="128"/>
              </a:cxn>
              <a:cxn ang="0">
                <a:pos x="107" y="69"/>
              </a:cxn>
              <a:cxn ang="0">
                <a:pos x="206" y="0"/>
              </a:cxn>
              <a:cxn ang="0">
                <a:pos x="57" y="79"/>
              </a:cxn>
              <a:cxn ang="0">
                <a:pos x="28" y="39"/>
              </a:cxn>
              <a:cxn ang="0">
                <a:pos x="18" y="69"/>
              </a:cxn>
              <a:cxn ang="0">
                <a:pos x="48" y="108"/>
              </a:cxn>
              <a:cxn ang="0">
                <a:pos x="67" y="108"/>
              </a:cxn>
              <a:cxn ang="0">
                <a:pos x="92" y="83"/>
              </a:cxn>
            </a:cxnLst>
            <a:rect l="0" t="0" r="r" b="b"/>
            <a:pathLst>
              <a:path w="206" h="128">
                <a:moveTo>
                  <a:pt x="107" y="20"/>
                </a:moveTo>
                <a:cubicBezTo>
                  <a:pt x="0" y="20"/>
                  <a:pt x="0" y="20"/>
                  <a:pt x="0" y="20"/>
                </a:cubicBezTo>
                <a:cubicBezTo>
                  <a:pt x="0" y="56"/>
                  <a:pt x="0" y="92"/>
                  <a:pt x="0" y="128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143" y="30"/>
                  <a:pt x="165" y="19"/>
                  <a:pt x="206" y="0"/>
                </a:cubicBezTo>
                <a:cubicBezTo>
                  <a:pt x="123" y="22"/>
                  <a:pt x="85" y="52"/>
                  <a:pt x="57" y="79"/>
                </a:cubicBezTo>
                <a:cubicBezTo>
                  <a:pt x="52" y="62"/>
                  <a:pt x="45" y="54"/>
                  <a:pt x="28" y="39"/>
                </a:cubicBezTo>
                <a:cubicBezTo>
                  <a:pt x="18" y="69"/>
                  <a:pt x="18" y="69"/>
                  <a:pt x="18" y="69"/>
                </a:cubicBezTo>
                <a:cubicBezTo>
                  <a:pt x="34" y="81"/>
                  <a:pt x="41" y="90"/>
                  <a:pt x="48" y="108"/>
                </a:cubicBezTo>
                <a:cubicBezTo>
                  <a:pt x="67" y="108"/>
                  <a:pt x="67" y="108"/>
                  <a:pt x="67" y="108"/>
                </a:cubicBezTo>
                <a:cubicBezTo>
                  <a:pt x="75" y="99"/>
                  <a:pt x="78" y="94"/>
                  <a:pt x="92" y="83"/>
                </a:cubicBezTo>
              </a:path>
            </a:pathLst>
          </a:custGeom>
          <a:noFill/>
          <a:ln w="15875" cap="rnd">
            <a:solidFill>
              <a:schemeClr val="accent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F2C4A6E-54E0-1848-8557-864CA9DB2A81}"/>
              </a:ext>
            </a:extLst>
          </p:cNvPr>
          <p:cNvCxnSpPr>
            <a:cxnSpLocks/>
          </p:cNvCxnSpPr>
          <p:nvPr/>
        </p:nvCxnSpPr>
        <p:spPr>
          <a:xfrm>
            <a:off x="6366276" y="5373914"/>
            <a:ext cx="101170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EBFB4004-2D93-2645-9E20-B0CDAFBD5A40}"/>
              </a:ext>
            </a:extLst>
          </p:cNvPr>
          <p:cNvCxnSpPr>
            <a:cxnSpLocks/>
          </p:cNvCxnSpPr>
          <p:nvPr/>
        </p:nvCxnSpPr>
        <p:spPr>
          <a:xfrm flipV="1">
            <a:off x="8110381" y="4667684"/>
            <a:ext cx="952500" cy="5811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AE42ABC0-EEA0-BF4C-B088-42D71E492DB0}"/>
              </a:ext>
            </a:extLst>
          </p:cNvPr>
          <p:cNvSpPr txBox="1"/>
          <p:nvPr/>
        </p:nvSpPr>
        <p:spPr>
          <a:xfrm>
            <a:off x="916154" y="3864358"/>
            <a:ext cx="1099981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Bahnschrift" panose="020B0502040204020203" pitchFamily="34" charset="0"/>
              </a:rPr>
              <a:t>University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4D171A33-258F-A245-B1E7-06C071883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3784" y="3476235"/>
            <a:ext cx="511649" cy="511649"/>
          </a:xfrm>
          <a:prstGeom prst="rect">
            <a:avLst/>
          </a:prstGeom>
        </p:spPr>
      </p:pic>
      <p:sp>
        <p:nvSpPr>
          <p:cNvPr id="78" name="Textfeld 77">
            <a:extLst>
              <a:ext uri="{FF2B5EF4-FFF2-40B4-BE49-F238E27FC236}">
                <a16:creationId xmlns:a16="http://schemas.microsoft.com/office/drawing/2014/main" id="{9CA267D2-E66B-F84E-BBF3-DCA5D0D8C535}"/>
              </a:ext>
            </a:extLst>
          </p:cNvPr>
          <p:cNvSpPr txBox="1"/>
          <p:nvPr/>
        </p:nvSpPr>
        <p:spPr>
          <a:xfrm>
            <a:off x="3189762" y="4733211"/>
            <a:ext cx="800219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Bahnschrift" panose="020B0502040204020203" pitchFamily="34" charset="0"/>
              </a:rPr>
              <a:t>Report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31464B00-CFB0-224E-80B3-052F3995214F}"/>
              </a:ext>
            </a:extLst>
          </p:cNvPr>
          <p:cNvSpPr txBox="1"/>
          <p:nvPr/>
        </p:nvSpPr>
        <p:spPr>
          <a:xfrm>
            <a:off x="2659461" y="3055344"/>
            <a:ext cx="1778051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Bahnschrift" panose="020B0502040204020203" pitchFamily="34" charset="0"/>
              </a:rPr>
              <a:t>Digital fingerprint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65F2369-552F-9548-A3ED-EBF0FAC43D9F}"/>
              </a:ext>
            </a:extLst>
          </p:cNvPr>
          <p:cNvSpPr txBox="1"/>
          <p:nvPr/>
        </p:nvSpPr>
        <p:spPr>
          <a:xfrm>
            <a:off x="4621921" y="5788236"/>
            <a:ext cx="885179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Bahnschrift" panose="020B0502040204020203" pitchFamily="34" charset="0"/>
              </a:rPr>
              <a:t>Student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1EA5230-B0AD-6D43-A0EC-5B6CC22CC134}"/>
              </a:ext>
            </a:extLst>
          </p:cNvPr>
          <p:cNvSpPr txBox="1"/>
          <p:nvPr/>
        </p:nvSpPr>
        <p:spPr>
          <a:xfrm>
            <a:off x="6888015" y="5737864"/>
            <a:ext cx="1712328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Bahnschrift" panose="020B0502040204020203" pitchFamily="34" charset="0"/>
              </a:rPr>
              <a:t>Curriculum Vitae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7ED292B8-993B-904E-B27D-EC6F4886D788}"/>
              </a:ext>
            </a:extLst>
          </p:cNvPr>
          <p:cNvSpPr txBox="1"/>
          <p:nvPr/>
        </p:nvSpPr>
        <p:spPr>
          <a:xfrm>
            <a:off x="9707316" y="4135271"/>
            <a:ext cx="1055097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Bahnschrift" panose="020B0502040204020203" pitchFamily="34" charset="0"/>
              </a:rPr>
              <a:t>Employer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D4A90425-4AA8-8045-B39C-7B62EE98EADF}"/>
              </a:ext>
            </a:extLst>
          </p:cNvPr>
          <p:cNvSpPr txBox="1"/>
          <p:nvPr/>
        </p:nvSpPr>
        <p:spPr>
          <a:xfrm>
            <a:off x="6036477" y="1792412"/>
            <a:ext cx="1181734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Bahnschrift" panose="020B0502040204020203" pitchFamily="34" charset="0"/>
              </a:rPr>
              <a:t>Blockchain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B4D7C2B0-EAD4-334C-9BE6-376405B2F96A}"/>
              </a:ext>
            </a:extLst>
          </p:cNvPr>
          <p:cNvSpPr txBox="1"/>
          <p:nvPr/>
        </p:nvSpPr>
        <p:spPr>
          <a:xfrm>
            <a:off x="8555250" y="2621252"/>
            <a:ext cx="1061509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tx2"/>
                </a:solidFill>
                <a:latin typeface="Bahnschrift" panose="020B0502040204020203" pitchFamily="34" charset="0"/>
              </a:rPr>
              <a:t>validation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D801353C-843B-1D41-B8D1-4F89E12515E1}"/>
              </a:ext>
            </a:extLst>
          </p:cNvPr>
          <p:cNvSpPr txBox="1"/>
          <p:nvPr/>
        </p:nvSpPr>
        <p:spPr>
          <a:xfrm>
            <a:off x="8566546" y="4991842"/>
            <a:ext cx="670376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tx2"/>
                </a:solidFill>
                <a:latin typeface="Bahnschrift" panose="020B0502040204020203" pitchFamily="34" charset="0"/>
              </a:rPr>
              <a:t>apply</a:t>
            </a:r>
          </a:p>
        </p:txBody>
      </p:sp>
      <p:grpSp>
        <p:nvGrpSpPr>
          <p:cNvPr id="88" name="Groupe 109">
            <a:extLst>
              <a:ext uri="{FF2B5EF4-FFF2-40B4-BE49-F238E27FC236}">
                <a16:creationId xmlns:a16="http://schemas.microsoft.com/office/drawing/2014/main" id="{65FCAE10-2DC6-E847-BADB-30FB2D033982}"/>
              </a:ext>
            </a:extLst>
          </p:cNvPr>
          <p:cNvGrpSpPr/>
          <p:nvPr/>
        </p:nvGrpSpPr>
        <p:grpSpPr>
          <a:xfrm>
            <a:off x="5507100" y="5587555"/>
            <a:ext cx="566330" cy="744527"/>
            <a:chOff x="2549526" y="5091111"/>
            <a:chExt cx="265113" cy="442913"/>
          </a:xfrm>
        </p:grpSpPr>
        <p:sp>
          <p:nvSpPr>
            <p:cNvPr id="89" name="Freeform 402">
              <a:extLst>
                <a:ext uri="{FF2B5EF4-FFF2-40B4-BE49-F238E27FC236}">
                  <a16:creationId xmlns:a16="http://schemas.microsoft.com/office/drawing/2014/main" id="{095A6DF4-7AD4-0B4B-91DA-5730CA13A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526" y="5091111"/>
              <a:ext cx="265113" cy="171450"/>
            </a:xfrm>
            <a:custGeom>
              <a:avLst/>
              <a:gdLst/>
              <a:ahLst/>
              <a:cxnLst>
                <a:cxn ang="0">
                  <a:pos x="122" y="35"/>
                </a:cxn>
                <a:cxn ang="0">
                  <a:pos x="66" y="63"/>
                </a:cxn>
                <a:cxn ang="0">
                  <a:pos x="0" y="33"/>
                </a:cxn>
                <a:cxn ang="0">
                  <a:pos x="67" y="0"/>
                </a:cxn>
                <a:cxn ang="0">
                  <a:pos x="126" y="31"/>
                </a:cxn>
                <a:cxn ang="0">
                  <a:pos x="127" y="88"/>
                </a:cxn>
              </a:cxnLst>
              <a:rect l="0" t="0" r="r" b="b"/>
              <a:pathLst>
                <a:path w="137" h="88">
                  <a:moveTo>
                    <a:pt x="122" y="35"/>
                  </a:moveTo>
                  <a:cubicBezTo>
                    <a:pt x="66" y="63"/>
                    <a:pt x="66" y="63"/>
                    <a:pt x="66" y="6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92" y="13"/>
                    <a:pt x="101" y="18"/>
                    <a:pt x="126" y="31"/>
                  </a:cubicBezTo>
                  <a:cubicBezTo>
                    <a:pt x="137" y="45"/>
                    <a:pt x="124" y="82"/>
                    <a:pt x="127" y="88"/>
                  </a:cubicBezTo>
                </a:path>
              </a:pathLst>
            </a:custGeom>
            <a:noFill/>
            <a:ln w="12700" cap="rnd">
              <a:solidFill>
                <a:srgbClr val="02142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>
                <a:cs typeface="Arial" pitchFamily="34" charset="0"/>
              </a:endParaRPr>
            </a:p>
          </p:txBody>
        </p:sp>
        <p:sp>
          <p:nvSpPr>
            <p:cNvPr id="90" name="Freeform 403">
              <a:extLst>
                <a:ext uri="{FF2B5EF4-FFF2-40B4-BE49-F238E27FC236}">
                  <a16:creationId xmlns:a16="http://schemas.microsoft.com/office/drawing/2014/main" id="{0CF123C8-2752-4742-9A18-343DFA4A5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213" y="5176836"/>
              <a:ext cx="30163" cy="77788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2" y="3"/>
                </a:cxn>
                <a:cxn ang="0">
                  <a:pos x="2" y="19"/>
                </a:cxn>
                <a:cxn ang="0">
                  <a:pos x="9" y="37"/>
                </a:cxn>
                <a:cxn ang="0">
                  <a:pos x="16" y="40"/>
                </a:cxn>
              </a:cxnLst>
              <a:rect l="0" t="0" r="r" b="b"/>
              <a:pathLst>
                <a:path w="16" h="40">
                  <a:moveTo>
                    <a:pt x="2" y="5"/>
                  </a:moveTo>
                  <a:cubicBezTo>
                    <a:pt x="2" y="5"/>
                    <a:pt x="2" y="0"/>
                    <a:pt x="2" y="3"/>
                  </a:cubicBezTo>
                  <a:cubicBezTo>
                    <a:pt x="2" y="5"/>
                    <a:pt x="0" y="13"/>
                    <a:pt x="2" y="19"/>
                  </a:cubicBezTo>
                  <a:cubicBezTo>
                    <a:pt x="3" y="25"/>
                    <a:pt x="2" y="30"/>
                    <a:pt x="9" y="37"/>
                  </a:cubicBezTo>
                  <a:cubicBezTo>
                    <a:pt x="16" y="40"/>
                    <a:pt x="16" y="40"/>
                    <a:pt x="16" y="40"/>
                  </a:cubicBezTo>
                </a:path>
              </a:pathLst>
            </a:custGeom>
            <a:noFill/>
            <a:ln w="12700" cap="rnd">
              <a:solidFill>
                <a:srgbClr val="02142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>
                <a:cs typeface="Arial" pitchFamily="34" charset="0"/>
              </a:endParaRPr>
            </a:p>
          </p:txBody>
        </p:sp>
        <p:sp>
          <p:nvSpPr>
            <p:cNvPr id="91" name="Freeform 404">
              <a:extLst>
                <a:ext uri="{FF2B5EF4-FFF2-40B4-BE49-F238E27FC236}">
                  <a16:creationId xmlns:a16="http://schemas.microsoft.com/office/drawing/2014/main" id="{B5AA282D-20C7-B54C-A248-0CE46176E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6" y="5176836"/>
              <a:ext cx="30163" cy="77788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5" y="3"/>
                </a:cxn>
                <a:cxn ang="0">
                  <a:pos x="15" y="19"/>
                </a:cxn>
                <a:cxn ang="0">
                  <a:pos x="8" y="37"/>
                </a:cxn>
                <a:cxn ang="0">
                  <a:pos x="0" y="40"/>
                </a:cxn>
              </a:cxnLst>
              <a:rect l="0" t="0" r="r" b="b"/>
              <a:pathLst>
                <a:path w="16" h="40">
                  <a:moveTo>
                    <a:pt x="15" y="5"/>
                  </a:moveTo>
                  <a:cubicBezTo>
                    <a:pt x="15" y="5"/>
                    <a:pt x="15" y="0"/>
                    <a:pt x="15" y="3"/>
                  </a:cubicBezTo>
                  <a:cubicBezTo>
                    <a:pt x="15" y="5"/>
                    <a:pt x="16" y="13"/>
                    <a:pt x="15" y="19"/>
                  </a:cubicBezTo>
                  <a:cubicBezTo>
                    <a:pt x="14" y="25"/>
                    <a:pt x="15" y="30"/>
                    <a:pt x="8" y="37"/>
                  </a:cubicBezTo>
                  <a:cubicBezTo>
                    <a:pt x="0" y="40"/>
                    <a:pt x="0" y="40"/>
                    <a:pt x="0" y="40"/>
                  </a:cubicBezTo>
                </a:path>
              </a:pathLst>
            </a:custGeom>
            <a:noFill/>
            <a:ln w="12700" cap="rnd">
              <a:solidFill>
                <a:srgbClr val="02142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>
                <a:cs typeface="Arial" pitchFamily="34" charset="0"/>
              </a:endParaRPr>
            </a:p>
          </p:txBody>
        </p:sp>
        <p:sp>
          <p:nvSpPr>
            <p:cNvPr id="92" name="Freeform 405">
              <a:extLst>
                <a:ext uri="{FF2B5EF4-FFF2-40B4-BE49-F238E27FC236}">
                  <a16:creationId xmlns:a16="http://schemas.microsoft.com/office/drawing/2014/main" id="{6703C675-2241-5E48-A440-F230BD5CF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438" y="5238748"/>
              <a:ext cx="47625" cy="6191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4" y="0"/>
                </a:cxn>
              </a:cxnLst>
              <a:rect l="0" t="0" r="r" b="b"/>
              <a:pathLst>
                <a:path w="24" h="32">
                  <a:moveTo>
                    <a:pt x="0" y="32"/>
                  </a:moveTo>
                  <a:cubicBezTo>
                    <a:pt x="2" y="17"/>
                    <a:pt x="11" y="5"/>
                    <a:pt x="24" y="0"/>
                  </a:cubicBezTo>
                </a:path>
              </a:pathLst>
            </a:custGeom>
            <a:noFill/>
            <a:ln w="12700" cap="rnd">
              <a:solidFill>
                <a:srgbClr val="02142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>
                <a:cs typeface="Arial" pitchFamily="34" charset="0"/>
              </a:endParaRPr>
            </a:p>
          </p:txBody>
        </p:sp>
        <p:sp>
          <p:nvSpPr>
            <p:cNvPr id="93" name="Freeform 407">
              <a:extLst>
                <a:ext uri="{FF2B5EF4-FFF2-40B4-BE49-F238E27FC236}">
                  <a16:creationId xmlns:a16="http://schemas.microsoft.com/office/drawing/2014/main" id="{52FCAEE3-ACCE-F04E-9962-5DC3D605A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463" y="5300661"/>
              <a:ext cx="93663" cy="23336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3"/>
                </a:cxn>
                <a:cxn ang="0">
                  <a:pos x="48" y="37"/>
                </a:cxn>
                <a:cxn ang="0">
                  <a:pos x="0" y="120"/>
                </a:cxn>
              </a:cxnLst>
              <a:rect l="0" t="0" r="r" b="b"/>
              <a:pathLst>
                <a:path w="48" h="120">
                  <a:moveTo>
                    <a:pt x="31" y="0"/>
                  </a:moveTo>
                  <a:cubicBezTo>
                    <a:pt x="31" y="3"/>
                    <a:pt x="31" y="3"/>
                    <a:pt x="31" y="3"/>
                  </a:cubicBezTo>
                  <a:cubicBezTo>
                    <a:pt x="31" y="16"/>
                    <a:pt x="40" y="30"/>
                    <a:pt x="48" y="37"/>
                  </a:cubicBezTo>
                  <a:cubicBezTo>
                    <a:pt x="12" y="48"/>
                    <a:pt x="0" y="73"/>
                    <a:pt x="0" y="120"/>
                  </a:cubicBezTo>
                </a:path>
              </a:pathLst>
            </a:custGeom>
            <a:noFill/>
            <a:ln w="12700" cap="rnd">
              <a:solidFill>
                <a:srgbClr val="02142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>
                <a:cs typeface="Arial" pitchFamily="34" charset="0"/>
              </a:endParaRPr>
            </a:p>
          </p:txBody>
        </p:sp>
        <p:sp>
          <p:nvSpPr>
            <p:cNvPr id="94" name="Freeform 408">
              <a:extLst>
                <a:ext uri="{FF2B5EF4-FFF2-40B4-BE49-F238E27FC236}">
                  <a16:creationId xmlns:a16="http://schemas.microsoft.com/office/drawing/2014/main" id="{C4B7783E-B66D-D640-A647-9B8F55C6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5402261"/>
              <a:ext cx="46038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4"/>
                </a:cxn>
              </a:cxnLst>
              <a:rect l="0" t="0" r="r" b="b"/>
              <a:pathLst>
                <a:path w="24" h="64">
                  <a:moveTo>
                    <a:pt x="0" y="0"/>
                  </a:moveTo>
                  <a:cubicBezTo>
                    <a:pt x="15" y="15"/>
                    <a:pt x="22" y="38"/>
                    <a:pt x="24" y="64"/>
                  </a:cubicBezTo>
                </a:path>
              </a:pathLst>
            </a:custGeom>
            <a:noFill/>
            <a:ln w="12700" cap="rnd">
              <a:solidFill>
                <a:srgbClr val="02142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>
                <a:cs typeface="Arial" pitchFamily="34" charset="0"/>
              </a:endParaRPr>
            </a:p>
          </p:txBody>
        </p:sp>
        <p:sp>
          <p:nvSpPr>
            <p:cNvPr id="95" name="Freeform 409">
              <a:extLst>
                <a:ext uri="{FF2B5EF4-FFF2-40B4-BE49-F238E27FC236}">
                  <a16:creationId xmlns:a16="http://schemas.microsoft.com/office/drawing/2014/main" id="{B21F4852-F927-F64F-9484-6A456AFAA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5230811"/>
              <a:ext cx="68263" cy="396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36" y="20"/>
                </a:cxn>
              </a:cxnLst>
              <a:rect l="0" t="0" r="r" b="b"/>
              <a:pathLst>
                <a:path w="36" h="20">
                  <a:moveTo>
                    <a:pt x="0" y="2"/>
                  </a:moveTo>
                  <a:cubicBezTo>
                    <a:pt x="4" y="0"/>
                    <a:pt x="7" y="0"/>
                    <a:pt x="11" y="0"/>
                  </a:cubicBezTo>
                  <a:cubicBezTo>
                    <a:pt x="22" y="0"/>
                    <a:pt x="32" y="8"/>
                    <a:pt x="36" y="20"/>
                  </a:cubicBezTo>
                </a:path>
              </a:pathLst>
            </a:custGeom>
            <a:noFill/>
            <a:ln w="12700" cap="rnd">
              <a:solidFill>
                <a:srgbClr val="02142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>
                <a:cs typeface="Arial" pitchFamily="34" charset="0"/>
              </a:endParaRPr>
            </a:p>
          </p:txBody>
        </p:sp>
        <p:sp>
          <p:nvSpPr>
            <p:cNvPr id="96" name="Freeform 410">
              <a:extLst>
                <a:ext uri="{FF2B5EF4-FFF2-40B4-BE49-F238E27FC236}">
                  <a16:creationId xmlns:a16="http://schemas.microsoft.com/office/drawing/2014/main" id="{7486F966-D8FD-7B4C-B948-0F94110F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101" y="5270499"/>
              <a:ext cx="46038" cy="13176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19"/>
                </a:cxn>
                <a:cxn ang="0">
                  <a:pos x="0" y="53"/>
                </a:cxn>
                <a:cxn ang="0">
                  <a:pos x="24" y="68"/>
                </a:cxn>
              </a:cxnLst>
              <a:rect l="0" t="0" r="r" b="b"/>
              <a:pathLst>
                <a:path w="24" h="68">
                  <a:moveTo>
                    <a:pt x="12" y="0"/>
                  </a:moveTo>
                  <a:cubicBezTo>
                    <a:pt x="15" y="5"/>
                    <a:pt x="17" y="12"/>
                    <a:pt x="17" y="19"/>
                  </a:cubicBezTo>
                  <a:cubicBezTo>
                    <a:pt x="17" y="33"/>
                    <a:pt x="8" y="46"/>
                    <a:pt x="0" y="53"/>
                  </a:cubicBezTo>
                  <a:cubicBezTo>
                    <a:pt x="10" y="57"/>
                    <a:pt x="18" y="61"/>
                    <a:pt x="24" y="68"/>
                  </a:cubicBezTo>
                </a:path>
              </a:pathLst>
            </a:custGeom>
            <a:noFill/>
            <a:ln w="12700" cap="rnd">
              <a:solidFill>
                <a:srgbClr val="02142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>
                <a:cs typeface="Arial" pitchFamily="34" charset="0"/>
              </a:endParaRPr>
            </a:p>
          </p:txBody>
        </p:sp>
      </p:grpSp>
      <p:grpSp>
        <p:nvGrpSpPr>
          <p:cNvPr id="97" name="Group 143">
            <a:extLst>
              <a:ext uri="{FF2B5EF4-FFF2-40B4-BE49-F238E27FC236}">
                <a16:creationId xmlns:a16="http://schemas.microsoft.com/office/drawing/2014/main" id="{3B0909B6-7BDC-444E-8D00-D5378004FB42}"/>
              </a:ext>
            </a:extLst>
          </p:cNvPr>
          <p:cNvGrpSpPr/>
          <p:nvPr/>
        </p:nvGrpSpPr>
        <p:grpSpPr>
          <a:xfrm>
            <a:off x="3501173" y="4109340"/>
            <a:ext cx="377825" cy="560388"/>
            <a:chOff x="5330082" y="2017711"/>
            <a:chExt cx="377825" cy="560388"/>
          </a:xfrm>
        </p:grpSpPr>
        <p:sp>
          <p:nvSpPr>
            <p:cNvPr id="98" name="Freeform 301">
              <a:extLst>
                <a:ext uri="{FF2B5EF4-FFF2-40B4-BE49-F238E27FC236}">
                  <a16:creationId xmlns:a16="http://schemas.microsoft.com/office/drawing/2014/main" id="{A31EDC23-E86A-B04C-906C-0140649D8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8519" y="2046286"/>
              <a:ext cx="120650" cy="276225"/>
            </a:xfrm>
            <a:custGeom>
              <a:avLst/>
              <a:gdLst/>
              <a:ahLst/>
              <a:cxnLst>
                <a:cxn ang="0">
                  <a:pos x="76" y="174"/>
                </a:cxn>
                <a:cxn ang="0">
                  <a:pos x="76" y="41"/>
                </a:cxn>
                <a:cxn ang="0">
                  <a:pos x="0" y="41"/>
                </a:cxn>
                <a:cxn ang="0">
                  <a:pos x="0" y="0"/>
                </a:cxn>
              </a:cxnLst>
              <a:rect l="0" t="0" r="r" b="b"/>
              <a:pathLst>
                <a:path w="76" h="174">
                  <a:moveTo>
                    <a:pt x="76" y="174"/>
                  </a:moveTo>
                  <a:lnTo>
                    <a:pt x="76" y="41"/>
                  </a:lnTo>
                  <a:lnTo>
                    <a:pt x="0" y="4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30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302">
              <a:extLst>
                <a:ext uri="{FF2B5EF4-FFF2-40B4-BE49-F238E27FC236}">
                  <a16:creationId xmlns:a16="http://schemas.microsoft.com/office/drawing/2014/main" id="{5D32C254-932E-704C-939C-A8FC309FD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082" y="2017711"/>
              <a:ext cx="319088" cy="441325"/>
            </a:xfrm>
            <a:custGeom>
              <a:avLst/>
              <a:gdLst/>
              <a:ahLst/>
              <a:cxnLst>
                <a:cxn ang="0">
                  <a:pos x="201" y="58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278"/>
                </a:cxn>
              </a:cxnLst>
              <a:rect l="0" t="0" r="r" b="b"/>
              <a:pathLst>
                <a:path w="201" h="278">
                  <a:moveTo>
                    <a:pt x="201" y="58"/>
                  </a:moveTo>
                  <a:lnTo>
                    <a:pt x="125" y="0"/>
                  </a:lnTo>
                  <a:lnTo>
                    <a:pt x="0" y="0"/>
                  </a:lnTo>
                  <a:lnTo>
                    <a:pt x="0" y="278"/>
                  </a:lnTo>
                </a:path>
              </a:pathLst>
            </a:custGeom>
            <a:noFill/>
            <a:ln w="12700" cap="rnd">
              <a:solidFill>
                <a:srgbClr val="00030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303">
              <a:extLst>
                <a:ext uri="{FF2B5EF4-FFF2-40B4-BE49-F238E27FC236}">
                  <a16:creationId xmlns:a16="http://schemas.microsoft.com/office/drawing/2014/main" id="{5A2352A6-2E7D-5E4B-B5BB-17D7B1EB5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819" y="2303461"/>
              <a:ext cx="192088" cy="274638"/>
            </a:xfrm>
            <a:custGeom>
              <a:avLst/>
              <a:gdLst/>
              <a:ahLst/>
              <a:cxnLst>
                <a:cxn ang="0">
                  <a:pos x="27" y="123"/>
                </a:cxn>
                <a:cxn ang="0">
                  <a:pos x="47" y="126"/>
                </a:cxn>
                <a:cxn ang="0">
                  <a:pos x="71" y="142"/>
                </a:cxn>
                <a:cxn ang="0">
                  <a:pos x="93" y="134"/>
                </a:cxn>
                <a:cxn ang="0">
                  <a:pos x="68" y="95"/>
                </a:cxn>
                <a:cxn ang="0">
                  <a:pos x="59" y="98"/>
                </a:cxn>
                <a:cxn ang="0">
                  <a:pos x="49" y="99"/>
                </a:cxn>
                <a:cxn ang="0">
                  <a:pos x="40" y="98"/>
                </a:cxn>
                <a:cxn ang="0">
                  <a:pos x="30" y="95"/>
                </a:cxn>
                <a:cxn ang="0">
                  <a:pos x="22" y="90"/>
                </a:cxn>
                <a:cxn ang="0">
                  <a:pos x="14" y="84"/>
                </a:cxn>
                <a:cxn ang="0">
                  <a:pos x="8" y="77"/>
                </a:cxn>
                <a:cxn ang="0">
                  <a:pos x="3" y="68"/>
                </a:cxn>
                <a:cxn ang="0">
                  <a:pos x="1" y="59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3" y="30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40" y="1"/>
                </a:cxn>
                <a:cxn ang="0">
                  <a:pos x="49" y="0"/>
                </a:cxn>
                <a:cxn ang="0">
                  <a:pos x="59" y="1"/>
                </a:cxn>
                <a:cxn ang="0">
                  <a:pos x="68" y="4"/>
                </a:cxn>
                <a:cxn ang="0">
                  <a:pos x="77" y="8"/>
                </a:cxn>
                <a:cxn ang="0">
                  <a:pos x="84" y="15"/>
                </a:cxn>
                <a:cxn ang="0">
                  <a:pos x="91" y="22"/>
                </a:cxn>
                <a:cxn ang="0">
                  <a:pos x="95" y="30"/>
                </a:cxn>
                <a:cxn ang="0">
                  <a:pos x="98" y="40"/>
                </a:cxn>
                <a:cxn ang="0">
                  <a:pos x="99" y="49"/>
                </a:cxn>
                <a:cxn ang="0">
                  <a:pos x="98" y="59"/>
                </a:cxn>
                <a:cxn ang="0">
                  <a:pos x="95" y="68"/>
                </a:cxn>
                <a:cxn ang="0">
                  <a:pos x="91" y="77"/>
                </a:cxn>
                <a:cxn ang="0">
                  <a:pos x="84" y="84"/>
                </a:cxn>
                <a:cxn ang="0">
                  <a:pos x="77" y="90"/>
                </a:cxn>
              </a:cxnLst>
              <a:rect l="0" t="0" r="r" b="b"/>
              <a:pathLst>
                <a:path w="99" h="142">
                  <a:moveTo>
                    <a:pt x="33" y="102"/>
                  </a:moveTo>
                  <a:cubicBezTo>
                    <a:pt x="27" y="123"/>
                    <a:pt x="27" y="123"/>
                    <a:pt x="27" y="123"/>
                  </a:cubicBezTo>
                  <a:cubicBezTo>
                    <a:pt x="39" y="114"/>
                    <a:pt x="39" y="114"/>
                    <a:pt x="39" y="114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9" y="90"/>
                    <a:pt x="68" y="90"/>
                    <a:pt x="68" y="95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49" y="99"/>
                    <a:pt x="49" y="99"/>
                    <a:pt x="49" y="99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95" y="68"/>
                    <a:pt x="95" y="68"/>
                    <a:pt x="95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7" y="90"/>
                    <a:pt x="77" y="90"/>
                    <a:pt x="77" y="90"/>
                  </a:cubicBezTo>
                </a:path>
              </a:pathLst>
            </a:custGeom>
            <a:noFill/>
            <a:ln w="12700" cap="rnd">
              <a:solidFill>
                <a:srgbClr val="00030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304">
              <a:extLst>
                <a:ext uri="{FF2B5EF4-FFF2-40B4-BE49-F238E27FC236}">
                  <a16:creationId xmlns:a16="http://schemas.microsoft.com/office/drawing/2014/main" id="{E1668B97-3C34-034E-B056-9DC825776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4394" y="2330448"/>
              <a:ext cx="134938" cy="13176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70" y="34"/>
                </a:cxn>
                <a:cxn ang="0">
                  <a:pos x="70" y="34"/>
                </a:cxn>
                <a:cxn ang="0">
                  <a:pos x="70" y="34"/>
                </a:cxn>
                <a:cxn ang="0">
                  <a:pos x="35" y="68"/>
                </a:cxn>
                <a:cxn ang="0">
                  <a:pos x="35" y="68"/>
                </a:cxn>
                <a:cxn ang="0">
                  <a:pos x="35" y="68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70" h="68">
                  <a:moveTo>
                    <a:pt x="0" y="34"/>
                  </a:moveTo>
                  <a:cubicBezTo>
                    <a:pt x="0" y="15"/>
                    <a:pt x="16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70" y="15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52"/>
                    <a:pt x="55" y="68"/>
                    <a:pt x="35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16" y="68"/>
                    <a:pt x="0" y="52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lose/>
                </a:path>
              </a:pathLst>
            </a:custGeom>
            <a:noFill/>
            <a:ln w="12700" cap="rnd">
              <a:solidFill>
                <a:srgbClr val="00030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305">
              <a:extLst>
                <a:ext uri="{FF2B5EF4-FFF2-40B4-BE49-F238E27FC236}">
                  <a16:creationId xmlns:a16="http://schemas.microsoft.com/office/drawing/2014/main" id="{EA78CE40-0820-7F48-8CF7-CB9C3C068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657" y="2073273"/>
              <a:ext cx="134938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" y="0"/>
                </a:cxn>
                <a:cxn ang="0">
                  <a:pos x="85" y="62"/>
                </a:cxn>
                <a:cxn ang="0">
                  <a:pos x="0" y="6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5" h="62">
                  <a:moveTo>
                    <a:pt x="0" y="0"/>
                  </a:moveTo>
                  <a:lnTo>
                    <a:pt x="85" y="0"/>
                  </a:lnTo>
                  <a:lnTo>
                    <a:pt x="85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30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Line 311">
              <a:extLst>
                <a:ext uri="{FF2B5EF4-FFF2-40B4-BE49-F238E27FC236}">
                  <a16:creationId xmlns:a16="http://schemas.microsoft.com/office/drawing/2014/main" id="{B83FE40B-84DA-3B43-A079-F054F63C4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669" y="2459036"/>
              <a:ext cx="176213" cy="1588"/>
            </a:xfrm>
            <a:prstGeom prst="line">
              <a:avLst/>
            </a:prstGeom>
            <a:noFill/>
            <a:ln w="12700" cap="rnd">
              <a:solidFill>
                <a:srgbClr val="00030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104" name="Straight Connector 132">
              <a:extLst>
                <a:ext uri="{FF2B5EF4-FFF2-40B4-BE49-F238E27FC236}">
                  <a16:creationId xmlns:a16="http://schemas.microsoft.com/office/drawing/2014/main" id="{285F876F-66AC-484D-9161-CFE5BF9C17C3}"/>
                </a:ext>
              </a:extLst>
            </p:cNvPr>
            <p:cNvCxnSpPr/>
            <p:nvPr/>
          </p:nvCxnSpPr>
          <p:spPr>
            <a:xfrm>
              <a:off x="5358657" y="2222178"/>
              <a:ext cx="259200" cy="0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33">
              <a:extLst>
                <a:ext uri="{FF2B5EF4-FFF2-40B4-BE49-F238E27FC236}">
                  <a16:creationId xmlns:a16="http://schemas.microsoft.com/office/drawing/2014/main" id="{954E5086-61CD-5743-9EFC-C8A591F00327}"/>
                </a:ext>
              </a:extLst>
            </p:cNvPr>
            <p:cNvCxnSpPr/>
            <p:nvPr/>
          </p:nvCxnSpPr>
          <p:spPr>
            <a:xfrm>
              <a:off x="5358657" y="2249509"/>
              <a:ext cx="259200" cy="0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34">
              <a:extLst>
                <a:ext uri="{FF2B5EF4-FFF2-40B4-BE49-F238E27FC236}">
                  <a16:creationId xmlns:a16="http://schemas.microsoft.com/office/drawing/2014/main" id="{79175FCC-8AF9-3F46-9E26-AF48E76C7B90}"/>
                </a:ext>
              </a:extLst>
            </p:cNvPr>
            <p:cNvCxnSpPr/>
            <p:nvPr/>
          </p:nvCxnSpPr>
          <p:spPr>
            <a:xfrm>
              <a:off x="5358657" y="2276840"/>
              <a:ext cx="259200" cy="0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41">
              <a:extLst>
                <a:ext uri="{FF2B5EF4-FFF2-40B4-BE49-F238E27FC236}">
                  <a16:creationId xmlns:a16="http://schemas.microsoft.com/office/drawing/2014/main" id="{F35C631A-8526-184E-90C6-16385476ACD5}"/>
                </a:ext>
              </a:extLst>
            </p:cNvPr>
            <p:cNvCxnSpPr/>
            <p:nvPr/>
          </p:nvCxnSpPr>
          <p:spPr>
            <a:xfrm>
              <a:off x="5358657" y="2372660"/>
              <a:ext cx="90000" cy="0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42">
              <a:extLst>
                <a:ext uri="{FF2B5EF4-FFF2-40B4-BE49-F238E27FC236}">
                  <a16:creationId xmlns:a16="http://schemas.microsoft.com/office/drawing/2014/main" id="{4F00DA7F-F362-1340-8838-A990FBE1CF6D}"/>
                </a:ext>
              </a:extLst>
            </p:cNvPr>
            <p:cNvCxnSpPr/>
            <p:nvPr/>
          </p:nvCxnSpPr>
          <p:spPr>
            <a:xfrm>
              <a:off x="5358657" y="2399990"/>
              <a:ext cx="90000" cy="0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59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defTabSz="914446"/>
            <a:r>
              <a:rPr lang="de-AT" sz="28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Business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de-AT" sz="2000" b="1" dirty="0" err="1"/>
              <a:t>Overview</a:t>
            </a:r>
            <a:endParaRPr lang="de-AT" b="1" dirty="0"/>
          </a:p>
        </p:txBody>
      </p:sp>
      <p:sp>
        <p:nvSpPr>
          <p:cNvPr id="5" name="Freeform 7"/>
          <p:cNvSpPr>
            <a:spLocks/>
          </p:cNvSpPr>
          <p:nvPr/>
        </p:nvSpPr>
        <p:spPr bwMode="gray">
          <a:xfrm>
            <a:off x="1851439" y="2931807"/>
            <a:ext cx="808474" cy="808474"/>
          </a:xfrm>
          <a:custGeom>
            <a:avLst/>
            <a:gdLst>
              <a:gd name="T0" fmla="*/ 702 w 702"/>
              <a:gd name="T1" fmla="*/ 702 h 702"/>
              <a:gd name="T2" fmla="*/ 702 w 702"/>
              <a:gd name="T3" fmla="*/ 0 h 702"/>
              <a:gd name="T4" fmla="*/ 0 w 702"/>
              <a:gd name="T5" fmla="*/ 0 h 702"/>
              <a:gd name="T6" fmla="*/ 702 w 702"/>
              <a:gd name="T7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2" h="702">
                <a:moveTo>
                  <a:pt x="702" y="702"/>
                </a:moveTo>
                <a:cubicBezTo>
                  <a:pt x="702" y="0"/>
                  <a:pt x="702" y="0"/>
                  <a:pt x="70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88"/>
                  <a:pt x="314" y="702"/>
                  <a:pt x="702" y="70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>
              <a:latin typeface="+mj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gray">
          <a:xfrm>
            <a:off x="1595438" y="1821497"/>
            <a:ext cx="1064474" cy="1064474"/>
          </a:xfrm>
          <a:custGeom>
            <a:avLst/>
            <a:gdLst>
              <a:gd name="T0" fmla="*/ 924 w 924"/>
              <a:gd name="T1" fmla="*/ 0 h 924"/>
              <a:gd name="T2" fmla="*/ 0 w 924"/>
              <a:gd name="T3" fmla="*/ 924 h 924"/>
              <a:gd name="T4" fmla="*/ 924 w 924"/>
              <a:gd name="T5" fmla="*/ 924 h 924"/>
              <a:gd name="T6" fmla="*/ 924 w 924"/>
              <a:gd name="T7" fmla="*/ 0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4" h="924">
                <a:moveTo>
                  <a:pt x="924" y="0"/>
                </a:moveTo>
                <a:cubicBezTo>
                  <a:pt x="414" y="0"/>
                  <a:pt x="0" y="414"/>
                  <a:pt x="0" y="924"/>
                </a:cubicBezTo>
                <a:cubicBezTo>
                  <a:pt x="924" y="924"/>
                  <a:pt x="924" y="924"/>
                  <a:pt x="924" y="924"/>
                </a:cubicBezTo>
                <a:lnTo>
                  <a:pt x="92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32400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800" b="1">
                <a:solidFill>
                  <a:srgbClr val="FFFFFF"/>
                </a:solidFill>
                <a:latin typeface="+mj-lt"/>
              </a:rPr>
              <a:t>1</a:t>
            </a:r>
          </a:p>
        </p:txBody>
      </p:sp>
      <p:sp>
        <p:nvSpPr>
          <p:cNvPr id="7" name="Freeform 9"/>
          <p:cNvSpPr>
            <a:spLocks/>
          </p:cNvSpPr>
          <p:nvPr/>
        </p:nvSpPr>
        <p:spPr bwMode="gray">
          <a:xfrm>
            <a:off x="2706237" y="2931807"/>
            <a:ext cx="808474" cy="808474"/>
          </a:xfrm>
          <a:custGeom>
            <a:avLst/>
            <a:gdLst>
              <a:gd name="T0" fmla="*/ 702 w 702"/>
              <a:gd name="T1" fmla="*/ 0 h 702"/>
              <a:gd name="T2" fmla="*/ 0 w 702"/>
              <a:gd name="T3" fmla="*/ 0 h 702"/>
              <a:gd name="T4" fmla="*/ 0 w 702"/>
              <a:gd name="T5" fmla="*/ 702 h 702"/>
              <a:gd name="T6" fmla="*/ 0 w 702"/>
              <a:gd name="T7" fmla="*/ 702 h 702"/>
              <a:gd name="T8" fmla="*/ 702 w 702"/>
              <a:gd name="T9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2" h="702">
                <a:moveTo>
                  <a:pt x="70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02"/>
                  <a:pt x="0" y="702"/>
                  <a:pt x="0" y="702"/>
                </a:cubicBezTo>
                <a:cubicBezTo>
                  <a:pt x="0" y="702"/>
                  <a:pt x="0" y="702"/>
                  <a:pt x="0" y="702"/>
                </a:cubicBezTo>
                <a:cubicBezTo>
                  <a:pt x="388" y="702"/>
                  <a:pt x="702" y="388"/>
                  <a:pt x="70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>
              <a:latin typeface="+mj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gray">
          <a:xfrm>
            <a:off x="2706237" y="2077011"/>
            <a:ext cx="808474" cy="808961"/>
          </a:xfrm>
          <a:custGeom>
            <a:avLst/>
            <a:gdLst>
              <a:gd name="T0" fmla="*/ 0 w 702"/>
              <a:gd name="T1" fmla="*/ 0 h 702"/>
              <a:gd name="T2" fmla="*/ 0 w 702"/>
              <a:gd name="T3" fmla="*/ 0 h 702"/>
              <a:gd name="T4" fmla="*/ 0 w 702"/>
              <a:gd name="T5" fmla="*/ 702 h 702"/>
              <a:gd name="T6" fmla="*/ 702 w 702"/>
              <a:gd name="T7" fmla="*/ 702 h 702"/>
              <a:gd name="T8" fmla="*/ 0 w 702"/>
              <a:gd name="T9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2" h="70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02"/>
                  <a:pt x="0" y="702"/>
                  <a:pt x="0" y="702"/>
                </a:cubicBezTo>
                <a:cubicBezTo>
                  <a:pt x="702" y="702"/>
                  <a:pt x="702" y="702"/>
                  <a:pt x="702" y="702"/>
                </a:cubicBezTo>
                <a:cubicBezTo>
                  <a:pt x="702" y="314"/>
                  <a:pt x="388" y="0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>
              <a:latin typeface="+mj-lt"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gray">
          <a:xfrm>
            <a:off x="4132038" y="2077011"/>
            <a:ext cx="808474" cy="808961"/>
          </a:xfrm>
          <a:custGeom>
            <a:avLst/>
            <a:gdLst>
              <a:gd name="T0" fmla="*/ 702 w 702"/>
              <a:gd name="T1" fmla="*/ 0 h 702"/>
              <a:gd name="T2" fmla="*/ 0 w 702"/>
              <a:gd name="T3" fmla="*/ 702 h 702"/>
              <a:gd name="T4" fmla="*/ 702 w 702"/>
              <a:gd name="T5" fmla="*/ 702 h 702"/>
              <a:gd name="T6" fmla="*/ 702 w 702"/>
              <a:gd name="T7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2" h="702">
                <a:moveTo>
                  <a:pt x="702" y="0"/>
                </a:moveTo>
                <a:cubicBezTo>
                  <a:pt x="314" y="0"/>
                  <a:pt x="0" y="314"/>
                  <a:pt x="0" y="702"/>
                </a:cubicBezTo>
                <a:cubicBezTo>
                  <a:pt x="702" y="702"/>
                  <a:pt x="702" y="702"/>
                  <a:pt x="702" y="702"/>
                </a:cubicBezTo>
                <a:lnTo>
                  <a:pt x="70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>
              <a:latin typeface="+mj-lt"/>
            </a:endParaRPr>
          </a:p>
        </p:txBody>
      </p:sp>
      <p:sp>
        <p:nvSpPr>
          <p:cNvPr id="10" name="Freeform 12"/>
          <p:cNvSpPr>
            <a:spLocks/>
          </p:cNvSpPr>
          <p:nvPr/>
        </p:nvSpPr>
        <p:spPr bwMode="gray">
          <a:xfrm>
            <a:off x="4986837" y="1821497"/>
            <a:ext cx="1063987" cy="1064474"/>
          </a:xfrm>
          <a:custGeom>
            <a:avLst/>
            <a:gdLst>
              <a:gd name="T0" fmla="*/ 0 w 924"/>
              <a:gd name="T1" fmla="*/ 0 h 924"/>
              <a:gd name="T2" fmla="*/ 0 w 924"/>
              <a:gd name="T3" fmla="*/ 924 h 924"/>
              <a:gd name="T4" fmla="*/ 924 w 924"/>
              <a:gd name="T5" fmla="*/ 924 h 924"/>
              <a:gd name="T6" fmla="*/ 0 w 924"/>
              <a:gd name="T7" fmla="*/ 0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4" h="924">
                <a:moveTo>
                  <a:pt x="0" y="0"/>
                </a:moveTo>
                <a:cubicBezTo>
                  <a:pt x="0" y="924"/>
                  <a:pt x="0" y="924"/>
                  <a:pt x="0" y="924"/>
                </a:cubicBezTo>
                <a:cubicBezTo>
                  <a:pt x="924" y="924"/>
                  <a:pt x="924" y="924"/>
                  <a:pt x="924" y="924"/>
                </a:cubicBezTo>
                <a:cubicBezTo>
                  <a:pt x="924" y="414"/>
                  <a:pt x="51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32400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800" b="1">
                <a:solidFill>
                  <a:srgbClr val="FFFFFF"/>
                </a:solidFill>
                <a:latin typeface="+mj-lt"/>
              </a:rPr>
              <a:t>2</a:t>
            </a:r>
          </a:p>
        </p:txBody>
      </p:sp>
      <p:sp>
        <p:nvSpPr>
          <p:cNvPr id="11" name="Freeform 13"/>
          <p:cNvSpPr>
            <a:spLocks/>
          </p:cNvSpPr>
          <p:nvPr/>
        </p:nvSpPr>
        <p:spPr bwMode="gray">
          <a:xfrm>
            <a:off x="4132038" y="2931807"/>
            <a:ext cx="808474" cy="808474"/>
          </a:xfrm>
          <a:custGeom>
            <a:avLst/>
            <a:gdLst>
              <a:gd name="T0" fmla="*/ 702 w 702"/>
              <a:gd name="T1" fmla="*/ 702 h 702"/>
              <a:gd name="T2" fmla="*/ 702 w 702"/>
              <a:gd name="T3" fmla="*/ 0 h 702"/>
              <a:gd name="T4" fmla="*/ 0 w 702"/>
              <a:gd name="T5" fmla="*/ 0 h 702"/>
              <a:gd name="T6" fmla="*/ 0 w 702"/>
              <a:gd name="T7" fmla="*/ 0 h 702"/>
              <a:gd name="T8" fmla="*/ 702 w 702"/>
              <a:gd name="T9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2" h="702">
                <a:moveTo>
                  <a:pt x="702" y="702"/>
                </a:moveTo>
                <a:cubicBezTo>
                  <a:pt x="702" y="0"/>
                  <a:pt x="702" y="0"/>
                  <a:pt x="70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88"/>
                  <a:pt x="314" y="702"/>
                  <a:pt x="702" y="70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>
              <a:latin typeface="+mj-lt"/>
            </a:endParaRPr>
          </a:p>
        </p:txBody>
      </p:sp>
      <p:sp>
        <p:nvSpPr>
          <p:cNvPr id="12" name="Freeform 14"/>
          <p:cNvSpPr>
            <a:spLocks/>
          </p:cNvSpPr>
          <p:nvPr/>
        </p:nvSpPr>
        <p:spPr bwMode="gray">
          <a:xfrm>
            <a:off x="4986836" y="2931807"/>
            <a:ext cx="808474" cy="808474"/>
          </a:xfrm>
          <a:custGeom>
            <a:avLst/>
            <a:gdLst>
              <a:gd name="T0" fmla="*/ 702 w 702"/>
              <a:gd name="T1" fmla="*/ 0 h 702"/>
              <a:gd name="T2" fmla="*/ 702 w 702"/>
              <a:gd name="T3" fmla="*/ 0 h 702"/>
              <a:gd name="T4" fmla="*/ 0 w 702"/>
              <a:gd name="T5" fmla="*/ 0 h 702"/>
              <a:gd name="T6" fmla="*/ 0 w 702"/>
              <a:gd name="T7" fmla="*/ 702 h 702"/>
              <a:gd name="T8" fmla="*/ 702 w 702"/>
              <a:gd name="T9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2" h="702">
                <a:moveTo>
                  <a:pt x="702" y="0"/>
                </a:moveTo>
                <a:cubicBezTo>
                  <a:pt x="702" y="0"/>
                  <a:pt x="702" y="0"/>
                  <a:pt x="70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02"/>
                  <a:pt x="0" y="702"/>
                  <a:pt x="0" y="702"/>
                </a:cubicBezTo>
                <a:cubicBezTo>
                  <a:pt x="388" y="702"/>
                  <a:pt x="702" y="388"/>
                  <a:pt x="70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>
              <a:latin typeface="+mj-lt"/>
            </a:endParaRPr>
          </a:p>
        </p:txBody>
      </p:sp>
      <p:sp>
        <p:nvSpPr>
          <p:cNvPr id="13" name="Freeform 27"/>
          <p:cNvSpPr>
            <a:spLocks/>
          </p:cNvSpPr>
          <p:nvPr/>
        </p:nvSpPr>
        <p:spPr bwMode="gray">
          <a:xfrm>
            <a:off x="4986836" y="3913176"/>
            <a:ext cx="808474" cy="808474"/>
          </a:xfrm>
          <a:custGeom>
            <a:avLst/>
            <a:gdLst>
              <a:gd name="T0" fmla="*/ 0 w 702"/>
              <a:gd name="T1" fmla="*/ 0 h 702"/>
              <a:gd name="T2" fmla="*/ 0 w 702"/>
              <a:gd name="T3" fmla="*/ 702 h 702"/>
              <a:gd name="T4" fmla="*/ 702 w 702"/>
              <a:gd name="T5" fmla="*/ 702 h 702"/>
              <a:gd name="T6" fmla="*/ 0 w 702"/>
              <a:gd name="T7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2" h="702">
                <a:moveTo>
                  <a:pt x="0" y="0"/>
                </a:moveTo>
                <a:cubicBezTo>
                  <a:pt x="0" y="702"/>
                  <a:pt x="0" y="702"/>
                  <a:pt x="0" y="702"/>
                </a:cubicBezTo>
                <a:cubicBezTo>
                  <a:pt x="702" y="702"/>
                  <a:pt x="702" y="702"/>
                  <a:pt x="702" y="702"/>
                </a:cubicBezTo>
                <a:cubicBezTo>
                  <a:pt x="702" y="314"/>
                  <a:pt x="388" y="0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>
              <a:latin typeface="+mj-lt"/>
            </a:endParaRPr>
          </a:p>
        </p:txBody>
      </p:sp>
      <p:sp>
        <p:nvSpPr>
          <p:cNvPr id="14" name="Freeform 28"/>
          <p:cNvSpPr>
            <a:spLocks/>
          </p:cNvSpPr>
          <p:nvPr/>
        </p:nvSpPr>
        <p:spPr bwMode="gray">
          <a:xfrm>
            <a:off x="4986837" y="4767485"/>
            <a:ext cx="1063987" cy="1064474"/>
          </a:xfrm>
          <a:custGeom>
            <a:avLst/>
            <a:gdLst>
              <a:gd name="T0" fmla="*/ 0 w 924"/>
              <a:gd name="T1" fmla="*/ 924 h 924"/>
              <a:gd name="T2" fmla="*/ 924 w 924"/>
              <a:gd name="T3" fmla="*/ 0 h 924"/>
              <a:gd name="T4" fmla="*/ 0 w 924"/>
              <a:gd name="T5" fmla="*/ 0 h 924"/>
              <a:gd name="T6" fmla="*/ 0 w 924"/>
              <a:gd name="T7" fmla="*/ 924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4" h="924">
                <a:moveTo>
                  <a:pt x="0" y="924"/>
                </a:moveTo>
                <a:cubicBezTo>
                  <a:pt x="510" y="924"/>
                  <a:pt x="924" y="510"/>
                  <a:pt x="924" y="0"/>
                </a:cubicBezTo>
                <a:cubicBezTo>
                  <a:pt x="0" y="0"/>
                  <a:pt x="0" y="0"/>
                  <a:pt x="0" y="0"/>
                </a:cubicBezTo>
                <a:lnTo>
                  <a:pt x="0" y="92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7200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800" b="1">
                <a:solidFill>
                  <a:srgbClr val="FFFFFF"/>
                </a:solidFill>
                <a:latin typeface="+mj-lt"/>
              </a:rPr>
              <a:t>4</a:t>
            </a:r>
          </a:p>
        </p:txBody>
      </p:sp>
      <p:sp>
        <p:nvSpPr>
          <p:cNvPr id="15" name="Freeform 29"/>
          <p:cNvSpPr>
            <a:spLocks/>
          </p:cNvSpPr>
          <p:nvPr/>
        </p:nvSpPr>
        <p:spPr bwMode="gray">
          <a:xfrm>
            <a:off x="4132038" y="3913176"/>
            <a:ext cx="808474" cy="808474"/>
          </a:xfrm>
          <a:custGeom>
            <a:avLst/>
            <a:gdLst>
              <a:gd name="T0" fmla="*/ 702 w 702"/>
              <a:gd name="T1" fmla="*/ 0 h 702"/>
              <a:gd name="T2" fmla="*/ 0 w 702"/>
              <a:gd name="T3" fmla="*/ 702 h 702"/>
              <a:gd name="T4" fmla="*/ 702 w 702"/>
              <a:gd name="T5" fmla="*/ 702 h 702"/>
              <a:gd name="T6" fmla="*/ 702 w 702"/>
              <a:gd name="T7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2" h="702">
                <a:moveTo>
                  <a:pt x="702" y="0"/>
                </a:moveTo>
                <a:cubicBezTo>
                  <a:pt x="314" y="0"/>
                  <a:pt x="0" y="314"/>
                  <a:pt x="0" y="702"/>
                </a:cubicBezTo>
                <a:cubicBezTo>
                  <a:pt x="702" y="702"/>
                  <a:pt x="702" y="702"/>
                  <a:pt x="702" y="702"/>
                </a:cubicBezTo>
                <a:lnTo>
                  <a:pt x="70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>
              <a:latin typeface="+mj-lt"/>
            </a:endParaRPr>
          </a:p>
        </p:txBody>
      </p:sp>
      <p:sp>
        <p:nvSpPr>
          <p:cNvPr id="16" name="Freeform 30"/>
          <p:cNvSpPr>
            <a:spLocks/>
          </p:cNvSpPr>
          <p:nvPr/>
        </p:nvSpPr>
        <p:spPr bwMode="gray">
          <a:xfrm>
            <a:off x="4132038" y="4767487"/>
            <a:ext cx="808474" cy="808961"/>
          </a:xfrm>
          <a:custGeom>
            <a:avLst/>
            <a:gdLst>
              <a:gd name="T0" fmla="*/ 702 w 702"/>
              <a:gd name="T1" fmla="*/ 702 h 702"/>
              <a:gd name="T2" fmla="*/ 702 w 702"/>
              <a:gd name="T3" fmla="*/ 0 h 702"/>
              <a:gd name="T4" fmla="*/ 0 w 702"/>
              <a:gd name="T5" fmla="*/ 0 h 702"/>
              <a:gd name="T6" fmla="*/ 702 w 702"/>
              <a:gd name="T7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2" h="702">
                <a:moveTo>
                  <a:pt x="702" y="702"/>
                </a:moveTo>
                <a:cubicBezTo>
                  <a:pt x="702" y="0"/>
                  <a:pt x="702" y="0"/>
                  <a:pt x="70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88"/>
                  <a:pt x="314" y="702"/>
                  <a:pt x="702" y="70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>
              <a:latin typeface="+mj-lt"/>
            </a:endParaRPr>
          </a:p>
        </p:txBody>
      </p:sp>
      <p:sp>
        <p:nvSpPr>
          <p:cNvPr id="17" name="Freeform 31"/>
          <p:cNvSpPr>
            <a:spLocks/>
          </p:cNvSpPr>
          <p:nvPr/>
        </p:nvSpPr>
        <p:spPr bwMode="gray">
          <a:xfrm>
            <a:off x="2706237" y="4767487"/>
            <a:ext cx="808474" cy="808961"/>
          </a:xfrm>
          <a:custGeom>
            <a:avLst/>
            <a:gdLst>
              <a:gd name="T0" fmla="*/ 0 w 702"/>
              <a:gd name="T1" fmla="*/ 702 h 702"/>
              <a:gd name="T2" fmla="*/ 702 w 702"/>
              <a:gd name="T3" fmla="*/ 0 h 702"/>
              <a:gd name="T4" fmla="*/ 0 w 702"/>
              <a:gd name="T5" fmla="*/ 0 h 702"/>
              <a:gd name="T6" fmla="*/ 0 w 702"/>
              <a:gd name="T7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2" h="702">
                <a:moveTo>
                  <a:pt x="0" y="702"/>
                </a:moveTo>
                <a:cubicBezTo>
                  <a:pt x="388" y="702"/>
                  <a:pt x="702" y="388"/>
                  <a:pt x="702" y="0"/>
                </a:cubicBezTo>
                <a:cubicBezTo>
                  <a:pt x="0" y="0"/>
                  <a:pt x="0" y="0"/>
                  <a:pt x="0" y="0"/>
                </a:cubicBezTo>
                <a:lnTo>
                  <a:pt x="0" y="70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>
              <a:latin typeface="+mj-lt"/>
            </a:endParaRPr>
          </a:p>
        </p:txBody>
      </p:sp>
      <p:sp>
        <p:nvSpPr>
          <p:cNvPr id="18" name="Freeform 32"/>
          <p:cNvSpPr>
            <a:spLocks/>
          </p:cNvSpPr>
          <p:nvPr/>
        </p:nvSpPr>
        <p:spPr bwMode="gray">
          <a:xfrm>
            <a:off x="1595438" y="4767485"/>
            <a:ext cx="1064474" cy="1064474"/>
          </a:xfrm>
          <a:custGeom>
            <a:avLst/>
            <a:gdLst>
              <a:gd name="T0" fmla="*/ 924 w 924"/>
              <a:gd name="T1" fmla="*/ 924 h 924"/>
              <a:gd name="T2" fmla="*/ 924 w 924"/>
              <a:gd name="T3" fmla="*/ 0 h 924"/>
              <a:gd name="T4" fmla="*/ 0 w 924"/>
              <a:gd name="T5" fmla="*/ 0 h 924"/>
              <a:gd name="T6" fmla="*/ 924 w 924"/>
              <a:gd name="T7" fmla="*/ 924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4" h="924">
                <a:moveTo>
                  <a:pt x="924" y="924"/>
                </a:moveTo>
                <a:cubicBezTo>
                  <a:pt x="924" y="0"/>
                  <a:pt x="924" y="0"/>
                  <a:pt x="92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10"/>
                  <a:pt x="414" y="924"/>
                  <a:pt x="924" y="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7200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800" b="1">
                <a:solidFill>
                  <a:srgbClr val="FFFFFF"/>
                </a:solidFill>
                <a:latin typeface="+mj-lt"/>
              </a:rPr>
              <a:t>3</a:t>
            </a:r>
          </a:p>
        </p:txBody>
      </p:sp>
      <p:sp>
        <p:nvSpPr>
          <p:cNvPr id="19" name="Freeform 33"/>
          <p:cNvSpPr>
            <a:spLocks/>
          </p:cNvSpPr>
          <p:nvPr/>
        </p:nvSpPr>
        <p:spPr bwMode="gray">
          <a:xfrm>
            <a:off x="2706237" y="3913176"/>
            <a:ext cx="808474" cy="808474"/>
          </a:xfrm>
          <a:custGeom>
            <a:avLst/>
            <a:gdLst>
              <a:gd name="T0" fmla="*/ 702 w 702"/>
              <a:gd name="T1" fmla="*/ 702 h 702"/>
              <a:gd name="T2" fmla="*/ 0 w 702"/>
              <a:gd name="T3" fmla="*/ 0 h 702"/>
              <a:gd name="T4" fmla="*/ 0 w 702"/>
              <a:gd name="T5" fmla="*/ 702 h 702"/>
              <a:gd name="T6" fmla="*/ 702 w 702"/>
              <a:gd name="T7" fmla="*/ 702 h 702"/>
              <a:gd name="T8" fmla="*/ 702 w 702"/>
              <a:gd name="T9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2" h="702">
                <a:moveTo>
                  <a:pt x="702" y="702"/>
                </a:moveTo>
                <a:cubicBezTo>
                  <a:pt x="702" y="314"/>
                  <a:pt x="388" y="0"/>
                  <a:pt x="0" y="0"/>
                </a:cubicBezTo>
                <a:cubicBezTo>
                  <a:pt x="0" y="702"/>
                  <a:pt x="0" y="702"/>
                  <a:pt x="0" y="702"/>
                </a:cubicBezTo>
                <a:cubicBezTo>
                  <a:pt x="702" y="702"/>
                  <a:pt x="702" y="702"/>
                  <a:pt x="702" y="702"/>
                </a:cubicBezTo>
                <a:cubicBezTo>
                  <a:pt x="702" y="702"/>
                  <a:pt x="702" y="702"/>
                  <a:pt x="702" y="70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>
              <a:latin typeface="+mj-lt"/>
            </a:endParaRPr>
          </a:p>
        </p:txBody>
      </p:sp>
      <p:sp>
        <p:nvSpPr>
          <p:cNvPr id="20" name="Freeform 34"/>
          <p:cNvSpPr>
            <a:spLocks/>
          </p:cNvSpPr>
          <p:nvPr/>
        </p:nvSpPr>
        <p:spPr bwMode="gray">
          <a:xfrm>
            <a:off x="1851439" y="3913176"/>
            <a:ext cx="808474" cy="808474"/>
          </a:xfrm>
          <a:custGeom>
            <a:avLst/>
            <a:gdLst>
              <a:gd name="T0" fmla="*/ 702 w 702"/>
              <a:gd name="T1" fmla="*/ 0 h 702"/>
              <a:gd name="T2" fmla="*/ 0 w 702"/>
              <a:gd name="T3" fmla="*/ 702 h 702"/>
              <a:gd name="T4" fmla="*/ 0 w 702"/>
              <a:gd name="T5" fmla="*/ 702 h 702"/>
              <a:gd name="T6" fmla="*/ 702 w 702"/>
              <a:gd name="T7" fmla="*/ 702 h 702"/>
              <a:gd name="T8" fmla="*/ 702 w 702"/>
              <a:gd name="T9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2" h="702">
                <a:moveTo>
                  <a:pt x="702" y="0"/>
                </a:moveTo>
                <a:cubicBezTo>
                  <a:pt x="314" y="0"/>
                  <a:pt x="0" y="314"/>
                  <a:pt x="0" y="702"/>
                </a:cubicBezTo>
                <a:cubicBezTo>
                  <a:pt x="0" y="702"/>
                  <a:pt x="0" y="702"/>
                  <a:pt x="0" y="702"/>
                </a:cubicBezTo>
                <a:cubicBezTo>
                  <a:pt x="702" y="702"/>
                  <a:pt x="702" y="702"/>
                  <a:pt x="702" y="702"/>
                </a:cubicBezTo>
                <a:lnTo>
                  <a:pt x="70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>
              <a:latin typeface="+mj-lt"/>
            </a:endParaRPr>
          </a:p>
        </p:txBody>
      </p:sp>
      <p:grpSp>
        <p:nvGrpSpPr>
          <p:cNvPr id="21" name="Group 67"/>
          <p:cNvGrpSpPr/>
          <p:nvPr/>
        </p:nvGrpSpPr>
        <p:grpSpPr>
          <a:xfrm>
            <a:off x="6564130" y="1556740"/>
            <a:ext cx="4032435" cy="1080704"/>
            <a:chOff x="5241040" y="1768749"/>
            <a:chExt cx="4377058" cy="108070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gray">
            <a:xfrm>
              <a:off x="5241040" y="1768749"/>
              <a:ext cx="4377058" cy="356348"/>
            </a:xfrm>
            <a:prstGeom prst="rect">
              <a:avLst/>
            </a:prstGeom>
            <a:solidFill>
              <a:schemeClr val="tx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36000" rIns="90000" bIns="90000" anchor="ctr"/>
            <a:lstStyle/>
            <a:p>
              <a:pPr defTabSz="801708" eaLnBrk="0" hangingPunct="0">
                <a:defRPr/>
              </a:pPr>
              <a:r>
                <a:rPr lang="en-GB" sz="1600" b="1" dirty="0">
                  <a:solidFill>
                    <a:srgbClr val="FFFFFF"/>
                  </a:solidFill>
                  <a:latin typeface="+mj-lt"/>
                  <a:cs typeface="Arial" charset="0"/>
                </a:rPr>
                <a:t>1 Digital Student Card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gray">
            <a:xfrm>
              <a:off x="5241040" y="2121957"/>
              <a:ext cx="4377058" cy="727496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dash"/>
              <a:headEnd type="triangle"/>
              <a:tailEnd type="triangle"/>
            </a:ln>
            <a:effectLst/>
          </p:spPr>
          <p:txBody>
            <a:bodyPr lIns="108000" tIns="108000" rIns="144000" bIns="72000"/>
            <a:lstStyle/>
            <a:p>
              <a:pPr marL="287346" lvl="1" indent="-285757">
                <a:lnSpc>
                  <a:spcPct val="90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/>
              </a:pPr>
              <a:r>
                <a:rPr lang="en-GB" sz="1600" dirty="0">
                  <a:latin typeface="+mj-lt"/>
                </a:rPr>
                <a:t>Fee per issued digital student card</a:t>
              </a:r>
            </a:p>
          </p:txBody>
        </p:sp>
      </p:grpSp>
      <p:grpSp>
        <p:nvGrpSpPr>
          <p:cNvPr id="24" name="Group 68"/>
          <p:cNvGrpSpPr/>
          <p:nvPr/>
        </p:nvGrpSpPr>
        <p:grpSpPr>
          <a:xfrm>
            <a:off x="6564130" y="2709831"/>
            <a:ext cx="4032435" cy="1080704"/>
            <a:chOff x="5241040" y="2922428"/>
            <a:chExt cx="4377058" cy="1080704"/>
          </a:xfrm>
        </p:grpSpPr>
        <p:sp>
          <p:nvSpPr>
            <p:cNvPr id="25" name="Rectangle 19"/>
            <p:cNvSpPr>
              <a:spLocks noChangeArrowheads="1"/>
            </p:cNvSpPr>
            <p:nvPr/>
          </p:nvSpPr>
          <p:spPr bwMode="gray">
            <a:xfrm>
              <a:off x="5241040" y="2922428"/>
              <a:ext cx="4377058" cy="356348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36000" rIns="90000" bIns="90000" anchor="ctr"/>
            <a:lstStyle/>
            <a:p>
              <a:pPr defTabSz="801708" eaLnBrk="0" hangingPunct="0">
                <a:defRPr/>
              </a:pPr>
              <a:r>
                <a:rPr lang="en-GB" sz="1600" b="1" dirty="0">
                  <a:solidFill>
                    <a:srgbClr val="FFFFFF"/>
                  </a:solidFill>
                  <a:latin typeface="+mj-lt"/>
                  <a:cs typeface="Arial" charset="0"/>
                </a:rPr>
                <a:t>2 Affiliate Program</a:t>
              </a: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gray">
            <a:xfrm>
              <a:off x="5241040" y="3275636"/>
              <a:ext cx="4377058" cy="727496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dash"/>
              <a:headEnd type="triangle"/>
              <a:tailEnd type="triangle"/>
            </a:ln>
            <a:effectLst/>
          </p:spPr>
          <p:txBody>
            <a:bodyPr lIns="108000" tIns="108000" rIns="144000" bIns="72000"/>
            <a:lstStyle/>
            <a:p>
              <a:pPr marL="287346" lvl="1" indent="-285757">
                <a:lnSpc>
                  <a:spcPct val="90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/>
              </a:pPr>
              <a:r>
                <a:rPr lang="en-GB" sz="1600" dirty="0">
                  <a:latin typeface="+mj-lt"/>
                </a:rPr>
                <a:t>Commission for every booking via affiliate link</a:t>
              </a:r>
            </a:p>
          </p:txBody>
        </p:sp>
      </p:grpSp>
      <p:grpSp>
        <p:nvGrpSpPr>
          <p:cNvPr id="27" name="Group 69"/>
          <p:cNvGrpSpPr/>
          <p:nvPr/>
        </p:nvGrpSpPr>
        <p:grpSpPr>
          <a:xfrm>
            <a:off x="6564130" y="3862922"/>
            <a:ext cx="4032435" cy="1080704"/>
            <a:chOff x="5241040" y="4062657"/>
            <a:chExt cx="4377058" cy="1080704"/>
          </a:xfrm>
        </p:grpSpPr>
        <p:sp>
          <p:nvSpPr>
            <p:cNvPr id="28" name="Rectangle 19"/>
            <p:cNvSpPr>
              <a:spLocks noChangeArrowheads="1"/>
            </p:cNvSpPr>
            <p:nvPr/>
          </p:nvSpPr>
          <p:spPr bwMode="gray">
            <a:xfrm>
              <a:off x="5241040" y="4062657"/>
              <a:ext cx="4377058" cy="356348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36000" rIns="90000" bIns="90000" anchor="ctr"/>
            <a:lstStyle/>
            <a:p>
              <a:pPr defTabSz="801708" eaLnBrk="0" hangingPunct="0">
                <a:defRPr/>
              </a:pPr>
              <a:r>
                <a:rPr lang="en-GB" sz="1600" b="1" dirty="0">
                  <a:solidFill>
                    <a:srgbClr val="FFFFFF"/>
                  </a:solidFill>
                  <a:latin typeface="+mj-lt"/>
                  <a:cs typeface="Arial" charset="0"/>
                </a:rPr>
                <a:t>3 Transaction fees </a:t>
              </a:r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gray">
            <a:xfrm>
              <a:off x="5241040" y="4415865"/>
              <a:ext cx="4377058" cy="727496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dash"/>
              <a:headEnd type="triangle"/>
              <a:tailEnd type="triangle"/>
            </a:ln>
            <a:effectLst/>
          </p:spPr>
          <p:txBody>
            <a:bodyPr lIns="108000" tIns="108000" rIns="144000" bIns="72000"/>
            <a:lstStyle/>
            <a:p>
              <a:pPr marL="287346" lvl="1" indent="-285757">
                <a:lnSpc>
                  <a:spcPct val="90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/>
              </a:pPr>
              <a:r>
                <a:rPr lang="en-GB" sz="1600" dirty="0">
                  <a:latin typeface="+mj-lt"/>
                </a:rPr>
                <a:t>Transaction fees for every verification done on the blockchain </a:t>
              </a:r>
            </a:p>
          </p:txBody>
        </p:sp>
      </p:grpSp>
      <p:grpSp>
        <p:nvGrpSpPr>
          <p:cNvPr id="30" name="Group 70"/>
          <p:cNvGrpSpPr/>
          <p:nvPr/>
        </p:nvGrpSpPr>
        <p:grpSpPr>
          <a:xfrm>
            <a:off x="6564130" y="5016013"/>
            <a:ext cx="4032435" cy="1080704"/>
            <a:chOff x="5241040" y="5228021"/>
            <a:chExt cx="4377058" cy="1080704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gray">
            <a:xfrm>
              <a:off x="5241040" y="5228021"/>
              <a:ext cx="4377058" cy="356348"/>
            </a:xfrm>
            <a:prstGeom prst="rect">
              <a:avLst/>
            </a:prstGeom>
            <a:solidFill>
              <a:schemeClr val="accent5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36000" rIns="90000" bIns="90000" anchor="ctr"/>
            <a:lstStyle/>
            <a:p>
              <a:pPr defTabSz="801708" eaLnBrk="0" hangingPunct="0">
                <a:defRPr/>
              </a:pPr>
              <a:r>
                <a:rPr lang="en-GB" sz="1600" b="1" dirty="0">
                  <a:solidFill>
                    <a:srgbClr val="FFFFFF"/>
                  </a:solidFill>
                  <a:latin typeface="+mj-lt"/>
                  <a:cs typeface="Arial" charset="0"/>
                </a:rPr>
                <a:t>4 Subscription Model for Institutions</a:t>
              </a: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gray">
            <a:xfrm>
              <a:off x="5241040" y="5581229"/>
              <a:ext cx="4377058" cy="727496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dash"/>
              <a:headEnd type="triangle"/>
              <a:tailEnd type="triangle"/>
            </a:ln>
            <a:effectLst/>
          </p:spPr>
          <p:txBody>
            <a:bodyPr lIns="108000" tIns="108000" rIns="144000" bIns="72000"/>
            <a:lstStyle/>
            <a:p>
              <a:pPr marL="287346" lvl="1" indent="-285757">
                <a:lnSpc>
                  <a:spcPct val="90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/>
              </a:pPr>
              <a:r>
                <a:rPr lang="en-GB" sz="1600" dirty="0">
                  <a:latin typeface="+mj-lt"/>
                </a:rPr>
                <a:t>Monthly contribution for Universities and Institutions to be featured in the suggestions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372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F539D59-71E9-4B4F-B028-AC48A26965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6848" y="1665289"/>
            <a:ext cx="5316920" cy="2125876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New Campus Card at Swiss </a:t>
            </a:r>
            <a:r>
              <a:rPr lang="en-US" dirty="0"/>
              <a:t>universities</a:t>
            </a:r>
            <a:r>
              <a:rPr lang="de-DE" dirty="0"/>
              <a:t> </a:t>
            </a:r>
            <a:r>
              <a:rPr lang="en-US" dirty="0"/>
              <a:t>cost on average 20-25 CHF</a:t>
            </a:r>
          </a:p>
          <a:p>
            <a:r>
              <a:rPr lang="en-US" dirty="0"/>
              <a:t>Digital Student Card would be priced at 15 CHF</a:t>
            </a:r>
          </a:p>
          <a:p>
            <a:r>
              <a:rPr lang="en-US" dirty="0"/>
              <a:t>No loss of card possible, no additional costs</a:t>
            </a:r>
          </a:p>
          <a:p>
            <a:r>
              <a:rPr lang="en-US" dirty="0"/>
              <a:t>Less administrative burdens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7B8CA37-9E96-453D-B44D-B3E2DD28668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17866" y="1665288"/>
            <a:ext cx="5316921" cy="2125877"/>
          </a:xfrm>
        </p:spPr>
        <p:txBody>
          <a:bodyPr/>
          <a:lstStyle/>
          <a:p>
            <a:endParaRPr lang="de-DE" dirty="0"/>
          </a:p>
          <a:p>
            <a:r>
              <a:rPr lang="en-US" dirty="0"/>
              <a:t>Affiliate Links from recommendations within the app to the booking site of the partner</a:t>
            </a:r>
          </a:p>
          <a:p>
            <a:r>
              <a:rPr lang="en-US" dirty="0"/>
              <a:t>Revenue share for every successful sale</a:t>
            </a:r>
          </a:p>
          <a:p>
            <a:r>
              <a:rPr lang="en-US" dirty="0"/>
              <a:t>Offer low revenue shares to guarantee competitive and fair pricing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8FD245-B433-4F44-9FF6-C50AD3DFD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800" dirty="0" err="1"/>
              <a:t>Detailed</a:t>
            </a:r>
            <a:r>
              <a:rPr lang="de-DE" sz="2800" dirty="0"/>
              <a:t> Business </a:t>
            </a:r>
            <a:r>
              <a:rPr lang="de-DE" sz="2800" dirty="0" err="1"/>
              <a:t>model</a:t>
            </a: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2F6E442-D299-4E06-AB31-A384453DCF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93C98BFF-5FDF-410D-9BDD-37F69F88DD34}"/>
              </a:ext>
            </a:extLst>
          </p:cNvPr>
          <p:cNvSpPr txBox="1">
            <a:spLocks/>
          </p:cNvSpPr>
          <p:nvPr/>
        </p:nvSpPr>
        <p:spPr>
          <a:xfrm>
            <a:off x="6318231" y="4181142"/>
            <a:ext cx="5094690" cy="2125877"/>
          </a:xfrm>
          <a:prstGeom prst="rect">
            <a:avLst/>
          </a:prstGeom>
        </p:spPr>
        <p:txBody>
          <a:bodyPr lIns="0" tIns="36000" rIns="0" bIns="36000"/>
          <a:lstStyle>
            <a:lvl1pPr marL="228612" indent="-228612" algn="l" defTabSz="91444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en-US" sz="1600" b="0" i="0" kern="1200" dirty="0" smtClean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450861" indent="-228606" algn="l" defTabSz="91444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en-US" sz="1400" b="0" i="0" kern="1200" dirty="0" smtClean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717568" indent="-228606" algn="l" defTabSz="91444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en-US" sz="1200" b="0" i="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80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4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2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en-US" dirty="0"/>
              <a:t>Subscription model to be placed in the recommended courses</a:t>
            </a:r>
          </a:p>
          <a:p>
            <a:r>
              <a:rPr lang="en-US" dirty="0"/>
              <a:t>Aiming at Universities and Institutions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1A3A6CC4-8B87-492D-8210-10B884E910EE}"/>
              </a:ext>
            </a:extLst>
          </p:cNvPr>
          <p:cNvSpPr txBox="1">
            <a:spLocks/>
          </p:cNvSpPr>
          <p:nvPr/>
        </p:nvSpPr>
        <p:spPr>
          <a:xfrm>
            <a:off x="556847" y="4187079"/>
            <a:ext cx="5316921" cy="2125877"/>
          </a:xfrm>
          <a:prstGeom prst="rect">
            <a:avLst/>
          </a:prstGeom>
        </p:spPr>
        <p:txBody>
          <a:bodyPr lIns="0" tIns="36000" rIns="0" bIns="36000"/>
          <a:lstStyle>
            <a:lvl1pPr marL="228612" indent="-228612" algn="l" defTabSz="91444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en-US" sz="1600" b="0" i="0" kern="1200" dirty="0" smtClean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450861" indent="-228606" algn="l" defTabSz="91444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en-US" sz="1400" b="0" i="0" kern="1200" dirty="0" smtClean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717568" indent="-228606" algn="l" defTabSz="91444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en-US" sz="1200" b="0" i="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80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4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2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en-US" dirty="0"/>
              <a:t>Companies that use the blockchain pay per verification</a:t>
            </a:r>
          </a:p>
          <a:p>
            <a:r>
              <a:rPr lang="en-US" dirty="0"/>
              <a:t>Additional subscription model offering a certain number of transactions per quarter </a:t>
            </a:r>
          </a:p>
          <a:p>
            <a:r>
              <a:rPr lang="en-US" dirty="0"/>
              <a:t>Bulk discounts</a:t>
            </a:r>
          </a:p>
          <a:p>
            <a:endParaRPr lang="de-DE" dirty="0"/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DC0B59CD-42DD-43BC-A829-83931507AF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7213" y="1682654"/>
            <a:ext cx="5316555" cy="349244"/>
          </a:xfrm>
          <a:prstGeom prst="rect">
            <a:avLst/>
          </a:prstGeom>
          <a:solidFill>
            <a:schemeClr val="tx2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000" tIns="36000" rIns="90000" bIns="90000" anchor="ctr"/>
          <a:lstStyle/>
          <a:p>
            <a:pPr defTabSz="801708" eaLnBrk="0" hangingPunct="0">
              <a:defRPr/>
            </a:pPr>
            <a:r>
              <a:rPr lang="en-GB" sz="1600" b="1" dirty="0">
                <a:solidFill>
                  <a:srgbClr val="FFFFFF"/>
                </a:solidFill>
                <a:latin typeface="+mj-lt"/>
                <a:cs typeface="Arial" charset="0"/>
              </a:rPr>
              <a:t>Digital Student Card</a:t>
            </a: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0AD57015-E26B-42D7-BA17-0D6161B187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18231" y="1685039"/>
            <a:ext cx="5094690" cy="349244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000" tIns="36000" rIns="90000" bIns="90000" anchor="ctr"/>
          <a:lstStyle/>
          <a:p>
            <a:pPr defTabSz="801708" eaLnBrk="0" hangingPunct="0">
              <a:defRPr/>
            </a:pPr>
            <a:r>
              <a:rPr lang="en-GB" sz="1600" b="1" dirty="0">
                <a:solidFill>
                  <a:srgbClr val="FFFFFF"/>
                </a:solidFill>
                <a:latin typeface="+mj-lt"/>
                <a:cs typeface="Arial" charset="0"/>
              </a:rPr>
              <a:t>Affiliate Program</a:t>
            </a: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1DC62ECC-9366-4551-8075-777E896A86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7213" y="4181142"/>
            <a:ext cx="5316555" cy="34924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000" tIns="36000" rIns="90000" bIns="90000" anchor="ctr"/>
          <a:lstStyle/>
          <a:p>
            <a:pPr defTabSz="801708" eaLnBrk="0" hangingPunct="0">
              <a:defRPr/>
            </a:pPr>
            <a:r>
              <a:rPr lang="en-GB" sz="1600" b="1" dirty="0">
                <a:solidFill>
                  <a:srgbClr val="FFFFFF"/>
                </a:solidFill>
                <a:latin typeface="+mj-lt"/>
                <a:cs typeface="Arial" charset="0"/>
              </a:rPr>
              <a:t>Transaction fees 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0FA00DAD-27AD-450D-B7B7-7C38DA511D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18231" y="4181142"/>
            <a:ext cx="5094690" cy="349244"/>
          </a:xfrm>
          <a:prstGeom prst="rect">
            <a:avLst/>
          </a:prstGeom>
          <a:solidFill>
            <a:schemeClr val="accent5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000" tIns="36000" rIns="90000" bIns="90000" anchor="ctr"/>
          <a:lstStyle/>
          <a:p>
            <a:pPr defTabSz="801708" eaLnBrk="0" hangingPunct="0">
              <a:defRPr/>
            </a:pPr>
            <a:r>
              <a:rPr lang="en-GB" sz="1600" b="1" dirty="0">
                <a:solidFill>
                  <a:srgbClr val="FFFFFF"/>
                </a:solidFill>
                <a:latin typeface="+mj-lt"/>
                <a:cs typeface="Arial" charset="0"/>
              </a:rPr>
              <a:t>Subscription Model 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7A3E88D-C1DB-4797-ABF2-930FE385A20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96000" y="1467299"/>
            <a:ext cx="1" cy="495867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E839EE9-D48E-47EC-9D20-B38BA846BB16}"/>
              </a:ext>
            </a:extLst>
          </p:cNvPr>
          <p:cNvCxnSpPr>
            <a:cxnSpLocks/>
          </p:cNvCxnSpPr>
          <p:nvPr/>
        </p:nvCxnSpPr>
        <p:spPr>
          <a:xfrm>
            <a:off x="556847" y="3910988"/>
            <a:ext cx="11077940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656332"/>
      </p:ext>
    </p:extLst>
  </p:cSld>
  <p:clrMapOvr>
    <a:masterClrMapping/>
  </p:clrMapOvr>
</p:sld>
</file>

<file path=ppt/theme/theme1.xml><?xml version="1.0" encoding="utf-8"?>
<a:theme xmlns:a="http://schemas.openxmlformats.org/drawingml/2006/main" name="180DC Munich">
  <a:themeElements>
    <a:clrScheme name="Benutzerdefiniert 2">
      <a:dk1>
        <a:srgbClr val="424747"/>
      </a:dk1>
      <a:lt1>
        <a:srgbClr val="F8F6F8"/>
      </a:lt1>
      <a:dk2>
        <a:srgbClr val="6E7377"/>
      </a:dk2>
      <a:lt2>
        <a:srgbClr val="DCE1E5"/>
      </a:lt2>
      <a:accent1>
        <a:srgbClr val="0043AA"/>
      </a:accent1>
      <a:accent2>
        <a:srgbClr val="F599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ah_SlideMaster" id="{A22F2463-E0A7-2A40-8BD9-64AB537085F0}" vid="{4A343352-5AA2-544A-AC0A-468A80F9DEED}"/>
    </a:ext>
  </a:extLst>
</a:theme>
</file>

<file path=ppt/theme/theme2.xml><?xml version="1.0" encoding="utf-8"?>
<a:theme xmlns:a="http://schemas.openxmlformats.org/drawingml/2006/main" name="Office">
  <a:themeElements>
    <a:clrScheme name="Switch_2">
      <a:dk1>
        <a:srgbClr val="424747"/>
      </a:dk1>
      <a:lt1>
        <a:srgbClr val="F8F6F8"/>
      </a:lt1>
      <a:dk2>
        <a:srgbClr val="6E7377"/>
      </a:dk2>
      <a:lt2>
        <a:srgbClr val="DCE1E5"/>
      </a:lt2>
      <a:accent1>
        <a:srgbClr val="0043A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42913854FA6844896040DF40062B8C" ma:contentTypeVersion="10" ma:contentTypeDescription="Ein neues Dokument erstellen." ma:contentTypeScope="" ma:versionID="763065851248c51215806286c61d5441">
  <xsd:schema xmlns:xsd="http://www.w3.org/2001/XMLSchema" xmlns:xs="http://www.w3.org/2001/XMLSchema" xmlns:p="http://schemas.microsoft.com/office/2006/metadata/properties" xmlns:ns2="822207ad-c02a-49d1-84fd-c3dd721bdb45" xmlns:ns3="0c94be88-3b22-44f5-91ef-c2816a582c56" targetNamespace="http://schemas.microsoft.com/office/2006/metadata/properties" ma:root="true" ma:fieldsID="ecad0d5432be797ee2f33261e28d031d" ns2:_="" ns3:_="">
    <xsd:import namespace="822207ad-c02a-49d1-84fd-c3dd721bdb45"/>
    <xsd:import namespace="0c94be88-3b22-44f5-91ef-c2816a582c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207ad-c02a-49d1-84fd-c3dd721bdb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Zuletzt freigegeben nach Benutz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Zuletzt freigegeben nach Zeitpunkt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4be88-3b22-44f5-91ef-c2816a582c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B7DDF6-B8CF-470A-8751-C3AFB3D1B4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80B62B-637C-4F3C-A42B-633EF590F5CA}">
  <ds:schemaRefs>
    <ds:schemaRef ds:uri="0c94be88-3b22-44f5-91ef-c2816a582c56"/>
    <ds:schemaRef ds:uri="822207ad-c02a-49d1-84fd-c3dd721bdb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365C3AB-7CDB-4DF8-B975-98F52F442698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0c94be88-3b22-44f5-91ef-c2816a582c56"/>
    <ds:schemaRef ds:uri="822207ad-c02a-49d1-84fd-c3dd721bdb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401</Words>
  <Application>Microsoft Office PowerPoint</Application>
  <PresentationFormat>Breitbild</PresentationFormat>
  <Paragraphs>86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23" baseType="lpstr">
      <vt:lpstr>Arial</vt:lpstr>
      <vt:lpstr>Bahnschrift</vt:lpstr>
      <vt:lpstr>Bahnschrift Light SemiCondensed</vt:lpstr>
      <vt:lpstr>Bahnschrift SemiBold Condensed</vt:lpstr>
      <vt:lpstr>Bahnschrift SemiCondensed</vt:lpstr>
      <vt:lpstr>Calibri</vt:lpstr>
      <vt:lpstr>Calibri Light</vt:lpstr>
      <vt:lpstr>Georgia</vt:lpstr>
      <vt:lpstr>Lato</vt:lpstr>
      <vt:lpstr>Tiempos Text</vt:lpstr>
      <vt:lpstr>Wingdings</vt:lpstr>
      <vt:lpstr>180DC Munich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ge56nal</dc:creator>
  <cp:lastModifiedBy>Daniel Pflüger</cp:lastModifiedBy>
  <cp:revision>2</cp:revision>
  <dcterms:created xsi:type="dcterms:W3CDTF">2022-03-24T18:23:58Z</dcterms:created>
  <dcterms:modified xsi:type="dcterms:W3CDTF">2022-03-25T08:39:31Z</dcterms:modified>
</cp:coreProperties>
</file>