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975" r:id="rId2"/>
    <p:sldId id="978" r:id="rId3"/>
    <p:sldId id="979" r:id="rId4"/>
    <p:sldId id="980" r:id="rId5"/>
    <p:sldId id="983" r:id="rId6"/>
    <p:sldId id="981" r:id="rId7"/>
    <p:sldId id="982" r:id="rId8"/>
    <p:sldId id="984" r:id="rId9"/>
    <p:sldId id="987" r:id="rId10"/>
    <p:sldId id="986" r:id="rId11"/>
    <p:sldId id="985" r:id="rId12"/>
    <p:sldId id="989" r:id="rId13"/>
    <p:sldId id="988" r:id="rId14"/>
    <p:sldId id="990" r:id="rId15"/>
    <p:sldId id="991" r:id="rId16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86404" autoAdjust="0"/>
  </p:normalViewPr>
  <p:slideViewPr>
    <p:cSldViewPr snapToObjects="1">
      <p:cViewPr varScale="1">
        <p:scale>
          <a:sx n="71" d="100"/>
          <a:sy n="71" d="100"/>
        </p:scale>
        <p:origin x="184" y="70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0399760-C71E-5A4E-BCAD-7F037C4CD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63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6A89A9-0D20-6449-9B74-95EC01571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71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5100B0A-50D1-6C4E-A79C-EF6ACE288994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532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6A89A9-0D20-6449-9B74-95EC0157144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43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30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1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1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975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954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01775"/>
            <a:ext cx="8839200" cy="1927225"/>
          </a:xfrm>
        </p:spPr>
        <p:txBody>
          <a:bodyPr/>
          <a:lstStyle/>
          <a:p>
            <a:pPr eaLnBrk="1" hangingPunct="1"/>
            <a:r>
              <a:rPr lang="zh-CN" altLang="en-US" sz="4400" dirty="0" smtClean="0"/>
              <a:t>数据库大</a:t>
            </a:r>
            <a:r>
              <a:rPr lang="zh-CN" altLang="en-US" sz="4400" dirty="0"/>
              <a:t>作业答辩</a:t>
            </a:r>
            <a:endParaRPr lang="zh-CN" altLang="zh-CN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276600"/>
            <a:ext cx="7010400" cy="1524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133984"/>
                </a:solidFill>
                <a:ea typeface="华文新魏" charset="-122"/>
              </a:rPr>
              <a:t>曹金坤</a:t>
            </a:r>
            <a:endParaRPr lang="en-US" altLang="zh-CN" b="1" dirty="0">
              <a:solidFill>
                <a:srgbClr val="133984"/>
              </a:solidFill>
              <a:ea typeface="华文新魏" charset="-122"/>
            </a:endParaRPr>
          </a:p>
          <a:p>
            <a:pPr eaLnBrk="1" hangingPunct="1"/>
            <a:r>
              <a:rPr lang="en-US" altLang="zh-CN" b="1" dirty="0" smtClean="0">
                <a:solidFill>
                  <a:srgbClr val="133984"/>
                </a:solidFill>
                <a:ea typeface="华文新魏" charset="-122"/>
              </a:rPr>
              <a:t>515260910022</a:t>
            </a:r>
            <a:endParaRPr lang="zh-CN" altLang="zh-CN" b="1" dirty="0">
              <a:solidFill>
                <a:srgbClr val="133984"/>
              </a:solidFill>
              <a:ea typeface="华文新魏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时间性能测试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484187"/>
          </a:xfrm>
        </p:spPr>
        <p:txBody>
          <a:bodyPr/>
          <a:lstStyle/>
          <a:p>
            <a:r>
              <a:rPr kumimoji="1" lang="zh-CN" altLang="en-US" sz="2000" dirty="0" smtClean="0"/>
              <a:t>试验</a:t>
            </a:r>
            <a:r>
              <a:rPr kumimoji="1" lang="en-US" altLang="zh-CN" sz="2000" dirty="0" smtClean="0"/>
              <a:t>1:</a:t>
            </a:r>
            <a:r>
              <a:rPr kumimoji="1" lang="zh-CN" altLang="en-US" sz="2000" dirty="0" smtClean="0"/>
              <a:t> 时间性能与数据量关系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nodesize</a:t>
            </a:r>
            <a:r>
              <a:rPr kumimoji="1" lang="en-US" altLang="zh-CN" sz="2000" dirty="0" smtClean="0"/>
              <a:t> = 64)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1905000"/>
            <a:ext cx="4699000" cy="181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57350"/>
            <a:ext cx="3441700" cy="23114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1316181" y="3996896"/>
            <a:ext cx="5721736" cy="51319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插入、查找操作用时与数据量呈线性关系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219200" y="4757737"/>
            <a:ext cx="6029513" cy="51319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删除和替换操作用时与数据量呈超线性关系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42781" y="5763205"/>
            <a:ext cx="3601800" cy="513191"/>
          </a:xfrm>
          <a:prstGeom prst="round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数据增多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，逐渐接近线性</a:t>
            </a:r>
          </a:p>
        </p:txBody>
      </p:sp>
      <p:cxnSp>
        <p:nvCxnSpPr>
          <p:cNvPr id="10" name="直线箭头连接符 9"/>
          <p:cNvCxnSpPr/>
          <p:nvPr/>
        </p:nvCxnSpPr>
        <p:spPr bwMode="auto">
          <a:xfrm flipV="1">
            <a:off x="2971800" y="5299074"/>
            <a:ext cx="533400" cy="415926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椭圆 10"/>
          <p:cNvSpPr/>
          <p:nvPr/>
        </p:nvSpPr>
        <p:spPr bwMode="auto">
          <a:xfrm>
            <a:off x="4736605" y="5655310"/>
            <a:ext cx="2225692" cy="652255"/>
          </a:xfrm>
          <a:prstGeom prst="ellipse">
            <a:avLst/>
          </a:prstGeom>
          <a:solidFill>
            <a:srgbClr val="FFFF00">
              <a:alpha val="99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Why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？</a:t>
            </a:r>
            <a:r>
              <a:rPr lang="zh-CN" altLang="en-US" dirty="0" smtClean="0">
                <a:ea typeface="黑体" pitchFamily="2" charset="-122"/>
              </a:rPr>
              <a:t>！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08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时间性能检测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548" y="969825"/>
            <a:ext cx="8229600" cy="484187"/>
          </a:xfrm>
        </p:spPr>
        <p:txBody>
          <a:bodyPr/>
          <a:lstStyle/>
          <a:p>
            <a:r>
              <a:rPr kumimoji="1" lang="zh-CN" altLang="en-US" sz="2000" dirty="0" smtClean="0"/>
              <a:t>试验</a:t>
            </a:r>
            <a:r>
              <a:rPr kumimoji="1" lang="en-US" altLang="zh-CN" sz="2000" dirty="0" smtClean="0"/>
              <a:t>2</a:t>
            </a:r>
            <a:r>
              <a:rPr kumimoji="1" lang="en-US" altLang="zh-CN" sz="2000" dirty="0" smtClean="0"/>
              <a:t>.1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时间性能与节点大小关系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3" y="1447800"/>
            <a:ext cx="3810000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48" y="1444487"/>
            <a:ext cx="4267200" cy="236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" y="3911462"/>
            <a:ext cx="3839817" cy="2336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48" y="3911462"/>
            <a:ext cx="4267200" cy="2336938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31800" y="944563"/>
            <a:ext cx="8229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6"/>
              </a:buBlip>
              <a:defRPr sz="28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-122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955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30527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5099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9671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r>
              <a:rPr kumimoji="1" lang="zh-CN" altLang="en-US" sz="2000" kern="0" smtClean="0"/>
              <a:t>试验</a:t>
            </a:r>
            <a:r>
              <a:rPr kumimoji="1" lang="en-US" altLang="zh-CN" sz="2000" kern="0" smtClean="0"/>
              <a:t>2.2</a:t>
            </a:r>
            <a:r>
              <a:rPr kumimoji="1" lang="zh-CN" altLang="en-US" sz="2000" kern="0" smtClean="0"/>
              <a:t> 时间性能与数据量再测试</a:t>
            </a:r>
            <a:endParaRPr kumimoji="1" lang="zh-CN" altLang="en-US" sz="2000" kern="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361661"/>
            <a:ext cx="3935896" cy="23721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95" y="1371600"/>
            <a:ext cx="3963505" cy="2362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1" y="3886200"/>
            <a:ext cx="3935896" cy="2514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99" y="3886200"/>
            <a:ext cx="393589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时间性能测试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560387"/>
          </a:xfrm>
        </p:spPr>
        <p:txBody>
          <a:bodyPr/>
          <a:lstStyle/>
          <a:p>
            <a:r>
              <a:rPr kumimoji="1" lang="zh-CN" altLang="en-US" sz="2000" dirty="0" smtClean="0"/>
              <a:t>试验</a:t>
            </a:r>
            <a:r>
              <a:rPr kumimoji="1" lang="en-US" altLang="zh-CN" sz="2000" dirty="0" smtClean="0"/>
              <a:t>3:</a:t>
            </a:r>
            <a:r>
              <a:rPr kumimoji="1" lang="zh-CN" altLang="en-US" sz="2000" dirty="0" smtClean="0"/>
              <a:t>时间性能与缓存大小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28850"/>
            <a:ext cx="5867400" cy="3472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88" y="2438400"/>
            <a:ext cx="4772212" cy="27932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88" y="2438400"/>
            <a:ext cx="4772212" cy="27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空间性能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941387"/>
          </a:xfrm>
        </p:spPr>
        <p:txBody>
          <a:bodyPr/>
          <a:lstStyle/>
          <a:p>
            <a:r>
              <a:rPr kumimoji="1" lang="zh-CN" altLang="en-US" sz="2000" dirty="0" smtClean="0"/>
              <a:t>测试</a:t>
            </a:r>
            <a:r>
              <a:rPr kumimoji="1" lang="en-US" altLang="zh-CN" sz="2000" dirty="0" smtClean="0"/>
              <a:t>1:</a:t>
            </a:r>
            <a:r>
              <a:rPr kumimoji="1" lang="zh-CN" altLang="en-US" sz="2000" dirty="0" smtClean="0"/>
              <a:t>分别在有和没有空间重利用的情况下，随机存储</a:t>
            </a:r>
            <a:r>
              <a:rPr kumimoji="1" lang="en-US" altLang="zh-CN" sz="2000" dirty="0" smtClean="0"/>
              <a:t>500k</a:t>
            </a:r>
            <a:r>
              <a:rPr kumimoji="1" lang="zh-CN" altLang="en-US" sz="2000" dirty="0" smtClean="0"/>
              <a:t>条数据，删除</a:t>
            </a:r>
            <a:r>
              <a:rPr kumimoji="1" lang="en-US" altLang="zh-CN" sz="2000" dirty="0" smtClean="0"/>
              <a:t>200k</a:t>
            </a:r>
            <a:r>
              <a:rPr kumimoji="1" lang="zh-CN" altLang="en-US" sz="2000" dirty="0" smtClean="0"/>
              <a:t>条数据，再存储</a:t>
            </a:r>
            <a:r>
              <a:rPr kumimoji="1" lang="en-US" altLang="zh-CN" sz="2000" dirty="0" smtClean="0"/>
              <a:t>500k</a:t>
            </a:r>
            <a:r>
              <a:rPr kumimoji="1" lang="zh-CN" altLang="en-US" sz="2000" dirty="0" smtClean="0"/>
              <a:t>条数据。</a:t>
            </a:r>
            <a:endParaRPr kumimoji="1"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04800" y="346213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-122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955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30527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5099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9671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r>
              <a:rPr kumimoji="1" lang="zh-CN" altLang="en-US" sz="2000" kern="0" dirty="0" smtClean="0"/>
              <a:t>测试</a:t>
            </a:r>
            <a:r>
              <a:rPr kumimoji="1" lang="en-US" altLang="zh-CN" sz="2000" kern="0" dirty="0" smtClean="0"/>
              <a:t>2:</a:t>
            </a:r>
            <a:r>
              <a:rPr kumimoji="1" lang="zh-CN" altLang="en-US" sz="2000" kern="0" dirty="0" smtClean="0"/>
              <a:t>不重复地存储</a:t>
            </a:r>
            <a:r>
              <a:rPr kumimoji="1" lang="en-US" altLang="zh-CN" sz="2000" kern="0" dirty="0" err="1" smtClean="0"/>
              <a:t>num</a:t>
            </a:r>
            <a:r>
              <a:rPr kumimoji="1" lang="zh-CN" altLang="en-US" sz="2000" kern="0" dirty="0" smtClean="0"/>
              <a:t>条数据，随机删除</a:t>
            </a:r>
            <a:r>
              <a:rPr kumimoji="1" lang="en-US" altLang="zh-CN" sz="2000" kern="0" dirty="0" err="1" smtClean="0"/>
              <a:t>num</a:t>
            </a:r>
            <a:r>
              <a:rPr kumimoji="1" lang="en-US" altLang="zh-CN" sz="2000" kern="0" dirty="0" smtClean="0"/>
              <a:t>/2</a:t>
            </a:r>
            <a:r>
              <a:rPr kumimoji="1" lang="zh-CN" altLang="en-US" sz="2000" kern="0" dirty="0" smtClean="0"/>
              <a:t>条数据，不重复地存储</a:t>
            </a:r>
            <a:r>
              <a:rPr kumimoji="1" lang="en-US" altLang="zh-CN" sz="2000" kern="0" dirty="0" err="1" smtClean="0"/>
              <a:t>num</a:t>
            </a:r>
            <a:r>
              <a:rPr kumimoji="1" lang="zh-CN" altLang="en-US" sz="2000" kern="0" dirty="0" smtClean="0"/>
              <a:t>条数据。</a:t>
            </a:r>
            <a:endParaRPr kumimoji="1" lang="zh-CN" altLang="en-US" sz="2000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1" y="2120900"/>
            <a:ext cx="5276850" cy="130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1" y="4281487"/>
            <a:ext cx="4071799" cy="1231899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 bwMode="auto">
          <a:xfrm>
            <a:off x="6466748" y="2156942"/>
            <a:ext cx="2067652" cy="41103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索引文件已达最小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043660" y="2853793"/>
            <a:ext cx="2980294" cy="41103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空间重利用压缩了数据文件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060820" y="4270294"/>
            <a:ext cx="3213359" cy="41103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数据文件和索引文件比例稳定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77352" y="5044741"/>
            <a:ext cx="2980294" cy="41103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文件大小和数据量近似线性</a:t>
            </a:r>
          </a:p>
        </p:txBody>
      </p:sp>
    </p:spTree>
    <p:extLst>
      <p:ext uri="{BB962C8B-B14F-4D97-AF65-F5344CB8AC3E}">
        <p14:creationId xmlns:p14="http://schemas.microsoft.com/office/powerpoint/2010/main" val="7139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6600" y="2743200"/>
            <a:ext cx="4292600" cy="506571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200" dirty="0" smtClean="0">
                <a:latin typeface="+mj-ea"/>
                <a:ea typeface="+mj-ea"/>
              </a:rPr>
              <a:t>谢谢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9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4900" y="2895600"/>
            <a:ext cx="1854200" cy="10175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dirty="0" smtClean="0">
                <a:solidFill>
                  <a:srgbClr val="FF0000"/>
                </a:solidFill>
                <a:latin typeface="+mj-ea"/>
                <a:ea typeface="+mj-e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84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82"/>
            <a:ext cx="9144000" cy="688975"/>
          </a:xfrm>
        </p:spPr>
        <p:txBody>
          <a:bodyPr/>
          <a:lstStyle/>
          <a:p>
            <a:r>
              <a:rPr kumimoji="1" lang="zh-CN" altLang="en-US" dirty="0" smtClean="0"/>
              <a:t>数据库架构设计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33400" y="1447800"/>
            <a:ext cx="3733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用户接口层</a:t>
            </a:r>
          </a:p>
        </p:txBody>
      </p:sp>
      <p:cxnSp>
        <p:nvCxnSpPr>
          <p:cNvPr id="7" name="直线箭头连接符 6"/>
          <p:cNvCxnSpPr/>
          <p:nvPr/>
        </p:nvCxnSpPr>
        <p:spPr bwMode="auto">
          <a:xfrm>
            <a:off x="2400300" y="1984523"/>
            <a:ext cx="0" cy="762000"/>
          </a:xfrm>
          <a:prstGeom prst="straightConnector1">
            <a:avLst/>
          </a:prstGeom>
          <a:solidFill>
            <a:srgbClr val="DDDDDD"/>
          </a:solidFill>
          <a:ln w="66675" cap="flat" cmpd="sng" algn="ctr">
            <a:solidFill>
              <a:srgbClr val="FF0000">
                <a:alpha val="99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533401" y="2819400"/>
            <a:ext cx="3710608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数据库实现层</a:t>
            </a:r>
          </a:p>
        </p:txBody>
      </p:sp>
      <p:cxnSp>
        <p:nvCxnSpPr>
          <p:cNvPr id="9" name="直线箭头连接符 8"/>
          <p:cNvCxnSpPr/>
          <p:nvPr/>
        </p:nvCxnSpPr>
        <p:spPr bwMode="auto">
          <a:xfrm>
            <a:off x="2388704" y="3356123"/>
            <a:ext cx="0" cy="762000"/>
          </a:xfrm>
          <a:prstGeom prst="straightConnector1">
            <a:avLst/>
          </a:prstGeom>
          <a:solidFill>
            <a:srgbClr val="DDDDDD"/>
          </a:solidFill>
          <a:ln w="66675" cap="flat" cmpd="sng" algn="ctr">
            <a:solidFill>
              <a:srgbClr val="FF0000">
                <a:alpha val="99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533400" y="4191000"/>
            <a:ext cx="3733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底层数据结构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293704" y="1584413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db_open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db_delete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db_store</a:t>
            </a:r>
            <a:r>
              <a:rPr kumimoji="1" lang="mr-IN" altLang="zh-CN" sz="2000" dirty="0" smtClean="0"/>
              <a:t>…</a:t>
            </a:r>
            <a:endParaRPr kumimoji="1"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293704" y="2959336"/>
            <a:ext cx="502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DBHANDLE::Delete, DBHANDLE::Store</a:t>
            </a:r>
            <a:r>
              <a:rPr kumimoji="1" lang="mr-IN" altLang="zh-CN" sz="2000" dirty="0" smtClean="0"/>
              <a:t>…</a:t>
            </a:r>
            <a:endParaRPr kumimoji="1"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93704" y="4254736"/>
            <a:ext cx="3376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Tree::insert, Tree::remove</a:t>
            </a:r>
            <a:r>
              <a:rPr kumimoji="1" lang="mr-IN" altLang="zh-CN" sz="2000" dirty="0" smtClean="0"/>
              <a:t>…</a:t>
            </a:r>
            <a:endParaRPr kumimoji="1"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14400" y="5324859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二次包装，故提高更换底层数据结构和中层数据库</a:t>
            </a:r>
            <a:r>
              <a:rPr kumimoji="1" lang="zh-CN" altLang="en-US" sz="2000" smtClean="0"/>
              <a:t>的灵活性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07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000" y="150948"/>
            <a:ext cx="9144000" cy="688975"/>
          </a:xfrm>
        </p:spPr>
        <p:txBody>
          <a:bodyPr/>
          <a:lstStyle/>
          <a:p>
            <a:r>
              <a:rPr kumimoji="1" lang="zh-CN" altLang="en-US" dirty="0" smtClean="0"/>
              <a:t>数据库架构设计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288234" y="4226750"/>
            <a:ext cx="4448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索引文件</a:t>
            </a:r>
            <a:r>
              <a:rPr kumimoji="1" lang="en-US" altLang="zh-CN" sz="1600" dirty="0" smtClean="0"/>
              <a:t>(.</a:t>
            </a:r>
            <a:r>
              <a:rPr kumimoji="1" lang="en-US" altLang="zh-CN" sz="1600" dirty="0" err="1" smtClean="0"/>
              <a:t>idx</a:t>
            </a:r>
            <a:r>
              <a:rPr kumimoji="1" lang="en-US" altLang="zh-CN" sz="1600" dirty="0" smtClean="0"/>
              <a:t>):</a:t>
            </a:r>
            <a:r>
              <a:rPr kumimoji="1" lang="zh-CN" altLang="en-US" sz="1600" dirty="0" smtClean="0"/>
              <a:t>记录了树中的所有叶子结点信息</a:t>
            </a:r>
            <a:endParaRPr kumimoji="1" lang="zh-CN" altLang="en-US" sz="1600" dirty="0"/>
          </a:p>
        </p:txBody>
      </p:sp>
      <p:sp>
        <p:nvSpPr>
          <p:cNvPr id="67" name="矩形 66"/>
          <p:cNvSpPr/>
          <p:nvPr/>
        </p:nvSpPr>
        <p:spPr bwMode="auto">
          <a:xfrm>
            <a:off x="5256730" y="4225659"/>
            <a:ext cx="500756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key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141864" y="4224569"/>
            <a:ext cx="792336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offset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7407578" y="4221256"/>
            <a:ext cx="454268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len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线连接符 70"/>
          <p:cNvCxnSpPr>
            <a:stCxn id="67" idx="3"/>
            <a:endCxn id="68" idx="1"/>
          </p:cNvCxnSpPr>
          <p:nvPr/>
        </p:nvCxnSpPr>
        <p:spPr bwMode="auto">
          <a:xfrm flipV="1">
            <a:off x="5757486" y="4394937"/>
            <a:ext cx="384378" cy="1090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线连接符 72"/>
          <p:cNvCxnSpPr>
            <a:stCxn id="68" idx="3"/>
            <a:endCxn id="69" idx="1"/>
          </p:cNvCxnSpPr>
          <p:nvPr/>
        </p:nvCxnSpPr>
        <p:spPr bwMode="auto">
          <a:xfrm flipV="1">
            <a:off x="6934200" y="4391624"/>
            <a:ext cx="473378" cy="3313"/>
          </a:xfrm>
          <a:prstGeom prst="line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文本框 73"/>
          <p:cNvSpPr txBox="1"/>
          <p:nvPr/>
        </p:nvSpPr>
        <p:spPr>
          <a:xfrm>
            <a:off x="288234" y="4791063"/>
            <a:ext cx="4254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创建数据库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利用</a:t>
            </a:r>
            <a:r>
              <a:rPr kumimoji="1" lang="en-US" altLang="zh-CN" sz="1600" dirty="0" smtClean="0"/>
              <a:t>.</a:t>
            </a:r>
            <a:r>
              <a:rPr kumimoji="1" lang="en-US" altLang="zh-CN" sz="1600" dirty="0" err="1" smtClean="0"/>
              <a:t>idx</a:t>
            </a:r>
            <a:r>
              <a:rPr kumimoji="1" lang="zh-CN" altLang="en-US" sz="1600" dirty="0" smtClean="0"/>
              <a:t>构建数据库中的数据结构</a:t>
            </a:r>
            <a:endParaRPr kumimoji="1" lang="zh-CN" altLang="en-US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89062" y="5355376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操作数据库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更新数据结构的结构和节点信息，更新</a:t>
            </a:r>
            <a:r>
              <a:rPr kumimoji="1" lang="en-US" altLang="zh-CN" sz="1600" dirty="0" smtClean="0"/>
              <a:t>.</a:t>
            </a:r>
            <a:r>
              <a:rPr kumimoji="1" lang="en-US" altLang="zh-CN" sz="1600" dirty="0" err="1" smtClean="0"/>
              <a:t>dat</a:t>
            </a:r>
            <a:r>
              <a:rPr kumimoji="1" lang="zh-CN" altLang="en-US" sz="1600" dirty="0" smtClean="0"/>
              <a:t>文件内容</a:t>
            </a:r>
            <a:endParaRPr kumimoji="1" lang="zh-CN" altLang="en-US" sz="16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98173" y="5925225"/>
            <a:ext cx="3776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关闭数据库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重写</a:t>
            </a:r>
            <a:r>
              <a:rPr kumimoji="1" lang="en-US" altLang="zh-CN" sz="1600" dirty="0" smtClean="0"/>
              <a:t>.</a:t>
            </a:r>
            <a:r>
              <a:rPr kumimoji="1" lang="en-US" altLang="zh-CN" sz="1600" dirty="0" err="1" smtClean="0"/>
              <a:t>idx</a:t>
            </a:r>
            <a:r>
              <a:rPr kumimoji="1" lang="zh-CN" altLang="en-US" sz="1600" dirty="0" smtClean="0"/>
              <a:t>文件，更新</a:t>
            </a:r>
            <a:r>
              <a:rPr kumimoji="1" lang="en-US" altLang="zh-CN" sz="1600" dirty="0" smtClean="0"/>
              <a:t>.</a:t>
            </a:r>
            <a:r>
              <a:rPr kumimoji="1" lang="en-US" altLang="zh-CN" sz="1600" dirty="0" err="1" smtClean="0"/>
              <a:t>dat</a:t>
            </a:r>
            <a:r>
              <a:rPr kumimoji="1" lang="zh-CN" altLang="en-US" sz="1600" dirty="0" smtClean="0"/>
              <a:t>文件</a:t>
            </a:r>
            <a:endParaRPr kumimoji="1" lang="zh-CN" altLang="en-US" sz="1600" dirty="0"/>
          </a:p>
        </p:txBody>
      </p:sp>
      <p:sp>
        <p:nvSpPr>
          <p:cNvPr id="77" name="矩形 76"/>
          <p:cNvSpPr/>
          <p:nvPr/>
        </p:nvSpPr>
        <p:spPr bwMode="auto">
          <a:xfrm>
            <a:off x="533400" y="3624072"/>
            <a:ext cx="1276609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黑体" pitchFamily="2" charset="-122"/>
              </a:rPr>
              <a:t>.</a:t>
            </a:r>
            <a:r>
              <a:rPr lang="en-US" altLang="zh-CN" dirty="0" err="1" smtClean="0">
                <a:ea typeface="黑体" pitchFamily="2" charset="-122"/>
              </a:rPr>
              <a:t>idx</a:t>
            </a:r>
            <a:r>
              <a:rPr lang="zh-CN" altLang="en-US" dirty="0" smtClean="0">
                <a:ea typeface="黑体" pitchFamily="2" charset="-122"/>
              </a:rPr>
              <a:t>文件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565999" y="3624072"/>
            <a:ext cx="13716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黑体" pitchFamily="2" charset="-122"/>
              </a:rPr>
              <a:t>.</a:t>
            </a:r>
            <a:r>
              <a:rPr lang="en-US" altLang="zh-CN" dirty="0" err="1" smtClean="0">
                <a:ea typeface="黑体" pitchFamily="2" charset="-122"/>
              </a:rPr>
              <a:t>dat</a:t>
            </a:r>
            <a:r>
              <a:rPr lang="zh-CN" altLang="en-US" dirty="0" smtClean="0">
                <a:ea typeface="黑体" pitchFamily="2" charset="-122"/>
              </a:rPr>
              <a:t>文件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345347" y="932667"/>
            <a:ext cx="797311" cy="463846"/>
          </a:xfrm>
          <a:prstGeom prst="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用户</a:t>
            </a:r>
          </a:p>
        </p:txBody>
      </p:sp>
      <p:sp>
        <p:nvSpPr>
          <p:cNvPr id="80" name="矩形 79"/>
          <p:cNvSpPr/>
          <p:nvPr/>
        </p:nvSpPr>
        <p:spPr bwMode="auto">
          <a:xfrm>
            <a:off x="3258495" y="2036793"/>
            <a:ext cx="1105088" cy="463846"/>
          </a:xfrm>
          <a:prstGeom prst="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数据库</a:t>
            </a:r>
          </a:p>
        </p:txBody>
      </p:sp>
      <p:cxnSp>
        <p:nvCxnSpPr>
          <p:cNvPr id="82" name="直线箭头连接符 81"/>
          <p:cNvCxnSpPr/>
          <p:nvPr/>
        </p:nvCxnSpPr>
        <p:spPr bwMode="auto">
          <a:xfrm>
            <a:off x="3819280" y="1375112"/>
            <a:ext cx="0" cy="661681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线箭头连接符 83"/>
          <p:cNvCxnSpPr/>
          <p:nvPr/>
        </p:nvCxnSpPr>
        <p:spPr bwMode="auto">
          <a:xfrm flipV="1">
            <a:off x="3613320" y="1376583"/>
            <a:ext cx="0" cy="661681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矩形 88"/>
          <p:cNvSpPr/>
          <p:nvPr/>
        </p:nvSpPr>
        <p:spPr bwMode="auto">
          <a:xfrm>
            <a:off x="6278861" y="2068817"/>
            <a:ext cx="1784056" cy="463846"/>
          </a:xfrm>
          <a:prstGeom prst="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缓存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(buffer</a:t>
            </a:r>
            <a:r>
              <a:rPr lang="en-US" altLang="zh-CN" dirty="0">
                <a:ea typeface="黑体" pitchFamily="2" charset="-122"/>
              </a:rPr>
              <a:t>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6" name="直线箭头连接符 95"/>
          <p:cNvCxnSpPr>
            <a:stCxn id="77" idx="3"/>
            <a:endCxn id="78" idx="1"/>
          </p:cNvCxnSpPr>
          <p:nvPr/>
        </p:nvCxnSpPr>
        <p:spPr bwMode="auto">
          <a:xfrm>
            <a:off x="1810009" y="3855995"/>
            <a:ext cx="4755990" cy="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线箭头连接符 103"/>
          <p:cNvCxnSpPr/>
          <p:nvPr/>
        </p:nvCxnSpPr>
        <p:spPr bwMode="auto">
          <a:xfrm>
            <a:off x="7197393" y="2559771"/>
            <a:ext cx="0" cy="1043079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线箭头连接符 115"/>
          <p:cNvCxnSpPr/>
          <p:nvPr/>
        </p:nvCxnSpPr>
        <p:spPr bwMode="auto">
          <a:xfrm>
            <a:off x="4413922" y="2165445"/>
            <a:ext cx="1883150" cy="3322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文本框 116"/>
          <p:cNvSpPr txBox="1"/>
          <p:nvPr/>
        </p:nvSpPr>
        <p:spPr>
          <a:xfrm>
            <a:off x="3927413" y="157850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写入，修改，删除</a:t>
            </a:r>
            <a:endParaRPr kumimoji="1" lang="zh-CN" altLang="en-US" sz="12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166997" y="15968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查找</a:t>
            </a:r>
            <a:endParaRPr kumimoji="1"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4532706" y="186195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写入，修改，删除</a:t>
            </a:r>
            <a:endParaRPr kumimoji="1" lang="zh-CN" altLang="en-US" sz="1200" dirty="0"/>
          </a:p>
        </p:txBody>
      </p:sp>
      <p:cxnSp>
        <p:nvCxnSpPr>
          <p:cNvPr id="129" name="直线箭头连接符 128"/>
          <p:cNvCxnSpPr>
            <a:stCxn id="89" idx="1"/>
          </p:cNvCxnSpPr>
          <p:nvPr/>
        </p:nvCxnSpPr>
        <p:spPr bwMode="auto">
          <a:xfrm flipH="1">
            <a:off x="4363583" y="2300740"/>
            <a:ext cx="1915278" cy="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文本框 135"/>
          <p:cNvSpPr txBox="1"/>
          <p:nvPr/>
        </p:nvSpPr>
        <p:spPr>
          <a:xfrm>
            <a:off x="5116411" y="23465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查找</a:t>
            </a:r>
            <a:endParaRPr kumimoji="1" lang="zh-CN" altLang="en-US" sz="1200" dirty="0"/>
          </a:p>
        </p:txBody>
      </p:sp>
      <p:sp>
        <p:nvSpPr>
          <p:cNvPr id="137" name="矩形 136"/>
          <p:cNvSpPr/>
          <p:nvPr/>
        </p:nvSpPr>
        <p:spPr bwMode="auto">
          <a:xfrm>
            <a:off x="668394" y="2036793"/>
            <a:ext cx="1105088" cy="463846"/>
          </a:xfrm>
          <a:prstGeom prst="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树结构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1823821" y="1886256"/>
            <a:ext cx="28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写入，修改，删除</a:t>
            </a:r>
            <a:endParaRPr kumimoji="1" lang="zh-CN" altLang="en-US" sz="1200" dirty="0"/>
          </a:p>
        </p:txBody>
      </p:sp>
      <p:cxnSp>
        <p:nvCxnSpPr>
          <p:cNvPr id="140" name="直线箭头连接符 139"/>
          <p:cNvCxnSpPr/>
          <p:nvPr/>
        </p:nvCxnSpPr>
        <p:spPr bwMode="auto">
          <a:xfrm flipH="1">
            <a:off x="1773482" y="2165849"/>
            <a:ext cx="1485013" cy="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线箭头连接符 141"/>
          <p:cNvCxnSpPr>
            <a:stCxn id="137" idx="3"/>
            <a:endCxn id="80" idx="1"/>
          </p:cNvCxnSpPr>
          <p:nvPr/>
        </p:nvCxnSpPr>
        <p:spPr bwMode="auto">
          <a:xfrm>
            <a:off x="1773482" y="2268716"/>
            <a:ext cx="1485013" cy="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文本框 142"/>
          <p:cNvSpPr txBox="1"/>
          <p:nvPr/>
        </p:nvSpPr>
        <p:spPr>
          <a:xfrm>
            <a:off x="2238677" y="23145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查找</a:t>
            </a:r>
            <a:endParaRPr kumimoji="1" lang="zh-CN" altLang="en-US" sz="1200" dirty="0"/>
          </a:p>
        </p:txBody>
      </p:sp>
      <p:cxnSp>
        <p:nvCxnSpPr>
          <p:cNvPr id="145" name="直线箭头连接符 144"/>
          <p:cNvCxnSpPr/>
          <p:nvPr/>
        </p:nvCxnSpPr>
        <p:spPr bwMode="auto">
          <a:xfrm>
            <a:off x="1773482" y="2485027"/>
            <a:ext cx="4792517" cy="1117823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文本框 145"/>
          <p:cNvSpPr txBox="1"/>
          <p:nvPr/>
        </p:nvSpPr>
        <p:spPr>
          <a:xfrm>
            <a:off x="4736888" y="28492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查找</a:t>
            </a:r>
            <a:endParaRPr kumimoji="1" lang="zh-CN" altLang="en-US" sz="12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3765234" y="35701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查找</a:t>
            </a:r>
            <a:endParaRPr kumimoji="1" lang="zh-CN" altLang="en-US" sz="1200" dirty="0"/>
          </a:p>
        </p:txBody>
      </p:sp>
      <p:cxnSp>
        <p:nvCxnSpPr>
          <p:cNvPr id="149" name="直线箭头连接符 148"/>
          <p:cNvCxnSpPr/>
          <p:nvPr/>
        </p:nvCxnSpPr>
        <p:spPr bwMode="auto">
          <a:xfrm>
            <a:off x="990600" y="2500639"/>
            <a:ext cx="0" cy="106947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线箭头连接符 150"/>
          <p:cNvCxnSpPr/>
          <p:nvPr/>
        </p:nvCxnSpPr>
        <p:spPr bwMode="auto">
          <a:xfrm flipV="1">
            <a:off x="1371600" y="2532663"/>
            <a:ext cx="0" cy="1091409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文本框 151"/>
          <p:cNvSpPr txBox="1"/>
          <p:nvPr/>
        </p:nvSpPr>
        <p:spPr>
          <a:xfrm>
            <a:off x="1472712" y="29274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构建</a:t>
            </a:r>
            <a:endParaRPr kumimoji="1" lang="zh-CN" altLang="en-US" sz="12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478013" y="29398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更新</a:t>
            </a:r>
            <a:endParaRPr kumimoji="1" lang="zh-CN" altLang="en-US" sz="1200" dirty="0"/>
          </a:p>
        </p:txBody>
      </p:sp>
      <p:sp>
        <p:nvSpPr>
          <p:cNvPr id="154" name="文本框 153"/>
          <p:cNvSpPr txBox="1"/>
          <p:nvPr/>
        </p:nvSpPr>
        <p:spPr>
          <a:xfrm>
            <a:off x="7251799" y="29280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更新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79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数据结构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905000" y="1253977"/>
            <a:ext cx="685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key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90800" y="1253977"/>
            <a:ext cx="685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key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61113" y="2212534"/>
            <a:ext cx="685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key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32213" y="2212534"/>
            <a:ext cx="685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key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31789" y="2238150"/>
            <a:ext cx="685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key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1912" y="2238150"/>
            <a:ext cx="685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key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72000" y="2212534"/>
            <a:ext cx="685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key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18013" y="2212534"/>
            <a:ext cx="685800" cy="4638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key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3" name="直线箭头连接符 12"/>
          <p:cNvCxnSpPr/>
          <p:nvPr/>
        </p:nvCxnSpPr>
        <p:spPr bwMode="auto">
          <a:xfrm>
            <a:off x="3276600" y="1676400"/>
            <a:ext cx="1295400" cy="577557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线箭头连接符 13"/>
          <p:cNvCxnSpPr/>
          <p:nvPr/>
        </p:nvCxnSpPr>
        <p:spPr bwMode="auto">
          <a:xfrm>
            <a:off x="2590800" y="1676400"/>
            <a:ext cx="41413" cy="577557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线箭头连接符 14"/>
          <p:cNvCxnSpPr/>
          <p:nvPr/>
        </p:nvCxnSpPr>
        <p:spPr bwMode="auto">
          <a:xfrm flipH="1">
            <a:off x="1603512" y="1676400"/>
            <a:ext cx="301488" cy="577557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 bwMode="auto">
          <a:xfrm>
            <a:off x="204573" y="2991932"/>
            <a:ext cx="681382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offset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10645" y="3332666"/>
            <a:ext cx="683593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len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948632" y="2991932"/>
            <a:ext cx="681382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offset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962987" y="3332667"/>
            <a:ext cx="683593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len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03634" y="3006586"/>
            <a:ext cx="681382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offset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301423" y="3347321"/>
            <a:ext cx="683593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len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572000" y="3006586"/>
            <a:ext cx="681382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offset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569789" y="3347321"/>
            <a:ext cx="683593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len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324641" y="3002125"/>
            <a:ext cx="681382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offset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324641" y="3347321"/>
            <a:ext cx="683593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len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595218" y="3000215"/>
            <a:ext cx="681382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offset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590800" y="3347321"/>
            <a:ext cx="685800" cy="3407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len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线箭头连接符 27"/>
          <p:cNvCxnSpPr>
            <a:stCxn id="29" idx="2"/>
          </p:cNvCxnSpPr>
          <p:nvPr/>
        </p:nvCxnSpPr>
        <p:spPr bwMode="auto">
          <a:xfrm>
            <a:off x="574812" y="2701996"/>
            <a:ext cx="1" cy="289936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线箭头连接符 28"/>
          <p:cNvCxnSpPr>
            <a:stCxn id="28" idx="2"/>
          </p:cNvCxnSpPr>
          <p:nvPr/>
        </p:nvCxnSpPr>
        <p:spPr bwMode="auto">
          <a:xfrm>
            <a:off x="1274689" y="2701996"/>
            <a:ext cx="14634" cy="289936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线箭头连接符 29"/>
          <p:cNvCxnSpPr>
            <a:stCxn id="27" idx="2"/>
          </p:cNvCxnSpPr>
          <p:nvPr/>
        </p:nvCxnSpPr>
        <p:spPr bwMode="auto">
          <a:xfrm>
            <a:off x="2975113" y="2676380"/>
            <a:ext cx="0" cy="315552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线箭头连接符 30"/>
          <p:cNvCxnSpPr>
            <a:stCxn id="31" idx="2"/>
          </p:cNvCxnSpPr>
          <p:nvPr/>
        </p:nvCxnSpPr>
        <p:spPr bwMode="auto">
          <a:xfrm>
            <a:off x="3660913" y="2676380"/>
            <a:ext cx="4419" cy="32574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线箭头连接符 31"/>
          <p:cNvCxnSpPr>
            <a:stCxn id="30" idx="2"/>
          </p:cNvCxnSpPr>
          <p:nvPr/>
        </p:nvCxnSpPr>
        <p:spPr bwMode="auto">
          <a:xfrm flipH="1">
            <a:off x="4912691" y="2676380"/>
            <a:ext cx="2209" cy="330206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线箭头连接符 32"/>
          <p:cNvCxnSpPr>
            <a:stCxn id="24" idx="2"/>
          </p:cNvCxnSpPr>
          <p:nvPr/>
        </p:nvCxnSpPr>
        <p:spPr bwMode="auto">
          <a:xfrm>
            <a:off x="5604013" y="2676380"/>
            <a:ext cx="40312" cy="330206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/>
          <p:cNvSpPr txBox="1"/>
          <p:nvPr/>
        </p:nvSpPr>
        <p:spPr>
          <a:xfrm>
            <a:off x="6717750" y="2265400"/>
            <a:ext cx="127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B+ Tree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28" idx="3"/>
            <a:endCxn id="27" idx="1"/>
          </p:cNvCxnSpPr>
          <p:nvPr/>
        </p:nvCxnSpPr>
        <p:spPr bwMode="auto">
          <a:xfrm flipV="1">
            <a:off x="1617589" y="2444457"/>
            <a:ext cx="1014624" cy="25616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线箭头连接符 35"/>
          <p:cNvCxnSpPr>
            <a:stCxn id="31" idx="3"/>
            <a:endCxn id="30" idx="1"/>
          </p:cNvCxnSpPr>
          <p:nvPr/>
        </p:nvCxnSpPr>
        <p:spPr bwMode="auto">
          <a:xfrm>
            <a:off x="4003813" y="2444457"/>
            <a:ext cx="568187" cy="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457200" y="4025984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插入数据：增加叶结点，递归上溢，可能导致树高增加；</a:t>
            </a:r>
            <a:endParaRPr kumimoji="1"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57200" y="4600391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修改数据：修改叶结点的信息；</a:t>
            </a:r>
            <a:endParaRPr kumimoji="1" lang="zh-CN" altLang="en-US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63826" y="5140348"/>
            <a:ext cx="7160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删除数据：删除叶结点和可能存在的内部结点，递归下溢，可能导致树高减小</a:t>
            </a:r>
            <a:endParaRPr kumimoji="1"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73765" y="5688526"/>
            <a:ext cx="4683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查找数据：查找</a:t>
            </a:r>
            <a:r>
              <a:rPr kumimoji="1" lang="en-US" altLang="zh-CN" sz="1600" dirty="0" smtClean="0"/>
              <a:t>buffer</a:t>
            </a:r>
            <a:r>
              <a:rPr kumimoji="1" lang="zh-CN" altLang="en-US" sz="1600" dirty="0" smtClean="0"/>
              <a:t>或树中结点，得到对应</a:t>
            </a:r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cxnSp>
        <p:nvCxnSpPr>
          <p:cNvPr id="44" name="直线箭头连接符 43"/>
          <p:cNvCxnSpPr/>
          <p:nvPr/>
        </p:nvCxnSpPr>
        <p:spPr bwMode="auto">
          <a:xfrm flipV="1">
            <a:off x="4267200" y="4495800"/>
            <a:ext cx="1679713" cy="644548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圆角矩形 44"/>
          <p:cNvSpPr/>
          <p:nvPr/>
        </p:nvSpPr>
        <p:spPr bwMode="auto">
          <a:xfrm>
            <a:off x="5930073" y="4006901"/>
            <a:ext cx="2845958" cy="51319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Rotation</a:t>
            </a:r>
            <a:r>
              <a:rPr kumimoji="0" lang="en-US" altLang="zh-CN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or merge?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内存和磁盘协作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727190" y="1911240"/>
            <a:ext cx="2928177" cy="445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Map&lt;key,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Token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&gt; buffer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52445" y="2722182"/>
            <a:ext cx="3277666" cy="24882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ea typeface="黑体" pitchFamily="2" charset="-122"/>
              </a:rPr>
              <a:t>Token{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ea typeface="黑体" pitchFamily="2" charset="-122"/>
              </a:rPr>
              <a:t>	</a:t>
            </a:r>
            <a:r>
              <a:rPr lang="en-US" altLang="zh-CN" sz="2000" dirty="0" err="1" smtClean="0">
                <a:ea typeface="黑体" pitchFamily="2" charset="-122"/>
              </a:rPr>
              <a:t>keyType</a:t>
            </a:r>
            <a:r>
              <a:rPr lang="en-US" altLang="zh-CN" sz="2000" dirty="0" smtClean="0">
                <a:ea typeface="黑体" pitchFamily="2" charset="-122"/>
              </a:rPr>
              <a:t> key;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ea typeface="黑体" pitchFamily="2" charset="-122"/>
              </a:rPr>
              <a:t>	</a:t>
            </a:r>
            <a:r>
              <a:rPr lang="en-US" altLang="zh-CN" sz="2000" dirty="0" err="1" smtClean="0">
                <a:ea typeface="黑体" pitchFamily="2" charset="-122"/>
              </a:rPr>
              <a:t>valTyle</a:t>
            </a:r>
            <a:r>
              <a:rPr lang="en-US" altLang="zh-CN" sz="2000" dirty="0" smtClean="0">
                <a:ea typeface="黑体" pitchFamily="2" charset="-122"/>
              </a:rPr>
              <a:t> value;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ea typeface="黑体" pitchFamily="2" charset="-122"/>
              </a:rPr>
              <a:t>	</a:t>
            </a:r>
            <a:r>
              <a:rPr lang="en-US" altLang="zh-CN" sz="2000" dirty="0" err="1" smtClean="0">
                <a:ea typeface="黑体" pitchFamily="2" charset="-122"/>
              </a:rPr>
              <a:t>Int</a:t>
            </a:r>
            <a:r>
              <a:rPr lang="en-US" altLang="zh-CN" sz="2000" dirty="0" smtClean="0">
                <a:ea typeface="黑体" pitchFamily="2" charset="-122"/>
              </a:rPr>
              <a:t> offset;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ea typeface="黑体" pitchFamily="2" charset="-122"/>
              </a:rPr>
              <a:t>	</a:t>
            </a:r>
            <a:r>
              <a:rPr lang="en-US" altLang="zh-CN" sz="2000" dirty="0" err="1" smtClean="0">
                <a:ea typeface="黑体" pitchFamily="2" charset="-122"/>
              </a:rPr>
              <a:t>Int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en-US" altLang="zh-CN" sz="2000" dirty="0" err="1" smtClean="0">
                <a:ea typeface="黑体" pitchFamily="2" charset="-122"/>
              </a:rPr>
              <a:t>pos</a:t>
            </a:r>
            <a:r>
              <a:rPr lang="en-US" altLang="zh-CN" sz="2000" dirty="0" smtClean="0">
                <a:ea typeface="黑体" pitchFamily="2" charset="-122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ea typeface="黑体" pitchFamily="2" charset="-122"/>
              </a:rPr>
              <a:t>	</a:t>
            </a:r>
            <a:r>
              <a:rPr lang="en-US" altLang="zh-CN" sz="2000" dirty="0" err="1" smtClean="0">
                <a:ea typeface="黑体" pitchFamily="2" charset="-122"/>
              </a:rPr>
              <a:t>Bool</a:t>
            </a:r>
            <a:r>
              <a:rPr lang="en-US" altLang="zh-CN" sz="2000" dirty="0" smtClean="0">
                <a:ea typeface="黑体" pitchFamily="2" charset="-122"/>
              </a:rPr>
              <a:t> deleted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rPr>
              <a:t>}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007080" y="1796941"/>
            <a:ext cx="2987598" cy="78560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ea typeface="黑体" pitchFamily="2" charset="-122"/>
              </a:rPr>
              <a:t>MrySpcae</a:t>
            </a:r>
            <a:r>
              <a:rPr lang="en-US" altLang="zh-CN" sz="2000" dirty="0" smtClean="0">
                <a:ea typeface="黑体" pitchFamily="2" charset="-122"/>
              </a:rPr>
              <a:t>* </a:t>
            </a:r>
            <a:r>
              <a:rPr lang="en-US" altLang="zh-CN" sz="2000" dirty="0" err="1" smtClean="0">
                <a:ea typeface="黑体" pitchFamily="2" charset="-122"/>
              </a:rPr>
              <a:t>emptySpace</a:t>
            </a:r>
            <a:endParaRPr lang="en-US" altLang="zh-CN" sz="2000" dirty="0" smtClean="0">
              <a:ea typeface="黑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rPr>
              <a:t>MrySpace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rPr>
              <a:t>*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rPr>
              <a:t> </a:t>
            </a:r>
            <a:r>
              <a:rPr kumimoji="0" lang="en-US" altLang="zh-CN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rPr>
              <a:t>filledSpace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363268" y="2899222"/>
            <a:ext cx="2275222" cy="146664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ea typeface="黑体" pitchFamily="2" charset="-122"/>
              </a:rPr>
              <a:t>MrySpace</a:t>
            </a:r>
            <a:r>
              <a:rPr lang="en-US" altLang="zh-CN" sz="2000" dirty="0" smtClean="0">
                <a:ea typeface="黑体" pitchFamily="2" charset="-122"/>
              </a:rPr>
              <a:t>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ea typeface="黑体" pitchFamily="2" charset="-122"/>
              </a:rPr>
              <a:t>	</a:t>
            </a:r>
            <a:r>
              <a:rPr lang="en-US" altLang="zh-CN" sz="2000" dirty="0" err="1" smtClean="0">
                <a:ea typeface="黑体" pitchFamily="2" charset="-122"/>
              </a:rPr>
              <a:t>Int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en-US" altLang="zh-CN" sz="2000" dirty="0" err="1" smtClean="0">
                <a:ea typeface="黑体" pitchFamily="2" charset="-122"/>
              </a:rPr>
              <a:t>pos</a:t>
            </a:r>
            <a:r>
              <a:rPr lang="en-US" altLang="zh-CN" sz="2000" dirty="0" smtClean="0">
                <a:ea typeface="黑体" pitchFamily="2" charset="-122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ea typeface="黑体" pitchFamily="2" charset="-122"/>
              </a:rPr>
              <a:t>	</a:t>
            </a:r>
            <a:r>
              <a:rPr lang="en-US" altLang="zh-CN" sz="2000" dirty="0" err="1" smtClean="0">
                <a:ea typeface="黑体" pitchFamily="2" charset="-122"/>
              </a:rPr>
              <a:t>Int</a:t>
            </a:r>
            <a:r>
              <a:rPr lang="en-US" altLang="zh-CN" sz="2000" dirty="0" smtClean="0">
                <a:ea typeface="黑体" pitchFamily="2" charset="-122"/>
              </a:rPr>
              <a:t> offset;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黑体" pitchFamily="2" charset="-122"/>
              </a:rPr>
              <a:t>}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9758" y="1097853"/>
            <a:ext cx="3003043" cy="402291"/>
          </a:xfrm>
          <a:prstGeom prst="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ea typeface="黑体" pitchFamily="2" charset="-122"/>
              </a:rPr>
              <a:t>记录内存与磁盘不同之处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42877" y="1097853"/>
            <a:ext cx="3516004" cy="402291"/>
          </a:xfrm>
          <a:prstGeom prst="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监控数据文件在磁盘上的使用</a:t>
            </a:r>
          </a:p>
        </p:txBody>
      </p:sp>
      <p:sp>
        <p:nvSpPr>
          <p:cNvPr id="11" name="上箭头 10"/>
          <p:cNvSpPr/>
          <p:nvPr/>
        </p:nvSpPr>
        <p:spPr bwMode="auto">
          <a:xfrm>
            <a:off x="6500879" y="1500144"/>
            <a:ext cx="45719" cy="296797"/>
          </a:xfrm>
          <a:prstGeom prst="up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上箭头 11"/>
          <p:cNvSpPr/>
          <p:nvPr/>
        </p:nvSpPr>
        <p:spPr bwMode="auto">
          <a:xfrm>
            <a:off x="6478019" y="2582547"/>
            <a:ext cx="45719" cy="316675"/>
          </a:xfrm>
          <a:prstGeom prst="up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上箭头 12"/>
          <p:cNvSpPr/>
          <p:nvPr/>
        </p:nvSpPr>
        <p:spPr bwMode="auto">
          <a:xfrm>
            <a:off x="2191278" y="2356328"/>
            <a:ext cx="45719" cy="365854"/>
          </a:xfrm>
          <a:prstGeom prst="up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上箭头 13"/>
          <p:cNvSpPr/>
          <p:nvPr/>
        </p:nvSpPr>
        <p:spPr bwMode="auto">
          <a:xfrm>
            <a:off x="2191278" y="1545386"/>
            <a:ext cx="45719" cy="365854"/>
          </a:xfrm>
          <a:prstGeom prst="up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62379" y="44280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/>
              <a:t>尽量在内存查找</a:t>
            </a:r>
            <a:endParaRPr kumimoji="1" lang="zh-CN" altLang="en-US" sz="1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62379" y="49254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/>
              <a:t>尽量少地读写文件</a:t>
            </a:r>
            <a:endParaRPr kumimoji="1" lang="zh-CN" altLang="en-US" sz="1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062379" y="5422831"/>
            <a:ext cx="369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/>
              <a:t>被修改数据离开</a:t>
            </a:r>
            <a:r>
              <a:rPr kumimoji="1" lang="en-US" altLang="zh-CN" sz="1800" dirty="0" smtClean="0"/>
              <a:t>buffer</a:t>
            </a:r>
            <a:r>
              <a:rPr kumimoji="1" lang="zh-CN" altLang="en-US" sz="1800" dirty="0" smtClean="0"/>
              <a:t>时才更新</a:t>
            </a:r>
            <a:r>
              <a:rPr kumimoji="1" lang="en-US" altLang="zh-CN" sz="1800" dirty="0" smtClean="0"/>
              <a:t>.</a:t>
            </a:r>
            <a:r>
              <a:rPr kumimoji="1" lang="en-US" altLang="zh-CN" sz="1800" dirty="0" err="1" smtClean="0"/>
              <a:t>dat</a:t>
            </a:r>
            <a:endParaRPr kumimoji="1"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062379" y="5896322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/>
              <a:t>内存的树结构实时更新，但关闭时才更新</a:t>
            </a:r>
            <a:r>
              <a:rPr kumimoji="1" lang="en-US" altLang="zh-CN" sz="1800" dirty="0" smtClean="0"/>
              <a:t>.</a:t>
            </a:r>
            <a:r>
              <a:rPr kumimoji="1" lang="en-US" altLang="zh-CN" sz="1800" dirty="0" err="1" smtClean="0"/>
              <a:t>idx</a:t>
            </a:r>
            <a:endParaRPr kumimoji="1" lang="zh-CN" altLang="en-US" sz="1800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364322" y="5569619"/>
            <a:ext cx="3550008" cy="445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读和写的缓存分离是否必要？</a:t>
            </a:r>
          </a:p>
        </p:txBody>
      </p:sp>
    </p:spTree>
    <p:extLst>
      <p:ext uri="{BB962C8B-B14F-4D97-AF65-F5344CB8AC3E}">
        <p14:creationId xmlns:p14="http://schemas.microsoft.com/office/powerpoint/2010/main" val="267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数据一致性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057400"/>
          </a:xfrm>
        </p:spPr>
        <p:txBody>
          <a:bodyPr/>
          <a:lstStyle/>
          <a:p>
            <a:r>
              <a:rPr kumimoji="1" lang="zh-CN" altLang="en-US" sz="2400" dirty="0" smtClean="0"/>
              <a:t>内存和</a:t>
            </a:r>
            <a:r>
              <a:rPr kumimoji="1" lang="en-US" altLang="zh-CN" sz="2400" dirty="0" smtClean="0"/>
              <a:t>.</a:t>
            </a:r>
            <a:r>
              <a:rPr kumimoji="1" lang="en-US" altLang="zh-CN" sz="2400" dirty="0" err="1" smtClean="0"/>
              <a:t>dat</a:t>
            </a:r>
            <a:r>
              <a:rPr kumimoji="1" lang="zh-CN" altLang="en-US" sz="2400" dirty="0" smtClean="0"/>
              <a:t>文件一致性：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操作数据时，优先查找</a:t>
            </a:r>
            <a:r>
              <a:rPr kumimoji="1" lang="en-US" altLang="zh-CN" sz="2000" dirty="0" smtClean="0"/>
              <a:t>buffer</a:t>
            </a:r>
            <a:r>
              <a:rPr kumimoji="1" lang="zh-CN" altLang="en-US" sz="2000" dirty="0" smtClean="0"/>
              <a:t>，存在时仅操作</a:t>
            </a:r>
            <a:r>
              <a:rPr kumimoji="1" lang="en-US" altLang="zh-CN" sz="2000" dirty="0" smtClean="0"/>
              <a:t>buffer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token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buffer</a:t>
            </a:r>
            <a:r>
              <a:rPr kumimoji="1" lang="zh-CN" altLang="en-US" sz="2000" dirty="0" smtClean="0"/>
              <a:t>中不存在某个</a:t>
            </a:r>
            <a:r>
              <a:rPr kumimoji="1" lang="en-US" altLang="zh-CN" sz="2000" dirty="0" smtClean="0"/>
              <a:t>key</a:t>
            </a:r>
            <a:r>
              <a:rPr kumimoji="1" lang="zh-CN" altLang="en-US" sz="2000" dirty="0" smtClean="0"/>
              <a:t>时，进入树查找，相关操作构成新</a:t>
            </a:r>
            <a:r>
              <a:rPr kumimoji="1" lang="en-US" altLang="zh-CN" sz="2000" dirty="0" smtClean="0"/>
              <a:t>token</a:t>
            </a:r>
            <a:r>
              <a:rPr kumimoji="1" lang="zh-CN" altLang="en-US" sz="2000" dirty="0" smtClean="0"/>
              <a:t>加入</a:t>
            </a:r>
            <a:r>
              <a:rPr kumimoji="1" lang="en-US" altLang="zh-CN" sz="2000" dirty="0" smtClean="0"/>
              <a:t>buffer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buffer</a:t>
            </a:r>
            <a:r>
              <a:rPr kumimoji="1" lang="zh-CN" altLang="en-US" sz="2000" dirty="0" smtClean="0"/>
              <a:t>满或者关闭数据库时，清空</a:t>
            </a:r>
            <a:r>
              <a:rPr kumimoji="1" lang="en-US" altLang="zh-CN" sz="2000" dirty="0" smtClean="0"/>
              <a:t>buffer</a:t>
            </a:r>
            <a:r>
              <a:rPr kumimoji="1" lang="zh-CN" altLang="en-US" sz="2000" dirty="0" smtClean="0"/>
              <a:t>对</a:t>
            </a:r>
            <a:r>
              <a:rPr kumimoji="1" lang="en-US" altLang="zh-CN" sz="2000" dirty="0" smtClean="0"/>
              <a:t>.</a:t>
            </a:r>
            <a:r>
              <a:rPr kumimoji="1" lang="en-US" altLang="zh-CN" sz="2000" dirty="0" err="1" smtClean="0"/>
              <a:t>dat</a:t>
            </a:r>
            <a:r>
              <a:rPr kumimoji="1" lang="zh-CN" altLang="en-US" sz="2000" dirty="0" smtClean="0"/>
              <a:t>文件进行更新。</a:t>
            </a:r>
            <a:endParaRPr kumimoji="1" lang="en-US" altLang="zh-CN" sz="2000" dirty="0" smtClean="0"/>
          </a:p>
          <a:p>
            <a:pPr lvl="1"/>
            <a:endParaRPr kumimoji="1"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1800" y="1268413"/>
            <a:ext cx="8229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-122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955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30527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5099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9671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r>
              <a:rPr kumimoji="1" lang="zh-CN" altLang="en-US" sz="2400" kern="0" dirty="0" smtClean="0"/>
              <a:t>内存和</a:t>
            </a:r>
            <a:r>
              <a:rPr kumimoji="1" lang="en-US" altLang="zh-CN" sz="2400" kern="0" dirty="0" smtClean="0"/>
              <a:t>.</a:t>
            </a:r>
            <a:r>
              <a:rPr kumimoji="1" lang="en-US" altLang="zh-CN" sz="2400" kern="0" dirty="0" err="1" smtClean="0"/>
              <a:t>idx</a:t>
            </a:r>
            <a:r>
              <a:rPr kumimoji="1" lang="zh-CN" altLang="en-US" sz="2400" kern="0" dirty="0" smtClean="0"/>
              <a:t>文件一致性：</a:t>
            </a:r>
            <a:endParaRPr kumimoji="1" lang="en-US" altLang="zh-CN" sz="2400" kern="0" dirty="0" smtClean="0"/>
          </a:p>
          <a:p>
            <a:pPr lvl="1"/>
            <a:r>
              <a:rPr kumimoji="1" lang="zh-CN" altLang="en-US" sz="2000" kern="0" dirty="0" smtClean="0"/>
              <a:t>构建时读取，结束时刷新，中间的所有节点操作均在内存中进行</a:t>
            </a:r>
            <a:endParaRPr kumimoji="1" lang="zh-CN" altLang="en-US" sz="2000" kern="0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685800" y="4658139"/>
            <a:ext cx="7324034" cy="513191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查找数据前，是否必须要更新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buffer</a:t>
            </a:r>
            <a:r>
              <a:rPr lang="zh-CN" altLang="en-US" dirty="0" smtClean="0">
                <a:ea typeface="黑体" pitchFamily="2" charset="-122"/>
              </a:rPr>
              <a:t>的信息进入</a:t>
            </a:r>
            <a:r>
              <a:rPr lang="en-US" altLang="zh-CN" dirty="0" smtClean="0">
                <a:ea typeface="黑体" pitchFamily="2" charset="-122"/>
              </a:rPr>
              <a:t>.</a:t>
            </a:r>
            <a:r>
              <a:rPr lang="en-US" altLang="zh-CN" dirty="0" err="1" smtClean="0">
                <a:ea typeface="黑体" pitchFamily="2" charset="-122"/>
              </a:rPr>
              <a:t>dat</a:t>
            </a:r>
            <a:r>
              <a:rPr lang="zh-CN" altLang="en-US" dirty="0" smtClean="0">
                <a:ea typeface="黑体" pitchFamily="2" charset="-122"/>
              </a:rPr>
              <a:t>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3600" y="56826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不必要！而且这样会减慢数据库查找的操作！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5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8975"/>
          </a:xfrm>
        </p:spPr>
        <p:txBody>
          <a:bodyPr/>
          <a:lstStyle/>
          <a:p>
            <a:r>
              <a:rPr kumimoji="1" lang="zh-CN" altLang="en-US" dirty="0" smtClean="0"/>
              <a:t>数据库功能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05000"/>
            <a:ext cx="7340600" cy="2541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单值</a:t>
            </a:r>
            <a:r>
              <a:rPr kumimoji="1" lang="en-US" altLang="zh-CN" sz="2400" dirty="0" smtClean="0"/>
              <a:t>&lt;key, value&gt;</a:t>
            </a:r>
            <a:r>
              <a:rPr kumimoji="1" lang="zh-CN" altLang="en-US" sz="2400" dirty="0" smtClean="0"/>
              <a:t>数据的查找；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单值</a:t>
            </a:r>
            <a:r>
              <a:rPr kumimoji="1" lang="en-US" altLang="zh-CN" sz="2400" dirty="0" smtClean="0"/>
              <a:t>&lt;key, value&gt;</a:t>
            </a:r>
            <a:r>
              <a:rPr kumimoji="1" lang="zh-CN" altLang="en-US" sz="2400" dirty="0" smtClean="0"/>
              <a:t>数据的修改／插入；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单值</a:t>
            </a:r>
            <a:r>
              <a:rPr kumimoji="1" lang="en-US" altLang="zh-CN" sz="2400" dirty="0" smtClean="0"/>
              <a:t>&lt;key, value&gt;</a:t>
            </a:r>
            <a:r>
              <a:rPr kumimoji="1" lang="zh-CN" altLang="en-US" sz="2400" dirty="0" smtClean="0"/>
              <a:t>数据的删除；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数据</a:t>
            </a:r>
            <a:r>
              <a:rPr kumimoji="1" lang="en-US" altLang="zh-CN" sz="2400" dirty="0" smtClean="0"/>
              <a:t>value</a:t>
            </a:r>
            <a:r>
              <a:rPr kumimoji="1" lang="zh-CN" altLang="en-US" sz="2400" dirty="0" smtClean="0"/>
              <a:t>可以为不定长数据；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脱离数据库的对</a:t>
            </a:r>
            <a:r>
              <a:rPr kumimoji="1" lang="en-US" altLang="zh-CN" sz="2400" dirty="0" smtClean="0"/>
              <a:t>&lt;</a:t>
            </a:r>
            <a:r>
              <a:rPr kumimoji="1" lang="en-US" altLang="zh-CN" sz="2400" dirty="0" err="1" smtClean="0"/>
              <a:t>key,value</a:t>
            </a:r>
            <a:r>
              <a:rPr kumimoji="1" lang="en-US" altLang="zh-CN" sz="2400" dirty="0" smtClean="0"/>
              <a:t>&gt;</a:t>
            </a:r>
            <a:r>
              <a:rPr kumimoji="1" lang="zh-CN" altLang="en-US" sz="2400" dirty="0" smtClean="0"/>
              <a:t>映射关系的修改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156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6504" y="137215"/>
            <a:ext cx="9144000" cy="688975"/>
          </a:xfrm>
        </p:spPr>
        <p:txBody>
          <a:bodyPr/>
          <a:lstStyle/>
          <a:p>
            <a:r>
              <a:rPr kumimoji="1" lang="zh-CN" altLang="en-US" dirty="0" smtClean="0"/>
              <a:t>软件工程特点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19" y="1288291"/>
            <a:ext cx="8229600" cy="5065712"/>
          </a:xfrm>
        </p:spPr>
        <p:txBody>
          <a:bodyPr/>
          <a:lstStyle/>
          <a:p>
            <a:r>
              <a:rPr kumimoji="1" lang="zh-CN" altLang="en-US" sz="2000" dirty="0" smtClean="0"/>
              <a:t>测试代码先行：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err="1" smtClean="0"/>
              <a:t>Space_test.cpp</a:t>
            </a:r>
            <a:r>
              <a:rPr kumimoji="1" lang="en-US" altLang="zh-CN" sz="2000" dirty="0" smtClean="0"/>
              <a:t>;</a:t>
            </a:r>
          </a:p>
          <a:p>
            <a:pPr lvl="1"/>
            <a:r>
              <a:rPr kumimoji="1" lang="en-US" altLang="zh-CN" sz="2000" dirty="0" err="1" smtClean="0"/>
              <a:t>Time_test.cpp</a:t>
            </a:r>
            <a:r>
              <a:rPr kumimoji="1" lang="en-US" altLang="zh-CN" sz="2000" dirty="0" smtClean="0"/>
              <a:t>;</a:t>
            </a:r>
          </a:p>
          <a:p>
            <a:pPr lvl="1"/>
            <a:r>
              <a:rPr kumimoji="1" lang="en-US" altLang="zh-CN" sz="2000" dirty="0" err="1" smtClean="0"/>
              <a:t>Corr_test.cpp</a:t>
            </a:r>
            <a:endParaRPr kumimoji="1" lang="en-US" altLang="zh-CN" sz="2000" dirty="0"/>
          </a:p>
          <a:p>
            <a:r>
              <a:rPr kumimoji="1" lang="zh-CN" altLang="en-US" sz="2000" dirty="0" smtClean="0"/>
              <a:t>代码实时重构：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同样接口，不同功能；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代码模块化；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更健壮、可读性代码；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精简代码（不惜重写代码，和删除不必要功能）；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结合单元检测</a:t>
            </a:r>
            <a:endParaRPr kumimoji="1" lang="en-US" altLang="zh-CN" sz="2000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4495800" y="868363"/>
            <a:ext cx="45719" cy="45719"/>
          </a:xfrm>
          <a:prstGeom prst="round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562600" y="1268413"/>
            <a:ext cx="1755717" cy="513191"/>
          </a:xfrm>
          <a:prstGeom prst="round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Multi-Mode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502002" y="3096205"/>
            <a:ext cx="1950003" cy="513191"/>
          </a:xfrm>
          <a:prstGeom prst="round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Single-Mode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" name="直线箭头连接符 7"/>
          <p:cNvCxnSpPr>
            <a:stCxn id="5" idx="2"/>
            <a:endCxn id="6" idx="0"/>
          </p:cNvCxnSpPr>
          <p:nvPr/>
        </p:nvCxnSpPr>
        <p:spPr bwMode="auto">
          <a:xfrm>
            <a:off x="6440459" y="1781604"/>
            <a:ext cx="36545" cy="1314601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6553200" y="224370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进步还是退步？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8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功能正确性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1701800" cy="636587"/>
          </a:xfrm>
          <a:solidFill>
            <a:srgbClr val="FFFF00"/>
          </a:solidFill>
        </p:spPr>
        <p:txBody>
          <a:bodyPr/>
          <a:lstStyle/>
          <a:p>
            <a:r>
              <a:rPr kumimoji="1" lang="zh-CN" altLang="en-US" dirty="0" smtClean="0"/>
              <a:t>试验</a:t>
            </a:r>
            <a:r>
              <a:rPr kumimoji="1" lang="en-US" altLang="zh-CN" dirty="0" smtClean="0"/>
              <a:t>1: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1800" y="1254284"/>
            <a:ext cx="1701800" cy="65071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-122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955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30527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5099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9671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r>
              <a:rPr kumimoji="1" lang="zh-CN" altLang="en-US" kern="0" dirty="0" smtClean="0"/>
              <a:t>试验</a:t>
            </a:r>
            <a:r>
              <a:rPr kumimoji="1" lang="en-US" altLang="zh-CN" kern="0" dirty="0"/>
              <a:t>2</a:t>
            </a:r>
            <a:r>
              <a:rPr kumimoji="1" lang="en-US" altLang="zh-CN" kern="0" dirty="0" smtClean="0"/>
              <a:t>:</a:t>
            </a:r>
            <a:endParaRPr kumimoji="1"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6858000" cy="3896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6858000" cy="39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10572</TotalTime>
  <Words>709</Words>
  <Application>Microsoft Macintosh PowerPoint</Application>
  <PresentationFormat>全屏显示(4:3)</PresentationFormat>
  <Paragraphs>139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黑体</vt:lpstr>
      <vt:lpstr>华文新魏</vt:lpstr>
      <vt:lpstr>宋体</vt:lpstr>
      <vt:lpstr>Arial</vt:lpstr>
      <vt:lpstr>1_自定义设计方案</vt:lpstr>
      <vt:lpstr>数据库大作业答辩</vt:lpstr>
      <vt:lpstr>数据库架构设计</vt:lpstr>
      <vt:lpstr>数据库架构设计</vt:lpstr>
      <vt:lpstr>数据结构</vt:lpstr>
      <vt:lpstr>内存和磁盘协作</vt:lpstr>
      <vt:lpstr>数据一致性</vt:lpstr>
      <vt:lpstr>数据库功能</vt:lpstr>
      <vt:lpstr>软件工程特点</vt:lpstr>
      <vt:lpstr>功能正确性</vt:lpstr>
      <vt:lpstr>时间性能测试</vt:lpstr>
      <vt:lpstr> 时间性能检测</vt:lpstr>
      <vt:lpstr>时间性能测试</vt:lpstr>
      <vt:lpstr>空间性能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ZacharyWu</dc:creator>
  <cp:lastModifiedBy>jinkun Cao</cp:lastModifiedBy>
  <cp:revision>2497</cp:revision>
  <cp:lastPrinted>1601-01-01T00:00:00Z</cp:lastPrinted>
  <dcterms:created xsi:type="dcterms:W3CDTF">1601-01-01T00:00:00Z</dcterms:created>
  <dcterms:modified xsi:type="dcterms:W3CDTF">2017-07-28T04:01:57Z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