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7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9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58" r:id="rId4"/>
    <p:sldId id="261" r:id="rId5"/>
    <p:sldId id="260" r:id="rId6"/>
    <p:sldId id="263" r:id="rId7"/>
    <p:sldId id="264" r:id="rId8"/>
    <p:sldId id="267" r:id="rId9"/>
    <p:sldId id="269" r:id="rId10"/>
    <p:sldId id="270" r:id="rId11"/>
    <p:sldId id="271" r:id="rId12"/>
    <p:sldId id="273" r:id="rId13"/>
    <p:sldId id="265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37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29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8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/>
            <a:fld id="{BF147909-E07B-4847-B337-CC108EDE3839}" type="slidenum">
              <a:rPr lang="zh-CN" altLang="en-US" sz="120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32533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 w="12700">
            <a:solidFill>
              <a:srgbClr val="000000"/>
            </a:solidFill>
            <a:miter lim="800000"/>
          </a:ln>
        </p:spPr>
      </p:sp>
      <p:sp>
        <p:nvSpPr>
          <p:cNvPr id="8806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806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40893FB-AC48-4BBF-819A-37B4BB5D1842}" type="slidenum">
              <a:rPr lang="zh-CN" altLang="en-US" sz="120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37532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w="12700">
            <a:solidFill>
              <a:srgbClr val="000000"/>
            </a:solidFill>
            <a:miter lim="800000"/>
          </a:ln>
        </p:spPr>
      </p:sp>
      <p:sp>
        <p:nvSpPr>
          <p:cNvPr id="860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354BF7A-4A4F-4AFB-BFDC-82CA99DE85B8}" type="slidenum">
              <a:rPr lang="zh-CN" altLang="en-US" sz="120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3509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 w="12700">
            <a:solidFill>
              <a:srgbClr val="000000"/>
            </a:solidFill>
            <a:miter lim="800000"/>
          </a:ln>
        </p:spPr>
      </p:sp>
      <p:sp>
        <p:nvSpPr>
          <p:cNvPr id="860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354BF7A-4A4F-4AFB-BFDC-82CA99DE85B8}" type="slidenum">
              <a:rPr lang="zh-CN" altLang="en-US" sz="120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56981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1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55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18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7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9701"/>
            <a:ext cx="121920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45289"/>
            <a:ext cx="121920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3424" y="1052514"/>
            <a:ext cx="4993217" cy="1871663"/>
          </a:xfrm>
        </p:spPr>
        <p:txBody>
          <a:bodyPr>
            <a:normAutofit/>
          </a:bodyPr>
          <a:lstStyle>
            <a:lvl1pPr algn="l">
              <a:defRPr sz="4000" b="1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5200" y="5724000"/>
            <a:ext cx="4852800" cy="442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800">
                <a:solidFill>
                  <a:schemeClr val="bg1"/>
                </a:solidFill>
                <a:ea typeface="微软雅黑" panose="020B050302020402020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grpSp>
        <p:nvGrpSpPr>
          <p:cNvPr id="10" name="Group 7"/>
          <p:cNvGrpSpPr/>
          <p:nvPr/>
        </p:nvGrpSpPr>
        <p:grpSpPr bwMode="auto">
          <a:xfrm>
            <a:off x="6284699" y="210510"/>
            <a:ext cx="4574076" cy="3640047"/>
            <a:chOff x="0" y="0"/>
            <a:chExt cx="3835400" cy="3403600"/>
          </a:xfrm>
        </p:grpSpPr>
        <p:grpSp>
          <p:nvGrpSpPr>
            <p:cNvPr id="11" name="Group 8"/>
            <p:cNvGrpSpPr/>
            <p:nvPr/>
          </p:nvGrpSpPr>
          <p:grpSpPr bwMode="auto">
            <a:xfrm>
              <a:off x="200215" y="297624"/>
              <a:ext cx="3425952" cy="2273808"/>
              <a:chOff x="0" y="0"/>
              <a:chExt cx="3425952" cy="2273808"/>
            </a:xfrm>
          </p:grpSpPr>
          <p:pic>
            <p:nvPicPr>
              <p:cNvPr id="17" name="8 Rectángulo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425952" cy="2273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10"/>
              <p:cNvSpPr txBox="1">
                <a:spLocks noChangeArrowheads="1"/>
              </p:cNvSpPr>
              <p:nvPr/>
            </p:nvSpPr>
            <p:spPr bwMode="auto">
              <a:xfrm>
                <a:off x="61723" y="37339"/>
                <a:ext cx="3311525" cy="2160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zh-CN" altLang="en-US" sz="180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Group 11"/>
            <p:cNvGrpSpPr>
              <a:grpSpLocks noChangeAspect="1"/>
            </p:cNvGrpSpPr>
            <p:nvPr/>
          </p:nvGrpSpPr>
          <p:grpSpPr bwMode="auto">
            <a:xfrm>
              <a:off x="0" y="0"/>
              <a:ext cx="3835400" cy="3403600"/>
              <a:chOff x="0" y="0"/>
              <a:chExt cx="3835400" cy="3403600"/>
            </a:xfrm>
          </p:grpSpPr>
          <p:pic>
            <p:nvPicPr>
              <p:cNvPr id="13" name="Imagen 2" descr="C:\Users\Design\Documents\Edu\Product Launch\LCD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835400" cy="3403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" descr="E:\20120111_banner分析\arrow 伸缩\arrow-ita-1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561" y="706420"/>
                <a:ext cx="2928958" cy="747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7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562" y="369214"/>
                <a:ext cx="2928957" cy="337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9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562" y="1476386"/>
                <a:ext cx="2928958" cy="873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4C08-9CF8-429E-BB1B-8E83C44EB84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1D3C-A5B9-4B91-ACC7-DBD55A99EA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4C08-9CF8-429E-BB1B-8E83C44EB84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1D3C-A5B9-4B91-ACC7-DBD55A99EA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9719" y="182563"/>
            <a:ext cx="11612563" cy="5735637"/>
          </a:xfrm>
        </p:spPr>
        <p:txBody>
          <a:bodyPr/>
          <a:lstStyle>
            <a:lvl1pPr>
              <a:defRPr sz="2400"/>
            </a:lvl1pPr>
            <a:lvl2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lvl2pPr>
            <a:lvl3pPr marL="720090">
              <a:defRPr sz="2000"/>
            </a:lvl3pPr>
            <a:lvl4pPr marL="1080135">
              <a:defRPr sz="1800"/>
            </a:lvl4pPr>
            <a:lvl5pPr marL="1440180">
              <a:defRPr sz="1800"/>
            </a:lvl5pPr>
            <a:lvl6pPr marL="1800225"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7" y="1052515"/>
            <a:ext cx="10972800" cy="5043486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4C08-9CF8-429E-BB1B-8E83C44EB84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1D3C-A5B9-4B91-ACC7-DBD55A99EA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66200" y="3013200"/>
            <a:ext cx="5259600" cy="554400"/>
          </a:xfrm>
        </p:spPr>
        <p:txBody>
          <a:bodyPr lIns="0" tIns="0" rIns="0" bIns="0" anchor="ctr" anchorCtr="0">
            <a:normAutofit/>
          </a:bodyPr>
          <a:lstStyle>
            <a:lvl1pPr marL="571500" indent="-571500" algn="just">
              <a:buFont typeface="Wingdings" panose="05000000000000000000" pitchFamily="2" charset="2"/>
              <a:buChar char="l"/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4C08-9CF8-429E-BB1B-8E83C44EB84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1D3C-A5B9-4B91-ACC7-DBD55A99EA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052514"/>
            <a:ext cx="5384800" cy="5035019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052514"/>
            <a:ext cx="5384800" cy="5035019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4C08-9CF8-429E-BB1B-8E83C44EB84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1D3C-A5B9-4B91-ACC7-DBD55A99EA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800" y="259200"/>
            <a:ext cx="10972800" cy="640800"/>
          </a:xfrm>
        </p:spPr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417003"/>
            <a:ext cx="5158316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240915"/>
            <a:ext cx="5158316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17003"/>
            <a:ext cx="518371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40915"/>
            <a:ext cx="518371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4C08-9CF8-429E-BB1B-8E83C44EB84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1D3C-A5B9-4B91-ACC7-DBD55A99EA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sz="quarter" idx="13" hasCustomPrompt="1"/>
          </p:nvPr>
        </p:nvSpPr>
        <p:spPr>
          <a:xfrm>
            <a:off x="4863600" y="3877200"/>
            <a:ext cx="5914800" cy="414000"/>
          </a:xfrm>
        </p:spPr>
        <p:txBody>
          <a:bodyPr lIns="90000">
            <a:normAutofit/>
          </a:bodyPr>
          <a:lstStyle>
            <a:lvl1pPr marL="0" indent="0" algn="ctr">
              <a:buNone/>
              <a:defRPr sz="1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02400" y="2152800"/>
            <a:ext cx="6408000" cy="1324800"/>
          </a:xfrm>
        </p:spPr>
        <p:txBody>
          <a:bodyPr anchor="t" anchorCtr="0">
            <a:normAutofit/>
          </a:bodyPr>
          <a:lstStyle>
            <a:lvl1pPr algn="l">
              <a:defRPr sz="80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4C08-9CF8-429E-BB1B-8E83C44EB84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1D3C-A5B9-4B91-ACC7-DBD55A99EA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任意多边形 16"/>
          <p:cNvSpPr/>
          <p:nvPr/>
        </p:nvSpPr>
        <p:spPr bwMode="auto">
          <a:xfrm>
            <a:off x="1841500" y="2541588"/>
            <a:ext cx="10344150" cy="946150"/>
          </a:xfrm>
          <a:custGeom>
            <a:avLst/>
            <a:gdLst>
              <a:gd name="T0" fmla="*/ 0 w 7772400"/>
              <a:gd name="T1" fmla="*/ 704850 h 711200"/>
              <a:gd name="T2" fmla="*/ 0 w 7772400"/>
              <a:gd name="T3" fmla="*/ 0 h 711200"/>
              <a:gd name="T4" fmla="*/ 1631950 w 7772400"/>
              <a:gd name="T5" fmla="*/ 0 h 711200"/>
              <a:gd name="T6" fmla="*/ 1631950 w 7772400"/>
              <a:gd name="T7" fmla="*/ 711200 h 711200"/>
              <a:gd name="T8" fmla="*/ 7772400 w 7772400"/>
              <a:gd name="T9" fmla="*/ 711200 h 711200"/>
              <a:gd name="T10" fmla="*/ 7772400 w 7772400"/>
              <a:gd name="T11" fmla="*/ 704850 h 7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72400" h="711200">
                <a:moveTo>
                  <a:pt x="0" y="704850"/>
                </a:moveTo>
                <a:lnTo>
                  <a:pt x="0" y="0"/>
                </a:lnTo>
                <a:lnTo>
                  <a:pt x="1631950" y="0"/>
                </a:lnTo>
                <a:lnTo>
                  <a:pt x="1631950" y="711200"/>
                </a:lnTo>
                <a:lnTo>
                  <a:pt x="7772400" y="711200"/>
                </a:lnTo>
                <a:lnTo>
                  <a:pt x="7772400" y="704850"/>
                </a:lnTo>
              </a:path>
            </a:pathLst>
          </a:custGeom>
          <a:noFill/>
          <a:ln w="28575" cap="flat" cmpd="sng">
            <a:solidFill>
              <a:schemeClr val="accent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9" name="任意多边形 18"/>
          <p:cNvSpPr/>
          <p:nvPr/>
        </p:nvSpPr>
        <p:spPr bwMode="auto">
          <a:xfrm>
            <a:off x="6350" y="3759200"/>
            <a:ext cx="4006850" cy="946150"/>
          </a:xfrm>
          <a:custGeom>
            <a:avLst/>
            <a:gdLst>
              <a:gd name="T0" fmla="*/ 3009900 w 3009900"/>
              <a:gd name="T1" fmla="*/ 0 h 711200"/>
              <a:gd name="T2" fmla="*/ 3009900 w 3009900"/>
              <a:gd name="T3" fmla="*/ 711200 h 711200"/>
              <a:gd name="T4" fmla="*/ 1377950 w 3009900"/>
              <a:gd name="T5" fmla="*/ 711200 h 711200"/>
              <a:gd name="T6" fmla="*/ 1377950 w 3009900"/>
              <a:gd name="T7" fmla="*/ 6350 h 711200"/>
              <a:gd name="T8" fmla="*/ 0 w 3009900"/>
              <a:gd name="T9" fmla="*/ 6350 h 7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9900" h="711200">
                <a:moveTo>
                  <a:pt x="3009900" y="0"/>
                </a:moveTo>
                <a:lnTo>
                  <a:pt x="3009900" y="711200"/>
                </a:lnTo>
                <a:lnTo>
                  <a:pt x="1377950" y="711200"/>
                </a:lnTo>
                <a:lnTo>
                  <a:pt x="1377950" y="6350"/>
                </a:lnTo>
                <a:lnTo>
                  <a:pt x="0" y="6350"/>
                </a:lnTo>
              </a:path>
            </a:pathLst>
          </a:custGeom>
          <a:noFill/>
          <a:ln w="28575" cap="flat" cmpd="sng">
            <a:solidFill>
              <a:schemeClr val="accent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4C08-9CF8-429E-BB1B-8E83C44EB84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1D3C-A5B9-4B91-ACC7-DBD55A99EA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558519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558519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158719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50285" y="195036"/>
            <a:ext cx="1146931" cy="5894388"/>
          </a:xfrm>
        </p:spPr>
        <p:txBody>
          <a:bodyPr vert="eaVert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95036"/>
            <a:ext cx="9564612" cy="5894388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4C08-9CF8-429E-BB1B-8E83C44EB84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1D3C-A5B9-4B91-ACC7-DBD55A99EA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tags" Target="../tags/tag1.xml"/><Relationship Id="rId13" Type="http://schemas.openxmlformats.org/officeDocument/2006/relationships/tags" Target="../tags/tag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26"/>
            <a:ext cx="121920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09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45289"/>
            <a:ext cx="121920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24417" y="260351"/>
            <a:ext cx="10972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4417" y="1052515"/>
            <a:ext cx="10972800" cy="501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4C08-9CF8-429E-BB1B-8E83C44EB84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1D3C-A5B9-4B91-ACC7-DBD55A99EA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 baseline="0">
          <a:solidFill>
            <a:schemeClr val="accent5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B40"/>
          </a:solidFill>
          <a:latin typeface="Broadway" pitchFamily="82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B40"/>
          </a:solidFill>
          <a:latin typeface="Broadway" pitchFamily="82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B40"/>
          </a:solidFill>
          <a:latin typeface="Broadway" pitchFamily="82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B40"/>
          </a:solidFill>
          <a:latin typeface="Broadway" pitchFamily="82" charset="0"/>
          <a:ea typeface="微软雅黑" panose="020B0503020204020204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ts val="1800"/>
        </a:spcBef>
        <a:spcAft>
          <a:spcPct val="0"/>
        </a:spcAft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0" indent="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72009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8.xml"/><Relationship Id="rId6" Type="http://schemas.openxmlformats.org/officeDocument/2006/relationships/image" Target="../media/image17.png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9.xml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1.xml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tags" Target="../tags/tag16.xml"/><Relationship Id="rId12" Type="http://schemas.openxmlformats.org/officeDocument/2006/relationships/tags" Target="../tags/tag17.xml"/><Relationship Id="rId13" Type="http://schemas.openxmlformats.org/officeDocument/2006/relationships/tags" Target="../tags/tag18.xml"/><Relationship Id="rId14" Type="http://schemas.openxmlformats.org/officeDocument/2006/relationships/tags" Target="../tags/tag19.xml"/><Relationship Id="rId15" Type="http://schemas.openxmlformats.org/officeDocument/2006/relationships/tags" Target="../tags/tag20.xml"/><Relationship Id="rId16" Type="http://schemas.openxmlformats.org/officeDocument/2006/relationships/tags" Target="../tags/tag21.xml"/><Relationship Id="rId17" Type="http://schemas.openxmlformats.org/officeDocument/2006/relationships/slideLayout" Target="../slideLayouts/slideLayout7.xml"/><Relationship Id="rId18" Type="http://schemas.openxmlformats.org/officeDocument/2006/relationships/notesSlide" Target="../notesSlides/notesSlide1.xml"/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tags" Target="../tags/tag13.xml"/><Relationship Id="rId9" Type="http://schemas.openxmlformats.org/officeDocument/2006/relationships/tags" Target="../tags/tag14.xml"/><Relationship Id="rId10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.xml"/><Relationship Id="rId12" Type="http://schemas.openxmlformats.org/officeDocument/2006/relationships/notesSlide" Target="../notesSlides/notesSlide2.xml"/><Relationship Id="rId13" Type="http://schemas.openxmlformats.org/officeDocument/2006/relationships/image" Target="../media/image10.png"/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Relationship Id="rId9" Type="http://schemas.openxmlformats.org/officeDocument/2006/relationships/tags" Target="../tags/tag30.xml"/><Relationship Id="rId10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tags" Target="../tags/tag46.xml"/><Relationship Id="rId12" Type="http://schemas.openxmlformats.org/officeDocument/2006/relationships/tags" Target="../tags/tag47.xml"/><Relationship Id="rId13" Type="http://schemas.openxmlformats.org/officeDocument/2006/relationships/tags" Target="../tags/tag48.xml"/><Relationship Id="rId14" Type="http://schemas.openxmlformats.org/officeDocument/2006/relationships/slideLayout" Target="../slideLayouts/slideLayout2.xml"/><Relationship Id="rId15" Type="http://schemas.openxmlformats.org/officeDocument/2006/relationships/notesSlide" Target="../notesSlides/notesSlide5.xml"/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Relationship Id="rId8" Type="http://schemas.openxmlformats.org/officeDocument/2006/relationships/tags" Target="../tags/tag43.xml"/><Relationship Id="rId9" Type="http://schemas.openxmlformats.org/officeDocument/2006/relationships/tags" Target="../tags/tag44.xml"/><Relationship Id="rId10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15.png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.xml"/><Relationship Id="rId6" Type="http://schemas.openxmlformats.org/officeDocument/2006/relationships/image" Target="../media/image16.png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93924" y="926126"/>
            <a:ext cx="5412105" cy="1871980"/>
          </a:xfrm>
        </p:spPr>
        <p:txBody>
          <a:bodyPr>
            <a:normAutofit/>
          </a:bodyPr>
          <a:lstStyle/>
          <a:p>
            <a:r>
              <a:rPr lang="en-US" altLang="zh-CN" sz="4800" i="0" dirty="0">
                <a:latin typeface="+mj-lt"/>
                <a:ea typeface="+mj-ea"/>
              </a:rPr>
              <a:t>“</a:t>
            </a:r>
            <a:r>
              <a:rPr lang="zh-CN" altLang="en-US" sz="4800" i="0" dirty="0">
                <a:latin typeface="+mj-lt"/>
                <a:ea typeface="+mj-ea"/>
              </a:rPr>
              <a:t>约</a:t>
            </a:r>
            <a:r>
              <a:rPr lang="en-US" altLang="zh-CN" sz="4800" i="0" dirty="0">
                <a:latin typeface="+mj-lt"/>
                <a:ea typeface="+mj-ea"/>
              </a:rPr>
              <a:t>”</a:t>
            </a:r>
            <a:r>
              <a:rPr lang="zh-CN" altLang="en-US" sz="4800" i="0" dirty="0">
                <a:latin typeface="+mj-lt"/>
                <a:ea typeface="+mj-ea"/>
              </a:rPr>
              <a:t>在</a:t>
            </a:r>
            <a:r>
              <a:rPr lang="zh-CN" altLang="en-US" sz="4800" i="0" dirty="0" smtClean="0">
                <a:latin typeface="+mj-lt"/>
                <a:ea typeface="+mj-ea"/>
              </a:rPr>
              <a:t>交大</a:t>
            </a:r>
            <a:r>
              <a:rPr lang="en-US" altLang="zh-CN" sz="4800" i="0" dirty="0" smtClean="0">
                <a:latin typeface="+mj-lt"/>
                <a:ea typeface="+mj-ea"/>
              </a:rPr>
              <a:t/>
            </a:r>
            <a:br>
              <a:rPr lang="en-US" altLang="zh-CN" sz="4800" i="0" dirty="0" smtClean="0">
                <a:latin typeface="+mj-lt"/>
                <a:ea typeface="+mj-ea"/>
              </a:rPr>
            </a:br>
            <a:r>
              <a:rPr lang="zh-CN" altLang="en-US" sz="4800" i="0" dirty="0" smtClean="0">
                <a:latin typeface="+mj-lt"/>
                <a:ea typeface="+mj-ea"/>
              </a:rPr>
              <a:t>（</a:t>
            </a:r>
            <a:r>
              <a:rPr lang="en-US" altLang="zh-CN" sz="4800" i="0" dirty="0" err="1" smtClean="0">
                <a:latin typeface="+mj-lt"/>
                <a:ea typeface="+mj-ea"/>
              </a:rPr>
              <a:t>AppointAtSJTU</a:t>
            </a:r>
            <a:r>
              <a:rPr lang="zh-CN" altLang="en-US" sz="4800" i="0" dirty="0" smtClean="0">
                <a:latin typeface="+mj-lt"/>
                <a:ea typeface="+mj-ea"/>
              </a:rPr>
              <a:t>）</a:t>
            </a:r>
            <a:endParaRPr lang="zh-CN" altLang="en-US" sz="4800" i="0" dirty="0">
              <a:latin typeface="+mj-lt"/>
              <a:ea typeface="+mj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93370" y="5379720"/>
            <a:ext cx="8115935" cy="829945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  <a:cs typeface="+mn-cs"/>
              </a:rPr>
              <a:t>第</a:t>
            </a:r>
            <a:r>
              <a:rPr lang="en-US" altLang="zh-CN" sz="3200" dirty="0">
                <a:latin typeface="+mn-lt"/>
                <a:ea typeface="+mn-ea"/>
                <a:cs typeface="+mn-cs"/>
              </a:rPr>
              <a:t>22</a:t>
            </a:r>
            <a:r>
              <a:rPr lang="zh-CN" altLang="en-US" sz="3200" dirty="0">
                <a:latin typeface="+mn-lt"/>
                <a:ea typeface="+mn-ea"/>
                <a:cs typeface="+mn-cs"/>
              </a:rPr>
              <a:t>组：曹金坤 李凌荟 朱方舟 周星林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355" y="544830"/>
            <a:ext cx="3822065" cy="23691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33637" y="412751"/>
            <a:ext cx="10972800" cy="63976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ea typeface="+mj-ea"/>
              </a:rPr>
              <a:t>2.</a:t>
            </a:r>
            <a:r>
              <a:rPr lang="en-US" altLang="zh-CN" dirty="0">
                <a:latin typeface="+mn-lt"/>
                <a:ea typeface="+mn-ea"/>
                <a:sym typeface="+mn-ea"/>
              </a:rPr>
              <a:t>poster提交模块</a:t>
            </a:r>
            <a:r>
              <a:rPr lang="en-US" altLang="zh-CN" dirty="0">
                <a:latin typeface="+mn-lt"/>
                <a:ea typeface="+mn-ea"/>
              </a:rPr>
              <a:t/>
            </a:r>
            <a:br>
              <a:rPr lang="en-US" altLang="zh-CN" dirty="0">
                <a:latin typeface="+mn-lt"/>
                <a:ea typeface="+mn-ea"/>
              </a:rPr>
            </a:b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46800" y="1403350"/>
            <a:ext cx="5384800" cy="67106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用于支持用户新建和提交新的需求</a:t>
            </a: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zh-CN" altLang="en-US" dirty="0">
                <a:latin typeface="+mn-lt"/>
                <a:ea typeface="+mn-ea"/>
              </a:rPr>
              <a:t>点击</a:t>
            </a:r>
            <a:r>
              <a:rPr lang="en-US" altLang="zh-CN" dirty="0">
                <a:latin typeface="+mn-lt"/>
                <a:ea typeface="+mn-ea"/>
              </a:rPr>
              <a:t>“</a:t>
            </a:r>
            <a:r>
              <a:rPr lang="zh-CN" altLang="en-US" dirty="0">
                <a:latin typeface="+mn-lt"/>
                <a:ea typeface="+mn-ea"/>
              </a:rPr>
              <a:t>发起新活动</a:t>
            </a:r>
            <a:r>
              <a:rPr lang="en-US" altLang="zh-CN" dirty="0">
                <a:latin typeface="+mn-lt"/>
                <a:ea typeface="+mn-ea"/>
              </a:rPr>
              <a:t>”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zh-CN" altLang="en-US" dirty="0">
                <a:latin typeface="+mn-lt"/>
                <a:ea typeface="+mn-ea"/>
              </a:rPr>
              <a:t>输入新活动的相关信息</a:t>
            </a:r>
          </a:p>
        </p:txBody>
      </p:sp>
      <p:pic>
        <p:nvPicPr>
          <p:cNvPr id="3" name="图片 2" descr="`K8~)}88RG}AE{MVO0H{T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70" y="1052830"/>
            <a:ext cx="4752340" cy="45713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2386" y="254212"/>
            <a:ext cx="10972800" cy="10007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2.</a:t>
            </a:r>
            <a:r>
              <a:rPr lang="en-US" altLang="zh-CN" dirty="0">
                <a:latin typeface="+mn-lt"/>
                <a:ea typeface="+mn-ea"/>
                <a:sym typeface="+mn-ea"/>
              </a:rPr>
              <a:t>search</a:t>
            </a:r>
            <a:r>
              <a:rPr lang="zh-CN" altLang="en-US" dirty="0" smtClean="0">
                <a:latin typeface="+mn-lt"/>
                <a:ea typeface="+mn-ea"/>
                <a:sym typeface="+mn-ea"/>
              </a:rPr>
              <a:t>、</a:t>
            </a:r>
            <a:r>
              <a:rPr lang="en-US" altLang="zh-CN" dirty="0" err="1" smtClean="0">
                <a:latin typeface="+mn-lt"/>
                <a:ea typeface="+mn-ea"/>
                <a:sym typeface="+mn-ea"/>
              </a:rPr>
              <a:t>card模块</a:t>
            </a:r>
            <a:r>
              <a:rPr lang="en-US" altLang="zh-CN" dirty="0">
                <a:latin typeface="+mn-lt"/>
                <a:ea typeface="+mn-ea"/>
              </a:rPr>
              <a:t/>
            </a:r>
            <a:br>
              <a:rPr lang="en-US" altLang="zh-CN" dirty="0">
                <a:latin typeface="+mn-lt"/>
                <a:ea typeface="+mn-ea"/>
              </a:rPr>
            </a:b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en-US" altLang="zh-CN" dirty="0" err="1">
                <a:latin typeface="+mn-lt"/>
                <a:ea typeface="+mn-ea"/>
              </a:rPr>
              <a:t>search模块：用以对于不同要求的</a:t>
            </a:r>
            <a:r>
              <a:rPr lang="en-US" altLang="zh-CN" dirty="0" err="1" smtClean="0">
                <a:latin typeface="+mn-lt"/>
                <a:ea typeface="+mn-ea"/>
              </a:rPr>
              <a:t>poster</a:t>
            </a:r>
            <a:r>
              <a:rPr lang="zh-CN" altLang="en-US" dirty="0" smtClean="0">
                <a:latin typeface="+mn-lt"/>
                <a:ea typeface="+mn-ea"/>
              </a:rPr>
              <a:t>进行</a:t>
            </a:r>
            <a:r>
              <a:rPr lang="en-US" altLang="zh-CN" dirty="0" smtClean="0">
                <a:latin typeface="+mn-lt"/>
                <a:ea typeface="+mn-ea"/>
              </a:rPr>
              <a:t>过滤查找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en-US" altLang="zh-CN" dirty="0" err="1" smtClean="0">
                <a:latin typeface="+mn-lt"/>
                <a:ea typeface="+mn-ea"/>
              </a:rPr>
              <a:t>card</a:t>
            </a:r>
            <a:r>
              <a:rPr lang="en-US" altLang="zh-CN" dirty="0" err="1" smtClean="0">
                <a:latin typeface="+mn-lt"/>
                <a:ea typeface="+mn-ea"/>
              </a:rPr>
              <a:t>模块</a:t>
            </a:r>
            <a:r>
              <a:rPr lang="en-US" altLang="zh-CN" dirty="0" err="1">
                <a:latin typeface="+mn-lt"/>
                <a:ea typeface="+mn-ea"/>
              </a:rPr>
              <a:t>：在初始化时，展示posterboard，在search之后将符合要求的</a:t>
            </a:r>
            <a:r>
              <a:rPr lang="en-US" altLang="zh-CN" dirty="0" err="1" smtClean="0">
                <a:latin typeface="+mn-lt"/>
                <a:ea typeface="+mn-ea"/>
              </a:rPr>
              <a:t>poster</a:t>
            </a:r>
            <a:r>
              <a:rPr lang="zh-CN" altLang="en-US" dirty="0" smtClean="0">
                <a:latin typeface="+mn-lt"/>
                <a:ea typeface="+mn-ea"/>
              </a:rPr>
              <a:t>在对应的板块</a:t>
            </a:r>
            <a:r>
              <a:rPr lang="en-US" altLang="zh-CN" dirty="0" smtClean="0">
                <a:latin typeface="+mn-lt"/>
                <a:ea typeface="+mn-ea"/>
              </a:rPr>
              <a:t>展示出来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zh-CN" altLang="en-US" dirty="0">
                <a:latin typeface="+mn-lt"/>
                <a:ea typeface="+mn-ea"/>
              </a:rPr>
              <a:t>输入活动需求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zh-CN" altLang="en-US" dirty="0">
                <a:latin typeface="+mn-lt"/>
                <a:ea typeface="+mn-ea"/>
              </a:rPr>
              <a:t>点击</a:t>
            </a:r>
            <a:r>
              <a:rPr lang="en-US" altLang="zh-CN" dirty="0">
                <a:latin typeface="+mn-lt"/>
                <a:ea typeface="+mn-ea"/>
              </a:rPr>
              <a:t>“</a:t>
            </a:r>
            <a:r>
              <a:rPr lang="zh-CN" altLang="en-US" dirty="0">
                <a:latin typeface="+mn-lt"/>
                <a:ea typeface="+mn-ea"/>
              </a:rPr>
              <a:t>搜索活动</a:t>
            </a:r>
            <a:r>
              <a:rPr lang="en-US" altLang="zh-CN" dirty="0">
                <a:latin typeface="+mn-lt"/>
                <a:ea typeface="+mn-ea"/>
              </a:rPr>
              <a:t>”</a:t>
            </a:r>
          </a:p>
        </p:txBody>
      </p:sp>
      <p:pic>
        <p:nvPicPr>
          <p:cNvPr id="3" name="图片 2" descr="2O)MFOJ6EKI$PX@QSPO`ZFV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125" y="831215"/>
            <a:ext cx="4590415" cy="1076325"/>
          </a:xfrm>
          <a:prstGeom prst="rect">
            <a:avLst/>
          </a:prstGeom>
        </p:spPr>
      </p:pic>
      <p:pic>
        <p:nvPicPr>
          <p:cNvPr id="4" name="图片 3" descr="C{H0ZR$P1%LI0@3A3BL@3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125" y="1984163"/>
            <a:ext cx="4589780" cy="41033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3.</a:t>
            </a:r>
            <a:r>
              <a:rPr lang="zh-CN" altLang="en-US" dirty="0">
                <a:latin typeface="+mj-lt"/>
                <a:ea typeface="+mj-ea"/>
              </a:rPr>
              <a:t>总结评估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zh-CN" altLang="en-US" dirty="0">
                <a:latin typeface="+mn-lt"/>
                <a:ea typeface="+mn-ea"/>
              </a:rPr>
              <a:t>预设框架基本</a:t>
            </a:r>
            <a:r>
              <a:rPr lang="zh-CN" altLang="en-US" dirty="0" smtClean="0">
                <a:latin typeface="+mn-lt"/>
                <a:ea typeface="+mn-ea"/>
              </a:rPr>
              <a:t>实现，</a:t>
            </a:r>
            <a:r>
              <a:rPr lang="zh-CN" altLang="en-US" dirty="0"/>
              <a:t>但分类查看模块还需完善</a:t>
            </a:r>
          </a:p>
          <a:p>
            <a:pPr marL="0" indent="0">
              <a:buNone/>
            </a:pPr>
            <a:r>
              <a:rPr lang="en-US" altLang="zh-CN" dirty="0" smtClean="0">
                <a:latin typeface="+mn-lt"/>
                <a:ea typeface="+mn-ea"/>
              </a:rPr>
              <a:t>- </a:t>
            </a:r>
            <a:r>
              <a:rPr lang="zh-CN" altLang="en-US" dirty="0" smtClean="0">
                <a:latin typeface="+mn-lt"/>
                <a:ea typeface="+mn-ea"/>
              </a:rPr>
              <a:t>部分</a:t>
            </a:r>
            <a:r>
              <a:rPr lang="zh-CN" altLang="en-US" dirty="0" smtClean="0">
                <a:latin typeface="+mn-lt"/>
                <a:ea typeface="+mn-ea"/>
              </a:rPr>
              <a:t>细节</a:t>
            </a:r>
            <a:r>
              <a:rPr lang="zh-CN" altLang="en-US" dirty="0" smtClean="0">
                <a:latin typeface="+mn-lt"/>
                <a:ea typeface="+mn-ea"/>
              </a:rPr>
              <a:t>需</a:t>
            </a:r>
            <a:r>
              <a:rPr lang="zh-CN" altLang="en-US" dirty="0">
                <a:latin typeface="+mn-lt"/>
                <a:ea typeface="+mn-ea"/>
              </a:rPr>
              <a:t>加强完善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   </a:t>
            </a:r>
            <a:r>
              <a:rPr lang="en-US" altLang="zh-CN" sz="2000" dirty="0">
                <a:latin typeface="+mn-lt"/>
                <a:ea typeface="+mn-ea"/>
              </a:rPr>
              <a:t>- </a:t>
            </a:r>
            <a:r>
              <a:rPr lang="zh-CN" altLang="en-US" sz="2000" dirty="0">
                <a:latin typeface="+mn-lt"/>
                <a:ea typeface="+mn-ea"/>
              </a:rPr>
              <a:t>搜索的实现机制较为简陋</a:t>
            </a:r>
            <a:r>
              <a:rPr lang="zh-CN" altLang="en-US" sz="2000" dirty="0" smtClean="0">
                <a:latin typeface="+mn-lt"/>
                <a:ea typeface="+mn-ea"/>
              </a:rPr>
              <a:t>，</a:t>
            </a:r>
            <a:r>
              <a:rPr lang="zh-CN" altLang="en-US" sz="2000" dirty="0" smtClean="0">
                <a:latin typeface="+mn-lt"/>
                <a:ea typeface="+mn-ea"/>
              </a:rPr>
              <a:t>不支持语义相似度的判断等更高级的信息匹配机制，只是简单基于字符串的包含关系实现的；</a:t>
            </a:r>
            <a:endParaRPr lang="en-US" altLang="zh-CN" sz="2000" dirty="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n-lt"/>
                <a:ea typeface="+mn-ea"/>
              </a:rPr>
              <a:t>    </a:t>
            </a:r>
            <a:r>
              <a:rPr lang="en-US" altLang="zh-CN" sz="2000" dirty="0" smtClean="0">
                <a:latin typeface="+mn-lt"/>
                <a:ea typeface="+mn-ea"/>
              </a:rPr>
              <a:t>- </a:t>
            </a:r>
            <a:r>
              <a:rPr lang="zh-CN" altLang="en-US" sz="2000" dirty="0">
                <a:latin typeface="+mn-lt"/>
                <a:ea typeface="+mn-ea"/>
              </a:rPr>
              <a:t>活动发起人的个人信息保护问题没有</a:t>
            </a:r>
            <a:r>
              <a:rPr lang="zh-CN" altLang="en-US" sz="2000" dirty="0" smtClean="0">
                <a:latin typeface="+mn-lt"/>
                <a:ea typeface="+mn-ea"/>
              </a:rPr>
              <a:t>解决。</a:t>
            </a:r>
            <a:endParaRPr lang="en-US" altLang="zh-CN" sz="2000" dirty="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lt"/>
                <a:ea typeface="+mn-ea"/>
              </a:rPr>
              <a:t>-</a:t>
            </a:r>
            <a:r>
              <a:rPr lang="zh-CN" altLang="en-US" sz="2000" dirty="0" smtClean="0">
                <a:latin typeface="+mn-lt"/>
                <a:ea typeface="+mn-ea"/>
              </a:rPr>
              <a:t> </a:t>
            </a:r>
            <a:r>
              <a:rPr lang="zh-CN" altLang="en-US" dirty="0" smtClean="0">
                <a:latin typeface="+mn-lt"/>
                <a:ea typeface="+mn-ea"/>
              </a:rPr>
              <a:t>功能较为单一</a:t>
            </a:r>
            <a:r>
              <a:rPr lang="zh-CN" altLang="en-US" dirty="0" smtClean="0">
                <a:latin typeface="+mn-lt"/>
                <a:ea typeface="+mn-ea"/>
              </a:rPr>
              <a:t>  </a:t>
            </a: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lt"/>
                <a:ea typeface="+mn-ea"/>
              </a:rPr>
              <a:t>    </a:t>
            </a:r>
          </a:p>
          <a:p>
            <a:pPr marL="0" indent="0">
              <a:buNone/>
            </a:pPr>
            <a:endParaRPr lang="en-US" altLang="zh-CN" sz="2000" dirty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latin typeface="+mj-lt"/>
                <a:ea typeface="+mj-ea"/>
              </a:rPr>
              <a:t>THANK YOU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chemeClr val="accent1">
                    <a:lumMod val="50000"/>
                  </a:schemeClr>
                </a:solidFill>
              </a:rPr>
              <a:t>项目内容</a:t>
            </a:r>
            <a:endParaRPr kumimoji="1" lang="zh-CN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在该项目中，我们实现了一个可供交大的师生发起活动邀请的网页平台，当用户希望寻找伙伴一起约自习、约跑步、约户外等一切集体活动时，都可以在网页上发起一个活动的公告（</a:t>
            </a:r>
            <a:r>
              <a:rPr kumimoji="1" lang="en-US" altLang="zh-CN" dirty="0" smtClean="0"/>
              <a:t>poster</a:t>
            </a:r>
            <a:r>
              <a:rPr kumimoji="1" lang="zh-CN" altLang="en-US" dirty="0" smtClean="0"/>
              <a:t>），附上相关的活动信息，从而为有同样需求的用户提供信息的共享。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04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89413" y="1"/>
            <a:ext cx="188912" cy="688543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195" name="MH_Others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1830" y="2638425"/>
            <a:ext cx="3070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60000" lnSpcReduction="20000"/>
          </a:bodyPr>
          <a:lstStyle>
            <a:lvl1pPr algn="just">
              <a:lnSpc>
                <a:spcPct val="110000"/>
              </a:lnSpc>
              <a:spcBef>
                <a:spcPts val="1400"/>
              </a:spcBef>
              <a:buClr>
                <a:srgbClr val="956B21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63471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671830" algn="just">
              <a:spcAft>
                <a:spcPts val="600"/>
              </a:spcAft>
              <a:buClr>
                <a:srgbClr val="E2BD7B"/>
              </a:buClr>
              <a:buFont typeface="华文新魏" pitchFamily="2" charset="-122"/>
              <a:buChar char=" 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6600" b="0">
                <a:solidFill>
                  <a:schemeClr val="accent1"/>
                </a:solidFill>
                <a:latin typeface="+mn-lt"/>
                <a:ea typeface="+mn-ea"/>
              </a:rPr>
              <a:t>CONTENTS</a:t>
            </a:r>
          </a:p>
        </p:txBody>
      </p:sp>
      <p:sp>
        <p:nvSpPr>
          <p:cNvPr id="8196" name="MH_Others_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39975" y="3722688"/>
            <a:ext cx="10572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1400"/>
              </a:spcBef>
              <a:buClr>
                <a:srgbClr val="956B21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63471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671830" algn="just">
              <a:spcAft>
                <a:spcPts val="600"/>
              </a:spcAft>
              <a:buClr>
                <a:srgbClr val="E2BD7B"/>
              </a:buClr>
              <a:buFont typeface="华文新魏" pitchFamily="2" charset="-122"/>
              <a:buChar char=" 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sz="6600" b="0">
              <a:solidFill>
                <a:schemeClr val="accent1"/>
              </a:solidFill>
              <a:latin typeface="+mn-lt"/>
              <a:ea typeface="+mn-ea"/>
            </a:endParaRPr>
          </a:p>
        </p:txBody>
      </p:sp>
      <p:cxnSp>
        <p:nvCxnSpPr>
          <p:cNvPr id="8198" name="MH_Others_5"/>
          <p:cNvCxnSpPr>
            <a:cxnSpLocks noChangeShapeType="1"/>
            <a:stCxn id="8199" idx="6"/>
          </p:cNvCxnSpPr>
          <p:nvPr>
            <p:custDataLst>
              <p:tags r:id="rId5"/>
            </p:custDataLst>
          </p:nvPr>
        </p:nvCxnSpPr>
        <p:spPr bwMode="auto">
          <a:xfrm>
            <a:off x="4378325" y="2187575"/>
            <a:ext cx="538163" cy="217488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9" name="MH_Others_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98938" y="2106613"/>
            <a:ext cx="179387" cy="161925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bg1"/>
            </a:solidFill>
            <a:round/>
          </a:ln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200" name="MH_Entry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45163" y="2154238"/>
            <a:ext cx="44545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algn="just">
              <a:lnSpc>
                <a:spcPct val="110000"/>
              </a:lnSpc>
              <a:spcBef>
                <a:spcPts val="1400"/>
              </a:spcBef>
              <a:buClr>
                <a:srgbClr val="956B21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63471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671830" algn="just">
              <a:spcAft>
                <a:spcPts val="600"/>
              </a:spcAft>
              <a:buClr>
                <a:srgbClr val="E2BD7B"/>
              </a:buClr>
              <a:buFont typeface="华文新魏" pitchFamily="2" charset="-122"/>
              <a:buChar char=" 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sz="3200" dirty="0">
                <a:solidFill>
                  <a:schemeClr val="tx1"/>
                </a:solidFill>
                <a:latin typeface="+mn-lt"/>
                <a:ea typeface="+mn-ea"/>
              </a:rPr>
              <a:t>需求调研</a:t>
            </a:r>
          </a:p>
        </p:txBody>
      </p:sp>
      <p:sp>
        <p:nvSpPr>
          <p:cNvPr id="8201" name="MH_Number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54563" y="2192338"/>
            <a:ext cx="6492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1400"/>
              </a:spcBef>
              <a:buClr>
                <a:srgbClr val="956B21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63471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671830" algn="just">
              <a:spcAft>
                <a:spcPts val="600"/>
              </a:spcAft>
              <a:buClr>
                <a:srgbClr val="E2BD7B"/>
              </a:buClr>
              <a:buFont typeface="华文新魏" pitchFamily="2" charset="-122"/>
              <a:buChar char=" 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b="0">
                <a:solidFill>
                  <a:schemeClr val="tx1"/>
                </a:solidFill>
                <a:latin typeface="+mn-lt"/>
                <a:ea typeface="+mn-ea"/>
              </a:rPr>
              <a:t>01</a:t>
            </a:r>
            <a:endParaRPr lang="zh-CN" altLang="en-US" b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8202" name="MH_Others_7"/>
          <p:cNvCxnSpPr>
            <a:cxnSpLocks noChangeShapeType="1"/>
            <a:stCxn id="8203" idx="6"/>
          </p:cNvCxnSpPr>
          <p:nvPr>
            <p:custDataLst>
              <p:tags r:id="rId9"/>
            </p:custDataLst>
          </p:nvPr>
        </p:nvCxnSpPr>
        <p:spPr bwMode="auto">
          <a:xfrm>
            <a:off x="4378325" y="3265488"/>
            <a:ext cx="538163" cy="21590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3" name="MH_Others_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98938" y="3184525"/>
            <a:ext cx="179387" cy="161925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bg1"/>
            </a:solidFill>
            <a:round/>
          </a:ln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204" name="MH_Entry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45163" y="3230563"/>
            <a:ext cx="44545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algn="just">
              <a:lnSpc>
                <a:spcPct val="110000"/>
              </a:lnSpc>
              <a:spcBef>
                <a:spcPts val="1400"/>
              </a:spcBef>
              <a:buClr>
                <a:srgbClr val="956B21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63471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671830" algn="just">
              <a:spcAft>
                <a:spcPts val="600"/>
              </a:spcAft>
              <a:buClr>
                <a:srgbClr val="E2BD7B"/>
              </a:buClr>
              <a:buFont typeface="华文新魏" pitchFamily="2" charset="-122"/>
              <a:buChar char=" 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sz="3200" dirty="0">
                <a:solidFill>
                  <a:schemeClr val="tx1"/>
                </a:solidFill>
                <a:latin typeface="+mn-lt"/>
                <a:ea typeface="+mn-ea"/>
              </a:rPr>
              <a:t>整体架构</a:t>
            </a:r>
          </a:p>
        </p:txBody>
      </p:sp>
      <p:sp>
        <p:nvSpPr>
          <p:cNvPr id="8205" name="MH_Number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754563" y="3270250"/>
            <a:ext cx="6492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1400"/>
              </a:spcBef>
              <a:buClr>
                <a:srgbClr val="956B21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63471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671830" algn="just">
              <a:spcAft>
                <a:spcPts val="600"/>
              </a:spcAft>
              <a:buClr>
                <a:srgbClr val="E2BD7B"/>
              </a:buClr>
              <a:buFont typeface="华文新魏" pitchFamily="2" charset="-122"/>
              <a:buChar char=" 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b="0">
                <a:solidFill>
                  <a:schemeClr val="tx1"/>
                </a:solidFill>
                <a:latin typeface="+mn-lt"/>
                <a:ea typeface="+mn-ea"/>
              </a:rPr>
              <a:t>02</a:t>
            </a:r>
            <a:endParaRPr lang="zh-CN" altLang="en-US" b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8206" name="MH_Others_9"/>
          <p:cNvCxnSpPr>
            <a:cxnSpLocks noChangeShapeType="1"/>
            <a:stCxn id="8207" idx="6"/>
          </p:cNvCxnSpPr>
          <p:nvPr>
            <p:custDataLst>
              <p:tags r:id="rId13"/>
            </p:custDataLst>
          </p:nvPr>
        </p:nvCxnSpPr>
        <p:spPr bwMode="auto">
          <a:xfrm>
            <a:off x="4378325" y="4343400"/>
            <a:ext cx="538163" cy="21590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7" name="MH_Others_1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98938" y="4262438"/>
            <a:ext cx="179387" cy="161925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bg1"/>
            </a:solidFill>
            <a:round/>
          </a:ln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2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208" name="MH_Entry_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745163" y="4308475"/>
            <a:ext cx="44545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algn="just">
              <a:lnSpc>
                <a:spcPct val="110000"/>
              </a:lnSpc>
              <a:spcBef>
                <a:spcPts val="1400"/>
              </a:spcBef>
              <a:buClr>
                <a:srgbClr val="956B21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63471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671830" algn="just">
              <a:spcAft>
                <a:spcPts val="600"/>
              </a:spcAft>
              <a:buClr>
                <a:srgbClr val="E2BD7B"/>
              </a:buClr>
              <a:buFont typeface="华文新魏" pitchFamily="2" charset="-122"/>
              <a:buChar char=" 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sz="3200" dirty="0">
                <a:solidFill>
                  <a:schemeClr val="tx1"/>
                </a:solidFill>
                <a:latin typeface="+mn-lt"/>
                <a:ea typeface="+mn-ea"/>
              </a:rPr>
              <a:t>总结评估</a:t>
            </a:r>
          </a:p>
        </p:txBody>
      </p:sp>
      <p:sp>
        <p:nvSpPr>
          <p:cNvPr id="8209" name="MH_Number_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54563" y="4346575"/>
            <a:ext cx="6492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1400"/>
              </a:spcBef>
              <a:buClr>
                <a:srgbClr val="956B21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63471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671830" algn="just">
              <a:spcAft>
                <a:spcPts val="600"/>
              </a:spcAft>
              <a:buClr>
                <a:srgbClr val="E2BD7B"/>
              </a:buClr>
              <a:buFont typeface="华文新魏" pitchFamily="2" charset="-122"/>
              <a:buChar char=" 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b="0">
                <a:solidFill>
                  <a:schemeClr val="tx1"/>
                </a:solidFill>
                <a:latin typeface="+mn-lt"/>
                <a:ea typeface="+mn-ea"/>
              </a:rPr>
              <a:t>03</a:t>
            </a:r>
            <a:endParaRPr lang="zh-CN" altLang="en-US" b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任意多边形 2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775893" y="1875883"/>
            <a:ext cx="993775" cy="2501900"/>
          </a:xfrm>
          <a:custGeom>
            <a:avLst/>
            <a:gdLst>
              <a:gd name="T0" fmla="*/ 510787 w 994844"/>
              <a:gd name="T1" fmla="*/ 0 h 2502000"/>
              <a:gd name="T2" fmla="*/ 995358 w 994844"/>
              <a:gd name="T3" fmla="*/ 1251903 h 2502000"/>
              <a:gd name="T4" fmla="*/ 504800 w 994844"/>
              <a:gd name="T5" fmla="*/ 2501900 h 2502000"/>
              <a:gd name="T6" fmla="*/ 0 w 994844"/>
              <a:gd name="T7" fmla="*/ 1923878 h 2502000"/>
              <a:gd name="T8" fmla="*/ 230595 w 994844"/>
              <a:gd name="T9" fmla="*/ 1249927 h 2502000"/>
              <a:gd name="T10" fmla="*/ 2978 w 994844"/>
              <a:gd name="T11" fmla="*/ 575405 h 2502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94844"/>
              <a:gd name="T19" fmla="*/ 0 h 2502000"/>
              <a:gd name="T20" fmla="*/ 994844 w 994844"/>
              <a:gd name="T21" fmla="*/ 2502000 h 2502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94844" h="2502000">
                <a:moveTo>
                  <a:pt x="510521" y="0"/>
                </a:moveTo>
                <a:cubicBezTo>
                  <a:pt x="820962" y="327803"/>
                  <a:pt x="995859" y="779906"/>
                  <a:pt x="994840" y="1251953"/>
                </a:cubicBezTo>
                <a:cubicBezTo>
                  <a:pt x="993820" y="1724307"/>
                  <a:pt x="816745" y="2175767"/>
                  <a:pt x="504537" y="2502000"/>
                </a:cubicBezTo>
                <a:lnTo>
                  <a:pt x="0" y="1923955"/>
                </a:lnTo>
                <a:cubicBezTo>
                  <a:pt x="147412" y="1743065"/>
                  <a:pt x="230013" y="1501514"/>
                  <a:pt x="230475" y="1249977"/>
                </a:cubicBezTo>
                <a:cubicBezTo>
                  <a:pt x="230937" y="998734"/>
                  <a:pt x="149416" y="757017"/>
                  <a:pt x="2976" y="575428"/>
                </a:cubicBezTo>
                <a:lnTo>
                  <a:pt x="51052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sx="100999" sy="100999" algn="ctr" rotWithShape="0">
              <a:srgbClr val="000000">
                <a:alpha val="2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2772" name="任意多边形 2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36380" y="1875883"/>
            <a:ext cx="995363" cy="2501900"/>
          </a:xfrm>
          <a:custGeom>
            <a:avLst/>
            <a:gdLst>
              <a:gd name="T0" fmla="*/ 484576 w 994844"/>
              <a:gd name="T1" fmla="*/ 0 h 2502000"/>
              <a:gd name="T2" fmla="*/ 992385 w 994844"/>
              <a:gd name="T3" fmla="*/ 575405 h 2502000"/>
              <a:gd name="T4" fmla="*/ 764768 w 994844"/>
              <a:gd name="T5" fmla="*/ 1249927 h 2502000"/>
              <a:gd name="T6" fmla="*/ 995363 w 994844"/>
              <a:gd name="T7" fmla="*/ 1923878 h 2502000"/>
              <a:gd name="T8" fmla="*/ 490563 w 994844"/>
              <a:gd name="T9" fmla="*/ 2501900 h 2502000"/>
              <a:gd name="T10" fmla="*/ 4 w 994844"/>
              <a:gd name="T11" fmla="*/ 1251903 h 2502000"/>
              <a:gd name="T12" fmla="*/ 484576 w 994844"/>
              <a:gd name="T13" fmla="*/ 0 h 250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4844"/>
              <a:gd name="T22" fmla="*/ 0 h 2502000"/>
              <a:gd name="T23" fmla="*/ 994844 w 994844"/>
              <a:gd name="T24" fmla="*/ 2502000 h 250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4844" h="2502000">
                <a:moveTo>
                  <a:pt x="484323" y="0"/>
                </a:moveTo>
                <a:lnTo>
                  <a:pt x="991868" y="575428"/>
                </a:lnTo>
                <a:cubicBezTo>
                  <a:pt x="845428" y="757017"/>
                  <a:pt x="763907" y="998734"/>
                  <a:pt x="764369" y="1249977"/>
                </a:cubicBezTo>
                <a:cubicBezTo>
                  <a:pt x="764831" y="1501514"/>
                  <a:pt x="847432" y="1743065"/>
                  <a:pt x="994844" y="1923955"/>
                </a:cubicBezTo>
                <a:lnTo>
                  <a:pt x="490307" y="2502000"/>
                </a:lnTo>
                <a:cubicBezTo>
                  <a:pt x="178099" y="2175767"/>
                  <a:pt x="1024" y="1724307"/>
                  <a:pt x="4" y="1251953"/>
                </a:cubicBezTo>
                <a:cubicBezTo>
                  <a:pt x="-1015" y="779906"/>
                  <a:pt x="173882" y="327803"/>
                  <a:pt x="484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sx="100999" sy="100999" algn="ctr" rotWithShape="0">
              <a:srgbClr val="000000">
                <a:alpha val="2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2773" name="任意多边形 2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02868" y="1866358"/>
            <a:ext cx="2501900" cy="995362"/>
          </a:xfrm>
          <a:custGeom>
            <a:avLst/>
            <a:gdLst>
              <a:gd name="T0" fmla="*/ 578022 w 2502000"/>
              <a:gd name="T1" fmla="*/ 0 h 994844"/>
              <a:gd name="T2" fmla="*/ 1251973 w 2502000"/>
              <a:gd name="T3" fmla="*/ 230595 h 994844"/>
              <a:gd name="T4" fmla="*/ 1926495 w 2502000"/>
              <a:gd name="T5" fmla="*/ 2978 h 994844"/>
              <a:gd name="T6" fmla="*/ 2501900 w 2502000"/>
              <a:gd name="T7" fmla="*/ 510787 h 994844"/>
              <a:gd name="T8" fmla="*/ 1249997 w 2502000"/>
              <a:gd name="T9" fmla="*/ 995358 h 994844"/>
              <a:gd name="T10" fmla="*/ 0 w 2502000"/>
              <a:gd name="T11" fmla="*/ 504800 h 9948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2000"/>
              <a:gd name="T19" fmla="*/ 0 h 994844"/>
              <a:gd name="T20" fmla="*/ 2502000 w 2502000"/>
              <a:gd name="T21" fmla="*/ 994844 h 9948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2000" h="994844">
                <a:moveTo>
                  <a:pt x="578045" y="0"/>
                </a:moveTo>
                <a:cubicBezTo>
                  <a:pt x="758935" y="147412"/>
                  <a:pt x="1000486" y="230013"/>
                  <a:pt x="1252023" y="230475"/>
                </a:cubicBezTo>
                <a:cubicBezTo>
                  <a:pt x="1503266" y="230937"/>
                  <a:pt x="1744983" y="149416"/>
                  <a:pt x="1926572" y="2976"/>
                </a:cubicBezTo>
                <a:lnTo>
                  <a:pt x="2502000" y="510521"/>
                </a:lnTo>
                <a:cubicBezTo>
                  <a:pt x="2174197" y="820962"/>
                  <a:pt x="1722094" y="995859"/>
                  <a:pt x="1250047" y="994840"/>
                </a:cubicBezTo>
                <a:cubicBezTo>
                  <a:pt x="777693" y="993820"/>
                  <a:pt x="326233" y="816745"/>
                  <a:pt x="0" y="504537"/>
                </a:cubicBezTo>
                <a:lnTo>
                  <a:pt x="5780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sx="100999" sy="100999" algn="ctr" rotWithShape="0">
              <a:srgbClr val="000000">
                <a:alpha val="2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2774" name="任意多边形 1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702868" y="3382420"/>
            <a:ext cx="2501900" cy="995363"/>
          </a:xfrm>
          <a:custGeom>
            <a:avLst/>
            <a:gdLst>
              <a:gd name="T0" fmla="*/ 1249997 w 2502000"/>
              <a:gd name="T1" fmla="*/ 4 h 994844"/>
              <a:gd name="T2" fmla="*/ 2501900 w 2502000"/>
              <a:gd name="T3" fmla="*/ 484576 h 994844"/>
              <a:gd name="T4" fmla="*/ 1926495 w 2502000"/>
              <a:gd name="T5" fmla="*/ 992385 h 994844"/>
              <a:gd name="T6" fmla="*/ 1251973 w 2502000"/>
              <a:gd name="T7" fmla="*/ 764768 h 994844"/>
              <a:gd name="T8" fmla="*/ 578022 w 2502000"/>
              <a:gd name="T9" fmla="*/ 995363 h 994844"/>
              <a:gd name="T10" fmla="*/ 0 w 2502000"/>
              <a:gd name="T11" fmla="*/ 490563 h 994844"/>
              <a:gd name="T12" fmla="*/ 1249997 w 2502000"/>
              <a:gd name="T13" fmla="*/ 4 h 9948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02000"/>
              <a:gd name="T22" fmla="*/ 0 h 994844"/>
              <a:gd name="T23" fmla="*/ 2502000 w 2502000"/>
              <a:gd name="T24" fmla="*/ 994844 h 9948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02000" h="994844">
                <a:moveTo>
                  <a:pt x="1250047" y="4"/>
                </a:moveTo>
                <a:cubicBezTo>
                  <a:pt x="1722094" y="-1015"/>
                  <a:pt x="2174197" y="173882"/>
                  <a:pt x="2502000" y="484323"/>
                </a:cubicBezTo>
                <a:lnTo>
                  <a:pt x="1926572" y="991868"/>
                </a:lnTo>
                <a:cubicBezTo>
                  <a:pt x="1744983" y="845428"/>
                  <a:pt x="1503266" y="763907"/>
                  <a:pt x="1252023" y="764369"/>
                </a:cubicBezTo>
                <a:cubicBezTo>
                  <a:pt x="1000486" y="764831"/>
                  <a:pt x="758935" y="847432"/>
                  <a:pt x="578045" y="994844"/>
                </a:cubicBezTo>
                <a:lnTo>
                  <a:pt x="0" y="490307"/>
                </a:lnTo>
                <a:cubicBezTo>
                  <a:pt x="326233" y="178099"/>
                  <a:pt x="777693" y="1024"/>
                  <a:pt x="1250047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sx="100999" sy="100999" algn="ctr" rotWithShape="0">
              <a:srgbClr val="000000">
                <a:alpha val="2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2775" name="文本框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42063" y="2520833"/>
            <a:ext cx="2357437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BFBFBF"/>
              </a:buClr>
            </a:pPr>
            <a:r>
              <a:rPr lang="zh-CN" altLang="en-US" sz="2400" dirty="0">
                <a:latin typeface="+mn-lt"/>
                <a:ea typeface="+mn-ea"/>
              </a:rPr>
              <a:t>平台实现</a:t>
            </a:r>
          </a:p>
        </p:txBody>
      </p:sp>
      <p:sp>
        <p:nvSpPr>
          <p:cNvPr id="32776" name="文本框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132061" y="2520674"/>
            <a:ext cx="2355850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BFBFBF"/>
              </a:buClr>
            </a:pPr>
            <a:r>
              <a:rPr lang="zh-CN" altLang="en-US" sz="2400" dirty="0">
                <a:latin typeface="+mn-lt"/>
                <a:ea typeface="+mn-ea"/>
              </a:rPr>
              <a:t>性别</a:t>
            </a:r>
          </a:p>
        </p:txBody>
      </p:sp>
      <p:sp>
        <p:nvSpPr>
          <p:cNvPr id="32777" name="文本框 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623935" y="4377690"/>
            <a:ext cx="141986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BFBFBF"/>
              </a:buClr>
            </a:pPr>
            <a:r>
              <a:rPr lang="zh-CN" altLang="en-US" sz="2400" dirty="0">
                <a:latin typeface="+mn-lt"/>
                <a:ea typeface="+mn-ea"/>
              </a:rPr>
              <a:t>需求</a:t>
            </a:r>
          </a:p>
        </p:txBody>
      </p:sp>
      <p:sp>
        <p:nvSpPr>
          <p:cNvPr id="32778" name="文本框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549005" y="983615"/>
            <a:ext cx="1203960" cy="95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BFBFBF"/>
              </a:buClr>
            </a:pPr>
            <a:r>
              <a:rPr lang="zh-CN" altLang="en-US" sz="2400" dirty="0">
                <a:latin typeface="+mn-lt"/>
                <a:ea typeface="+mn-ea"/>
              </a:rPr>
              <a:t>年级</a:t>
            </a:r>
          </a:p>
        </p:txBody>
      </p:sp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624417" y="260351"/>
            <a:ext cx="10972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accent5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+mj-lt"/>
                <a:ea typeface="+mj-ea"/>
              </a:rPr>
              <a:t>1.</a:t>
            </a:r>
            <a:r>
              <a:rPr lang="zh-CN" altLang="en-US" dirty="0">
                <a:latin typeface="+mj-lt"/>
                <a:ea typeface="+mj-ea"/>
              </a:rPr>
              <a:t>需求调研 </a:t>
            </a:r>
            <a:r>
              <a:rPr lang="en-US" altLang="zh-CN" dirty="0">
                <a:latin typeface="+mj-lt"/>
                <a:ea typeface="+mj-ea"/>
              </a:rPr>
              <a:t>—— </a:t>
            </a:r>
            <a:r>
              <a:rPr lang="zh-CN" altLang="en-US" dirty="0">
                <a:latin typeface="+mj-lt"/>
                <a:ea typeface="+mj-ea"/>
              </a:rPr>
              <a:t>发布调查问卷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13"/>
          <a:stretch>
            <a:fillRect/>
          </a:stretch>
        </p:blipFill>
        <p:spPr>
          <a:xfrm>
            <a:off x="523875" y="862965"/>
            <a:ext cx="5109845" cy="51320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24417" y="260351"/>
            <a:ext cx="10972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accent5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+mj-lt"/>
                <a:ea typeface="+mj-ea"/>
              </a:rPr>
              <a:t>1.</a:t>
            </a:r>
            <a:r>
              <a:rPr lang="zh-CN" altLang="en-US" dirty="0">
                <a:latin typeface="+mj-lt"/>
                <a:ea typeface="+mj-ea"/>
              </a:rPr>
              <a:t>需求调研 </a:t>
            </a:r>
            <a:r>
              <a:rPr lang="en-US" altLang="zh-CN" dirty="0">
                <a:latin typeface="+mj-lt"/>
                <a:ea typeface="+mj-ea"/>
              </a:rPr>
              <a:t>—— </a:t>
            </a:r>
            <a:r>
              <a:rPr lang="zh-CN" altLang="en-US" dirty="0">
                <a:latin typeface="+mj-lt"/>
                <a:ea typeface="+mj-ea"/>
              </a:rPr>
              <a:t>调研结果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12" y="1094105"/>
            <a:ext cx="5526405" cy="4677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447" y="1094105"/>
            <a:ext cx="5420995" cy="46767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09812" y="400686"/>
            <a:ext cx="10972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accent5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+mj-lt"/>
                <a:ea typeface="+mj-ea"/>
                <a:sym typeface="+mn-ea"/>
              </a:rPr>
              <a:t>1.</a:t>
            </a:r>
            <a:r>
              <a:rPr lang="zh-CN" altLang="en-US" dirty="0">
                <a:latin typeface="+mj-lt"/>
                <a:ea typeface="+mj-ea"/>
                <a:sym typeface="+mn-ea"/>
              </a:rPr>
              <a:t>需求调研 </a:t>
            </a:r>
            <a:r>
              <a:rPr lang="en-US" altLang="zh-CN" dirty="0">
                <a:latin typeface="+mj-lt"/>
                <a:ea typeface="+mj-ea"/>
                <a:sym typeface="+mn-ea"/>
              </a:rPr>
              <a:t>—— </a:t>
            </a:r>
            <a:r>
              <a:rPr lang="zh-CN" altLang="en-US" dirty="0">
                <a:latin typeface="+mj-lt"/>
                <a:ea typeface="+mj-ea"/>
                <a:sym typeface="+mn-ea"/>
              </a:rPr>
              <a:t>调研结果</a:t>
            </a:r>
            <a:endParaRPr lang="zh-CN" altLang="en-US" dirty="0">
              <a:latin typeface="+mj-lt"/>
              <a:ea typeface="+mj-ea"/>
            </a:endParaRPr>
          </a:p>
          <a:p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90" y="913765"/>
            <a:ext cx="5753735" cy="49002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840" y="913765"/>
            <a:ext cx="5635625" cy="49002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851" name="直接连接符 1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304290" y="3102928"/>
            <a:ext cx="9144000" cy="0"/>
          </a:xfrm>
          <a:prstGeom prst="line">
            <a:avLst/>
          </a:prstGeom>
          <a:noFill/>
          <a:ln w="22225">
            <a:solidFill>
              <a:schemeClr val="bg1">
                <a:lumMod val="85000"/>
              </a:schemeClr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9" name="矩形 4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74522" y="2712211"/>
            <a:ext cx="812237" cy="4034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75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zh-CN" altLang="en-US" sz="2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5010" name="文本框 5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04066" y="1286509"/>
            <a:ext cx="2054040" cy="12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BFBFBF"/>
              </a:buClr>
              <a:buNone/>
            </a:pPr>
            <a:r>
              <a:rPr lang="zh-CN" altLang="en-US" sz="1800" dirty="0">
                <a:latin typeface="+mn-lt"/>
                <a:ea typeface="+mn-ea"/>
              </a:rPr>
              <a:t>选取</a:t>
            </a:r>
            <a:r>
              <a:rPr lang="en-US" altLang="zh-CN" sz="1800" dirty="0">
                <a:latin typeface="+mn-lt"/>
                <a:ea typeface="+mn-ea"/>
              </a:rPr>
              <a:t>vue</a:t>
            </a:r>
            <a:r>
              <a:rPr lang="zh-CN" altLang="en-US" sz="1800" dirty="0">
                <a:latin typeface="+mn-lt"/>
                <a:ea typeface="+mn-ea"/>
              </a:rPr>
              <a:t>搭建框架</a:t>
            </a:r>
          </a:p>
        </p:txBody>
      </p:sp>
      <p:sp>
        <p:nvSpPr>
          <p:cNvPr id="78853" name="矩形 4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19078" y="2712403"/>
            <a:ext cx="814387" cy="40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anchor="ctr">
            <a:normAutofit fontScale="975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zh-CN" altLang="en-US" sz="2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5008" name="文本框 5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710007" y="2773227"/>
            <a:ext cx="2055814" cy="125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BFBFBF"/>
              </a:buClr>
              <a:buNone/>
            </a:pPr>
            <a:r>
              <a:rPr lang="en-US" altLang="zh-CN" sz="1800" dirty="0">
                <a:latin typeface="+mn-lt"/>
                <a:ea typeface="+mn-ea"/>
              </a:rPr>
              <a:t>search模块</a:t>
            </a:r>
          </a:p>
        </p:txBody>
      </p:sp>
      <p:sp>
        <p:nvSpPr>
          <p:cNvPr id="85005" name="矩形 4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66296" y="2712211"/>
            <a:ext cx="812800" cy="40341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75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zh-CN" altLang="en-US" sz="2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5006" name="文本框 5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4790" y="1286509"/>
            <a:ext cx="2055814" cy="125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BFBFBF"/>
              </a:buClr>
              <a:buNone/>
            </a:pPr>
            <a:r>
              <a:rPr lang="zh-CN" altLang="en-US" sz="1800" dirty="0" smtClean="0">
                <a:latin typeface="+mn-lt"/>
                <a:ea typeface="+mn-ea"/>
              </a:rPr>
              <a:t>其他</a:t>
            </a:r>
            <a:r>
              <a:rPr lang="en-US" altLang="zh-CN" sz="1800" dirty="0" smtClean="0">
                <a:latin typeface="+mn-lt"/>
                <a:ea typeface="+mn-ea"/>
              </a:rPr>
              <a:t>模块</a:t>
            </a:r>
            <a:endParaRPr lang="en-US" altLang="zh-CN" sz="1800" dirty="0">
              <a:latin typeface="+mn-lt"/>
              <a:ea typeface="+mn-ea"/>
            </a:endParaRPr>
          </a:p>
        </p:txBody>
      </p:sp>
      <p:sp>
        <p:nvSpPr>
          <p:cNvPr id="85003" name="矩形 4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46659" y="3093403"/>
            <a:ext cx="812800" cy="40183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75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zh-CN" altLang="en-US" sz="2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5004" name="文本框 5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263583" y="3633416"/>
            <a:ext cx="2055812" cy="12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BFBFBF"/>
              </a:buClr>
              <a:buNone/>
            </a:pPr>
            <a:r>
              <a:rPr lang="en-US" altLang="zh-CN" sz="1800" dirty="0">
                <a:latin typeface="+mn-lt"/>
                <a:ea typeface="+mn-ea"/>
              </a:rPr>
              <a:t>poster展示模块</a:t>
            </a:r>
          </a:p>
        </p:txBody>
      </p:sp>
      <p:sp>
        <p:nvSpPr>
          <p:cNvPr id="85001" name="矩形 4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893084" y="3093403"/>
            <a:ext cx="812800" cy="40183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75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zh-CN" altLang="en-US" sz="2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5002" name="文本框 5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848384" y="2143119"/>
            <a:ext cx="2055812" cy="12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BFBFBF"/>
              </a:buClr>
              <a:buNone/>
            </a:pPr>
            <a:r>
              <a:rPr lang="en-US" altLang="zh-CN" sz="1800" dirty="0">
                <a:latin typeface="+mn-lt"/>
                <a:ea typeface="+mn-ea"/>
              </a:rPr>
              <a:t>poster提交模块</a:t>
            </a:r>
          </a:p>
        </p:txBody>
      </p:sp>
      <p:sp>
        <p:nvSpPr>
          <p:cNvPr id="2" name="文本框 1"/>
          <p:cNvSpPr txBox="1"/>
          <p:nvPr>
            <p:custDataLst>
              <p:tags r:id="rId13"/>
            </p:custDataLst>
          </p:nvPr>
        </p:nvSpPr>
        <p:spPr>
          <a:xfrm>
            <a:off x="624417" y="260351"/>
            <a:ext cx="10972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accent5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B40"/>
                </a:solidFill>
                <a:latin typeface="Broadway" pitchFamily="82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+mj-lt"/>
                <a:ea typeface="+mj-ea"/>
              </a:rPr>
              <a:t>2.</a:t>
            </a:r>
            <a:r>
              <a:rPr lang="zh-CN" altLang="en-US" dirty="0">
                <a:latin typeface="+mj-lt"/>
                <a:ea typeface="+mj-ea"/>
              </a:rPr>
              <a:t>框架搭建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812" y="260351"/>
            <a:ext cx="10972800" cy="639763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2.</a:t>
            </a:r>
            <a:r>
              <a:rPr lang="en-US" altLang="zh-CN" dirty="0">
                <a:latin typeface="+mn-lt"/>
                <a:ea typeface="+mn-ea"/>
                <a:sym typeface="+mn-ea"/>
              </a:rPr>
              <a:t>poster展示模块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84655"/>
            <a:ext cx="12103100" cy="42094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5675" y="977900"/>
            <a:ext cx="4909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/>
              <a:t>- </a:t>
            </a:r>
            <a:r>
              <a:rPr lang="zh-CN" altLang="en-US" sz="2000"/>
              <a:t>将需求量最高的三项活动归结为三大模块</a:t>
            </a:r>
          </a:p>
          <a:p>
            <a:pPr algn="l"/>
            <a:r>
              <a:rPr lang="en-US" altLang="zh-CN" sz="2000"/>
              <a:t>- 用以展示当前已有的用户提交的“约”需求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4205" y="412750"/>
            <a:ext cx="10972800" cy="111506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j-lt"/>
                <a:ea typeface="+mj-ea"/>
              </a:rPr>
              <a:t>2.</a:t>
            </a:r>
            <a:r>
              <a:rPr lang="en-US" altLang="zh-CN" sz="2400" dirty="0">
                <a:latin typeface="+mn-lt"/>
                <a:ea typeface="+mn-ea"/>
                <a:sym typeface="+mn-ea"/>
              </a:rPr>
              <a:t>poster展示模块</a:t>
            </a:r>
            <a:r>
              <a:rPr lang="zh-CN" altLang="en-US" sz="2400" dirty="0">
                <a:latin typeface="+mj-lt"/>
                <a:ea typeface="+mj-ea"/>
              </a:rPr>
              <a:t/>
            </a:r>
            <a:br>
              <a:rPr lang="zh-CN" altLang="en-US" sz="2400" dirty="0">
                <a:latin typeface="+mj-lt"/>
                <a:ea typeface="+mj-ea"/>
              </a:rPr>
            </a:br>
            <a:endParaRPr lang="en-US" altLang="zh-CN" sz="2400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69535" y="1052830"/>
            <a:ext cx="6427470" cy="5043170"/>
          </a:xfrm>
        </p:spPr>
        <p:txBody>
          <a:bodyPr/>
          <a:lstStyle/>
          <a:p>
            <a:pPr marL="0" indent="0">
              <a:buNone/>
            </a:pPr>
            <a:endParaRPr lang="zh-CN" altLang="en-US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zh-CN" altLang="en-US" dirty="0">
                <a:latin typeface="+mn-lt"/>
                <a:ea typeface="+mn-ea"/>
              </a:rPr>
              <a:t>点击详情，可查看活动的发起人姓名、联系方式和时间</a:t>
            </a:r>
          </a:p>
        </p:txBody>
      </p:sp>
      <p:pic>
        <p:nvPicPr>
          <p:cNvPr id="2" name="图片 1" descr="(E32J{F7EP{VB0J~3BZH%L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10" y="1527810"/>
            <a:ext cx="4422140" cy="26739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1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2"/>
  <p:tag name="KSO_WM_UNIT_TYPE" val="l_i"/>
  <p:tag name="KSO_WM_UNIT_INDEX" val="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3"/>
  <p:tag name="KSO_WM_UNIT_TYPE" val="l_i"/>
  <p:tag name="KSO_WM_UNIT_INDEX" val="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14"/>
  <p:tag name="KSO_WM_UNIT_LINE_FILL_TYPE" val="2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h_f*1_1_1"/>
  <p:tag name="KSO_WM_UNIT_TYPE" val="l_h_f"/>
  <p:tag name="KSO_WM_UNIT_INDEX" val="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4"/>
  <p:tag name="KSO_WM_UNIT_TYPE" val="l_i"/>
  <p:tag name="KSO_WM_UNIT_INDEX" val="1_4"/>
  <p:tag name="KSO_WM_UNIT_CLEAR" val="1"/>
  <p:tag name="KSO_WM_UNIT_LAYERLEVEL" val="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5"/>
  <p:tag name="KSO_WM_UNIT_TYPE" val="l_i"/>
  <p:tag name="KSO_WM_UNIT_INDEX" val="1_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6"/>
  <p:tag name="KSO_WM_UNIT_TYPE" val="l_i"/>
  <p:tag name="KSO_WM_UNIT_INDEX" val="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14"/>
  <p:tag name="KSO_WM_UNIT_LINE_FILL_TYPE" val="2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h_f*1_2_1"/>
  <p:tag name="KSO_WM_UNIT_TYPE" val="l_h_f"/>
  <p:tag name="KSO_WM_UNIT_INDEX" val="1_2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7"/>
  <p:tag name="KSO_WM_UNIT_TYPE" val="l_i"/>
  <p:tag name="KSO_WM_UNIT_INDEX" val="1_7"/>
  <p:tag name="KSO_WM_UNIT_CLEAR" val="1"/>
  <p:tag name="KSO_WM_UNIT_LAYERLEVEL" val="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8"/>
  <p:tag name="KSO_WM_UNIT_TYPE" val="l_i"/>
  <p:tag name="KSO_WM_UNIT_INDEX" val="1_8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9"/>
  <p:tag name="KSO_WM_UNIT_TYPE" val="l_i"/>
  <p:tag name="KSO_WM_UNIT_INDEX" val="1_9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14"/>
  <p:tag name="KSO_WM_UNIT_LINE_FILL_TYPE" val="2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1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h_f*1_3_1"/>
  <p:tag name="KSO_WM_UNIT_TYPE" val="l_h_f"/>
  <p:tag name="KSO_WM_UNIT_INDEX" val="1_3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10"/>
  <p:tag name="KSO_WM_UNIT_TYPE" val="l_i"/>
  <p:tag name="KSO_WM_UNIT_INDEX" val="1_10"/>
  <p:tag name="KSO_WM_UNIT_CLEAR" val="1"/>
  <p:tag name="KSO_WM_UNIT_LAYERLEVEL" val="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2"/>
  <p:tag name="KSO_WM_TAG_VERSION" val="1.0"/>
  <p:tag name="KSO_WM_SLIDE_ID" val="custom160152_27"/>
  <p:tag name="KSO_WM_SLIDE_INDEX" val="27"/>
  <p:tag name="KSO_WM_SLIDE_ITEM_CNT" val="4"/>
  <p:tag name="KSO_WM_SLIDE_LAYOUT" val="a_q"/>
  <p:tag name="KSO_WM_SLIDE_LAYOUT_CNT" val="1_1"/>
  <p:tag name="KSO_WM_SLIDE_TYPE" val="text"/>
  <p:tag name="KSO_WM_BEAUTIFY_FLAG" val="#wm#"/>
  <p:tag name="KSO_WM_SLIDE_POSITION" val="198*103"/>
  <p:tag name="KSO_WM_SLIDE_SIZE" val="566*347"/>
  <p:tag name="KSO_WM_DIAGRAM_GROUP_CODE" val="q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7*q_i*1_1"/>
  <p:tag name="KSO_WM_UNIT_TYPE" val="q_i"/>
  <p:tag name="KSO_WM_UNIT_INDEX" val="1_1"/>
  <p:tag name="KSO_WM_UNIT_CLEAR" val="1"/>
  <p:tag name="KSO_WM_UNIT_LAYERLEVEL" val="1_1"/>
  <p:tag name="KSO_WM_DIAGRAM_GROUP_CODE" val="q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7*q_i*1_2"/>
  <p:tag name="KSO_WM_UNIT_TYPE" val="q_i"/>
  <p:tag name="KSO_WM_UNIT_INDEX" val="1_2"/>
  <p:tag name="KSO_WM_UNIT_CLEAR" val="1"/>
  <p:tag name="KSO_WM_UNIT_LAYERLEVEL" val="1_1"/>
  <p:tag name="KSO_WM_DIAGRAM_GROUP_CODE" val="q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7*q_i*1_3"/>
  <p:tag name="KSO_WM_UNIT_TYPE" val="q_i"/>
  <p:tag name="KSO_WM_UNIT_INDEX" val="1_3"/>
  <p:tag name="KSO_WM_UNIT_CLEAR" val="1"/>
  <p:tag name="KSO_WM_UNIT_LAYERLEVEL" val="1_1"/>
  <p:tag name="KSO_WM_DIAGRAM_GROUP_CODE" val="q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7*q_i*1_4"/>
  <p:tag name="KSO_WM_UNIT_TYPE" val="q_i"/>
  <p:tag name="KSO_WM_UNIT_INDEX" val="1_4"/>
  <p:tag name="KSO_WM_UNIT_CLEAR" val="1"/>
  <p:tag name="KSO_WM_UNIT_LAYERLEVEL" val="1_1"/>
  <p:tag name="KSO_WM_DIAGRAM_GROUP_CODE" val="q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7*q_h_f*1_4_1"/>
  <p:tag name="KSO_WM_UNIT_TYPE" val="q_h_f"/>
  <p:tag name="KSO_WM_UNIT_INDEX" val="1_4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7"/>
  <p:tag name="KSO_WM_DIAGRAM_GROUP_CODE" val="q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7*q_h_f*1_2_1"/>
  <p:tag name="KSO_WM_UNIT_TYPE" val="q_h_f"/>
  <p:tag name="KSO_WM_UNIT_INDEX" val="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7"/>
  <p:tag name="KSO_WM_DIAGRAM_GROUP_CODE" val="q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7*q_h_f*1_3_1"/>
  <p:tag name="KSO_WM_UNIT_TYPE" val="q_h_f"/>
  <p:tag name="KSO_WM_UNIT_INDEX" val="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q1-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7、21、25、26、27、28、29、30"/>
  <p:tag name="KSO_WM_TEMPLATE_CATEGORY" val="custom"/>
  <p:tag name="KSO_WM_TEMPLATE_INDEX" val="160152"/>
  <p:tag name="KSO_WM_TAG_VERSION" val="1.0"/>
  <p:tag name="KSO_WM_SLIDE_ID" val="custom16015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7*q_h_f*1_1_1"/>
  <p:tag name="KSO_WM_UNIT_TYPE" val="q_h_f"/>
  <p:tag name="KSO_WM_UNIT_INDEX" val="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q1-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7*a*1"/>
  <p:tag name="KSO_WM_UNIT_TYPE" val="a"/>
  <p:tag name="KSO_WM_UNIT_INDEX" val="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2"/>
  <p:tag name="KSO_WM_TAG_VERSION" val="1.0"/>
  <p:tag name="KSO_WM_SLIDE_ID" val="custom160152_24"/>
  <p:tag name="KSO_WM_SLIDE_INDEX" val="24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120*133"/>
  <p:tag name="KSO_WM_SLIDE_SIZE" val="720*283"/>
  <p:tag name="KSO_WM_DIAGRAM_GROUP_CODE" val="l1-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4*a*1"/>
  <p:tag name="KSO_WM_UNIT_TYPE" val="a"/>
  <p:tag name="KSO_WM_UNIT_INDEX" val="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2"/>
  <p:tag name="KSO_WM_TAG_VERSION" val="1.0"/>
  <p:tag name="KSO_WM_SLIDE_ID" val="custom160152_23"/>
  <p:tag name="KSO_WM_SLIDE_INDEX" val="23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20*150"/>
  <p:tag name="KSO_WM_SLIDE_SIZE" val="720*283"/>
  <p:tag name="KSO_WM_DIAGRAM_GROUP_CODE" val="l1-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a*1"/>
  <p:tag name="KSO_WM_UNIT_TYPE" val="a"/>
  <p:tag name="KSO_WM_UNIT_INDEX" val="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2"/>
  <p:tag name="KSO_WM_TAG_VERSION" val="1.0"/>
  <p:tag name="KSO_WM_SLIDE_ID" val="custom160152_23"/>
  <p:tag name="KSO_WM_SLIDE_INDEX" val="23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20*150"/>
  <p:tag name="KSO_WM_SLIDE_SIZE" val="720*283"/>
  <p:tag name="KSO_WM_DIAGRAM_GROUP_CODE" val="l1-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i*1_1"/>
  <p:tag name="KSO_WM_UNIT_TYPE" val="l_i"/>
  <p:tag name="KSO_WM_UNIT_INDEX" val="1_1"/>
  <p:tag name="KSO_WM_UNIT_CLEAR" val="1"/>
  <p:tag name="KSO_WM_UNIT_LAYERLEVEL" val="1_1"/>
  <p:tag name="KSO_WM_DIAGRAM_GROUP_CODE" val="l1-6"/>
  <p:tag name="KSO_WM_UNIT_LINE_FORE_SCHEMECOLOR_INDEX" val="14"/>
  <p:tag name="KSO_WM_UNIT_LINE_FILL_TYPE" val="2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i*1_2"/>
  <p:tag name="KSO_WM_UNIT_TYPE" val="l_i"/>
  <p:tag name="KSO_WM_UNIT_INDEX" val="1_2"/>
  <p:tag name="KSO_WM_UNIT_CLEAR" val="1"/>
  <p:tag name="KSO_WM_UNIT_LAYERLEVEL" val="1_1"/>
  <p:tag name="KSO_WM_DIAGRAM_GROUP_CODE" val="l1-6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h_f*1_1_1"/>
  <p:tag name="KSO_WM_UNIT_TYPE" val="l_h_f"/>
  <p:tag name="KSO_WM_UNIT_INDEX" val="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6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1*a*1"/>
  <p:tag name="KSO_WM_UNIT_TYPE" val="a"/>
  <p:tag name="KSO_WM_UNIT_INDEX" val="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i*1_3"/>
  <p:tag name="KSO_WM_UNIT_TYPE" val="l_i"/>
  <p:tag name="KSO_WM_UNIT_INDEX" val="1_3"/>
  <p:tag name="KSO_WM_UNIT_CLEAR" val="1"/>
  <p:tag name="KSO_WM_UNIT_LAYERLEVEL" val="1_1"/>
  <p:tag name="KSO_WM_DIAGRAM_GROUP_CODE" val="l1-6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h_f*1_3_1"/>
  <p:tag name="KSO_WM_UNIT_TYPE" val="l_h_f"/>
  <p:tag name="KSO_WM_UNIT_INDEX" val="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6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i*1_4"/>
  <p:tag name="KSO_WM_UNIT_TYPE" val="l_i"/>
  <p:tag name="KSO_WM_UNIT_INDEX" val="1_4"/>
  <p:tag name="KSO_WM_UNIT_CLEAR" val="1"/>
  <p:tag name="KSO_WM_UNIT_LAYERLEVEL" val="1_1"/>
  <p:tag name="KSO_WM_DIAGRAM_GROUP_CODE" val="l1-6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h_f*1_5_1"/>
  <p:tag name="KSO_WM_UNIT_TYPE" val="l_h_f"/>
  <p:tag name="KSO_WM_UNIT_INDEX" val="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6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i*1_5"/>
  <p:tag name="KSO_WM_UNIT_TYPE" val="l_i"/>
  <p:tag name="KSO_WM_UNIT_INDEX" val="1_5"/>
  <p:tag name="KSO_WM_UNIT_CLEAR" val="1"/>
  <p:tag name="KSO_WM_UNIT_LAYERLEVEL" val="1_1"/>
  <p:tag name="KSO_WM_DIAGRAM_GROUP_CODE" val="l1-6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h_f*1_2_1"/>
  <p:tag name="KSO_WM_UNIT_TYPE" val="l_h_f"/>
  <p:tag name="KSO_WM_UNIT_INDEX" val="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6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i*1_6"/>
  <p:tag name="KSO_WM_UNIT_TYPE" val="l_i"/>
  <p:tag name="KSO_WM_UNIT_INDEX" val="1_6"/>
  <p:tag name="KSO_WM_UNIT_CLEAR" val="1"/>
  <p:tag name="KSO_WM_UNIT_LAYERLEVEL" val="1_1"/>
  <p:tag name="KSO_WM_DIAGRAM_GROUP_CODE" val="l1-6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l_h_f*1_4_1"/>
  <p:tag name="KSO_WM_UNIT_TYPE" val="l_h_f"/>
  <p:tag name="KSO_WM_UNIT_INDEX" val="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6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3*a*1"/>
  <p:tag name="KSO_WM_UNIT_TYPE" val="a"/>
  <p:tag name="KSO_WM_UNIT_INDEX" val="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2"/>
  <p:tag name="KSO_WM_TAG_VERSION" val="1.0"/>
  <p:tag name="KSO_WM_SLIDE_ID" val="custom16015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9*83"/>
  <p:tag name="KSO_WM_SLIDE_SIZE" val="864*39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1*b*1"/>
  <p:tag name="KSO_WM_UNIT_TYPE" val="b"/>
  <p:tag name="KSO_WM_UNIT_INDEX" val="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3*a*1"/>
  <p:tag name="KSO_WM_UNIT_TYPE" val="a"/>
  <p:tag name="KSO_WM_UNIT_INDEX" val="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2"/>
  <p:tag name="KSO_WM_TAG_VERSION" val="1.0"/>
  <p:tag name="KSO_WM_SLIDE_ID" val="custom16015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3"/>
  <p:tag name="KSO_WM_SLIDE_SIZE" val="864*39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*a*1"/>
  <p:tag name="KSO_WM_UNIT_TYPE" val="a"/>
  <p:tag name="KSO_WM_UNIT_INDEX" val="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*f*1"/>
  <p:tag name="KSO_WM_UNIT_TYPE" val="f"/>
  <p:tag name="KSO_WM_UNIT_INDEX" val="1"/>
  <p:tag name="KSO_WM_UNIT_CLEAR" val="1"/>
  <p:tag name="KSO_WM_UNIT_LAYERLEVEL" val="1"/>
  <p:tag name="KSO_WM_UNIT_VALUE" val="350"/>
  <p:tag name="KSO_WM_UNIT_HIGHLIGHT" val="0"/>
  <p:tag name="KSO_WM_UNIT_COMPATIBLE" val="0"/>
  <p:tag name="KSO_WM_UNIT_PRESET_TEXT_INDEX" val="5"/>
  <p:tag name="KSO_WM_UNIT_PRESET_TEXT_LEN" val="23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2"/>
  <p:tag name="KSO_WM_TAG_VERSION" val="1.0"/>
  <p:tag name="KSO_WM_SLIDE_ID" val="custom16015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9*83"/>
  <p:tag name="KSO_WM_SLIDE_SIZE" val="864*39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3*a*1"/>
  <p:tag name="KSO_WM_UNIT_TYPE" val="a"/>
  <p:tag name="KSO_WM_UNIT_INDEX" val="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3*f*2"/>
  <p:tag name="KSO_WM_UNIT_TYPE" val="f"/>
  <p:tag name="KSO_WM_UNIT_INDEX" val="2"/>
  <p:tag name="KSO_WM_UNIT_CLEAR" val="1"/>
  <p:tag name="KSO_WM_UNIT_LAYERLEVEL" val="1"/>
  <p:tag name="KSO_WM_UNIT_VALUE" val="170"/>
  <p:tag name="KSO_WM_UNIT_HIGHLIGHT" val="0"/>
  <p:tag name="KSO_WM_UNIT_COMPATIBLE" val="0"/>
  <p:tag name="KSO_WM_UNIT_PRESET_TEXT_INDEX" val="5"/>
  <p:tag name="KSO_WM_UNIT_PRESET_TEXT_LEN" val="2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2"/>
  <p:tag name="KSO_WM_TAG_VERSION" val="1.0"/>
  <p:tag name="KSO_WM_SLIDE_ID" val="custom16015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9*83"/>
  <p:tag name="KSO_WM_SLIDE_SIZE" val="864*39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3*a*1"/>
  <p:tag name="KSO_WM_UNIT_TYPE" val="a"/>
  <p:tag name="KSO_WM_UNIT_INDEX" val="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3*f*2"/>
  <p:tag name="KSO_WM_UNIT_TYPE" val="f"/>
  <p:tag name="KSO_WM_UNIT_INDEX" val="2"/>
  <p:tag name="KSO_WM_UNIT_CLEAR" val="1"/>
  <p:tag name="KSO_WM_UNIT_LAYERLEVEL" val="1"/>
  <p:tag name="KSO_WM_UNIT_VALUE" val="170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2"/>
  <p:tag name="KSO_WM_TAG_VERSION" val="1.0"/>
  <p:tag name="KSO_WM_SLIDE_ID" val="custom160152_8"/>
  <p:tag name="KSO_WM_SLIDE_INDEX" val="8"/>
  <p:tag name="KSO_WM_SLIDE_ITEM_CNT" val="3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2"/>
  <p:tag name="KSO_WM_TAG_VERSION" val="1.0"/>
  <p:tag name="KSO_WM_SLIDE_ID" val="custom16015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3"/>
  <p:tag name="KSO_WM_SLIDE_SIZE" val="864*39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*a*1"/>
  <p:tag name="KSO_WM_UNIT_TYPE" val="a"/>
  <p:tag name="KSO_WM_UNIT_INDEX" val="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2*f*1"/>
  <p:tag name="KSO_WM_UNIT_TYPE" val="f"/>
  <p:tag name="KSO_WM_UNIT_INDEX" val="1"/>
  <p:tag name="KSO_WM_UNIT_CLEAR" val="1"/>
  <p:tag name="KSO_WM_UNIT_LAYERLEVEL" val="1"/>
  <p:tag name="KSO_WM_UNIT_VALUE" val="350"/>
  <p:tag name="KSO_WM_UNIT_HIGHLIGHT" val="0"/>
  <p:tag name="KSO_WM_UNIT_COMPATIBLE" val="0"/>
  <p:tag name="KSO_WM_UNIT_PRESET_TEXT_INDEX" val="5"/>
  <p:tag name="KSO_WM_UNIT_PRESET_TEXT_LEN" val="23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52"/>
  <p:tag name="KSO_WM_TAG_VERSION" val="1.0"/>
  <p:tag name="KSO_WM_SLIDE_ID" val="custom160152_30"/>
  <p:tag name="KSO_WM_SLIDE_INDEX" val="30"/>
  <p:tag name="KSO_WM_SLIDE_ITEM_CNT" val="3"/>
  <p:tag name="KSO_WM_SLIDE_LAYOUT" val="a_b_d"/>
  <p:tag name="KSO_WM_SLIDE_LAYOUT_CNT" val="1_1_1"/>
  <p:tag name="KSO_WM_SLIDE_TYPE" val="endPage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30*a*1"/>
  <p:tag name="KSO_WM_UNIT_TYPE" val="a"/>
  <p:tag name="KSO_WM_UNIT_INDEX" val="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 YO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52"/>
  <p:tag name="KSO_WM_UNIT_ID" val="custom160152_8*l_i*1_1"/>
  <p:tag name="KSO_WM_UNIT_TYPE" val="l_i"/>
  <p:tag name="KSO_WM_UNIT_INDEX" val="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LEAR" val="1"/>
  <p:tag name="KSO_WM_UNIT_LAYERLEVEL" val="1_1"/>
  <p:tag name="KSO_WM_DIAGRAM_GROUP_CODE" val="l1-1"/>
  <p:tag name="KSO_WM_TAG_VERSION" val="1.0"/>
  <p:tag name="KSO_WM_BEAUTIFY_FLAG" val="#wm#"/>
  <p:tag name="KSO_WM_UNIT_TYPE" val="i"/>
  <p:tag name="KSO_WM_UNIT_ID" val="custom160152_8*i*1"/>
  <p:tag name="KSO_WM_TEMPLATE_CATEGORY" val="custom"/>
  <p:tag name="KSO_WM_TEMPLATE_INDEX" val="160152"/>
  <p:tag name="KSO_WM_UNIT_INDEX" val="1"/>
  <p:tag name="KSO_WM_UNIT_TEXT_FILL_FORE_SCHEMECOLOR_INDEX" val="5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LEAR" val="1"/>
  <p:tag name="KSO_WM_UNIT_LAYERLEVEL" val="1_1"/>
  <p:tag name="KSO_WM_DIAGRAM_GROUP_CODE" val="l1-1"/>
  <p:tag name="KSO_WM_TAG_VERSION" val="1.0"/>
  <p:tag name="KSO_WM_BEAUTIFY_FLAG" val="#wm#"/>
  <p:tag name="KSO_WM_UNIT_TYPE" val="i"/>
  <p:tag name="KSO_WM_UNIT_ID" val="custom160152_8*i*2"/>
  <p:tag name="KSO_WM_TEMPLATE_CATEGORY" val="custom"/>
  <p:tag name="KSO_WM_TEMPLATE_INDEX" val="160152"/>
  <p:tag name="KSO_WM_UNIT_INDEX" val="2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A000120141114A07PWBG">
  <a:themeElements>
    <a:clrScheme name="自定义 116">
      <a:dk1>
        <a:srgbClr val="3D3F41"/>
      </a:dk1>
      <a:lt1>
        <a:srgbClr val="FFFFFF"/>
      </a:lt1>
      <a:dk2>
        <a:srgbClr val="3D3F41"/>
      </a:dk2>
      <a:lt2>
        <a:srgbClr val="EFE9D9"/>
      </a:lt2>
      <a:accent1>
        <a:srgbClr val="534F55"/>
      </a:accent1>
      <a:accent2>
        <a:srgbClr val="6A8F94"/>
      </a:accent2>
      <a:accent3>
        <a:srgbClr val="8B695B"/>
      </a:accent3>
      <a:accent4>
        <a:srgbClr val="998F56"/>
      </a:accent4>
      <a:accent5>
        <a:srgbClr val="FD39A5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8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335</Words>
  <Application>Microsoft Macintosh PowerPoint</Application>
  <PresentationFormat>宽屏</PresentationFormat>
  <Paragraphs>69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Broadway</vt:lpstr>
      <vt:lpstr>Calibri</vt:lpstr>
      <vt:lpstr>Wingdings</vt:lpstr>
      <vt:lpstr>黑体</vt:lpstr>
      <vt:lpstr>宋体</vt:lpstr>
      <vt:lpstr>微软雅黑</vt:lpstr>
      <vt:lpstr>Arial</vt:lpstr>
      <vt:lpstr>1_A000120141114A07PWBG</vt:lpstr>
      <vt:lpstr>“约”在交大 （AppointAtSJTU）</vt:lpstr>
      <vt:lpstr>项目内容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2.poster展示模块</vt:lpstr>
      <vt:lpstr>2.poster展示模块 </vt:lpstr>
      <vt:lpstr>2.poster提交模块 </vt:lpstr>
      <vt:lpstr>2.search、card模块 </vt:lpstr>
      <vt:lpstr>3.总结评估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jinkun Cao</cp:lastModifiedBy>
  <cp:revision>6</cp:revision>
  <dcterms:created xsi:type="dcterms:W3CDTF">2017-12-24T04:59:45Z</dcterms:created>
  <dcterms:modified xsi:type="dcterms:W3CDTF">2017-12-24T14:58:57Z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