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0" r:id="rId7"/>
    <p:sldId id="263" r:id="rId8"/>
    <p:sldId id="264" r:id="rId9"/>
    <p:sldId id="267" r:id="rId10"/>
    <p:sldId id="269" r:id="rId11"/>
    <p:sldId id="270" r:id="rId12"/>
    <p:sldId id="271" r:id="rId13"/>
    <p:sldId id="273" r:id="rId14"/>
    <p:sldId id="26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/>
            <a:fld id="{BF147909-E07B-4847-B337-CC108EDE3839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</a:ln>
        </p:spPr>
      </p:sp>
      <p:sp>
        <p:nvSpPr>
          <p:cNvPr id="880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40893FB-AC48-4BBF-819A-37B4BB5D1842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</a:ln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354BF7A-4A4F-4AFB-BFDC-82CA99DE85B8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</a:ln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354BF7A-4A4F-4AFB-BFDC-82CA99DE85B8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9701"/>
            <a:ext cx="12192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9"/>
            <a:ext cx="12192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3424" y="1052514"/>
            <a:ext cx="4993217" cy="1871663"/>
          </a:xfrm>
        </p:spPr>
        <p:txBody>
          <a:bodyPr>
            <a:normAutofit/>
          </a:bodyPr>
          <a:lstStyle>
            <a:lvl1pPr algn="l">
              <a:defRPr sz="40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5200" y="5724000"/>
            <a:ext cx="4852800" cy="442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800">
                <a:solidFill>
                  <a:schemeClr val="bg1"/>
                </a:solidFill>
                <a:ea typeface="微软雅黑" panose="020B050302020402020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grpSp>
        <p:nvGrpSpPr>
          <p:cNvPr id="10" name="Group 7"/>
          <p:cNvGrpSpPr/>
          <p:nvPr/>
        </p:nvGrpSpPr>
        <p:grpSpPr bwMode="auto">
          <a:xfrm>
            <a:off x="6284699" y="210510"/>
            <a:ext cx="4574076" cy="3640047"/>
            <a:chOff x="0" y="0"/>
            <a:chExt cx="3835400" cy="3403600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200215" y="297624"/>
              <a:ext cx="3425952" cy="2273808"/>
              <a:chOff x="0" y="0"/>
              <a:chExt cx="3425952" cy="2273808"/>
            </a:xfrm>
          </p:grpSpPr>
          <p:pic>
            <p:nvPicPr>
              <p:cNvPr id="17" name="8 Rectángulo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42595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61723" y="37339"/>
                <a:ext cx="3311525" cy="216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180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 bwMode="auto">
            <a:xfrm>
              <a:off x="0" y="0"/>
              <a:ext cx="3835400" cy="3403600"/>
              <a:chOff x="0" y="0"/>
              <a:chExt cx="3835400" cy="3403600"/>
            </a:xfrm>
          </p:grpSpPr>
          <p:pic>
            <p:nvPicPr>
              <p:cNvPr id="13" name="Imagen 2" descr="C:\Users\Design\Documents\Edu\Product Launch\LC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835400" cy="340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" descr="E:\20120111_banner分析\arrow 伸缩\arrow-ita-1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61" y="706420"/>
                <a:ext cx="2928958" cy="747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62" y="369214"/>
                <a:ext cx="2928957" cy="337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62" y="1476386"/>
                <a:ext cx="2928958" cy="873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9719" y="182563"/>
            <a:ext cx="11612563" cy="5735637"/>
          </a:xfrm>
        </p:spPr>
        <p:txBody>
          <a:bodyPr/>
          <a:lstStyle>
            <a:lvl1pPr>
              <a:defRPr sz="2400"/>
            </a:lvl1pPr>
            <a:lvl2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lvl2pPr>
            <a:lvl3pPr marL="720090">
              <a:defRPr sz="2000"/>
            </a:lvl3pPr>
            <a:lvl4pPr marL="1080135">
              <a:defRPr sz="1800"/>
            </a:lvl4pPr>
            <a:lvl5pPr marL="1440180">
              <a:defRPr sz="1800"/>
            </a:lvl5pPr>
            <a:lvl6pPr marL="1800225"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7" y="1052515"/>
            <a:ext cx="10972800" cy="5043486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6200" y="3013200"/>
            <a:ext cx="5259600" cy="554400"/>
          </a:xfrm>
        </p:spPr>
        <p:txBody>
          <a:bodyPr lIns="0" tIns="0" rIns="0" bIns="0" anchor="ctr" anchorCtr="0">
            <a:normAutofit/>
          </a:bodyPr>
          <a:lstStyle>
            <a:lvl1pPr marL="571500" indent="-571500" algn="just">
              <a:buFont typeface="Wingdings" panose="05000000000000000000" pitchFamily="2" charset="2"/>
              <a:buChar char="l"/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052514"/>
            <a:ext cx="5384800" cy="5035019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052514"/>
            <a:ext cx="5384800" cy="5035019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00" y="259200"/>
            <a:ext cx="10972800" cy="640800"/>
          </a:xfr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41700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24091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1700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4091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4863600" y="3877200"/>
            <a:ext cx="5914800" cy="414000"/>
          </a:xfrm>
        </p:spPr>
        <p:txBody>
          <a:bodyPr lIns="90000">
            <a:normAutofit/>
          </a:bodyPr>
          <a:lstStyle>
            <a:lvl1pPr marL="0" indent="0" algn="ctr">
              <a:buNone/>
              <a:defRPr sz="1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02400" y="2152800"/>
            <a:ext cx="6408000" cy="1324800"/>
          </a:xfrm>
        </p:spPr>
        <p:txBody>
          <a:bodyPr anchor="t" anchorCtr="0">
            <a:normAutofit/>
          </a:bodyPr>
          <a:lstStyle>
            <a:lvl1pPr algn="l">
              <a:defRPr sz="8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6"/>
          <p:cNvSpPr/>
          <p:nvPr/>
        </p:nvSpPr>
        <p:spPr bwMode="auto">
          <a:xfrm>
            <a:off x="1841500" y="2541588"/>
            <a:ext cx="10344150" cy="946150"/>
          </a:xfrm>
          <a:custGeom>
            <a:avLst/>
            <a:gdLst>
              <a:gd name="T0" fmla="*/ 0 w 7772400"/>
              <a:gd name="T1" fmla="*/ 704850 h 711200"/>
              <a:gd name="T2" fmla="*/ 0 w 7772400"/>
              <a:gd name="T3" fmla="*/ 0 h 711200"/>
              <a:gd name="T4" fmla="*/ 1631950 w 7772400"/>
              <a:gd name="T5" fmla="*/ 0 h 711200"/>
              <a:gd name="T6" fmla="*/ 1631950 w 7772400"/>
              <a:gd name="T7" fmla="*/ 711200 h 711200"/>
              <a:gd name="T8" fmla="*/ 7772400 w 7772400"/>
              <a:gd name="T9" fmla="*/ 711200 h 711200"/>
              <a:gd name="T10" fmla="*/ 7772400 w 7772400"/>
              <a:gd name="T11" fmla="*/ 704850 h 7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72400" h="711200">
                <a:moveTo>
                  <a:pt x="0" y="704850"/>
                </a:moveTo>
                <a:lnTo>
                  <a:pt x="0" y="0"/>
                </a:lnTo>
                <a:lnTo>
                  <a:pt x="1631950" y="0"/>
                </a:lnTo>
                <a:lnTo>
                  <a:pt x="1631950" y="711200"/>
                </a:lnTo>
                <a:lnTo>
                  <a:pt x="7772400" y="711200"/>
                </a:lnTo>
                <a:lnTo>
                  <a:pt x="7772400" y="704850"/>
                </a:lnTo>
              </a:path>
            </a:pathLst>
          </a:custGeom>
          <a:noFill/>
          <a:ln w="28575" cap="flat" cmpd="sng">
            <a:solidFill>
              <a:schemeClr val="accent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9" name="任意多边形 18"/>
          <p:cNvSpPr/>
          <p:nvPr/>
        </p:nvSpPr>
        <p:spPr bwMode="auto">
          <a:xfrm>
            <a:off x="6350" y="3759200"/>
            <a:ext cx="4006850" cy="946150"/>
          </a:xfrm>
          <a:custGeom>
            <a:avLst/>
            <a:gdLst>
              <a:gd name="T0" fmla="*/ 3009900 w 3009900"/>
              <a:gd name="T1" fmla="*/ 0 h 711200"/>
              <a:gd name="T2" fmla="*/ 3009900 w 3009900"/>
              <a:gd name="T3" fmla="*/ 711200 h 711200"/>
              <a:gd name="T4" fmla="*/ 1377950 w 3009900"/>
              <a:gd name="T5" fmla="*/ 711200 h 711200"/>
              <a:gd name="T6" fmla="*/ 1377950 w 3009900"/>
              <a:gd name="T7" fmla="*/ 6350 h 711200"/>
              <a:gd name="T8" fmla="*/ 0 w 3009900"/>
              <a:gd name="T9" fmla="*/ 6350 h 7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711200">
                <a:moveTo>
                  <a:pt x="3009900" y="0"/>
                </a:moveTo>
                <a:lnTo>
                  <a:pt x="3009900" y="711200"/>
                </a:lnTo>
                <a:lnTo>
                  <a:pt x="1377950" y="711200"/>
                </a:lnTo>
                <a:lnTo>
                  <a:pt x="1377950" y="6350"/>
                </a:lnTo>
                <a:lnTo>
                  <a:pt x="0" y="6350"/>
                </a:lnTo>
              </a:path>
            </a:pathLst>
          </a:custGeom>
          <a:noFill/>
          <a:ln w="28575" cap="flat" cmpd="sng">
            <a:solidFill>
              <a:schemeClr val="accent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558519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55851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15871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50285" y="195036"/>
            <a:ext cx="1146931" cy="5894388"/>
          </a:xfrm>
        </p:spPr>
        <p:txBody>
          <a:bodyPr vert="eaVert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95036"/>
            <a:ext cx="9564612" cy="589438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6"/>
            <a:ext cx="12192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9"/>
            <a:ext cx="12192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624417" y="1052515"/>
            <a:ext cx="10972800" cy="501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4C08-9CF8-429E-BB1B-8E83C44EB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1D3C-A5B9-4B91-ACC7-DBD55A99EA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baseline="0">
          <a:solidFill>
            <a:schemeClr val="accent5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ts val="1800"/>
        </a:spcBef>
        <a:spcAft>
          <a:spcPct val="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9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1.xml"/><Relationship Id="rId10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50.xml"/><Relationship Id="rId2" Type="http://schemas.openxmlformats.org/officeDocument/2006/relationships/image" Target="../media/image15.png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3" Type="http://schemas.openxmlformats.org/officeDocument/2006/relationships/image" Target="../media/image16.pn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6.xml"/><Relationship Id="rId3" Type="http://schemas.openxmlformats.org/officeDocument/2006/relationships/image" Target="../media/image17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63625" y="1042035"/>
            <a:ext cx="5412105" cy="1871980"/>
          </a:xfrm>
        </p:spPr>
        <p:txBody>
          <a:bodyPr>
            <a:normAutofit/>
          </a:bodyPr>
          <a:p>
            <a:r>
              <a:rPr lang="en-US" altLang="zh-CN" sz="4800" i="0" dirty="0">
                <a:latin typeface="+mj-lt"/>
                <a:ea typeface="+mj-ea"/>
              </a:rPr>
              <a:t>“</a:t>
            </a:r>
            <a:r>
              <a:rPr lang="zh-CN" altLang="en-US" sz="4800" i="0" dirty="0">
                <a:latin typeface="+mj-lt"/>
                <a:ea typeface="+mj-ea"/>
              </a:rPr>
              <a:t>约</a:t>
            </a:r>
            <a:r>
              <a:rPr lang="en-US" altLang="zh-CN" sz="4800" i="0" dirty="0">
                <a:latin typeface="+mj-lt"/>
                <a:ea typeface="+mj-ea"/>
              </a:rPr>
              <a:t>”</a:t>
            </a:r>
            <a:r>
              <a:rPr lang="zh-CN" altLang="en-US" sz="4800" i="0" dirty="0">
                <a:latin typeface="+mj-lt"/>
                <a:ea typeface="+mj-ea"/>
              </a:rPr>
              <a:t>在交大</a:t>
            </a:r>
            <a:endParaRPr lang="zh-CN" altLang="en-US" sz="4800" i="0" dirty="0">
              <a:latin typeface="+mj-lt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93370" y="5379720"/>
            <a:ext cx="8115935" cy="829945"/>
          </a:xfrm>
        </p:spPr>
        <p:txBody>
          <a:bodyPr>
            <a:noAutofit/>
          </a:bodyPr>
          <a:p>
            <a:r>
              <a:rPr lang="zh-CN" altLang="en-US" sz="320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sz="3200" dirty="0">
                <a:latin typeface="+mn-lt"/>
                <a:ea typeface="+mn-ea"/>
                <a:cs typeface="+mn-cs"/>
              </a:rPr>
              <a:t>22</a:t>
            </a:r>
            <a:r>
              <a:rPr lang="zh-CN" altLang="en-US" sz="3200" dirty="0">
                <a:latin typeface="+mn-lt"/>
                <a:ea typeface="+mn-ea"/>
                <a:cs typeface="+mn-cs"/>
              </a:rPr>
              <a:t>组：曹金坤 李凌荟 朱方舟 周星林</a:t>
            </a:r>
            <a:endParaRPr lang="zh-CN" altLang="en-US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55" y="544830"/>
            <a:ext cx="3822065" cy="2369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4205" y="260350"/>
            <a:ext cx="10972800" cy="10007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en-US" altLang="zh-CN" dirty="0">
                <a:latin typeface="+mn-lt"/>
                <a:ea typeface="+mn-ea"/>
                <a:sym typeface="+mn-ea"/>
              </a:rPr>
              <a:t>search</a:t>
            </a:r>
            <a:r>
              <a:rPr lang="zh-CN" altLang="en-US" dirty="0">
                <a:latin typeface="+mn-lt"/>
                <a:ea typeface="+mn-ea"/>
                <a:sym typeface="+mn-ea"/>
              </a:rPr>
              <a:t>、</a:t>
            </a:r>
            <a:r>
              <a:rPr lang="en-US" altLang="zh-CN" dirty="0">
                <a:latin typeface="+mn-lt"/>
                <a:ea typeface="+mn-ea"/>
                <a:sym typeface="+mn-ea"/>
              </a:rPr>
              <a:t>router</a:t>
            </a:r>
            <a:r>
              <a:rPr lang="en-US" altLang="zh-CN" dirty="0">
                <a:latin typeface="+mn-lt"/>
                <a:ea typeface="+mn-ea"/>
                <a:sym typeface="+mn-ea"/>
              </a:rPr>
              <a:t>模块</a:t>
            </a:r>
            <a:br>
              <a:rPr lang="en-US" altLang="zh-CN" dirty="0">
                <a:latin typeface="+mn-lt"/>
                <a:ea typeface="+mn-ea"/>
              </a:rPr>
            </a:b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search模块：用以对于不同要求的poster已经过滤查找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router模块：在初始化时，展示posterboard，在search之后将符合要求的poster展示出来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输入活动需求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点击</a:t>
            </a:r>
            <a:r>
              <a:rPr lang="en-US" altLang="zh-CN" dirty="0">
                <a:latin typeface="+mn-lt"/>
                <a:ea typeface="+mn-ea"/>
              </a:rPr>
              <a:t>“</a:t>
            </a:r>
            <a:r>
              <a:rPr lang="zh-CN" altLang="en-US" dirty="0">
                <a:latin typeface="+mn-lt"/>
                <a:ea typeface="+mn-ea"/>
              </a:rPr>
              <a:t>搜索活动</a:t>
            </a:r>
            <a:r>
              <a:rPr lang="en-US" altLang="zh-CN" dirty="0">
                <a:latin typeface="+mn-lt"/>
                <a:ea typeface="+mn-ea"/>
              </a:rPr>
              <a:t>”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3" name="图片 2" descr="2O)MFOJ6EKI$PX@QSPO`ZF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831215"/>
            <a:ext cx="4590415" cy="1076325"/>
          </a:xfrm>
          <a:prstGeom prst="rect">
            <a:avLst/>
          </a:prstGeom>
        </p:spPr>
      </p:pic>
      <p:pic>
        <p:nvPicPr>
          <p:cNvPr id="4" name="图片 3" descr="C{H0ZR$P1%LI0@3A3BL@3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" y="1985010"/>
            <a:ext cx="4589780" cy="4103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3.</a:t>
            </a:r>
            <a:r>
              <a:rPr lang="zh-CN" altLang="en-US" dirty="0">
                <a:latin typeface="+mj-lt"/>
                <a:ea typeface="+mj-ea"/>
              </a:rPr>
              <a:t>总结评估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预设</a:t>
            </a:r>
            <a:r>
              <a:rPr lang="zh-CN" altLang="en-US" dirty="0">
                <a:latin typeface="+mn-lt"/>
                <a:ea typeface="+mn-ea"/>
              </a:rPr>
              <a:t>框架基本实现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</a:rPr>
              <a:t>   </a:t>
            </a:r>
            <a:r>
              <a:rPr lang="en-US" altLang="zh-CN" sz="2000" dirty="0">
                <a:latin typeface="+mn-lt"/>
                <a:ea typeface="+mn-ea"/>
              </a:rPr>
              <a:t>- </a:t>
            </a:r>
            <a:r>
              <a:rPr lang="zh-CN" altLang="en-US" sz="2000" dirty="0">
                <a:latin typeface="+mn-lt"/>
                <a:ea typeface="+mn-ea"/>
              </a:rPr>
              <a:t>但分类查看模块还需完善</a:t>
            </a:r>
            <a:endParaRPr lang="zh-CN" altLang="en-US" sz="20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部分功能需加强完善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   </a:t>
            </a:r>
            <a:r>
              <a:rPr lang="en-US" altLang="zh-CN" sz="2000" dirty="0">
                <a:latin typeface="+mn-lt"/>
                <a:ea typeface="+mn-ea"/>
              </a:rPr>
              <a:t>- </a:t>
            </a:r>
            <a:r>
              <a:rPr lang="zh-CN" altLang="en-US" sz="2000" dirty="0">
                <a:latin typeface="+mn-lt"/>
                <a:ea typeface="+mn-ea"/>
              </a:rPr>
              <a:t>搜索的实现机制较为简陋，若搜索内容包含</a:t>
            </a:r>
            <a:r>
              <a:rPr lang="en-US" altLang="zh-CN" sz="2000" dirty="0">
                <a:latin typeface="+mn-lt"/>
                <a:ea typeface="+mn-ea"/>
              </a:rPr>
              <a:t>type“</a:t>
            </a:r>
            <a:r>
              <a:rPr lang="zh-CN" altLang="en-US" sz="2000" dirty="0">
                <a:latin typeface="+mn-lt"/>
                <a:ea typeface="+mn-ea"/>
              </a:rPr>
              <a:t>运动</a:t>
            </a:r>
            <a:r>
              <a:rPr lang="en-US" altLang="zh-CN" sz="2000" dirty="0">
                <a:latin typeface="+mn-lt"/>
                <a:ea typeface="+mn-ea"/>
              </a:rPr>
              <a:t>”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en-US" altLang="zh-CN" sz="2000" dirty="0">
                <a:latin typeface="+mn-lt"/>
                <a:ea typeface="+mn-ea"/>
              </a:rPr>
              <a:t>“</a:t>
            </a:r>
            <a:r>
              <a:rPr lang="zh-CN" altLang="en-US" sz="2000" dirty="0">
                <a:latin typeface="+mn-lt"/>
                <a:ea typeface="+mn-ea"/>
              </a:rPr>
              <a:t>学习</a:t>
            </a:r>
            <a:r>
              <a:rPr lang="en-US" altLang="zh-CN" sz="2000" dirty="0">
                <a:latin typeface="+mn-lt"/>
                <a:ea typeface="+mn-ea"/>
              </a:rPr>
              <a:t>”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en-US" altLang="zh-CN" sz="2000" dirty="0">
                <a:latin typeface="+mn-lt"/>
                <a:ea typeface="+mn-ea"/>
              </a:rPr>
              <a:t>“</a:t>
            </a:r>
            <a:r>
              <a:rPr lang="zh-CN" altLang="en-US" sz="2000" dirty="0">
                <a:latin typeface="+mn-lt"/>
                <a:ea typeface="+mn-ea"/>
              </a:rPr>
              <a:t>户外</a:t>
            </a:r>
            <a:r>
              <a:rPr lang="en-US" altLang="zh-CN" sz="2000" dirty="0">
                <a:latin typeface="+mn-lt"/>
                <a:ea typeface="+mn-ea"/>
              </a:rPr>
              <a:t>”</a:t>
            </a:r>
            <a:r>
              <a:rPr lang="zh-CN" altLang="en-US" sz="2000" dirty="0">
                <a:latin typeface="+mn-lt"/>
                <a:ea typeface="+mn-ea"/>
              </a:rPr>
              <a:t>，无法显示搜索结果</a:t>
            </a:r>
            <a:endParaRPr lang="en-US" altLang="zh-CN" sz="20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  <a:ea typeface="+mn-ea"/>
              </a:rPr>
              <a:t>    </a:t>
            </a:r>
            <a:r>
              <a:rPr lang="en-US" altLang="zh-CN" sz="2000" dirty="0">
                <a:latin typeface="+mn-lt"/>
                <a:ea typeface="+mn-ea"/>
              </a:rPr>
              <a:t>- </a:t>
            </a:r>
            <a:r>
              <a:rPr lang="zh-CN" altLang="en-US" sz="2000" dirty="0">
                <a:latin typeface="+mn-lt"/>
                <a:ea typeface="+mn-ea"/>
              </a:rPr>
              <a:t>若不存在该活动，没有设置相应提示</a:t>
            </a:r>
            <a:endParaRPr lang="zh-CN" altLang="en-US" sz="20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  <a:ea typeface="+mn-ea"/>
              </a:rPr>
              <a:t>    - </a:t>
            </a:r>
            <a:r>
              <a:rPr lang="zh-CN" altLang="en-US" sz="2000" dirty="0">
                <a:latin typeface="+mn-lt"/>
                <a:ea typeface="+mn-ea"/>
              </a:rPr>
              <a:t>活动发起人的个人信息保护问题没有解决</a:t>
            </a:r>
            <a:endParaRPr lang="zh-CN" altLang="en-US" sz="20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  <a:ea typeface="+mn-ea"/>
              </a:rPr>
              <a:t>  </a:t>
            </a:r>
            <a:endParaRPr lang="zh-CN" altLang="en-US" sz="20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  <a:ea typeface="+mn-ea"/>
              </a:rPr>
              <a:t>    </a:t>
            </a:r>
            <a:endParaRPr lang="zh-CN" altLang="en-US" sz="2000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+mj-lt"/>
                <a:ea typeface="+mj-ea"/>
              </a:rPr>
              <a:t>THANK YOU</a:t>
            </a:r>
            <a:endParaRPr lang="en-US" altLang="zh-CN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89413" y="1"/>
            <a:ext cx="188912" cy="68854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195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1830" y="2638425"/>
            <a:ext cx="3070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0000"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6600" b="0">
                <a:solidFill>
                  <a:schemeClr val="accent1"/>
                </a:solidFill>
                <a:latin typeface="+mn-lt"/>
                <a:ea typeface="+mn-ea"/>
              </a:rPr>
              <a:t>CONTENTS</a:t>
            </a:r>
            <a:endParaRPr lang="en-US" altLang="zh-CN" sz="6600" b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8196" name="MH_Others_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39975" y="3722688"/>
            <a:ext cx="1057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sz="6600" b="0">
              <a:solidFill>
                <a:schemeClr val="accent1"/>
              </a:solidFill>
              <a:latin typeface="+mn-lt"/>
              <a:ea typeface="+mn-ea"/>
            </a:endParaRPr>
          </a:p>
        </p:txBody>
      </p:sp>
      <p:cxnSp>
        <p:nvCxnSpPr>
          <p:cNvPr id="8198" name="MH_Others_5"/>
          <p:cNvCxnSpPr>
            <a:cxnSpLocks noChangeShapeType="1"/>
            <a:stCxn id="8199" idx="6"/>
          </p:cNvCxnSpPr>
          <p:nvPr>
            <p:custDataLst>
              <p:tags r:id="rId4"/>
            </p:custDataLst>
          </p:nvPr>
        </p:nvCxnSpPr>
        <p:spPr bwMode="auto">
          <a:xfrm>
            <a:off x="4378325" y="2187575"/>
            <a:ext cx="538163" cy="217488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MH_Others_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98938" y="2106613"/>
            <a:ext cx="179387" cy="161925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/>
            </a:solidFill>
            <a:round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200" name="MH_Entry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45163" y="2154238"/>
            <a:ext cx="44545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sz="3200" dirty="0">
                <a:solidFill>
                  <a:schemeClr val="tx1"/>
                </a:solidFill>
                <a:latin typeface="+mn-lt"/>
                <a:ea typeface="+mn-ea"/>
              </a:rPr>
              <a:t>需求调研</a:t>
            </a:r>
            <a:endParaRPr lang="zh-CN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201" name="MH_Number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54563" y="2192338"/>
            <a:ext cx="649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0">
                <a:solidFill>
                  <a:schemeClr val="tx1"/>
                </a:solidFill>
                <a:latin typeface="+mn-lt"/>
                <a:ea typeface="+mn-ea"/>
              </a:rPr>
              <a:t>01</a:t>
            </a:r>
            <a:endParaRPr lang="zh-CN" altLang="en-US" b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202" name="MH_Others_7"/>
          <p:cNvCxnSpPr>
            <a:cxnSpLocks noChangeShapeType="1"/>
            <a:stCxn id="8203" idx="6"/>
          </p:cNvCxnSpPr>
          <p:nvPr>
            <p:custDataLst>
              <p:tags r:id="rId8"/>
            </p:custDataLst>
          </p:nvPr>
        </p:nvCxnSpPr>
        <p:spPr bwMode="auto">
          <a:xfrm>
            <a:off x="4378325" y="3265488"/>
            <a:ext cx="538163" cy="2159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MH_Others_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98938" y="3184525"/>
            <a:ext cx="179387" cy="161925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/>
            </a:solidFill>
            <a:round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204" name="MH_Entry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45163" y="3230563"/>
            <a:ext cx="4454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sz="3200" dirty="0">
                <a:solidFill>
                  <a:schemeClr val="tx1"/>
                </a:solidFill>
                <a:latin typeface="+mn-lt"/>
                <a:ea typeface="+mn-ea"/>
              </a:rPr>
              <a:t>整体架构</a:t>
            </a:r>
            <a:endParaRPr lang="zh-CN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205" name="MH_Number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54563" y="3270250"/>
            <a:ext cx="649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0">
                <a:solidFill>
                  <a:schemeClr val="tx1"/>
                </a:solidFill>
                <a:latin typeface="+mn-lt"/>
                <a:ea typeface="+mn-ea"/>
              </a:rPr>
              <a:t>02</a:t>
            </a:r>
            <a:endParaRPr lang="zh-CN" altLang="en-US" b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206" name="MH_Others_9"/>
          <p:cNvCxnSpPr>
            <a:cxnSpLocks noChangeShapeType="1"/>
            <a:stCxn id="8207" idx="6"/>
          </p:cNvCxnSpPr>
          <p:nvPr>
            <p:custDataLst>
              <p:tags r:id="rId12"/>
            </p:custDataLst>
          </p:nvPr>
        </p:nvCxnSpPr>
        <p:spPr bwMode="auto">
          <a:xfrm>
            <a:off x="4378325" y="4343400"/>
            <a:ext cx="538163" cy="2159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MH_Others_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98938" y="4262438"/>
            <a:ext cx="179387" cy="161925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/>
            </a:solidFill>
            <a:round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208" name="MH_Entry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45163" y="4308475"/>
            <a:ext cx="44545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sz="3200" dirty="0">
                <a:solidFill>
                  <a:schemeClr val="tx1"/>
                </a:solidFill>
                <a:latin typeface="+mn-lt"/>
                <a:ea typeface="+mn-ea"/>
              </a:rPr>
              <a:t>总结评估</a:t>
            </a:r>
            <a:endParaRPr lang="zh-CN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209" name="MH_Number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54563" y="4346575"/>
            <a:ext cx="649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0">
                <a:solidFill>
                  <a:schemeClr val="tx1"/>
                </a:solidFill>
                <a:latin typeface="+mn-lt"/>
                <a:ea typeface="+mn-ea"/>
              </a:rPr>
              <a:t>03</a:t>
            </a:r>
            <a:endParaRPr lang="zh-CN" altLang="en-US" b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任意多边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75893" y="1875883"/>
            <a:ext cx="993775" cy="2501900"/>
          </a:xfrm>
          <a:custGeom>
            <a:avLst/>
            <a:gdLst>
              <a:gd name="T0" fmla="*/ 510787 w 994844"/>
              <a:gd name="T1" fmla="*/ 0 h 2502000"/>
              <a:gd name="T2" fmla="*/ 995358 w 994844"/>
              <a:gd name="T3" fmla="*/ 1251903 h 2502000"/>
              <a:gd name="T4" fmla="*/ 504800 w 994844"/>
              <a:gd name="T5" fmla="*/ 2501900 h 2502000"/>
              <a:gd name="T6" fmla="*/ 0 w 994844"/>
              <a:gd name="T7" fmla="*/ 1923878 h 2502000"/>
              <a:gd name="T8" fmla="*/ 230595 w 994844"/>
              <a:gd name="T9" fmla="*/ 1249927 h 2502000"/>
              <a:gd name="T10" fmla="*/ 2978 w 994844"/>
              <a:gd name="T11" fmla="*/ 575405 h 2502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4844"/>
              <a:gd name="T19" fmla="*/ 0 h 2502000"/>
              <a:gd name="T20" fmla="*/ 994844 w 994844"/>
              <a:gd name="T21" fmla="*/ 2502000 h 2502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4844" h="2502000">
                <a:moveTo>
                  <a:pt x="510521" y="0"/>
                </a:moveTo>
                <a:cubicBezTo>
                  <a:pt x="820962" y="327803"/>
                  <a:pt x="995859" y="779906"/>
                  <a:pt x="994840" y="1251953"/>
                </a:cubicBezTo>
                <a:cubicBezTo>
                  <a:pt x="993820" y="1724307"/>
                  <a:pt x="816745" y="2175767"/>
                  <a:pt x="504537" y="2502000"/>
                </a:cubicBezTo>
                <a:lnTo>
                  <a:pt x="0" y="1923955"/>
                </a:lnTo>
                <a:cubicBezTo>
                  <a:pt x="147412" y="1743065"/>
                  <a:pt x="230013" y="1501514"/>
                  <a:pt x="230475" y="1249977"/>
                </a:cubicBezTo>
                <a:cubicBezTo>
                  <a:pt x="230937" y="998734"/>
                  <a:pt x="149416" y="757017"/>
                  <a:pt x="2976" y="575428"/>
                </a:cubicBezTo>
                <a:lnTo>
                  <a:pt x="5105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2" name="任意多边形 2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36380" y="1875883"/>
            <a:ext cx="995363" cy="2501900"/>
          </a:xfrm>
          <a:custGeom>
            <a:avLst/>
            <a:gdLst>
              <a:gd name="T0" fmla="*/ 484576 w 994844"/>
              <a:gd name="T1" fmla="*/ 0 h 2502000"/>
              <a:gd name="T2" fmla="*/ 992385 w 994844"/>
              <a:gd name="T3" fmla="*/ 575405 h 2502000"/>
              <a:gd name="T4" fmla="*/ 764768 w 994844"/>
              <a:gd name="T5" fmla="*/ 1249927 h 2502000"/>
              <a:gd name="T6" fmla="*/ 995363 w 994844"/>
              <a:gd name="T7" fmla="*/ 1923878 h 2502000"/>
              <a:gd name="T8" fmla="*/ 490563 w 994844"/>
              <a:gd name="T9" fmla="*/ 2501900 h 2502000"/>
              <a:gd name="T10" fmla="*/ 4 w 994844"/>
              <a:gd name="T11" fmla="*/ 1251903 h 2502000"/>
              <a:gd name="T12" fmla="*/ 484576 w 994844"/>
              <a:gd name="T13" fmla="*/ 0 h 250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4844"/>
              <a:gd name="T22" fmla="*/ 0 h 2502000"/>
              <a:gd name="T23" fmla="*/ 994844 w 994844"/>
              <a:gd name="T24" fmla="*/ 2502000 h 250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4844" h="2502000">
                <a:moveTo>
                  <a:pt x="484323" y="0"/>
                </a:moveTo>
                <a:lnTo>
                  <a:pt x="991868" y="575428"/>
                </a:lnTo>
                <a:cubicBezTo>
                  <a:pt x="845428" y="757017"/>
                  <a:pt x="763907" y="998734"/>
                  <a:pt x="764369" y="1249977"/>
                </a:cubicBezTo>
                <a:cubicBezTo>
                  <a:pt x="764831" y="1501514"/>
                  <a:pt x="847432" y="1743065"/>
                  <a:pt x="994844" y="1923955"/>
                </a:cubicBezTo>
                <a:lnTo>
                  <a:pt x="490307" y="2502000"/>
                </a:lnTo>
                <a:cubicBezTo>
                  <a:pt x="178099" y="2175767"/>
                  <a:pt x="1024" y="1724307"/>
                  <a:pt x="4" y="1251953"/>
                </a:cubicBezTo>
                <a:cubicBezTo>
                  <a:pt x="-1015" y="779906"/>
                  <a:pt x="173882" y="327803"/>
                  <a:pt x="48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3" name="任意多边形 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02868" y="1866358"/>
            <a:ext cx="2501900" cy="995362"/>
          </a:xfrm>
          <a:custGeom>
            <a:avLst/>
            <a:gdLst>
              <a:gd name="T0" fmla="*/ 578022 w 2502000"/>
              <a:gd name="T1" fmla="*/ 0 h 994844"/>
              <a:gd name="T2" fmla="*/ 1251973 w 2502000"/>
              <a:gd name="T3" fmla="*/ 230595 h 994844"/>
              <a:gd name="T4" fmla="*/ 1926495 w 2502000"/>
              <a:gd name="T5" fmla="*/ 2978 h 994844"/>
              <a:gd name="T6" fmla="*/ 2501900 w 2502000"/>
              <a:gd name="T7" fmla="*/ 510787 h 994844"/>
              <a:gd name="T8" fmla="*/ 1249997 w 2502000"/>
              <a:gd name="T9" fmla="*/ 995358 h 994844"/>
              <a:gd name="T10" fmla="*/ 0 w 2502000"/>
              <a:gd name="T11" fmla="*/ 504800 h 9948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2000"/>
              <a:gd name="T19" fmla="*/ 0 h 994844"/>
              <a:gd name="T20" fmla="*/ 2502000 w 2502000"/>
              <a:gd name="T21" fmla="*/ 994844 h 9948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2000" h="994844">
                <a:moveTo>
                  <a:pt x="578045" y="0"/>
                </a:moveTo>
                <a:cubicBezTo>
                  <a:pt x="758935" y="147412"/>
                  <a:pt x="1000486" y="230013"/>
                  <a:pt x="1252023" y="230475"/>
                </a:cubicBezTo>
                <a:cubicBezTo>
                  <a:pt x="1503266" y="230937"/>
                  <a:pt x="1744983" y="149416"/>
                  <a:pt x="1926572" y="2976"/>
                </a:cubicBezTo>
                <a:lnTo>
                  <a:pt x="2502000" y="510521"/>
                </a:lnTo>
                <a:cubicBezTo>
                  <a:pt x="2174197" y="820962"/>
                  <a:pt x="1722094" y="995859"/>
                  <a:pt x="1250047" y="994840"/>
                </a:cubicBezTo>
                <a:cubicBezTo>
                  <a:pt x="777693" y="993820"/>
                  <a:pt x="326233" y="816745"/>
                  <a:pt x="0" y="504537"/>
                </a:cubicBezTo>
                <a:lnTo>
                  <a:pt x="5780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4" name="任意多边形 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02868" y="3382420"/>
            <a:ext cx="2501900" cy="995363"/>
          </a:xfrm>
          <a:custGeom>
            <a:avLst/>
            <a:gdLst>
              <a:gd name="T0" fmla="*/ 1249997 w 2502000"/>
              <a:gd name="T1" fmla="*/ 4 h 994844"/>
              <a:gd name="T2" fmla="*/ 2501900 w 2502000"/>
              <a:gd name="T3" fmla="*/ 484576 h 994844"/>
              <a:gd name="T4" fmla="*/ 1926495 w 2502000"/>
              <a:gd name="T5" fmla="*/ 992385 h 994844"/>
              <a:gd name="T6" fmla="*/ 1251973 w 2502000"/>
              <a:gd name="T7" fmla="*/ 764768 h 994844"/>
              <a:gd name="T8" fmla="*/ 578022 w 2502000"/>
              <a:gd name="T9" fmla="*/ 995363 h 994844"/>
              <a:gd name="T10" fmla="*/ 0 w 2502000"/>
              <a:gd name="T11" fmla="*/ 490563 h 994844"/>
              <a:gd name="T12" fmla="*/ 1249997 w 2502000"/>
              <a:gd name="T13" fmla="*/ 4 h 994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02000"/>
              <a:gd name="T22" fmla="*/ 0 h 994844"/>
              <a:gd name="T23" fmla="*/ 2502000 w 2502000"/>
              <a:gd name="T24" fmla="*/ 994844 h 9948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02000" h="994844">
                <a:moveTo>
                  <a:pt x="1250047" y="4"/>
                </a:moveTo>
                <a:cubicBezTo>
                  <a:pt x="1722094" y="-1015"/>
                  <a:pt x="2174197" y="173882"/>
                  <a:pt x="2502000" y="484323"/>
                </a:cubicBezTo>
                <a:lnTo>
                  <a:pt x="1926572" y="991868"/>
                </a:lnTo>
                <a:cubicBezTo>
                  <a:pt x="1744983" y="845428"/>
                  <a:pt x="1503266" y="763907"/>
                  <a:pt x="1252023" y="764369"/>
                </a:cubicBezTo>
                <a:cubicBezTo>
                  <a:pt x="1000486" y="764831"/>
                  <a:pt x="758935" y="847432"/>
                  <a:pt x="578045" y="994844"/>
                </a:cubicBezTo>
                <a:lnTo>
                  <a:pt x="0" y="490307"/>
                </a:lnTo>
                <a:cubicBezTo>
                  <a:pt x="326233" y="178099"/>
                  <a:pt x="777693" y="1024"/>
                  <a:pt x="1250047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5" name="文本框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42063" y="2520833"/>
            <a:ext cx="2357437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平台实现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32776" name="文本框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132061" y="2520674"/>
            <a:ext cx="235585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性别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32777" name="文本框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23935" y="4377690"/>
            <a:ext cx="141986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需求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32778" name="文本框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49005" y="983615"/>
            <a:ext cx="1203960" cy="95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年级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1.</a:t>
            </a:r>
            <a:r>
              <a:rPr lang="zh-CN" altLang="en-US" dirty="0">
                <a:latin typeface="+mj-lt"/>
                <a:ea typeface="+mj-ea"/>
              </a:rPr>
              <a:t>需求调研 </a:t>
            </a:r>
            <a:r>
              <a:rPr lang="en-US" altLang="zh-CN" dirty="0">
                <a:latin typeface="+mj-lt"/>
                <a:ea typeface="+mj-ea"/>
              </a:rPr>
              <a:t>—— </a:t>
            </a:r>
            <a:r>
              <a:rPr lang="zh-CN" altLang="en-US" dirty="0">
                <a:latin typeface="+mj-lt"/>
                <a:ea typeface="+mj-ea"/>
              </a:rPr>
              <a:t>发布调查问卷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1"/>
          </p:nvPr>
        </p:nvPicPr>
        <p:blipFill>
          <a:blip r:embed="rId10"/>
          <a:stretch>
            <a:fillRect/>
          </a:stretch>
        </p:blipFill>
        <p:spPr>
          <a:xfrm>
            <a:off x="523875" y="862965"/>
            <a:ext cx="5109845" cy="513207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1.</a:t>
            </a:r>
            <a:r>
              <a:rPr lang="zh-CN" altLang="en-US" dirty="0">
                <a:latin typeface="+mj-lt"/>
                <a:ea typeface="+mj-ea"/>
              </a:rPr>
              <a:t>需求调研 </a:t>
            </a:r>
            <a:r>
              <a:rPr lang="en-US" altLang="zh-CN" dirty="0">
                <a:latin typeface="+mj-lt"/>
                <a:ea typeface="+mj-ea"/>
              </a:rPr>
              <a:t>—— </a:t>
            </a:r>
            <a:r>
              <a:rPr lang="zh-CN" altLang="en-US" dirty="0">
                <a:latin typeface="+mj-lt"/>
                <a:ea typeface="+mj-ea"/>
              </a:rPr>
              <a:t>调研结果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094105"/>
            <a:ext cx="5526405" cy="4677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95" y="1094105"/>
            <a:ext cx="5420995" cy="4676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812" y="400686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  <a:sym typeface="+mn-ea"/>
              </a:rPr>
              <a:t>1.</a:t>
            </a:r>
            <a:r>
              <a:rPr lang="zh-CN" altLang="en-US" dirty="0">
                <a:latin typeface="+mj-lt"/>
                <a:ea typeface="+mj-ea"/>
                <a:sym typeface="+mn-ea"/>
              </a:rPr>
              <a:t>需求调研 </a:t>
            </a:r>
            <a:r>
              <a:rPr lang="en-US" altLang="zh-CN" dirty="0">
                <a:latin typeface="+mj-lt"/>
                <a:ea typeface="+mj-ea"/>
                <a:sym typeface="+mn-ea"/>
              </a:rPr>
              <a:t>—— </a:t>
            </a:r>
            <a:r>
              <a:rPr lang="zh-CN" altLang="en-US" dirty="0">
                <a:latin typeface="+mj-lt"/>
                <a:ea typeface="+mj-ea"/>
                <a:sym typeface="+mn-ea"/>
              </a:rPr>
              <a:t>调研结果</a:t>
            </a:r>
            <a:endParaRPr lang="zh-CN" altLang="en-US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913765"/>
            <a:ext cx="5753735" cy="4900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913765"/>
            <a:ext cx="5635625" cy="49002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851" name="直接连接符 1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304290" y="3102928"/>
            <a:ext cx="9144000" cy="0"/>
          </a:xfrm>
          <a:prstGeom prst="line">
            <a:avLst/>
          </a:prstGeom>
          <a:noFill/>
          <a:ln w="22225">
            <a:solidFill>
              <a:schemeClr val="bg1">
                <a:lumMod val="85000"/>
              </a:schemeClr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9" name="矩形 4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74522" y="2712211"/>
            <a:ext cx="812237" cy="403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10" name="文本框 5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4066" y="1286509"/>
            <a:ext cx="2054040" cy="12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zh-CN" altLang="en-US" sz="1800" dirty="0">
                <a:latin typeface="+mn-lt"/>
                <a:ea typeface="+mn-ea"/>
              </a:rPr>
              <a:t>选取</a:t>
            </a:r>
            <a:r>
              <a:rPr lang="en-US" altLang="zh-CN" sz="1800" dirty="0">
                <a:latin typeface="+mn-lt"/>
                <a:ea typeface="+mn-ea"/>
              </a:rPr>
              <a:t>vue</a:t>
            </a:r>
            <a:r>
              <a:rPr lang="zh-CN" altLang="en-US" sz="1800" dirty="0">
                <a:latin typeface="+mn-lt"/>
                <a:ea typeface="+mn-ea"/>
              </a:rPr>
              <a:t>搭建框架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8853" name="矩形 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19078" y="2712403"/>
            <a:ext cx="814387" cy="40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8" name="文本框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98365" y="1290319"/>
            <a:ext cx="2055814" cy="125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en-US" altLang="zh-CN" sz="1800" dirty="0">
                <a:latin typeface="+mn-lt"/>
                <a:ea typeface="+mn-ea"/>
              </a:rPr>
              <a:t>search模块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85005" name="矩形 4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66296" y="2712211"/>
            <a:ext cx="812800" cy="40341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6" name="文本框 5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44790" y="1286509"/>
            <a:ext cx="2055814" cy="125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en-US" altLang="zh-CN" sz="1800" dirty="0">
                <a:latin typeface="+mn-lt"/>
                <a:ea typeface="+mn-ea"/>
              </a:rPr>
              <a:t>router模块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85003" name="矩形 4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46659" y="3093403"/>
            <a:ext cx="812800" cy="4018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4" name="文本框 5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63583" y="3633416"/>
            <a:ext cx="2055812" cy="12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en-US" altLang="zh-CN" sz="1800" dirty="0">
                <a:latin typeface="+mn-lt"/>
                <a:ea typeface="+mn-ea"/>
              </a:rPr>
              <a:t>poster展示模块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85001" name="矩形 4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93084" y="3093403"/>
            <a:ext cx="812800" cy="40183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2" name="文本框 5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71578" y="3633416"/>
            <a:ext cx="2055812" cy="12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en-US" altLang="zh-CN" sz="1800" dirty="0">
                <a:latin typeface="+mn-lt"/>
                <a:ea typeface="+mn-ea"/>
              </a:rPr>
              <a:t>poster提交模块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zh-CN" altLang="en-US" dirty="0">
                <a:latin typeface="+mj-lt"/>
                <a:ea typeface="+mj-ea"/>
              </a:rPr>
              <a:t>框架搭建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812" y="260351"/>
            <a:ext cx="10972800" cy="639763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en-US" altLang="zh-CN" dirty="0">
                <a:latin typeface="+mn-lt"/>
                <a:ea typeface="+mn-ea"/>
                <a:sym typeface="+mn-ea"/>
              </a:rPr>
              <a:t>poster展示模块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" y="1575435"/>
            <a:ext cx="12103100" cy="4209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5675" y="977900"/>
            <a:ext cx="4909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- </a:t>
            </a:r>
            <a:r>
              <a:rPr lang="zh-CN" altLang="en-US" sz="2000"/>
              <a:t>将需求量最高的三项活动归结为三大模块</a:t>
            </a:r>
            <a:endParaRPr lang="zh-CN" altLang="en-US" sz="2000"/>
          </a:p>
          <a:p>
            <a:pPr algn="l"/>
            <a:r>
              <a:rPr lang="en-US" altLang="zh-CN" sz="2000"/>
              <a:t>- 用以展示当前已有的用户提交的“约”需求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4205" y="412750"/>
            <a:ext cx="10972800" cy="11150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j-lt"/>
                <a:ea typeface="+mj-ea"/>
              </a:rPr>
              <a:t>2.</a:t>
            </a:r>
            <a:r>
              <a:rPr lang="en-US" altLang="zh-CN" sz="2400" dirty="0">
                <a:latin typeface="+mn-lt"/>
                <a:ea typeface="+mn-ea"/>
                <a:sym typeface="+mn-ea"/>
              </a:rPr>
              <a:t>poster展示模块</a:t>
            </a:r>
            <a:br>
              <a:rPr lang="zh-CN" altLang="en-US" sz="2400" dirty="0">
                <a:latin typeface="+mj-lt"/>
                <a:ea typeface="+mj-ea"/>
              </a:rPr>
            </a:b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69535" y="1052830"/>
            <a:ext cx="6427470" cy="5043170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点击</a:t>
            </a:r>
            <a:r>
              <a:rPr lang="zh-CN" altLang="en-US" dirty="0">
                <a:latin typeface="+mn-lt"/>
                <a:ea typeface="+mn-ea"/>
              </a:rPr>
              <a:t>详情，可查看活动的发起人姓名、联系方式和时间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" name="图片 1" descr="(E32J{F7EP{VB0J~3BZH%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" y="1527810"/>
            <a:ext cx="4422140" cy="2673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3637" y="412751"/>
            <a:ext cx="10972800" cy="6397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en-US" altLang="zh-CN" dirty="0">
                <a:latin typeface="+mn-lt"/>
                <a:ea typeface="+mn-ea"/>
                <a:sym typeface="+mn-ea"/>
              </a:rPr>
              <a:t>poster提交模块</a:t>
            </a:r>
            <a:br>
              <a:rPr lang="en-US" altLang="zh-CN" dirty="0">
                <a:latin typeface="+mn-lt"/>
                <a:ea typeface="+mn-ea"/>
              </a:rPr>
            </a:b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146800" y="1403350"/>
            <a:ext cx="5384800" cy="67106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用于支持用户新建和提交新的需求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点击</a:t>
            </a:r>
            <a:r>
              <a:rPr lang="en-US" altLang="zh-CN" dirty="0">
                <a:latin typeface="+mn-lt"/>
                <a:ea typeface="+mn-ea"/>
              </a:rPr>
              <a:t>“</a:t>
            </a:r>
            <a:r>
              <a:rPr lang="zh-CN" altLang="en-US" dirty="0">
                <a:latin typeface="+mn-lt"/>
                <a:ea typeface="+mn-ea"/>
              </a:rPr>
              <a:t>发起新活动</a:t>
            </a:r>
            <a:r>
              <a:rPr lang="en-US" altLang="zh-CN" dirty="0">
                <a:latin typeface="+mn-lt"/>
                <a:ea typeface="+mn-ea"/>
              </a:rPr>
              <a:t>”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输入新活动的相关信息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" name="图片 2" descr="`K8~)}88RG}AE{MVO0H{T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1052830"/>
            <a:ext cx="4752340" cy="4571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15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3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h_f*1_1_1"/>
  <p:tag name="KSO_WM_UNIT_TYPE" val="l_h_f"/>
  <p:tag name="KSO_WM_UNIT_INDEX" val="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4"/>
  <p:tag name="KSO_WM_UNIT_TYPE" val="l_i"/>
  <p:tag name="KSO_WM_UNIT_INDEX" val="1_4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5"/>
  <p:tag name="KSO_WM_UNIT_TYPE" val="l_i"/>
  <p:tag name="KSO_WM_UNIT_INDEX" val="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6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h_f*1_2_1"/>
  <p:tag name="KSO_WM_UNIT_TYPE" val="l_h_f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7"/>
  <p:tag name="KSO_WM_UNIT_TYPE" val="l_i"/>
  <p:tag name="KSO_WM_UNIT_INDEX" val="1_7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8"/>
  <p:tag name="KSO_WM_UNIT_TYPE" val="l_i"/>
  <p:tag name="KSO_WM_UNIT_INDEX" val="1_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9"/>
  <p:tag name="KSO_WM_UNIT_TYPE" val="l_i"/>
  <p:tag name="KSO_WM_UNIT_INDEX" val="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h_f*1_3_1"/>
  <p:tag name="KSO_WM_UNIT_TYPE" val="l_h_f"/>
  <p:tag name="KSO_WM_UNIT_INDEX" val="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5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10"/>
  <p:tag name="KSO_WM_UNIT_TYPE" val="l_i"/>
  <p:tag name="KSO_WM_UNIT_INDEX" val="1_10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8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1"/>
  <p:tag name="KSO_WM_UNIT_TYPE" val="q_i"/>
  <p:tag name="KSO_WM_UNIT_INDEX" val="1_1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2"/>
  <p:tag name="KSO_WM_UNIT_TYPE" val="q_i"/>
  <p:tag name="KSO_WM_UNIT_INDEX" val="1_2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3"/>
  <p:tag name="KSO_WM_UNIT_TYPE" val="q_i"/>
  <p:tag name="KSO_WM_UNIT_INDEX" val="1_3"/>
  <p:tag name="KSO_WM_UNIT_CLEAR" val="1"/>
  <p:tag name="KSO_WM_UNIT_LAYERLEVEL" val="1_1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4"/>
  <p:tag name="KSO_WM_UNIT_TYPE" val="q_i"/>
  <p:tag name="KSO_WM_UNIT_INDEX" val="1_4"/>
  <p:tag name="KSO_WM_UNIT_CLEAR" val="1"/>
  <p:tag name="KSO_WM_UNIT_LAYERLEVEL" val="1_1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4_1"/>
  <p:tag name="KSO_WM_UNIT_TYPE" val="q_h_f"/>
  <p:tag name="KSO_WM_UNIT_INDEX" val="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2_1"/>
  <p:tag name="KSO_WM_UNIT_TYPE" val="q_h_f"/>
  <p:tag name="KSO_WM_UNIT_INDEX" val="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3_1"/>
  <p:tag name="KSO_WM_UNIT_TYPE" val="q_h_f"/>
  <p:tag name="KSO_WM_UNIT_INDEX" val="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1_1"/>
  <p:tag name="KSO_WM_UNIT_TYPE" val="q_h_f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1*a*1"/>
  <p:tag name="KSO_WM_UNIT_TYPE" val="a"/>
  <p:tag name="KSO_WM_UNIT_INDEX" val="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27"/>
  <p:tag name="KSO_WM_SLIDE_INDEX" val="27"/>
  <p:tag name="KSO_WM_SLIDE_ITEM_CNT" val="4"/>
  <p:tag name="KSO_WM_SLIDE_LAYOUT" val="a_q"/>
  <p:tag name="KSO_WM_SLIDE_LAYOUT_CNT" val="1_1"/>
  <p:tag name="KSO_WM_SLIDE_TYPE" val="text"/>
  <p:tag name="KSO_WM_BEAUTIFY_FLAG" val="#wm#"/>
  <p:tag name="KSO_WM_SLIDE_POSITION" val="198*103"/>
  <p:tag name="KSO_WM_SLIDE_SIZE" val="566*347"/>
  <p:tag name="KSO_WM_DIAGRAM_GROUP_CODE" val="q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4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24"/>
  <p:tag name="KSO_WM_SLIDE_INDEX" val="24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0*133"/>
  <p:tag name="KSO_WM_SLIDE_SIZE" val="720*283"/>
  <p:tag name="KSO_WM_DIAGRAM_GROUP_CODE" val="l1-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0*150"/>
  <p:tag name="KSO_WM_SLIDE_SIZE" val="720*283"/>
  <p:tag name="KSO_WM_DIAGRAM_GROUP_CODE" val="l1-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1"/>
  <p:tag name="KSO_WM_UNIT_TYPE" val="l_i"/>
  <p:tag name="KSO_WM_UNIT_INDEX" val="1_1"/>
  <p:tag name="KSO_WM_UNIT_CLEAR" val="1"/>
  <p:tag name="KSO_WM_UNIT_LAYERLEVEL" val="1_1"/>
  <p:tag name="KSO_WM_DIAGRAM_GROUP_CODE" val="l1-6"/>
  <p:tag name="KSO_WM_UNIT_LINE_FORE_SCHEMECOLOR_INDEX" val="14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2"/>
  <p:tag name="KSO_WM_UNIT_TYPE" val="l_i"/>
  <p:tag name="KSO_WM_UNIT_INDEX" val="1_2"/>
  <p:tag name="KSO_WM_UNIT_CLEAR" val="1"/>
  <p:tag name="KSO_WM_UNIT_LAYERLEVEL" val="1_1"/>
  <p:tag name="KSO_WM_DIAGRAM_GROUP_CODE" val="l1-6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1_1"/>
  <p:tag name="KSO_WM_UNIT_TYPE" val="l_h_f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3"/>
  <p:tag name="KSO_WM_UNIT_TYPE" val="l_i"/>
  <p:tag name="KSO_WM_UNIT_INDEX" val="1_3"/>
  <p:tag name="KSO_WM_UNIT_CLEAR" val="1"/>
  <p:tag name="KSO_WM_UNIT_LAYERLEVEL" val="1_1"/>
  <p:tag name="KSO_WM_DIAGRAM_GROUP_CODE" val="l1-6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1*b*1"/>
  <p:tag name="KSO_WM_UNIT_TYPE" val="b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3_1"/>
  <p:tag name="KSO_WM_UNIT_TYPE" val="l_h_f"/>
  <p:tag name="KSO_WM_UNIT_INDEX" val="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4"/>
  <p:tag name="KSO_WM_UNIT_TYPE" val="l_i"/>
  <p:tag name="KSO_WM_UNIT_INDEX" val="1_4"/>
  <p:tag name="KSO_WM_UNIT_CLEAR" val="1"/>
  <p:tag name="KSO_WM_UNIT_LAYERLEVEL" val="1_1"/>
  <p:tag name="KSO_WM_DIAGRAM_GROUP_CODE" val="l1-6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5_1"/>
  <p:tag name="KSO_WM_UNIT_TYPE" val="l_h_f"/>
  <p:tag name="KSO_WM_UNIT_INDEX" val="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5"/>
  <p:tag name="KSO_WM_UNIT_TYPE" val="l_i"/>
  <p:tag name="KSO_WM_UNIT_INDEX" val="1_5"/>
  <p:tag name="KSO_WM_UNIT_CLEAR" val="1"/>
  <p:tag name="KSO_WM_UNIT_LAYERLEVEL" val="1_1"/>
  <p:tag name="KSO_WM_DIAGRAM_GROUP_CODE" val="l1-6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2_1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6"/>
  <p:tag name="KSO_WM_UNIT_TYPE" val="l_i"/>
  <p:tag name="KSO_WM_UNIT_INDEX" val="1_6"/>
  <p:tag name="KSO_WM_UNIT_CLEAR" val="1"/>
  <p:tag name="KSO_WM_UNIT_LAYERLEVEL" val="1_1"/>
  <p:tag name="KSO_WM_DIAGRAM_GROUP_CODE" val="l1-6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4_1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0*150"/>
  <p:tag name="KSO_WM_SLIDE_SIZE" val="720*283"/>
  <p:tag name="KSO_WM_DIAGRAM_GROUP_CODE" val="l1-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7、21、25、26、27、28、29、30"/>
  <p:tag name="KSO_WM_TEMPLATE_CATEGORY" val="custom"/>
  <p:tag name="KSO_WM_TEMPLATE_INDEX" val="160152"/>
  <p:tag name="KSO_WM_TAG_VERSION" val="1.0"/>
  <p:tag name="KSO_WM_SLIDE_ID" val="custom16015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83"/>
  <p:tag name="KSO_WM_SLIDE_SIZE" val="864*396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f*1"/>
  <p:tag name="KSO_WM_UNIT_TYPE" val="f"/>
  <p:tag name="KSO_WM_UNIT_INDEX" val="1"/>
  <p:tag name="KSO_WM_UNIT_CLEAR" val="1"/>
  <p:tag name="KSO_WM_UNIT_LAYERLEVEL" val="1"/>
  <p:tag name="KSO_WM_UNIT_VALUE" val="350"/>
  <p:tag name="KSO_WM_UNIT_HIGHLIGHT" val="0"/>
  <p:tag name="KSO_WM_UNIT_COMPATIBLE" val="0"/>
  <p:tag name="KSO_WM_UNIT_PRESET_TEXT_INDEX" val="5"/>
  <p:tag name="KSO_WM_UNIT_PRESET_TEXT_LEN" val="232"/>
</p:tagLst>
</file>

<file path=ppt/tags/tag53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3"/>
  <p:tag name="KSO_WM_SLIDE_SIZE" val="864*39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f*2"/>
  <p:tag name="KSO_WM_UNIT_TYPE" val="f"/>
  <p:tag name="KSO_WM_UNIT_INDEX" val="2"/>
  <p:tag name="KSO_WM_UNIT_CLEAR" val="1"/>
  <p:tag name="KSO_WM_UNIT_LAYERLEVEL" val="1"/>
  <p:tag name="KSO_WM_UNIT_VALUE" val="170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83"/>
  <p:tag name="KSO_WM_SLIDE_SIZE" val="864*396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f*2"/>
  <p:tag name="KSO_WM_UNIT_TYPE" val="f"/>
  <p:tag name="KSO_WM_UNIT_INDEX" val="2"/>
  <p:tag name="KSO_WM_UNIT_CLEAR" val="1"/>
  <p:tag name="KSO_WM_UNIT_LAYERLEVEL" val="1"/>
  <p:tag name="KSO_WM_UNIT_VALUE" val="170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83"/>
  <p:tag name="KSO_WM_SLIDE_SIZE" val="864*39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1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f*1"/>
  <p:tag name="KSO_WM_UNIT_TYPE" val="f"/>
  <p:tag name="KSO_WM_UNIT_INDEX" val="1"/>
  <p:tag name="KSO_WM_UNIT_CLEAR" val="1"/>
  <p:tag name="KSO_WM_UNIT_LAYERLEVEL" val="1"/>
  <p:tag name="KSO_WM_UNIT_VALUE" val="350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3"/>
  <p:tag name="KSO_WM_SLIDE_SIZE" val="864*397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0*a*1"/>
  <p:tag name="KSO_WM_UNIT_TYPE" val="a"/>
  <p:tag name="KSO_WM_UNIT_INDEX" val="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 YOU"/>
</p:tagLst>
</file>

<file path=ppt/tags/tag64.xml><?xml version="1.0" encoding="utf-8"?>
<p:tagLst xmlns:p="http://schemas.openxmlformats.org/presentationml/2006/main">
  <p:tag name="KSO_WM_TEMPLATE_CATEGORY" val="custom"/>
  <p:tag name="KSO_WM_TEMPLATE_INDEX" val="160152"/>
  <p:tag name="KSO_WM_TAG_VERSION" val="1.0"/>
  <p:tag name="KSO_WM_SLIDE_ID" val="custom160152_30"/>
  <p:tag name="KSO_WM_SLIDE_INDEX" val="30"/>
  <p:tag name="KSO_WM_SLIDE_ITEM_CNT" val="3"/>
  <p:tag name="KSO_WM_SLIDE_LAYOUT" val="a_b_d"/>
  <p:tag name="KSO_WM_SLIDE_LAYOUT_CNT" val="1_1_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UNIT_CLEAR" val="1"/>
  <p:tag name="KSO_WM_UNIT_LAYERLEVEL" val="1_1"/>
  <p:tag name="KSO_WM_DIAGRAM_GROUP_CODE" val="l1-1"/>
  <p:tag name="KSO_WM_TAG_VERSION" val="1.0"/>
  <p:tag name="KSO_WM_BEAUTIFY_FLAG" val="#wm#"/>
  <p:tag name="KSO_WM_UNIT_TYPE" val="i"/>
  <p:tag name="KSO_WM_UNIT_ID" val="custom160152_8*i*1"/>
  <p:tag name="KSO_WM_TEMPLATE_CATEGORY" val="custom"/>
  <p:tag name="KSO_WM_TEMPLATE_INDEX" val="160152"/>
  <p:tag name="KSO_WM_UNIT_INDEX" val="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LEAR" val="1"/>
  <p:tag name="KSO_WM_UNIT_LAYERLEVEL" val="1_1"/>
  <p:tag name="KSO_WM_DIAGRAM_GROUP_CODE" val="l1-1"/>
  <p:tag name="KSO_WM_TAG_VERSION" val="1.0"/>
  <p:tag name="KSO_WM_BEAUTIFY_FLAG" val="#wm#"/>
  <p:tag name="KSO_WM_UNIT_TYPE" val="i"/>
  <p:tag name="KSO_WM_UNIT_ID" val="custom160152_8*i*2"/>
  <p:tag name="KSO_WM_TEMPLATE_CATEGORY" val="custom"/>
  <p:tag name="KSO_WM_TEMPLATE_INDEX" val="160152"/>
  <p:tag name="KSO_WM_UNIT_INDEX" val="2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2"/>
  <p:tag name="KSO_WM_UNIT_TYPE" val="l_i"/>
  <p:tag name="KSO_WM_UNIT_INDEX" val="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1_A000120141114A07PWBG">
  <a:themeElements>
    <a:clrScheme name="自定义 116">
      <a:dk1>
        <a:srgbClr val="3D3F41"/>
      </a:dk1>
      <a:lt1>
        <a:srgbClr val="FFFFFF"/>
      </a:lt1>
      <a:dk2>
        <a:srgbClr val="3D3F41"/>
      </a:dk2>
      <a:lt2>
        <a:srgbClr val="EFE9D9"/>
      </a:lt2>
      <a:accent1>
        <a:srgbClr val="534F55"/>
      </a:accent1>
      <a:accent2>
        <a:srgbClr val="6A8F94"/>
      </a:accent2>
      <a:accent3>
        <a:srgbClr val="8B695B"/>
      </a:accent3>
      <a:accent4>
        <a:srgbClr val="998F56"/>
      </a:accent4>
      <a:accent5>
        <a:srgbClr val="FD39A5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8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Broadway</vt:lpstr>
      <vt:lpstr>Segoe Print</vt:lpstr>
      <vt:lpstr>华文新魏</vt:lpstr>
      <vt:lpstr>Wingdings 2</vt:lpstr>
      <vt:lpstr>幼圆</vt:lpstr>
      <vt:lpstr>Wingdings</vt:lpstr>
      <vt:lpstr>1_A000120141114A07PWBG</vt:lpstr>
      <vt:lpstr>LOREM IPSUM DOLOR LOREM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LOREM IPSUM DOLOR</vt:lpstr>
      <vt:lpstr>LOREM IPSUM DOLOR</vt:lpstr>
      <vt:lpstr>LOREM IPSUM DOLOR</vt:lpstr>
      <vt:lpstr>LOREM IPSUM DOLOR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Vermouth</cp:lastModifiedBy>
  <cp:revision>1</cp:revision>
  <dcterms:created xsi:type="dcterms:W3CDTF">2017-12-24T04:59:45Z</dcterms:created>
  <dcterms:modified xsi:type="dcterms:W3CDTF">2017-12-24T09:01:44Z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