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Stormwater Infrastructure Assessment Model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Final Presentation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Project Overview</a:t>
            </a:r>
          </a:p>
          <a:p>
            <a:pPr lvl="0" indent="-342900" marL="342900">
              <a:buAutoNum type="arabicPeriod"/>
            </a:pPr>
            <a:r>
              <a:rPr/>
              <a:t>Solution Architecture</a:t>
            </a:r>
          </a:p>
          <a:p>
            <a:pPr lvl="0" indent="-342900" marL="342900">
              <a:buAutoNum type="arabicPeriod"/>
            </a:pPr>
            <a:r>
              <a:rPr/>
              <a:t>Assessment Methodology</a:t>
            </a:r>
          </a:p>
          <a:p>
            <a:pPr lvl="0" indent="-342900" marL="342900">
              <a:buAutoNum type="arabicPeriod"/>
            </a:pPr>
            <a:r>
              <a:rPr/>
              <a:t>Data Visualization</a:t>
            </a:r>
          </a:p>
          <a:p>
            <a:pPr lvl="0" indent="-342900" marL="342900">
              <a:buAutoNum type="arabicPeriod"/>
            </a:pPr>
            <a:r>
              <a:rPr/>
              <a:t>Future AI Integration</a:t>
            </a:r>
          </a:p>
          <a:p>
            <a:pPr lvl="0" indent="-342900" marL="342900">
              <a:buAutoNum type="arabicPeriod"/>
            </a:pPr>
            <a:r>
              <a:rPr/>
              <a:t>Demo &amp; 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Purpose</a:t>
            </a:r>
          </a:p>
          <a:p>
            <a:pPr lvl="0"/>
            <a:r>
              <a:rPr/>
              <a:t>Develop a comprehensive system for assessing stormwater infrastructure</a:t>
            </a:r>
          </a:p>
          <a:p>
            <a:pPr lvl="0"/>
            <a:r>
              <a:rPr/>
              <a:t>Provide standardized metrics across multiple assessment domains</a:t>
            </a:r>
          </a:p>
          <a:p>
            <a:pPr lvl="0"/>
            <a:r>
              <a:rPr/>
              <a:t>Enable data-driven decision making for maintenance and planning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Challenges Addressed</a:t>
            </a:r>
          </a:p>
          <a:p>
            <a:pPr lvl="0"/>
            <a:r>
              <a:rPr/>
              <a:t>Inconsistent assessment methodologies</a:t>
            </a:r>
          </a:p>
          <a:p>
            <a:pPr lvl="0"/>
            <a:r>
              <a:rPr/>
              <a:t>Limited data visualization capabilities</a:t>
            </a:r>
          </a:p>
          <a:p>
            <a:pPr lvl="0"/>
            <a:r>
              <a:rPr/>
              <a:t>Lack of historical trend analysis</a:t>
            </a:r>
          </a:p>
          <a:p>
            <a:pPr lvl="0"/>
            <a:r>
              <a:rPr/>
              <a:t>Need for standardized reporting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 Solution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Technology Stack</a:t>
            </a:r>
          </a:p>
          <a:p>
            <a:pPr lvl="0"/>
            <a:r>
              <a:rPr b="1"/>
              <a:t>Frontend</a:t>
            </a:r>
            <a:r>
              <a:rPr/>
              <a:t>: Streamlit</a:t>
            </a:r>
          </a:p>
          <a:p>
            <a:pPr lvl="0"/>
            <a:r>
              <a:rPr b="1"/>
              <a:t>Backend</a:t>
            </a:r>
            <a:r>
              <a:rPr/>
              <a:t>: Python 3.11</a:t>
            </a:r>
          </a:p>
          <a:p>
            <a:pPr lvl="0"/>
            <a:r>
              <a:rPr b="1"/>
              <a:t>Database</a:t>
            </a:r>
            <a:r>
              <a:rPr/>
              <a:t>: SQLite</a:t>
            </a:r>
          </a:p>
          <a:p>
            <a:pPr lvl="0"/>
            <a:r>
              <a:rPr b="1"/>
              <a:t>Visualizations</a:t>
            </a:r>
            <a:r>
              <a:rPr/>
              <a:t>: Plotly, Folium</a:t>
            </a:r>
          </a:p>
          <a:p>
            <a:pPr lvl="0"/>
            <a:r>
              <a:rPr b="1"/>
              <a:t>Reporting</a:t>
            </a:r>
            <a:r>
              <a:rPr/>
              <a:t>: ReportLab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Components</a:t>
            </a:r>
          </a:p>
          <a:p>
            <a:pPr lvl="0"/>
            <a:r>
              <a:rPr/>
              <a:t>Authentication and user management</a:t>
            </a:r>
          </a:p>
          <a:p>
            <a:pPr lvl="0"/>
            <a:r>
              <a:rPr/>
              <a:t>Project collaboration</a:t>
            </a:r>
          </a:p>
          <a:p>
            <a:pPr lvl="0"/>
            <a:r>
              <a:rPr/>
              <a:t>Interactive assessment forms</a:t>
            </a:r>
          </a:p>
          <a:p>
            <a:pPr lvl="0"/>
            <a:r>
              <a:rPr/>
              <a:t>Geospatial mapping</a:t>
            </a:r>
          </a:p>
          <a:p>
            <a:pPr lvl="0"/>
            <a:r>
              <a:rPr/>
              <a:t>Dynamic dashboards</a:t>
            </a:r>
          </a:p>
          <a:p>
            <a:pPr lvl="0"/>
            <a:r>
              <a:rPr/>
              <a:t>PDF report generation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 Assessment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0-10 Scoring System</a:t>
            </a:r>
          </a:p>
          <a:p>
            <a:pPr lvl="0"/>
            <a:r>
              <a:rPr/>
              <a:t>Industry-standard assessment criteria</a:t>
            </a:r>
          </a:p>
          <a:p>
            <a:pPr lvl="0"/>
            <a:r>
              <a:rPr/>
              <a:t>Five assessment domains:</a:t>
            </a:r>
          </a:p>
          <a:p>
            <a:pPr lvl="1" indent="-342900" marL="685800">
              <a:buAutoNum type="arabicPeriod"/>
            </a:pPr>
            <a:r>
              <a:rPr/>
              <a:t>Condition Assessment</a:t>
            </a:r>
          </a:p>
          <a:p>
            <a:pPr lvl="1" indent="-342900" marL="685800">
              <a:buAutoNum type="arabicPeriod"/>
            </a:pPr>
            <a:r>
              <a:rPr/>
              <a:t>Functionality Assessment</a:t>
            </a:r>
          </a:p>
          <a:p>
            <a:pPr lvl="1" indent="-342900" marL="685800">
              <a:buAutoNum type="arabicPeriod"/>
            </a:pPr>
            <a:r>
              <a:rPr/>
              <a:t>Time-Effectiveness Assessment</a:t>
            </a:r>
          </a:p>
          <a:p>
            <a:pPr lvl="1" indent="-342900" marL="685800">
              <a:buAutoNum type="arabicPeriod"/>
            </a:pPr>
            <a:r>
              <a:rPr/>
              <a:t>Cost-Effectiveness Assessment</a:t>
            </a:r>
          </a:p>
          <a:p>
            <a:pPr lvl="1" indent="-342900" marL="685800">
              <a:buAutoNum type="arabicPeriod"/>
            </a:pPr>
            <a:r>
              <a:rPr/>
              <a:t>Environmental &amp; Social Assessment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Sample Metrics</a:t>
            </a:r>
          </a:p>
          <a:p>
            <a:pPr lvl="0"/>
            <a:r>
              <a:rPr/>
              <a:t>Stormwater Hydraulic Asset Condition (SHAC)</a:t>
            </a:r>
          </a:p>
          <a:p>
            <a:pPr lvl="0"/>
            <a:r>
              <a:rPr/>
              <a:t>Treatment Asset Condition (TAC)</a:t>
            </a:r>
          </a:p>
          <a:p>
            <a:pPr lvl="0"/>
            <a:r>
              <a:rPr/>
              <a:t>Hydraulic Performance (HP)</a:t>
            </a:r>
          </a:p>
          <a:p>
            <a:pPr lvl="0"/>
            <a:r>
              <a:rPr/>
              <a:t>Cost Condition (CC)</a:t>
            </a:r>
          </a:p>
          <a:p>
            <a:pPr lvl="0"/>
            <a:r>
              <a:rPr/>
              <a:t>Environmental &amp; Social Condition (ESC)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Interactive Dashboard</a:t>
            </a:r>
          </a:p>
          <a:p>
            <a:pPr lvl="0"/>
            <a:r>
              <a:rPr/>
              <a:t>Overall score indicators</a:t>
            </a:r>
          </a:p>
          <a:p>
            <a:pPr lvl="0"/>
            <a:r>
              <a:rPr/>
              <a:t>Domain-specific metrics</a:t>
            </a:r>
          </a:p>
          <a:p>
            <a:pPr lvl="0"/>
            <a:r>
              <a:rPr/>
              <a:t>Asset condition charts</a:t>
            </a:r>
          </a:p>
          <a:p>
            <a:pPr lvl="0"/>
            <a:r>
              <a:rPr/>
              <a:t>Performance radar charts</a:t>
            </a:r>
          </a:p>
          <a:p>
            <a:pPr lvl="0"/>
            <a:r>
              <a:rPr/>
              <a:t>Environmental impact metrics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Geospatial Mapping</a:t>
            </a:r>
          </a:p>
          <a:p>
            <a:pPr lvl="0"/>
            <a:r>
              <a:rPr/>
              <a:t>Infrastructure point mapping</a:t>
            </a:r>
          </a:p>
          <a:p>
            <a:pPr lvl="0"/>
            <a:r>
              <a:rPr/>
              <a:t>Risk level visualization</a:t>
            </a:r>
          </a:p>
          <a:p>
            <a:pPr lvl="0"/>
            <a:r>
              <a:rPr/>
              <a:t>Location-based filtering</a:t>
            </a:r>
          </a:p>
          <a:p>
            <a:pPr lvl="0"/>
            <a:r>
              <a:rPr/>
              <a:t>Spatial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Historical Trends</a:t>
            </a:r>
          </a:p>
          <a:p>
            <a:pPr lvl="0"/>
            <a:r>
              <a:rPr/>
              <a:t>Score evolution over time</a:t>
            </a:r>
          </a:p>
          <a:p>
            <a:pPr lvl="0"/>
            <a:r>
              <a:rPr/>
              <a:t>Performance comparison across domains</a:t>
            </a:r>
          </a:p>
          <a:p>
            <a:pPr lvl="0"/>
            <a:r>
              <a:rPr/>
              <a:t>Project progression visualization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 Future AI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Opportunities</a:t>
            </a:r>
          </a:p>
          <a:p>
            <a:pPr lvl="0"/>
            <a:r>
              <a:rPr/>
              <a:t>Predictive maintenance models</a:t>
            </a:r>
          </a:p>
          <a:p>
            <a:pPr lvl="0"/>
            <a:r>
              <a:rPr/>
              <a:t>Asset deterioration forecasting</a:t>
            </a:r>
          </a:p>
          <a:p>
            <a:pPr lvl="0"/>
            <a:r>
              <a:rPr/>
              <a:t>Optimal maintenance scheduling</a:t>
            </a:r>
          </a:p>
          <a:p>
            <a:pPr lvl="0"/>
            <a:r>
              <a:rPr/>
              <a:t>Anomaly detection in performance metrics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Foundation</a:t>
            </a:r>
          </a:p>
          <a:p>
            <a:pPr lvl="0"/>
            <a:r>
              <a:rPr/>
              <a:t>Structured assessment data</a:t>
            </a:r>
          </a:p>
          <a:p>
            <a:pPr lvl="0"/>
            <a:r>
              <a:rPr/>
              <a:t>Normalized scoring system</a:t>
            </a:r>
          </a:p>
          <a:p>
            <a:pPr lvl="0"/>
            <a:r>
              <a:rPr/>
              <a:t>Temporal data collection</a:t>
            </a:r>
          </a:p>
          <a:p>
            <a:pPr lvl="0"/>
            <a:r>
              <a:rPr/>
              <a:t>Geospatial components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Integration Points</a:t>
            </a:r>
          </a:p>
          <a:p>
            <a:pPr lvl="0"/>
            <a:r>
              <a:rPr/>
              <a:t>Dashboard predictions</a:t>
            </a:r>
          </a:p>
          <a:p>
            <a:pPr lvl="0"/>
            <a:r>
              <a:rPr/>
              <a:t>Automated recommendations</a:t>
            </a:r>
          </a:p>
          <a:p>
            <a:pPr lvl="0"/>
            <a:r>
              <a:rPr/>
              <a:t>Maintenance optimization</a:t>
            </a:r>
          </a:p>
          <a:p>
            <a:pPr lvl="0"/>
            <a:r>
              <a:rPr/>
              <a:t>Risk assessment enhancement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 Demo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Live Demonstration</a:t>
            </a:r>
          </a:p>
          <a:p>
            <a:pPr lvl="0"/>
            <a:r>
              <a:rPr/>
              <a:t>User interface overview</a:t>
            </a:r>
          </a:p>
          <a:p>
            <a:pPr lvl="0"/>
            <a:r>
              <a:rPr/>
              <a:t>Assessment form completion</a:t>
            </a:r>
          </a:p>
          <a:p>
            <a:pPr lvl="0"/>
            <a:r>
              <a:rPr/>
              <a:t>Dashboard visualization</a:t>
            </a:r>
          </a:p>
          <a:p>
            <a:pPr lvl="0"/>
            <a:r>
              <a:rPr/>
              <a:t>Report generation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Next Steps</a:t>
            </a:r>
          </a:p>
          <a:p>
            <a:pPr lvl="0"/>
            <a:r>
              <a:rPr/>
              <a:t>Deployment to production</a:t>
            </a:r>
          </a:p>
          <a:p>
            <a:pPr lvl="0"/>
            <a:r>
              <a:rPr/>
              <a:t>Data migration to cloud database</a:t>
            </a:r>
          </a:p>
          <a:p>
            <a:pPr lvl="0"/>
            <a:r>
              <a:rPr/>
              <a:t>AI model development</a:t>
            </a:r>
          </a:p>
          <a:p>
            <a:pPr lvl="0"/>
            <a:r>
              <a:rPr/>
              <a:t>Enhanced mobile compatibility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Contact Information</a:t>
            </a:r>
          </a:p>
          <a:p>
            <a:pPr lvl="0" indent="0" marL="0">
              <a:buNone/>
            </a:pPr>
            <a:r>
              <a:rPr/>
              <a:t>Project Team Email: stormwater-assessment@university.edu GitHub Repository: github.com/stormwater-assessment-model/infrastructure-assessment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