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bd5f2d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bd5f2d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bd5f2dd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fbd5f2dd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Transactions are the most important part of the bitcoin ecosystem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Everything in bitcoin is designed to ensure that transactions can be created, propagated on the network, validated, and finally added to the global ledger of transactions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building block of a bitcoin transaction is a transaction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is built on a UTXO model,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bd5f2dd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bd5f2d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quarters also works, it’s whatever that alice has in her wallet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bd5f2dd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bd5f2dd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bd5f2dd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bd5f2dd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Bob wants to send some BTC to Alice, he uses values that are in the output of other transactions, to accumulate </a:t>
            </a:r>
            <a:r>
              <a:rPr lang="en"/>
              <a:t>enough to send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bd5f2d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bd5f2d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digital signatures come into play, when one wants to use </a:t>
            </a:r>
            <a:r>
              <a:rPr lang="en"/>
              <a:t>their unspent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each transaction along with those values also contains a locking and unlocking script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bd5f2dd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bd5f2dd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bd5f2dd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bd5f2dd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a wallet is aggregating all values in blockchain to show final amount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bd5f2d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fbd5f2d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bd5f2d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bd5f2d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fbd5f2d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fbd5f2d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Emergence of viable digital money is closely linked to the </a:t>
            </a:r>
            <a:r>
              <a:rPr lang="en"/>
              <a:t>development</a:t>
            </a:r>
            <a:r>
              <a:rPr lang="en"/>
              <a:t> in cryptography.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When comparing these questions for physical/ paper money, or fiat: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counterfeiting problem is solved by using increasingly sophisticated papers and printing technology.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Double spending problem is easy since a </a:t>
            </a:r>
            <a:r>
              <a:rPr lang="en"/>
              <a:t>physical</a:t>
            </a:r>
            <a:r>
              <a:rPr lang="en"/>
              <a:t> dollar cannot be in two places at once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Digital US dollar, like our debit cards, the double spend issue is resolved by clearing all electronic payments </a:t>
            </a:r>
            <a:r>
              <a:rPr lang="en"/>
              <a:t>through</a:t>
            </a:r>
            <a:r>
              <a:rPr lang="en"/>
              <a:t> a central authority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With physical money, of course its in your hands, and with digital fiat, you have a central authority, so if someone spends your money you can dispute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Digital Currency: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Cryptographic digital </a:t>
            </a:r>
            <a:r>
              <a:rPr lang="en"/>
              <a:t>signatures</a:t>
            </a:r>
            <a:r>
              <a:rPr lang="en"/>
              <a:t> enable a user to sign a digital asset or transaction proving ownership of that asset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 cryptocurrencies use this approach for the third question, and the other two are answered differently for each cryptocurrency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bd5f2d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bd5f2d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bd5f2d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bd5f2d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Entire Bitcoin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fbd5f2d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fbd5f2d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bd5f2dd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bd5f2dd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consists of a header, containing metadata,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by a list of transactions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amount of transactions can vary, and an average transaction is 250 bytes and blocks can contain on average about 500 transactions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fbd5f2dd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fbd5f2d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- is used to for other miners to </a:t>
            </a:r>
            <a:r>
              <a:rPr lang="en"/>
              <a:t>acknowledge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block hash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Difficulty, Timestamp, and Nonce all relate to the mining protocol, which I’ll talk about in the next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They’re there so they can be easily verified by other peers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is hashed for the parent block, and the longer the chain becomes, the more difficult it becomes to change a block as more are built ontop of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bd5f2d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bd5f2d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make it easy to verify that a transaction is included in a dataset,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bd5f2dd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bd5f2dd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payment systems depend on a trust model that has a central authority that provides the </a:t>
            </a:r>
            <a:r>
              <a:rPr lang="en"/>
              <a:t>clearing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has no central authority, but every node has a copy of a public ledger that it can trust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fbd5f2dd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fbd5f2dd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transactional level,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every node that </a:t>
            </a:r>
            <a:r>
              <a:rPr lang="en"/>
              <a:t>receives</a:t>
            </a:r>
            <a:r>
              <a:rPr lang="en"/>
              <a:t> a transaction tests this set of rules to confirm that the transaction is legitimate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fbd5f2d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fbd5f2d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secures the bitcoin system, and enables the emergence of network-wide consensus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fbd5f2dd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fbd5f2dd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block is a combination of all of the data we saw in the previous block structure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fbd5f2d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fbd5f2d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 here is that there were systems that had slowly built the basis for Bitcoin, which was released about a decade later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represents the culmination of decades of </a:t>
            </a:r>
            <a:r>
              <a:rPr lang="en"/>
              <a:t>research</a:t>
            </a:r>
            <a:r>
              <a:rPr lang="en"/>
              <a:t> in cryptography and distributed systems from the 80s to the early 2000s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fbd5f2dd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fbd5f2dd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fbd5f2dd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fbd5f2dd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fbd5f2dd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fbd5f2dd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fbd5f2dd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fbd5f2dd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fbd5f2dd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fbd5f2dd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fbd5f2dd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fbd5f2d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fbd5f2dd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fbd5f2dd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fbd5f2dd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fbd5f2dd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fbd5f2dd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fbd5f2dd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bd5f2dd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bd5f2dd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fbd5f2d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fbd5f2d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 decade after Bitgold was released, Satoshi nakatomoto released the whitepaper for bitcoin in 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became so popular because it brought together these four key points in a unique and powerful combination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fbd5f2dd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fbd5f2dd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they validate the block, they immediately </a:t>
            </a:r>
            <a:r>
              <a:rPr lang="en"/>
              <a:t>abandon</a:t>
            </a:r>
            <a:r>
              <a:rPr lang="en"/>
              <a:t> their efforts on that block, create a new block, and the process begins again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bd5f2dd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bd5f2dd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bd5f2d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bd5f2d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are the most important part of the bitcoin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in bitcoin is designed to ensure that transactions can be created, </a:t>
            </a:r>
            <a:r>
              <a:rPr lang="en"/>
              <a:t>propagated</a:t>
            </a:r>
            <a:r>
              <a:rPr lang="en"/>
              <a:t> on the network, validated, and finally added to the global ledger of transactions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</a:t>
            </a:r>
            <a:r>
              <a:rPr lang="en"/>
              <a:t>understand</a:t>
            </a:r>
            <a:r>
              <a:rPr lang="en"/>
              <a:t> how a transaction is sent, I’m going to quickly go over how a wallet works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bd5f2d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bd5f2d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essence a wallet is really just a place that stores you’re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isn’t actually bitcoin in you’re wallet, but instead its just keys that are correlated to a certain amount of bitcoin in the network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bd5f2d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bd5f2d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key is simply a number that can be picked at random of 256 bits, and is the root of all user control over their funds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away your private key is like handing over your SSN, Passport, everything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from the private key, elliptic curve multiplication is used to generate a public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 you can use a SHA 256 hash function to generate your bitcoin address, which is like you’re home address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bd5f2dd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bd5f2dd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public key, the Bitcoin address is then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the public key is double hashed, using the HASH 160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in order to compress the length of the address, the address in encoded in base58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58 is just a base65 encoded without the values 0, O, l, 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bd5f2dd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bd5f2dd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and Blockchain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that serves as a primary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wallets do not contain coins, they contain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Keychain containing private/public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Control the coins on the network by </a:t>
            </a:r>
            <a:r>
              <a:rPr lang="en"/>
              <a:t>signing</a:t>
            </a:r>
            <a:r>
              <a:rPr lang="en"/>
              <a:t> transactions with the keys in their wallet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Output - indivisible chunks of bitcoin currency, recorded on the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UTXO - unspent transaction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Available</a:t>
            </a:r>
            <a:r>
              <a:rPr lang="en"/>
              <a:t> and spendable outputs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UTXO Model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Bob wants to buy a soda for $1.50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$5 Bill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 Quarters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payment must be Created with whatever denominations the user has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wants to send Bob 1 BTC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0.25 BTC * 4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0.95 + 0.05 BTC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consumes previous unspent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linked to previous transactions incurred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Wallet application takes care of this abstraction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Outputs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transactions create an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Bob sends Alice 0.2 BTC, but only has a full 1 BTC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will be given ~0.8 BTC in return in unspent transactions in the output transaction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550"/>
            <a:ext cx="8839202" cy="399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Locking and Unlocking Scripts: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Unlocking: Transaction consumes existing UTXO (at the input) by unlocking it with the current owner’s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Condition: Prove she/he is the holder of the designated public key by showing 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Locking: The newly generated UTXO (at the output) is locked to the new owners public key/bitcoin address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holder of the designated public key can claim this bitcoin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138"/>
            <a:ext cx="8839200" cy="329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5" y="687988"/>
            <a:ext cx="8839200" cy="376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Bitcoin Network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P2P: Computers that participate in the network are “peers”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all equal, and there are no special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Decentralization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Limewire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</a:t>
            </a:r>
            <a:r>
              <a:rPr lang="en"/>
              <a:t>propagated</a:t>
            </a:r>
            <a:r>
              <a:rPr lang="en"/>
              <a:t> to the nearest peer,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network is a group of “peers” </a:t>
            </a:r>
            <a:r>
              <a:rPr lang="en"/>
              <a:t>running</a:t>
            </a:r>
            <a:r>
              <a:rPr lang="en"/>
              <a:t> the Bitcoin P2P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nodes are equal, they may take on different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peers have a copy of the blockchain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Centralized                        Decentralized Networks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325"/>
            <a:ext cx="8839200" cy="254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</a:t>
            </a:r>
            <a:r>
              <a:rPr lang="en"/>
              <a:t> Challenges of a Digital Currency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trust that the money is authentic and not </a:t>
            </a:r>
            <a:r>
              <a:rPr lang="en"/>
              <a:t>counterfeit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trust that the digital money can only be spent once (known as “double spend problem”)?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 be sure that no one else can claim this money belongs to them and not me?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Nodes in Bitcoin P2P Network</a:t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300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350" y="922300"/>
            <a:ext cx="448452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0" t="1603"/>
          <a:stretch/>
        </p:blipFill>
        <p:spPr>
          <a:xfrm rot="5400000">
            <a:off x="2085800" y="-686538"/>
            <a:ext cx="4972399" cy="65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Transaction Ledger (The Blockchain)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Data Structure: </a:t>
            </a:r>
            <a:r>
              <a:rPr lang="en"/>
              <a:t>Back</a:t>
            </a:r>
            <a:r>
              <a:rPr lang="en"/>
              <a:t> Linked List of Blocks of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within blockchain is identified by hash of its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also references its parent block, through previous hash block</a:t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0" y="2616125"/>
            <a:ext cx="8628700" cy="21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Block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25" y="1017725"/>
            <a:ext cx="72755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Header</a:t>
            </a:r>
            <a:endParaRPr/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800" y="1017725"/>
            <a:ext cx="45764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header contains a merkle root of all block’s transactions 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50" y="1714475"/>
            <a:ext cx="7236300" cy="31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Consensus</a:t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get everyone in the network to agree on a single universal “truth” about who owns what, without having to trust anyone?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Emergent Consensus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fixed moment when consensus occurs, instead it emerges from </a:t>
            </a:r>
            <a:r>
              <a:rPr lang="en"/>
              <a:t>thousands</a:t>
            </a:r>
            <a:r>
              <a:rPr lang="en"/>
              <a:t> of independent nodes following the same set of rules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Verification of Transactions (Network Nodes)</a:t>
            </a:r>
            <a:endParaRPr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</a:t>
            </a:r>
            <a:r>
              <a:rPr lang="en"/>
              <a:t>verifies</a:t>
            </a:r>
            <a:r>
              <a:rPr lang="en"/>
              <a:t> every transaction </a:t>
            </a:r>
            <a:r>
              <a:rPr lang="en"/>
              <a:t>against</a:t>
            </a:r>
            <a:r>
              <a:rPr lang="en"/>
              <a:t> a long list of criteria (protocol)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 and Data Structure is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 if sum of input values is less than sum of output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input, the referenced output must exist and cannot already be spent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Double Spending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transaction is valid, every node builds a pool of valid (but unconfirmed) transactions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Mining Nodes (Proof-Of-Work Algorithm)</a:t>
            </a:r>
            <a:endParaRPr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Mining validates new transactions and records them on the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Incentive: New Bitcoin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Mining is the mechanism by which the bitcoin network is decentralized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Block is “mined” roughly every 10 minutes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</a:t>
            </a:r>
            <a:r>
              <a:rPr lang="en"/>
              <a:t> a Block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Mining node will aggregate these valid transaction from the transaction pool, and create a </a:t>
            </a:r>
            <a:r>
              <a:rPr i="1" lang="en"/>
              <a:t>candidate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Candidate is not valid yet, and only becomes valid if the miner </a:t>
            </a:r>
            <a:r>
              <a:rPr lang="en"/>
              <a:t>succeeds</a:t>
            </a:r>
            <a:r>
              <a:rPr lang="en"/>
              <a:t> in finding a solution to the proof of work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Coinbase transaction - Transaction input is </a:t>
            </a:r>
            <a:r>
              <a:rPr lang="en"/>
              <a:t>different</a:t>
            </a:r>
            <a:r>
              <a:rPr lang="en"/>
              <a:t> than a traditional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reward for the miner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BTC reward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Fees from each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(or output) of this transaction goes to the miner’s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transaction in a block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Digital Currencies Leading up To Bitcoin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in Late 1980s: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currency that could be sent untraceably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not require central authorities (Banks)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Gold (1998): Could never solve the double spending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DigiCash (1990s) : Advanced use of public and private key cryptography as a way to send electronic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Block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 transactions from transaction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Previous Block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Summarize all transactions in the block in the merkle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timestamp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 in the target (Difficulty of PoW)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Nonce, initialized to zero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Algorithm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Mining- the process of hashing (SHA256) the block header repeatedly, while changing one parameter (nonce), until the resulting hash is less than a specific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- determines the difficulty of getting a hash correct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lower the target value is, the more difficult it is to find a correct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mining is to find a </a:t>
            </a:r>
            <a:r>
              <a:rPr lang="en"/>
              <a:t>hexadecimal</a:t>
            </a:r>
            <a:r>
              <a:rPr lang="en"/>
              <a:t> value (hashed header) that is less than the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incrementing the nonce, and rehashing a new value is found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hash that is lower than : “I am Satoshi Nakamoto”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Hash: 5d7c7ba21cbbcd75d14800b100252d5b428e5b1213d27c385bc141ca6b47989e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" y="1017725"/>
            <a:ext cx="263712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5"/>
          <p:cNvSpPr txBox="1"/>
          <p:nvPr/>
        </p:nvSpPr>
        <p:spPr>
          <a:xfrm>
            <a:off x="3869375" y="1009900"/>
            <a:ext cx="489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“I am Satoshi Nakamoto13” generates a hash that is less than the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cannot be cheated: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 force is the only way to get a valid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Verifiable: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is a part of the block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node in the network can hash using that nonce and verify that the value is less than the target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difficulty by 1 bit, you decrease the search space by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Effectively, doubles the amount of time it takes to find a solution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more mining nodes compete, the more difficult it gets to mine BTC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Rates: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206 EH/s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206 Exahashes (1 quintillion) per second is being computed in the bitcoin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Target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should be generated every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is a dynamic parameter to maintain those 10 minutes per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2,106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do that in a decentralized network?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it took to find the last 2,016 blocks and compare that to the expected 20,160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ratio between actual and adjusted timespan if proportionately adjusted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9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Statistics on Mining</a:t>
            </a:r>
            <a:endParaRPr/>
          </a:p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6.25 BTC per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were paid $42.3 </a:t>
            </a:r>
            <a:r>
              <a:rPr lang="en"/>
              <a:t>Million</a:t>
            </a:r>
            <a:r>
              <a:rPr lang="en"/>
              <a:t> in the last 24 hours to secure the bitcoin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Bitcoin Reward is halved every 210,000 blocks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Roughly every 4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to Run out of Bitcoin by 2140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Denomination: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0.00000001</a:t>
            </a:r>
            <a:r>
              <a:rPr lang="en"/>
              <a:t> BTC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satoshi, which is the smallest unit in Bitcoin network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810850"/>
            <a:ext cx="80962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(2008)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rules for independent transaction validation and currency issuance (consensus rules)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decentralized peer-to-peer network (the bitcoin network)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public transaction ledger (the blockchain)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mechanism for reaching global decentralized consensus on the valid blockchain (Proof-of-Work Algorithm)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Mining of a Block</a:t>
            </a:r>
            <a:endParaRPr/>
          </a:p>
        </p:txBody>
      </p:sp>
      <p:sp>
        <p:nvSpPr>
          <p:cNvPr id="284" name="Google Shape;28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Mining node transmits the block to all of its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peers validate the block, and then </a:t>
            </a:r>
            <a:r>
              <a:rPr lang="en"/>
              <a:t>propagate</a:t>
            </a:r>
            <a:r>
              <a:rPr lang="en"/>
              <a:t> the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adds the block to its local blockchain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the future of digital currencies</a:t>
            </a:r>
            <a:endParaRPr/>
          </a:p>
        </p:txBody>
      </p:sp>
      <p:sp>
        <p:nvSpPr>
          <p:cNvPr id="290" name="Google Shape;29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Money: Medium of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Currencies: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fees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to a Digital Economy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Pay, Google Pay, Venmo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Private/ Public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Private/ Public Key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Ownership of bitcoin is established through: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Signatures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Digital Keys, or </a:t>
            </a:r>
            <a:r>
              <a:rPr i="1" lang="en"/>
              <a:t>private </a:t>
            </a:r>
            <a:r>
              <a:rPr lang="en"/>
              <a:t>keys, are not stored on the network, but in a file, or </a:t>
            </a:r>
            <a:r>
              <a:rPr i="1" lang="en"/>
              <a:t>wallet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1058950"/>
            <a:ext cx="84391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200" y="152400"/>
            <a:ext cx="42835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proves that the owner of the private key, who is is the owner of the funds has authorized the spending of those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Authorization is undeniable (non</a:t>
            </a:r>
            <a:r>
              <a:rPr lang="en"/>
              <a:t>repudiation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Proves that the transaction has not and cannot be modified by anyone else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