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77" r:id="rId2"/>
    <p:sldId id="258" r:id="rId3"/>
    <p:sldId id="278" r:id="rId4"/>
    <p:sldId id="260" r:id="rId5"/>
    <p:sldId id="261" r:id="rId6"/>
    <p:sldId id="265" r:id="rId7"/>
    <p:sldId id="297"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Lst>
        </p14:section>
        <p14:section name="Author Your Presentation" id="{16378913-E5ED-4281-BAF5-F1F938CB0BED}">
          <p14:sldIdLst>
            <p14:sldId id="278"/>
            <p14:sldId id="260"/>
            <p14:sldId id="261"/>
            <p14:sldId id="265"/>
            <p14:sldId id="297"/>
          </p14:sldIdLst>
        </p14:section>
        <p14:section name="Enrich Your Presentation" id="{E2D565D1-BA5E-44E6-A40E-50A644912248}">
          <p14:sldIdLst>
            <p14:sldId id="263"/>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2" autoAdjust="0"/>
    <p:restoredTop sz="89825" autoAdjust="0"/>
  </p:normalViewPr>
  <p:slideViewPr>
    <p:cSldViewPr>
      <p:cViewPr>
        <p:scale>
          <a:sx n="60" d="100"/>
          <a:sy n="60" d="100"/>
        </p:scale>
        <p:origin x="-1752" y="-246"/>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ADD08A-C881-43FA-83AA-DE7BB1C85D4A}" type="doc">
      <dgm:prSet loTypeId="urn:microsoft.com/office/officeart/2005/8/layout/chevron1" loCatId="process" qsTypeId="urn:microsoft.com/office/officeart/2005/8/quickstyle/simple1" qsCatId="simple" csTypeId="urn:microsoft.com/office/officeart/2005/8/colors/accent1_2" csCatId="accent1" phldr="1"/>
      <dgm:spPr/>
    </dgm:pt>
    <dgm:pt modelId="{A61EDBF4-8944-4C7D-89BE-85E349B33E22}">
      <dgm:prSet phldrT="[Text]"/>
      <dgm:spPr/>
      <dgm:t>
        <a:bodyPr/>
        <a:lstStyle/>
        <a:p>
          <a:r>
            <a:rPr lang="en-US" dirty="0" smtClean="0"/>
            <a:t>All Star</a:t>
          </a:r>
          <a:endParaRPr lang="en-US" dirty="0"/>
        </a:p>
      </dgm:t>
    </dgm:pt>
    <dgm:pt modelId="{BCB7BDC1-1196-4085-BC42-72DA9CE05CBF}" type="parTrans" cxnId="{6BAD66E9-4D6D-4985-9F5E-62054E01D13A}">
      <dgm:prSet/>
      <dgm:spPr/>
      <dgm:t>
        <a:bodyPr/>
        <a:lstStyle/>
        <a:p>
          <a:endParaRPr lang="en-US"/>
        </a:p>
      </dgm:t>
    </dgm:pt>
    <dgm:pt modelId="{F6418E6F-DDC6-406E-8432-2343307AE27A}" type="sibTrans" cxnId="{6BAD66E9-4D6D-4985-9F5E-62054E01D13A}">
      <dgm:prSet/>
      <dgm:spPr/>
      <dgm:t>
        <a:bodyPr/>
        <a:lstStyle/>
        <a:p>
          <a:endParaRPr lang="en-US"/>
        </a:p>
      </dgm:t>
    </dgm:pt>
    <dgm:pt modelId="{DA8B18A9-1C33-4C85-AA95-470CA47F584F}">
      <dgm:prSet phldrT="[Text]"/>
      <dgm:spPr>
        <a:solidFill>
          <a:schemeClr val="accent4"/>
        </a:solidFill>
      </dgm:spPr>
      <dgm:t>
        <a:bodyPr/>
        <a:lstStyle/>
        <a:p>
          <a:r>
            <a:rPr lang="en-US" dirty="0" smtClean="0"/>
            <a:t>Sales Star</a:t>
          </a:r>
          <a:endParaRPr lang="en-US" dirty="0"/>
        </a:p>
      </dgm:t>
    </dgm:pt>
    <dgm:pt modelId="{CE695B08-6865-4FE9-B062-E85F97CCACFF}" type="parTrans" cxnId="{BD76BDCC-8270-4C05-92E2-28972FDEE73C}">
      <dgm:prSet/>
      <dgm:spPr/>
      <dgm:t>
        <a:bodyPr/>
        <a:lstStyle/>
        <a:p>
          <a:endParaRPr lang="en-US"/>
        </a:p>
      </dgm:t>
    </dgm:pt>
    <dgm:pt modelId="{6660C20A-A587-4CBB-BBF8-4E28AC061EEF}" type="sibTrans" cxnId="{BD76BDCC-8270-4C05-92E2-28972FDEE73C}">
      <dgm:prSet/>
      <dgm:spPr/>
      <dgm:t>
        <a:bodyPr/>
        <a:lstStyle/>
        <a:p>
          <a:endParaRPr lang="en-US"/>
        </a:p>
      </dgm:t>
    </dgm:pt>
    <dgm:pt modelId="{D2C41410-A6B1-4014-8E87-D9FE699C81DC}">
      <dgm:prSet phldrT="[Text]"/>
      <dgm:spPr>
        <a:solidFill>
          <a:schemeClr val="accent2"/>
        </a:solidFill>
      </dgm:spPr>
      <dgm:t>
        <a:bodyPr/>
        <a:lstStyle/>
        <a:p>
          <a:r>
            <a:rPr lang="en-US" dirty="0" smtClean="0"/>
            <a:t>Super Star</a:t>
          </a:r>
          <a:endParaRPr lang="en-US" dirty="0"/>
        </a:p>
      </dgm:t>
    </dgm:pt>
    <dgm:pt modelId="{B0A9D9FB-D905-4AA7-991B-66F977DAC107}" type="parTrans" cxnId="{2E5848CC-27E1-4567-A69B-2FC20B03F118}">
      <dgm:prSet/>
      <dgm:spPr/>
      <dgm:t>
        <a:bodyPr/>
        <a:lstStyle/>
        <a:p>
          <a:endParaRPr lang="en-US"/>
        </a:p>
      </dgm:t>
    </dgm:pt>
    <dgm:pt modelId="{CB1BDD97-B592-41D0-BDCB-CCC184F00AF3}" type="sibTrans" cxnId="{2E5848CC-27E1-4567-A69B-2FC20B03F118}">
      <dgm:prSet/>
      <dgm:spPr/>
      <dgm:t>
        <a:bodyPr/>
        <a:lstStyle/>
        <a:p>
          <a:endParaRPr lang="en-US"/>
        </a:p>
      </dgm:t>
    </dgm:pt>
    <dgm:pt modelId="{8A791A1A-74C4-4B31-BF48-FD9D76C7C864}" type="pres">
      <dgm:prSet presAssocID="{39ADD08A-C881-43FA-83AA-DE7BB1C85D4A}" presName="Name0" presStyleCnt="0">
        <dgm:presLayoutVars>
          <dgm:dir/>
          <dgm:animLvl val="lvl"/>
          <dgm:resizeHandles val="exact"/>
        </dgm:presLayoutVars>
      </dgm:prSet>
      <dgm:spPr/>
    </dgm:pt>
    <dgm:pt modelId="{BBDBF681-537B-4A07-9520-73B9DFCB52BA}" type="pres">
      <dgm:prSet presAssocID="{A61EDBF4-8944-4C7D-89BE-85E349B33E22}" presName="parTxOnly" presStyleLbl="node1" presStyleIdx="0" presStyleCnt="3" custScaleY="42702">
        <dgm:presLayoutVars>
          <dgm:chMax val="0"/>
          <dgm:chPref val="0"/>
          <dgm:bulletEnabled val="1"/>
        </dgm:presLayoutVars>
      </dgm:prSet>
      <dgm:spPr/>
      <dgm:t>
        <a:bodyPr/>
        <a:lstStyle/>
        <a:p>
          <a:endParaRPr lang="en-US"/>
        </a:p>
      </dgm:t>
    </dgm:pt>
    <dgm:pt modelId="{EF8B957F-D967-44D6-89F9-51F749E7DF7B}" type="pres">
      <dgm:prSet presAssocID="{F6418E6F-DDC6-406E-8432-2343307AE27A}" presName="parTxOnlySpace" presStyleCnt="0"/>
      <dgm:spPr/>
    </dgm:pt>
    <dgm:pt modelId="{2114B5C6-B3A7-40D3-B3A5-55C2A1AD295E}" type="pres">
      <dgm:prSet presAssocID="{DA8B18A9-1C33-4C85-AA95-470CA47F584F}" presName="parTxOnly" presStyleLbl="node1" presStyleIdx="1" presStyleCnt="3" custScaleY="61671">
        <dgm:presLayoutVars>
          <dgm:chMax val="0"/>
          <dgm:chPref val="0"/>
          <dgm:bulletEnabled val="1"/>
        </dgm:presLayoutVars>
      </dgm:prSet>
      <dgm:spPr/>
      <dgm:t>
        <a:bodyPr/>
        <a:lstStyle/>
        <a:p>
          <a:endParaRPr lang="en-US"/>
        </a:p>
      </dgm:t>
    </dgm:pt>
    <dgm:pt modelId="{B14E9734-1631-4C83-B8D0-9B82D4DFE641}" type="pres">
      <dgm:prSet presAssocID="{6660C20A-A587-4CBB-BBF8-4E28AC061EEF}" presName="parTxOnlySpace" presStyleCnt="0"/>
      <dgm:spPr/>
    </dgm:pt>
    <dgm:pt modelId="{8466304A-1316-459C-9C36-A547198E581F}" type="pres">
      <dgm:prSet presAssocID="{D2C41410-A6B1-4014-8E87-D9FE699C81DC}" presName="parTxOnly" presStyleLbl="node1" presStyleIdx="2" presStyleCnt="3" custScaleY="74886">
        <dgm:presLayoutVars>
          <dgm:chMax val="0"/>
          <dgm:chPref val="0"/>
          <dgm:bulletEnabled val="1"/>
        </dgm:presLayoutVars>
      </dgm:prSet>
      <dgm:spPr/>
      <dgm:t>
        <a:bodyPr/>
        <a:lstStyle/>
        <a:p>
          <a:endParaRPr lang="en-US"/>
        </a:p>
      </dgm:t>
    </dgm:pt>
  </dgm:ptLst>
  <dgm:cxnLst>
    <dgm:cxn modelId="{2E5848CC-27E1-4567-A69B-2FC20B03F118}" srcId="{39ADD08A-C881-43FA-83AA-DE7BB1C85D4A}" destId="{D2C41410-A6B1-4014-8E87-D9FE699C81DC}" srcOrd="2" destOrd="0" parTransId="{B0A9D9FB-D905-4AA7-991B-66F977DAC107}" sibTransId="{CB1BDD97-B592-41D0-BDCB-CCC184F00AF3}"/>
    <dgm:cxn modelId="{6BAD66E9-4D6D-4985-9F5E-62054E01D13A}" srcId="{39ADD08A-C881-43FA-83AA-DE7BB1C85D4A}" destId="{A61EDBF4-8944-4C7D-89BE-85E349B33E22}" srcOrd="0" destOrd="0" parTransId="{BCB7BDC1-1196-4085-BC42-72DA9CE05CBF}" sibTransId="{F6418E6F-DDC6-406E-8432-2343307AE27A}"/>
    <dgm:cxn modelId="{9F644E35-7E57-4D57-BD2F-65C33D11BDF2}" type="presOf" srcId="{DA8B18A9-1C33-4C85-AA95-470CA47F584F}" destId="{2114B5C6-B3A7-40D3-B3A5-55C2A1AD295E}" srcOrd="0" destOrd="0" presId="urn:microsoft.com/office/officeart/2005/8/layout/chevron1"/>
    <dgm:cxn modelId="{C6B5571B-D3A1-40D6-A6E9-FC9B2CAE9694}" type="presOf" srcId="{39ADD08A-C881-43FA-83AA-DE7BB1C85D4A}" destId="{8A791A1A-74C4-4B31-BF48-FD9D76C7C864}" srcOrd="0" destOrd="0" presId="urn:microsoft.com/office/officeart/2005/8/layout/chevron1"/>
    <dgm:cxn modelId="{CAA68D52-4AF6-486F-9424-C3306BD39F87}" type="presOf" srcId="{D2C41410-A6B1-4014-8E87-D9FE699C81DC}" destId="{8466304A-1316-459C-9C36-A547198E581F}" srcOrd="0" destOrd="0" presId="urn:microsoft.com/office/officeart/2005/8/layout/chevron1"/>
    <dgm:cxn modelId="{0F66CEF3-BDD9-4D8A-AD83-48941FC0C012}" type="presOf" srcId="{A61EDBF4-8944-4C7D-89BE-85E349B33E22}" destId="{BBDBF681-537B-4A07-9520-73B9DFCB52BA}" srcOrd="0" destOrd="0" presId="urn:microsoft.com/office/officeart/2005/8/layout/chevron1"/>
    <dgm:cxn modelId="{BD76BDCC-8270-4C05-92E2-28972FDEE73C}" srcId="{39ADD08A-C881-43FA-83AA-DE7BB1C85D4A}" destId="{DA8B18A9-1C33-4C85-AA95-470CA47F584F}" srcOrd="1" destOrd="0" parTransId="{CE695B08-6865-4FE9-B062-E85F97CCACFF}" sibTransId="{6660C20A-A587-4CBB-BBF8-4E28AC061EEF}"/>
    <dgm:cxn modelId="{913C3371-FF52-4F1C-AD8B-FD5B50319B2C}" type="presParOf" srcId="{8A791A1A-74C4-4B31-BF48-FD9D76C7C864}" destId="{BBDBF681-537B-4A07-9520-73B9DFCB52BA}" srcOrd="0" destOrd="0" presId="urn:microsoft.com/office/officeart/2005/8/layout/chevron1"/>
    <dgm:cxn modelId="{04631EC1-FB71-4557-8988-6001334F2282}" type="presParOf" srcId="{8A791A1A-74C4-4B31-BF48-FD9D76C7C864}" destId="{EF8B957F-D967-44D6-89F9-51F749E7DF7B}" srcOrd="1" destOrd="0" presId="urn:microsoft.com/office/officeart/2005/8/layout/chevron1"/>
    <dgm:cxn modelId="{57C5A2AA-958F-4EB4-9692-B4A5C9154B61}" type="presParOf" srcId="{8A791A1A-74C4-4B31-BF48-FD9D76C7C864}" destId="{2114B5C6-B3A7-40D3-B3A5-55C2A1AD295E}" srcOrd="2" destOrd="0" presId="urn:microsoft.com/office/officeart/2005/8/layout/chevron1"/>
    <dgm:cxn modelId="{5E220BC4-C688-4788-9312-4728EB683005}" type="presParOf" srcId="{8A791A1A-74C4-4B31-BF48-FD9D76C7C864}" destId="{B14E9734-1631-4C83-B8D0-9B82D4DFE641}" srcOrd="3" destOrd="0" presId="urn:microsoft.com/office/officeart/2005/8/layout/chevron1"/>
    <dgm:cxn modelId="{2437B25F-CD13-470A-A795-3100D7BA8D5C}" type="presParOf" srcId="{8A791A1A-74C4-4B31-BF48-FD9D76C7C864}" destId="{8466304A-1316-459C-9C36-A547198E581F}"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EADF34-BDF7-4901-AC70-25AC498A3838}"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US"/>
        </a:p>
      </dgm:t>
    </dgm:pt>
    <dgm:pt modelId="{4F7D73CD-FEF7-48D4-B391-435741846833}">
      <dgm:prSet phldrT="[Text]"/>
      <dgm:spPr/>
      <dgm:t>
        <a:bodyPr/>
        <a:lstStyle/>
        <a:p>
          <a:r>
            <a:rPr lang="en-US" dirty="0" smtClean="0"/>
            <a:t>Lunch</a:t>
          </a:r>
          <a:endParaRPr lang="en-US" dirty="0"/>
        </a:p>
      </dgm:t>
    </dgm:pt>
    <dgm:pt modelId="{E98204F6-5D62-4509-A0C0-95B2094A9683}" type="parTrans" cxnId="{DB6F9281-E0DC-424E-B59F-1F80AF762DEC}">
      <dgm:prSet/>
      <dgm:spPr/>
      <dgm:t>
        <a:bodyPr/>
        <a:lstStyle/>
        <a:p>
          <a:endParaRPr lang="en-US"/>
        </a:p>
      </dgm:t>
    </dgm:pt>
    <dgm:pt modelId="{81ABE762-E6F5-4645-9843-2387060BC50B}" type="sibTrans" cxnId="{DB6F9281-E0DC-424E-B59F-1F80AF762DEC}">
      <dgm:prSet/>
      <dgm:spPr/>
      <dgm:t>
        <a:bodyPr/>
        <a:lstStyle/>
        <a:p>
          <a:endParaRPr lang="en-US"/>
        </a:p>
      </dgm:t>
    </dgm:pt>
    <dgm:pt modelId="{81090425-D617-4836-9527-6D458935FD8C}">
      <dgm:prSet phldrT="[Text]"/>
      <dgm:spPr/>
      <dgm:t>
        <a:bodyPr/>
        <a:lstStyle/>
        <a:p>
          <a:r>
            <a:rPr lang="en-US" dirty="0" smtClean="0"/>
            <a:t>My Lucky Shirt</a:t>
          </a:r>
          <a:endParaRPr lang="en-US" dirty="0"/>
        </a:p>
      </dgm:t>
    </dgm:pt>
    <dgm:pt modelId="{3C85DEAC-4781-4CC0-9D30-391D8F382225}" type="parTrans" cxnId="{3D4AD784-6F5D-4FED-810C-8F7D693AAD5C}">
      <dgm:prSet/>
      <dgm:spPr/>
      <dgm:t>
        <a:bodyPr/>
        <a:lstStyle/>
        <a:p>
          <a:endParaRPr lang="en-US"/>
        </a:p>
      </dgm:t>
    </dgm:pt>
    <dgm:pt modelId="{F22FA453-4AB8-43ED-9E0D-E11359FEE57F}" type="sibTrans" cxnId="{3D4AD784-6F5D-4FED-810C-8F7D693AAD5C}">
      <dgm:prSet/>
      <dgm:spPr/>
      <dgm:t>
        <a:bodyPr/>
        <a:lstStyle/>
        <a:p>
          <a:endParaRPr lang="en-US"/>
        </a:p>
      </dgm:t>
    </dgm:pt>
    <dgm:pt modelId="{231A049D-12CD-4F0B-A64B-259044FFFA65}">
      <dgm:prSet phldrT="[Text]"/>
      <dgm:spPr/>
      <dgm:t>
        <a:bodyPr/>
        <a:lstStyle/>
        <a:p>
          <a:r>
            <a:rPr lang="en-US" dirty="0" smtClean="0"/>
            <a:t>Firm Hand Shake</a:t>
          </a:r>
          <a:endParaRPr lang="en-US" dirty="0"/>
        </a:p>
      </dgm:t>
    </dgm:pt>
    <dgm:pt modelId="{831C6B22-62EA-4EE0-AB0E-73B381A445A5}" type="parTrans" cxnId="{6B71FEB9-276F-4A3A-815D-F5855384EB90}">
      <dgm:prSet/>
      <dgm:spPr/>
      <dgm:t>
        <a:bodyPr/>
        <a:lstStyle/>
        <a:p>
          <a:endParaRPr lang="en-US"/>
        </a:p>
      </dgm:t>
    </dgm:pt>
    <dgm:pt modelId="{867F158C-40FC-4743-8CB6-D497C84235C7}" type="sibTrans" cxnId="{6B71FEB9-276F-4A3A-815D-F5855384EB90}">
      <dgm:prSet/>
      <dgm:spPr/>
      <dgm:t>
        <a:bodyPr/>
        <a:lstStyle/>
        <a:p>
          <a:endParaRPr lang="en-US"/>
        </a:p>
      </dgm:t>
    </dgm:pt>
    <dgm:pt modelId="{5F926B7F-A2AB-493E-B2C7-F381FCA9B557}">
      <dgm:prSet phldrT="[Text]"/>
      <dgm:spPr/>
      <dgm:t>
        <a:bodyPr/>
        <a:lstStyle/>
        <a:p>
          <a:r>
            <a:rPr lang="en-US" dirty="0" smtClean="0"/>
            <a:t>15 Minute Deadline</a:t>
          </a:r>
          <a:br>
            <a:rPr lang="en-US" dirty="0" smtClean="0"/>
          </a:br>
          <a:r>
            <a:rPr lang="en-US" dirty="0" smtClean="0"/>
            <a:t>20 Minute Meeting</a:t>
          </a:r>
          <a:endParaRPr lang="en-US" dirty="0"/>
        </a:p>
      </dgm:t>
    </dgm:pt>
    <dgm:pt modelId="{E6789BCC-F464-4B22-B43B-F98C42423719}" type="parTrans" cxnId="{F5C8A29E-8519-4EA0-8018-B7CD1C77C852}">
      <dgm:prSet/>
      <dgm:spPr/>
      <dgm:t>
        <a:bodyPr/>
        <a:lstStyle/>
        <a:p>
          <a:endParaRPr lang="en-US"/>
        </a:p>
      </dgm:t>
    </dgm:pt>
    <dgm:pt modelId="{1611A3E3-C18D-47F2-9835-DC57AD1346EF}" type="sibTrans" cxnId="{F5C8A29E-8519-4EA0-8018-B7CD1C77C852}">
      <dgm:prSet/>
      <dgm:spPr/>
      <dgm:t>
        <a:bodyPr/>
        <a:lstStyle/>
        <a:p>
          <a:endParaRPr lang="en-US"/>
        </a:p>
      </dgm:t>
    </dgm:pt>
    <dgm:pt modelId="{4AC17389-615A-4614-BC28-A529F92C2E9A}" type="pres">
      <dgm:prSet presAssocID="{2AEADF34-BDF7-4901-AC70-25AC498A3838}" presName="Name0" presStyleCnt="0">
        <dgm:presLayoutVars>
          <dgm:chMax val="4"/>
          <dgm:resizeHandles val="exact"/>
        </dgm:presLayoutVars>
      </dgm:prSet>
      <dgm:spPr/>
      <dgm:t>
        <a:bodyPr/>
        <a:lstStyle/>
        <a:p>
          <a:endParaRPr lang="en-US"/>
        </a:p>
      </dgm:t>
    </dgm:pt>
    <dgm:pt modelId="{E52401A1-DE98-40E0-BD41-AFB7055B4F77}" type="pres">
      <dgm:prSet presAssocID="{2AEADF34-BDF7-4901-AC70-25AC498A3838}" presName="ellipse" presStyleLbl="trBgShp" presStyleIdx="0" presStyleCnt="1"/>
      <dgm:spPr/>
    </dgm:pt>
    <dgm:pt modelId="{8A1F642F-27DD-42EE-B224-28E4FCEEF01F}" type="pres">
      <dgm:prSet presAssocID="{2AEADF34-BDF7-4901-AC70-25AC498A3838}" presName="arrow1" presStyleLbl="fgShp" presStyleIdx="0" presStyleCnt="1"/>
      <dgm:spPr/>
    </dgm:pt>
    <dgm:pt modelId="{138BDF8B-220D-4C87-8F4D-5C93822F0B4D}" type="pres">
      <dgm:prSet presAssocID="{2AEADF34-BDF7-4901-AC70-25AC498A3838}" presName="rectangle" presStyleLbl="revTx" presStyleIdx="0" presStyleCnt="1">
        <dgm:presLayoutVars>
          <dgm:bulletEnabled val="1"/>
        </dgm:presLayoutVars>
      </dgm:prSet>
      <dgm:spPr/>
      <dgm:t>
        <a:bodyPr/>
        <a:lstStyle/>
        <a:p>
          <a:endParaRPr lang="en-US"/>
        </a:p>
      </dgm:t>
    </dgm:pt>
    <dgm:pt modelId="{A2222F97-82AC-4133-98F8-180746BFA8AF}" type="pres">
      <dgm:prSet presAssocID="{81090425-D617-4836-9527-6D458935FD8C}" presName="item1" presStyleLbl="node1" presStyleIdx="0" presStyleCnt="3">
        <dgm:presLayoutVars>
          <dgm:bulletEnabled val="1"/>
        </dgm:presLayoutVars>
      </dgm:prSet>
      <dgm:spPr/>
      <dgm:t>
        <a:bodyPr/>
        <a:lstStyle/>
        <a:p>
          <a:endParaRPr lang="en-US"/>
        </a:p>
      </dgm:t>
    </dgm:pt>
    <dgm:pt modelId="{4617F8C2-D1DC-4320-A7D6-127D7EF9D78F}" type="pres">
      <dgm:prSet presAssocID="{231A049D-12CD-4F0B-A64B-259044FFFA65}" presName="item2" presStyleLbl="node1" presStyleIdx="1" presStyleCnt="3">
        <dgm:presLayoutVars>
          <dgm:bulletEnabled val="1"/>
        </dgm:presLayoutVars>
      </dgm:prSet>
      <dgm:spPr/>
      <dgm:t>
        <a:bodyPr/>
        <a:lstStyle/>
        <a:p>
          <a:endParaRPr lang="en-US"/>
        </a:p>
      </dgm:t>
    </dgm:pt>
    <dgm:pt modelId="{0A321AE9-7BD7-4E1B-8CA6-E8840C775B67}" type="pres">
      <dgm:prSet presAssocID="{5F926B7F-A2AB-493E-B2C7-F381FCA9B557}" presName="item3" presStyleLbl="node1" presStyleIdx="2" presStyleCnt="3">
        <dgm:presLayoutVars>
          <dgm:bulletEnabled val="1"/>
        </dgm:presLayoutVars>
      </dgm:prSet>
      <dgm:spPr/>
      <dgm:t>
        <a:bodyPr/>
        <a:lstStyle/>
        <a:p>
          <a:endParaRPr lang="en-US"/>
        </a:p>
      </dgm:t>
    </dgm:pt>
    <dgm:pt modelId="{FA738A18-4C1E-4BB0-8089-7F12C3ACF5B3}" type="pres">
      <dgm:prSet presAssocID="{2AEADF34-BDF7-4901-AC70-25AC498A3838}" presName="funnel" presStyleLbl="trAlignAcc1" presStyleIdx="0" presStyleCnt="1"/>
      <dgm:spPr/>
    </dgm:pt>
  </dgm:ptLst>
  <dgm:cxnLst>
    <dgm:cxn modelId="{DB6F9281-E0DC-424E-B59F-1F80AF762DEC}" srcId="{2AEADF34-BDF7-4901-AC70-25AC498A3838}" destId="{4F7D73CD-FEF7-48D4-B391-435741846833}" srcOrd="0" destOrd="0" parTransId="{E98204F6-5D62-4509-A0C0-95B2094A9683}" sibTransId="{81ABE762-E6F5-4645-9843-2387060BC50B}"/>
    <dgm:cxn modelId="{10AB7176-A4AF-48B4-AFF8-03BE4984C024}" type="presOf" srcId="{2AEADF34-BDF7-4901-AC70-25AC498A3838}" destId="{4AC17389-615A-4614-BC28-A529F92C2E9A}" srcOrd="0" destOrd="0" presId="urn:microsoft.com/office/officeart/2005/8/layout/funnel1"/>
    <dgm:cxn modelId="{C575DC9C-2485-4DAD-BB4B-9ACCFD672B3D}" type="presOf" srcId="{4F7D73CD-FEF7-48D4-B391-435741846833}" destId="{0A321AE9-7BD7-4E1B-8CA6-E8840C775B67}" srcOrd="0" destOrd="0" presId="urn:microsoft.com/office/officeart/2005/8/layout/funnel1"/>
    <dgm:cxn modelId="{3D4AD784-6F5D-4FED-810C-8F7D693AAD5C}" srcId="{2AEADF34-BDF7-4901-AC70-25AC498A3838}" destId="{81090425-D617-4836-9527-6D458935FD8C}" srcOrd="1" destOrd="0" parTransId="{3C85DEAC-4781-4CC0-9D30-391D8F382225}" sibTransId="{F22FA453-4AB8-43ED-9E0D-E11359FEE57F}"/>
    <dgm:cxn modelId="{A941099A-5487-4BB6-8B24-80FD4727A448}" type="presOf" srcId="{81090425-D617-4836-9527-6D458935FD8C}" destId="{4617F8C2-D1DC-4320-A7D6-127D7EF9D78F}" srcOrd="0" destOrd="0" presId="urn:microsoft.com/office/officeart/2005/8/layout/funnel1"/>
    <dgm:cxn modelId="{48CA7F8B-919A-4FE8-AA64-6F49ADECE918}" type="presOf" srcId="{5F926B7F-A2AB-493E-B2C7-F381FCA9B557}" destId="{138BDF8B-220D-4C87-8F4D-5C93822F0B4D}" srcOrd="0" destOrd="0" presId="urn:microsoft.com/office/officeart/2005/8/layout/funnel1"/>
    <dgm:cxn modelId="{AF30BA14-9E8E-406A-BFA3-8DE1F1628652}" type="presOf" srcId="{231A049D-12CD-4F0B-A64B-259044FFFA65}" destId="{A2222F97-82AC-4133-98F8-180746BFA8AF}" srcOrd="0" destOrd="0" presId="urn:microsoft.com/office/officeart/2005/8/layout/funnel1"/>
    <dgm:cxn modelId="{6B71FEB9-276F-4A3A-815D-F5855384EB90}" srcId="{2AEADF34-BDF7-4901-AC70-25AC498A3838}" destId="{231A049D-12CD-4F0B-A64B-259044FFFA65}" srcOrd="2" destOrd="0" parTransId="{831C6B22-62EA-4EE0-AB0E-73B381A445A5}" sibTransId="{867F158C-40FC-4743-8CB6-D497C84235C7}"/>
    <dgm:cxn modelId="{F5C8A29E-8519-4EA0-8018-B7CD1C77C852}" srcId="{2AEADF34-BDF7-4901-AC70-25AC498A3838}" destId="{5F926B7F-A2AB-493E-B2C7-F381FCA9B557}" srcOrd="3" destOrd="0" parTransId="{E6789BCC-F464-4B22-B43B-F98C42423719}" sibTransId="{1611A3E3-C18D-47F2-9835-DC57AD1346EF}"/>
    <dgm:cxn modelId="{FB38B765-A9C7-420D-931F-B0A7DFAD7DBC}" type="presParOf" srcId="{4AC17389-615A-4614-BC28-A529F92C2E9A}" destId="{E52401A1-DE98-40E0-BD41-AFB7055B4F77}" srcOrd="0" destOrd="0" presId="urn:microsoft.com/office/officeart/2005/8/layout/funnel1"/>
    <dgm:cxn modelId="{88ED2001-1A91-47E9-9239-37B4A87C8742}" type="presParOf" srcId="{4AC17389-615A-4614-BC28-A529F92C2E9A}" destId="{8A1F642F-27DD-42EE-B224-28E4FCEEF01F}" srcOrd="1" destOrd="0" presId="urn:microsoft.com/office/officeart/2005/8/layout/funnel1"/>
    <dgm:cxn modelId="{DB00D9C4-1204-4A19-AF67-A99AD4607BEB}" type="presParOf" srcId="{4AC17389-615A-4614-BC28-A529F92C2E9A}" destId="{138BDF8B-220D-4C87-8F4D-5C93822F0B4D}" srcOrd="2" destOrd="0" presId="urn:microsoft.com/office/officeart/2005/8/layout/funnel1"/>
    <dgm:cxn modelId="{2B282040-4B8E-44D7-8CCE-6D4F5D966595}" type="presParOf" srcId="{4AC17389-615A-4614-BC28-A529F92C2E9A}" destId="{A2222F97-82AC-4133-98F8-180746BFA8AF}" srcOrd="3" destOrd="0" presId="urn:microsoft.com/office/officeart/2005/8/layout/funnel1"/>
    <dgm:cxn modelId="{9C60BCB6-A661-4202-9D97-6AB4D0CDD6FE}" type="presParOf" srcId="{4AC17389-615A-4614-BC28-A529F92C2E9A}" destId="{4617F8C2-D1DC-4320-A7D6-127D7EF9D78F}" srcOrd="4" destOrd="0" presId="urn:microsoft.com/office/officeart/2005/8/layout/funnel1"/>
    <dgm:cxn modelId="{F3DB89B0-23C2-4191-B530-D51C19128D63}" type="presParOf" srcId="{4AC17389-615A-4614-BC28-A529F92C2E9A}" destId="{0A321AE9-7BD7-4E1B-8CA6-E8840C775B67}" srcOrd="5" destOrd="0" presId="urn:microsoft.com/office/officeart/2005/8/layout/funnel1"/>
    <dgm:cxn modelId="{5557069C-A7A4-4AFD-BBA3-53B1375450E0}" type="presParOf" srcId="{4AC17389-615A-4614-BC28-A529F92C2E9A}" destId="{FA738A18-4C1E-4BB0-8089-7F12C3ACF5B3}"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BF681-537B-4A07-9520-73B9DFCB52BA}">
      <dsp:nvSpPr>
        <dsp:cNvPr id="0" name=""/>
        <dsp:cNvSpPr/>
      </dsp:nvSpPr>
      <dsp:spPr>
        <a:xfrm>
          <a:off x="2366" y="1785778"/>
          <a:ext cx="2883024" cy="49244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US" sz="2900" kern="1200" dirty="0" smtClean="0"/>
            <a:t>All Star</a:t>
          </a:r>
          <a:endParaRPr lang="en-US" sz="2900" kern="1200" dirty="0"/>
        </a:p>
      </dsp:txBody>
      <dsp:txXfrm>
        <a:off x="248588" y="1785778"/>
        <a:ext cx="2390581" cy="492443"/>
      </dsp:txXfrm>
    </dsp:sp>
    <dsp:sp modelId="{2114B5C6-B3A7-40D3-B3A5-55C2A1AD295E}">
      <dsp:nvSpPr>
        <dsp:cNvPr id="0" name=""/>
        <dsp:cNvSpPr/>
      </dsp:nvSpPr>
      <dsp:spPr>
        <a:xfrm>
          <a:off x="2597087" y="1676402"/>
          <a:ext cx="2883024" cy="711195"/>
        </a:xfrm>
        <a:prstGeom prst="chevron">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US" sz="2900" kern="1200" dirty="0" smtClean="0"/>
            <a:t>Sales Star</a:t>
          </a:r>
          <a:endParaRPr lang="en-US" sz="2900" kern="1200" dirty="0"/>
        </a:p>
      </dsp:txBody>
      <dsp:txXfrm>
        <a:off x="2952685" y="1676402"/>
        <a:ext cx="2171829" cy="711195"/>
      </dsp:txXfrm>
    </dsp:sp>
    <dsp:sp modelId="{8466304A-1316-459C-9C36-A547198E581F}">
      <dsp:nvSpPr>
        <dsp:cNvPr id="0" name=""/>
        <dsp:cNvSpPr/>
      </dsp:nvSpPr>
      <dsp:spPr>
        <a:xfrm>
          <a:off x="5191809" y="1600203"/>
          <a:ext cx="2883024" cy="863592"/>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US" sz="2900" kern="1200" dirty="0" smtClean="0"/>
            <a:t>Super Star</a:t>
          </a:r>
          <a:endParaRPr lang="en-US" sz="2900" kern="1200" dirty="0"/>
        </a:p>
      </dsp:txBody>
      <dsp:txXfrm>
        <a:off x="5623605" y="1600203"/>
        <a:ext cx="2019432" cy="863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401A1-DE98-40E0-BD41-AFB7055B4F77}">
      <dsp:nvSpPr>
        <dsp:cNvPr id="0" name=""/>
        <dsp:cNvSpPr/>
      </dsp:nvSpPr>
      <dsp:spPr>
        <a:xfrm>
          <a:off x="1404620" y="165099"/>
          <a:ext cx="3276600" cy="1137920"/>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F642F-27DD-42EE-B224-28E4FCEEF01F}">
      <dsp:nvSpPr>
        <dsp:cNvPr id="0" name=""/>
        <dsp:cNvSpPr/>
      </dsp:nvSpPr>
      <dsp:spPr>
        <a:xfrm>
          <a:off x="2730500" y="2951479"/>
          <a:ext cx="635000" cy="406400"/>
        </a:xfrm>
        <a:prstGeom prst="downArrow">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8BDF8B-220D-4C87-8F4D-5C93822F0B4D}">
      <dsp:nvSpPr>
        <dsp:cNvPr id="0" name=""/>
        <dsp:cNvSpPr/>
      </dsp:nvSpPr>
      <dsp:spPr>
        <a:xfrm>
          <a:off x="1524000" y="3276600"/>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15 Minute Deadline</a:t>
          </a:r>
          <a:br>
            <a:rPr lang="en-US" sz="1800" kern="1200" dirty="0" smtClean="0"/>
          </a:br>
          <a:r>
            <a:rPr lang="en-US" sz="1800" kern="1200" dirty="0" smtClean="0"/>
            <a:t>20 Minute Meeting</a:t>
          </a:r>
          <a:endParaRPr lang="en-US" sz="1800" kern="1200" dirty="0"/>
        </a:p>
      </dsp:txBody>
      <dsp:txXfrm>
        <a:off x="1524000" y="3276600"/>
        <a:ext cx="3048000" cy="762000"/>
      </dsp:txXfrm>
    </dsp:sp>
    <dsp:sp modelId="{A2222F97-82AC-4133-98F8-180746BFA8AF}">
      <dsp:nvSpPr>
        <dsp:cNvPr id="0" name=""/>
        <dsp:cNvSpPr/>
      </dsp:nvSpPr>
      <dsp:spPr>
        <a:xfrm>
          <a:off x="2595880" y="1390904"/>
          <a:ext cx="1143000" cy="114300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Firm Hand Shake</a:t>
          </a:r>
          <a:endParaRPr lang="en-US" sz="1800" kern="1200" dirty="0"/>
        </a:p>
      </dsp:txBody>
      <dsp:txXfrm>
        <a:off x="2763268" y="1558292"/>
        <a:ext cx="808224" cy="808224"/>
      </dsp:txXfrm>
    </dsp:sp>
    <dsp:sp modelId="{4617F8C2-D1DC-4320-A7D6-127D7EF9D78F}">
      <dsp:nvSpPr>
        <dsp:cNvPr id="0" name=""/>
        <dsp:cNvSpPr/>
      </dsp:nvSpPr>
      <dsp:spPr>
        <a:xfrm>
          <a:off x="1778000" y="533399"/>
          <a:ext cx="1143000" cy="1143000"/>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My Lucky Shirt</a:t>
          </a:r>
          <a:endParaRPr lang="en-US" sz="1800" kern="1200" dirty="0"/>
        </a:p>
      </dsp:txBody>
      <dsp:txXfrm>
        <a:off x="1945388" y="700787"/>
        <a:ext cx="808224" cy="808224"/>
      </dsp:txXfrm>
    </dsp:sp>
    <dsp:sp modelId="{0A321AE9-7BD7-4E1B-8CA6-E8840C775B67}">
      <dsp:nvSpPr>
        <dsp:cNvPr id="0" name=""/>
        <dsp:cNvSpPr/>
      </dsp:nvSpPr>
      <dsp:spPr>
        <a:xfrm>
          <a:off x="2946400" y="257047"/>
          <a:ext cx="1143000" cy="1143000"/>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Lunch</a:t>
          </a:r>
          <a:endParaRPr lang="en-US" sz="1800" kern="1200" dirty="0"/>
        </a:p>
      </dsp:txBody>
      <dsp:txXfrm>
        <a:off x="3113788" y="424435"/>
        <a:ext cx="808224" cy="808224"/>
      </dsp:txXfrm>
    </dsp:sp>
    <dsp:sp modelId="{FA738A18-4C1E-4BB0-8089-7F12C3ACF5B3}">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3/4/2014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255607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3/4/2014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3/4/2014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3/4/2014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3/4/2014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3/4/2014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3/4/2014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3/4/2014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3/4/2014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3/4/2014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3/4/2014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jpe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www.ispot.tv/ad/7o6n/dr-pepper-10-no-mans-land" TargetMode="External"/><Relationship Id="rId5" Type="http://schemas.openxmlformats.org/officeDocument/2006/relationships/image" Target="../media/image21.png"/><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sz="2800" dirty="0" smtClean="0">
                <a:effectLst>
                  <a:outerShdw blurRad="38100" dist="38100" dir="2700000" algn="tl">
                    <a:srgbClr val="000000">
                      <a:alpha val="43137"/>
                    </a:srgbClr>
                  </a:outerShdw>
                </a:effectLst>
              </a:rPr>
              <a:t>Noah Edward Hall</a:t>
            </a:r>
          </a:p>
        </p:txBody>
      </p:sp>
      <p:sp>
        <p:nvSpPr>
          <p:cNvPr id="5" name="Title 4"/>
          <p:cNvSpPr>
            <a:spLocks noGrp="1"/>
          </p:cNvSpPr>
          <p:nvPr>
            <p:ph type="title"/>
          </p:nvPr>
        </p:nvSpPr>
        <p:spPr>
          <a:xfrm>
            <a:off x="228600" y="3276600"/>
            <a:ext cx="7239000" cy="1828800"/>
          </a:xfrm>
        </p:spPr>
        <p:txBody>
          <a:bodyPr>
            <a:normAutofit fontScale="90000"/>
          </a:bodyPr>
          <a:lstStyle/>
          <a:p>
            <a:pPr algn="l"/>
            <a:r>
              <a:rPr lang="en-US" sz="2400" b="0" dirty="0" smtClean="0">
                <a:solidFill>
                  <a:srgbClr val="7BCF27"/>
                </a:solidFill>
                <a:latin typeface="Calibri" pitchFamily="34" charset="0"/>
              </a:rPr>
              <a:t>Interview with</a:t>
            </a:r>
            <a:r>
              <a:rPr lang="en-US" sz="2400" b="0" dirty="0">
                <a:solidFill>
                  <a:srgbClr val="262626"/>
                </a:solidFill>
              </a:rPr>
              <a:t/>
            </a:r>
            <a:br>
              <a:rPr lang="en-US" sz="2400" b="0" dirty="0">
                <a:solidFill>
                  <a:srgbClr val="262626"/>
                </a:solidFill>
              </a:rPr>
            </a:br>
            <a:r>
              <a:rPr lang="en-US" sz="5600" b="0" dirty="0" smtClean="0">
                <a:solidFill>
                  <a:prstClr val="white"/>
                </a:solidFill>
                <a:effectLst>
                  <a:outerShdw blurRad="38100" dist="38100" dir="2700000" algn="tl">
                    <a:srgbClr val="000000">
                      <a:alpha val="43137"/>
                    </a:srgbClr>
                  </a:outerShdw>
                </a:effectLst>
              </a:rPr>
              <a:t>Dan </a:t>
            </a:r>
            <a:r>
              <a:rPr lang="en-US" sz="5600" b="0" dirty="0" smtClean="0">
                <a:solidFill>
                  <a:prstClr val="white"/>
                </a:solidFill>
              </a:rPr>
              <a:t/>
            </a:r>
            <a:br>
              <a:rPr lang="en-US" sz="5600" b="0" dirty="0" smtClean="0">
                <a:solidFill>
                  <a:prstClr val="white"/>
                </a:solidFill>
              </a:rPr>
            </a:br>
            <a:r>
              <a:rPr lang="en-US" sz="5600" b="0" dirty="0" smtClean="0">
                <a:solidFill>
                  <a:prstClr val="white"/>
                </a:solidFill>
              </a:rPr>
              <a:t>Ackerman</a:t>
            </a:r>
            <a:endParaRPr lang="en-U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fontScale="92500"/>
          </a:bodyPr>
          <a:lstStyle/>
          <a:p>
            <a:r>
              <a:rPr lang="en-US" sz="4000" b="1" dirty="0" smtClean="0">
                <a:solidFill>
                  <a:schemeClr val="tx1">
                    <a:lumMod val="85000"/>
                    <a:lumOff val="15000"/>
                  </a:schemeClr>
                </a:solidFill>
                <a:latin typeface="+mj-lt"/>
              </a:rPr>
              <a:t>Who is Dan “</a:t>
            </a:r>
            <a:r>
              <a:rPr lang="en-US" sz="4000" b="1" dirty="0" err="1" smtClean="0">
                <a:solidFill>
                  <a:schemeClr val="tx1">
                    <a:lumMod val="85000"/>
                    <a:lumOff val="15000"/>
                  </a:schemeClr>
                </a:solidFill>
                <a:latin typeface="+mj-lt"/>
              </a:rPr>
              <a:t>Dackerman</a:t>
            </a:r>
            <a:r>
              <a:rPr lang="en-US" sz="4000" b="1" dirty="0" smtClean="0">
                <a:solidFill>
                  <a:schemeClr val="tx1">
                    <a:lumMod val="85000"/>
                    <a:lumOff val="15000"/>
                  </a:schemeClr>
                </a:solidFill>
                <a:latin typeface="+mj-lt"/>
              </a:rPr>
              <a:t>” Ackerman?</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r>
              <a:rPr lang="en-US" sz="2000" b="1" dirty="0" smtClean="0">
                <a:solidFill>
                  <a:schemeClr val="tx1">
                    <a:lumMod val="75000"/>
                    <a:lumOff val="25000"/>
                  </a:schemeClr>
                </a:solidFill>
              </a:rPr>
              <a:t>TV Sports. TV Sales. TV Innovation.</a:t>
            </a:r>
            <a:endParaRPr lang="en-U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762000" y="155745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Philadelphia Eagles</a:t>
              </a:r>
              <a:endParaRPr lang="en-US" sz="2400" b="1" dirty="0">
                <a:solidFill>
                  <a:schemeClr val="bg1"/>
                </a:solidFill>
                <a:effectLst>
                  <a:outerShdw blurRad="50800" dist="25400" dir="5400000" algn="t" rotWithShape="0">
                    <a:prstClr val="black">
                      <a:alpha val="15000"/>
                    </a:prstClr>
                  </a:outerShdw>
                </a:effectLst>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CBS Corporation</a:t>
              </a:r>
              <a:endParaRPr lang="en-US" sz="23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0264" y="2026951"/>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8" name="TextBox 17"/>
            <p:cNvSpPr txBox="1"/>
            <p:nvPr/>
          </p:nvSpPr>
          <p:spPr>
            <a:xfrm>
              <a:off x="6411810" y="2674651"/>
              <a:ext cx="1931160" cy="665695"/>
            </a:xfrm>
            <a:prstGeom prst="rect">
              <a:avLst/>
            </a:prstGeom>
            <a:noFill/>
          </p:spPr>
          <p:txBody>
            <a:bodyPr wrap="square" rtlCol="0">
              <a:normAutofit fontScale="92500"/>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Adap.TV Programmatic</a:t>
              </a:r>
              <a:endParaRPr lang="en-US" sz="23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aphicFrame>
        <p:nvGraphicFramePr>
          <p:cNvPr id="3" name="Diagram 2"/>
          <p:cNvGraphicFramePr/>
          <p:nvPr>
            <p:extLst>
              <p:ext uri="{D42A27DB-BD31-4B8C-83A1-F6EECF244321}">
                <p14:modId xmlns:p14="http://schemas.microsoft.com/office/powerpoint/2010/main" val="2820974549"/>
              </p:ext>
            </p:extLst>
          </p:nvPr>
        </p:nvGraphicFramePr>
        <p:xfrm>
          <a:off x="457200" y="2514600"/>
          <a:ext cx="80772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685800"/>
            <a:ext cx="3733800" cy="1970046"/>
          </a:xfrm>
        </p:spPr>
        <p:txBody>
          <a:bodyPr>
            <a:noAutofit/>
          </a:bodyPr>
          <a:lstStyle/>
          <a:p>
            <a:pPr lvl="0" algn="ctr">
              <a:spcBef>
                <a:spcPts val="0"/>
              </a:spcBef>
            </a:pPr>
            <a:r>
              <a:rPr lang="en-US" sz="4000" cap="none" dirty="0" smtClean="0">
                <a:solidFill>
                  <a:prstClr val="black">
                    <a:lumMod val="85000"/>
                    <a:lumOff val="15000"/>
                  </a:prstClr>
                </a:solidFill>
                <a:ea typeface="+mn-ea"/>
                <a:cs typeface="+mn-cs"/>
              </a:rPr>
              <a:t>How did I do it</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Everyone feels good after lunch.</a:t>
            </a:r>
            <a:endParaRPr lang="en-US" sz="1700" b="1" dirty="0">
              <a:solidFill>
                <a:prstClr val="black">
                  <a:lumMod val="75000"/>
                  <a:lumOff val="25000"/>
                </a:prstClr>
              </a:solidFill>
            </a:endParaRPr>
          </a:p>
        </p:txBody>
      </p:sp>
      <p:graphicFrame>
        <p:nvGraphicFramePr>
          <p:cNvPr id="2" name="Diagram 1"/>
          <p:cNvGraphicFramePr/>
          <p:nvPr>
            <p:extLst>
              <p:ext uri="{D42A27DB-BD31-4B8C-83A1-F6EECF244321}">
                <p14:modId xmlns:p14="http://schemas.microsoft.com/office/powerpoint/2010/main" val="3463026082"/>
              </p:ext>
            </p:extLst>
          </p:nvPr>
        </p:nvGraphicFramePr>
        <p:xfrm>
          <a:off x="3886200" y="1143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823356" y="1997034"/>
            <a:ext cx="1981199" cy="198119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4389864" y="3962400"/>
            <a:ext cx="3946416" cy="2337370"/>
          </a:xfrm>
          <a:prstGeom prst="rect">
            <a:avLst/>
          </a:prstGeom>
          <a:noFill/>
        </p:spPr>
        <p:txBody>
          <a:bodyPr wrap="square" rtlCol="0">
            <a:normAutofit/>
          </a:bodyPr>
          <a:lstStyle/>
          <a:p>
            <a:pPr algn="ctr">
              <a:lnSpc>
                <a:spcPct val="114000"/>
              </a:lnSpc>
            </a:pPr>
            <a:r>
              <a:rPr lang="en-US" sz="2000" b="1" dirty="0" smtClean="0">
                <a:solidFill>
                  <a:prstClr val="black">
                    <a:lumMod val="85000"/>
                    <a:lumOff val="15000"/>
                  </a:prstClr>
                </a:solidFill>
              </a:rPr>
              <a:t>Major Success</a:t>
            </a:r>
          </a:p>
          <a:p>
            <a:pPr algn="ctr">
              <a:lnSpc>
                <a:spcPct val="114000"/>
              </a:lnSpc>
            </a:pPr>
            <a:r>
              <a:rPr lang="en-US" sz="2000" dirty="0" smtClean="0">
                <a:solidFill>
                  <a:prstClr val="black">
                    <a:lumMod val="85000"/>
                    <a:lumOff val="15000"/>
                  </a:prstClr>
                </a:solidFill>
              </a:rPr>
              <a:t>TV’s first programmatic Ad… </a:t>
            </a:r>
            <a:r>
              <a:rPr lang="en-US" sz="2000" b="1" i="1" dirty="0" smtClean="0">
                <a:solidFill>
                  <a:srgbClr val="FF0000"/>
                </a:solidFill>
                <a:effectLst>
                  <a:outerShdw blurRad="38100" dist="38100" dir="2700000" algn="tl">
                    <a:srgbClr val="000000">
                      <a:alpha val="43137"/>
                    </a:srgbClr>
                  </a:outerShdw>
                </a:effectLst>
              </a:rPr>
              <a:t>EVER!</a:t>
            </a:r>
          </a:p>
          <a:p>
            <a:pPr algn="ctr">
              <a:lnSpc>
                <a:spcPct val="114000"/>
              </a:lnSpc>
            </a:pPr>
            <a:r>
              <a:rPr lang="en-US" dirty="0" smtClean="0"/>
              <a:t/>
            </a:r>
            <a:br>
              <a:rPr lang="en-US" dirty="0" smtClean="0"/>
            </a:br>
            <a:r>
              <a:rPr lang="en-US" dirty="0" smtClean="0"/>
              <a:t>The</a:t>
            </a:r>
            <a:r>
              <a:rPr lang="en-US" dirty="0"/>
              <a:t> </a:t>
            </a:r>
            <a:r>
              <a:rPr lang="en-US" b="1" dirty="0"/>
              <a:t>Manliest</a:t>
            </a:r>
            <a:r>
              <a:rPr lang="en-US" dirty="0"/>
              <a:t> Low-Calorie Soda in the History of Mankind </a:t>
            </a:r>
            <a:r>
              <a:rPr lang="en-US" dirty="0" smtClean="0"/>
              <a:t>or…. Dr. </a:t>
            </a:r>
            <a:r>
              <a:rPr lang="en-US" dirty="0"/>
              <a:t>Pepper TEN</a:t>
            </a:r>
          </a:p>
        </p:txBody>
      </p:sp>
      <p:sp>
        <p:nvSpPr>
          <p:cNvPr id="11" name="TextBox 10"/>
          <p:cNvSpPr txBox="1"/>
          <p:nvPr/>
        </p:nvSpPr>
        <p:spPr>
          <a:xfrm>
            <a:off x="4373880" y="1219200"/>
            <a:ext cx="3962400" cy="2474524"/>
          </a:xfrm>
          <a:prstGeom prst="rect">
            <a:avLst/>
          </a:prstGeom>
          <a:noFill/>
        </p:spPr>
        <p:txBody>
          <a:bodyPr wrap="square" rtlCol="0">
            <a:normAutofit lnSpcReduction="10000"/>
          </a:bodyPr>
          <a:lstStyle/>
          <a:p>
            <a:pPr algn="ctr">
              <a:lnSpc>
                <a:spcPct val="114000"/>
              </a:lnSpc>
            </a:pPr>
            <a:r>
              <a:rPr lang="en-US" sz="2000" dirty="0" smtClean="0">
                <a:solidFill>
                  <a:prstClr val="black">
                    <a:lumMod val="85000"/>
                    <a:lumOff val="15000"/>
                  </a:prstClr>
                </a:solidFill>
              </a:rPr>
              <a:t>Adap.TV Senior Vice President</a:t>
            </a:r>
          </a:p>
          <a:p>
            <a:pPr algn="ctr">
              <a:lnSpc>
                <a:spcPct val="114000"/>
              </a:lnSpc>
            </a:pPr>
            <a:r>
              <a:rPr lang="en-US" sz="2000" dirty="0" smtClean="0">
                <a:solidFill>
                  <a:prstClr val="black">
                    <a:lumMod val="85000"/>
                    <a:lumOff val="15000"/>
                  </a:prstClr>
                </a:solidFill>
              </a:rPr>
              <a:t>Linear TV Leader</a:t>
            </a:r>
          </a:p>
          <a:p>
            <a:pPr algn="ctr">
              <a:lnSpc>
                <a:spcPct val="114000"/>
              </a:lnSpc>
            </a:pPr>
            <a:r>
              <a:rPr lang="en-US" sz="2000" b="1" dirty="0" smtClean="0">
                <a:solidFill>
                  <a:prstClr val="black">
                    <a:lumMod val="85000"/>
                    <a:lumOff val="15000"/>
                  </a:prstClr>
                </a:solidFill>
              </a:rPr>
              <a:t>World Domination Goal: </a:t>
            </a:r>
            <a:r>
              <a:rPr lang="en-US" sz="2000" dirty="0" smtClean="0">
                <a:solidFill>
                  <a:prstClr val="black">
                    <a:lumMod val="85000"/>
                    <a:lumOff val="15000"/>
                  </a:prstClr>
                </a:solidFill>
              </a:rPr>
              <a:t/>
            </a:r>
            <a:br>
              <a:rPr lang="en-US" sz="2000" dirty="0" smtClean="0">
                <a:solidFill>
                  <a:prstClr val="black">
                    <a:lumMod val="85000"/>
                    <a:lumOff val="15000"/>
                  </a:prstClr>
                </a:solidFill>
              </a:rPr>
            </a:br>
            <a:r>
              <a:rPr lang="en-US" i="1" dirty="0" smtClean="0"/>
              <a:t>Create </a:t>
            </a:r>
            <a:r>
              <a:rPr lang="en-US" i="1" dirty="0"/>
              <a:t>a programmatic TV advertising platform that brings the precision and fluidity of online Video and allows buyers to plan, execute and report across any device.</a:t>
            </a:r>
            <a:endParaRPr lang="en-US" i="1" dirty="0">
              <a:solidFill>
                <a:prstClr val="black"/>
              </a:solidFill>
            </a:endParaRPr>
          </a:p>
        </p:txBody>
      </p:sp>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The </a:t>
            </a:r>
            <a:r>
              <a:rPr lang="en-US" sz="2800" b="1" dirty="0" err="1" smtClean="0">
                <a:solidFill>
                  <a:prstClr val="black">
                    <a:lumMod val="85000"/>
                    <a:lumOff val="15000"/>
                  </a:prstClr>
                </a:solidFill>
                <a:latin typeface="+mn-lt"/>
                <a:ea typeface="+mn-ea"/>
                <a:cs typeface="+mn-cs"/>
              </a:rPr>
              <a:t>Dackerman</a:t>
            </a:r>
            <a:r>
              <a:rPr lang="en-US" sz="2800" b="1" dirty="0" smtClean="0">
                <a:solidFill>
                  <a:prstClr val="black">
                    <a:lumMod val="85000"/>
                    <a:lumOff val="15000"/>
                  </a:prstClr>
                </a:solidFill>
                <a:latin typeface="+mn-lt"/>
                <a:ea typeface="+mn-ea"/>
                <a:cs typeface="+mn-cs"/>
              </a:rPr>
              <a:t> TV Takeover</a:t>
            </a:r>
            <a:endParaRPr lang="en-US" dirty="0">
              <a:latin typeface="+mn-lt"/>
            </a:endParaRPr>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797552" y="4036468"/>
            <a:ext cx="3108960" cy="2339502"/>
          </a:xfrm>
          <a:prstGeom prst="rect">
            <a:avLst/>
          </a:prstGeom>
          <a:ln w="15875">
            <a:solidFill>
              <a:schemeClr val="bg1"/>
            </a:solidFill>
            <a:miter lim="800000"/>
            <a:headEnd/>
            <a:tailEnd/>
          </a:ln>
          <a:effectLst>
            <a:glow rad="38100">
              <a:schemeClr val="tx1">
                <a:lumMod val="95000"/>
                <a:lumOff val="5000"/>
                <a:alpha val="27000"/>
              </a:schemeClr>
            </a:glow>
            <a:outerShdw dist="35921" dir="2700000" algn="ctr" rotWithShape="0">
              <a:schemeClr val="bg2"/>
            </a:outerShdw>
          </a:effectLst>
        </p:spPr>
      </p:pic>
      <p:pic>
        <p:nvPicPr>
          <p:cNvPr id="2" name="Picture 1"/>
          <p:cNvPicPr>
            <a:picLocks/>
          </p:cNvPicPr>
          <p:nvPr/>
        </p:nvPicPr>
        <p:blipFill>
          <a:blip r:embed="rId5" cstate="email">
            <a:extLst>
              <a:ext uri="{28A0092B-C50C-407E-A947-70E740481C1C}">
                <a14:useLocalDpi xmlns:a14="http://schemas.microsoft.com/office/drawing/2010/main" val="0"/>
              </a:ext>
            </a:extLst>
          </a:blip>
          <a:stretch>
            <a:fillRect/>
          </a:stretch>
        </p:blipFill>
        <p:spPr>
          <a:xfrm>
            <a:off x="797552" y="1299519"/>
            <a:ext cx="3108960" cy="2340864"/>
          </a:xfrm>
          <a:prstGeom prst="rect">
            <a:avLst/>
          </a:prstGeom>
          <a:effectLst>
            <a:outerShdw blurRad="38100" sx="101000" sy="101000" algn="ctr" rotWithShape="0">
              <a:prstClr val="black">
                <a:alpha val="20000"/>
              </a:prstClr>
            </a:outerShdw>
          </a:effectLst>
        </p:spPr>
      </p:pic>
      <p:pic>
        <p:nvPicPr>
          <p:cNvPr id="3" name="Picture 2">
            <a:hlinkClick r:id="rId6"/>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62000" y="4031033"/>
            <a:ext cx="3501093" cy="2369767"/>
          </a:xfrm>
          <a:prstGeom prst="rect">
            <a:avLst/>
          </a:prstGeom>
        </p:spPr>
      </p:pic>
      <p:pic>
        <p:nvPicPr>
          <p:cNvPr id="5" name="Picture 4"/>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80729" y="1280252"/>
            <a:ext cx="3501093" cy="2379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Programmatic TV. BOOM!</a:t>
            </a:r>
            <a:endParaRPr lang="en-US" sz="3200" dirty="0">
              <a:solidFill>
                <a:prstClr val="white"/>
              </a:solidFill>
            </a:endParaRPr>
          </a:p>
        </p:txBody>
      </p:sp>
      <p:sp>
        <p:nvSpPr>
          <p:cNvPr id="3" name="TextBox 2"/>
          <p:cNvSpPr txBox="1"/>
          <p:nvPr/>
        </p:nvSpPr>
        <p:spPr>
          <a:xfrm>
            <a:off x="1447798" y="786024"/>
            <a:ext cx="7391401" cy="1349828"/>
          </a:xfrm>
          <a:prstGeom prst="rect">
            <a:avLst/>
          </a:prstGeom>
          <a:noFill/>
        </p:spPr>
        <p:txBody>
          <a:bodyPr wrap="square" rtlCol="0">
            <a:normAutofit/>
          </a:bodyPr>
          <a:lstStyle/>
          <a:p>
            <a:pPr algn="ctr"/>
            <a:r>
              <a:rPr lang="en-US" sz="3600" b="1" dirty="0" err="1" smtClean="0">
                <a:solidFill>
                  <a:prstClr val="black">
                    <a:lumMod val="50000"/>
                    <a:lumOff val="50000"/>
                  </a:prstClr>
                </a:solidFill>
              </a:rPr>
              <a:t>Dackerman</a:t>
            </a:r>
            <a:r>
              <a:rPr lang="en-US" sz="3600" b="1" dirty="0" smtClean="0">
                <a:solidFill>
                  <a:prstClr val="black">
                    <a:lumMod val="50000"/>
                    <a:lumOff val="50000"/>
                  </a:prstClr>
                </a:solidFill>
              </a:rPr>
              <a:t> Has no Competitor. </a:t>
            </a:r>
            <a:endParaRPr lang="en-US" sz="3600" b="1" dirty="0">
              <a:solidFill>
                <a:prstClr val="black">
                  <a:lumMod val="50000"/>
                  <a:lumOff val="50000"/>
                </a:prstClr>
              </a:solidFill>
            </a:endParaRPr>
          </a:p>
          <a:p>
            <a:pPr algn="ctr"/>
            <a:r>
              <a:rPr lang="en-US" sz="3600" b="1" dirty="0" err="1" smtClean="0">
                <a:solidFill>
                  <a:prstClr val="black">
                    <a:lumMod val="50000"/>
                    <a:lumOff val="50000"/>
                  </a:prstClr>
                </a:solidFill>
              </a:rPr>
              <a:t>Dackerman</a:t>
            </a:r>
            <a:r>
              <a:rPr lang="en-US" sz="3600" b="1" dirty="0" smtClean="0">
                <a:solidFill>
                  <a:prstClr val="black">
                    <a:lumMod val="50000"/>
                    <a:lumOff val="50000"/>
                  </a:prstClr>
                </a:solidFill>
              </a:rPr>
              <a:t> Has Lunch.</a:t>
            </a:r>
          </a:p>
          <a:p>
            <a:endParaRPr lang="en-US" sz="2400" dirty="0" smtClean="0">
              <a:solidFill>
                <a:srgbClr val="2C99FC"/>
              </a:solidFill>
            </a:endParaRPr>
          </a:p>
          <a:p>
            <a:endParaRPr lang="en-US" sz="2400" dirty="0">
              <a:solidFill>
                <a:prstClr val="black"/>
              </a:solidFill>
            </a:endParaRPr>
          </a:p>
        </p:txBody>
      </p:sp>
      <p:grpSp>
        <p:nvGrpSpPr>
          <p:cNvPr id="4" name="Group 3"/>
          <p:cNvGrpSpPr/>
          <p:nvPr/>
        </p:nvGrpSpPr>
        <p:grpSpPr>
          <a:xfrm>
            <a:off x="6270170" y="3657600"/>
            <a:ext cx="2645231" cy="1600200"/>
            <a:chOff x="6413721" y="3701144"/>
            <a:chExt cx="2645231" cy="1143000"/>
          </a:xfrm>
        </p:grpSpPr>
        <p:sp>
          <p:nvSpPr>
            <p:cNvPr id="15" name="Rectangle 14"/>
            <p:cNvSpPr/>
            <p:nvPr/>
          </p:nvSpPr>
          <p:spPr>
            <a:xfrm>
              <a:off x="6740294" y="3701144"/>
              <a:ext cx="2318658" cy="1143000"/>
            </a:xfrm>
            <a:prstGeom prst="rect">
              <a:avLst/>
            </a:prstGeom>
            <a:solidFill>
              <a:schemeClr val="bg1">
                <a:lumMod val="95000"/>
              </a:schemeClr>
            </a:solidFill>
            <a:ln w="25400" cmpd="thinThick">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6816493" y="3810000"/>
              <a:ext cx="2166258" cy="953814"/>
            </a:xfrm>
            <a:prstGeom prst="rect">
              <a:avLst/>
            </a:prstGeom>
            <a:noFill/>
          </p:spPr>
          <p:txBody>
            <a:bodyPr wrap="square" rtlCol="0" anchor="ctr">
              <a:normAutofit/>
            </a:bodyPr>
            <a:lstStyle/>
            <a:p>
              <a:pPr algn="ctr"/>
              <a:r>
                <a:rPr lang="en-US" sz="2400" dirty="0" smtClean="0">
                  <a:solidFill>
                    <a:prstClr val="black">
                      <a:lumMod val="65000"/>
                      <a:lumOff val="35000"/>
                    </a:prstClr>
                  </a:solidFill>
                </a:rPr>
                <a:t>AT&amp;T </a:t>
              </a:r>
              <a:r>
                <a:rPr lang="en-US" sz="2400" dirty="0" err="1" smtClean="0">
                  <a:solidFill>
                    <a:prstClr val="black">
                      <a:lumMod val="65000"/>
                      <a:lumOff val="35000"/>
                    </a:prstClr>
                  </a:solidFill>
                </a:rPr>
                <a:t>AdWorks</a:t>
              </a:r>
              <a:endParaRPr lang="en-US" sz="2400" dirty="0" smtClean="0">
                <a:solidFill>
                  <a:prstClr val="black">
                    <a:lumMod val="65000"/>
                    <a:lumOff val="35000"/>
                  </a:prstClr>
                </a:solidFill>
              </a:endParaRPr>
            </a:p>
            <a:p>
              <a:pPr algn="ctr"/>
              <a:r>
                <a:rPr lang="en-US" sz="2400" dirty="0" err="1" smtClean="0">
                  <a:solidFill>
                    <a:prstClr val="black">
                      <a:lumMod val="65000"/>
                      <a:lumOff val="35000"/>
                    </a:prstClr>
                  </a:solidFill>
                </a:rPr>
                <a:t>Placemedia</a:t>
              </a:r>
              <a:endParaRPr lang="en-US" sz="2400" dirty="0" smtClean="0">
                <a:solidFill>
                  <a:prstClr val="black">
                    <a:lumMod val="65000"/>
                    <a:lumOff val="35000"/>
                  </a:prstClr>
                </a:solidFill>
              </a:endParaRPr>
            </a:p>
            <a:p>
              <a:pPr algn="ctr"/>
              <a:r>
                <a:rPr lang="en-US" sz="2400" dirty="0" err="1" smtClean="0">
                  <a:solidFill>
                    <a:prstClr val="black">
                      <a:lumMod val="65000"/>
                      <a:lumOff val="35000"/>
                    </a:prstClr>
                  </a:solidFill>
                </a:rPr>
                <a:t>Videology</a:t>
              </a:r>
              <a:endParaRPr lang="en-US" sz="2400" dirty="0">
                <a:solidFill>
                  <a:prstClr val="black">
                    <a:lumMod val="65000"/>
                    <a:lumOff val="35000"/>
                  </a:prstClr>
                </a:solidFill>
              </a:endParaRPr>
            </a:p>
          </p:txBody>
        </p:sp>
        <p:cxnSp>
          <p:nvCxnSpPr>
            <p:cNvPr id="19" name="Straight Connector 18"/>
            <p:cNvCxnSpPr/>
            <p:nvPr/>
          </p:nvCxnSpPr>
          <p:spPr>
            <a:xfrm>
              <a:off x="6413721" y="4332767"/>
              <a:ext cx="274320" cy="0"/>
            </a:xfrm>
            <a:prstGeom prst="line">
              <a:avLst/>
            </a:prstGeom>
            <a:ln w="25400" cap="rnd">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1578428" y="4408716"/>
            <a:ext cx="4648201" cy="293914"/>
          </a:xfrm>
          <a:prstGeom prst="rect">
            <a:avLst/>
          </a:prstGeom>
          <a:solidFill>
            <a:schemeClr val="tx1">
              <a:lumMod val="95000"/>
              <a:lumOff val="5000"/>
              <a:alpha val="22000"/>
            </a:schemeClr>
          </a:solidFill>
          <a:ln w="34925">
            <a:solidFill>
              <a:srgbClr val="F2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160474"/>
            <a:ext cx="1486108" cy="1076475"/>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117453" y="3411496"/>
            <a:ext cx="1786112" cy="85570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8400" y="4862457"/>
            <a:ext cx="2572109" cy="7906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414867"/>
            <a:ext cx="9144001" cy="457200"/>
          </a:xfrm>
        </p:spPr>
        <p:txBody>
          <a:bodyPr>
            <a:noAutofit/>
          </a:bodyPr>
          <a:lstStyle/>
          <a:p>
            <a:r>
              <a:rPr lang="en-US" dirty="0" smtClean="0">
                <a:solidFill>
                  <a:prstClr val="white"/>
                </a:solidFill>
              </a:rPr>
              <a:t>Traditional TV Advertising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86163237"/>
              </p:ext>
            </p:extLst>
          </p:nvPr>
        </p:nvGraphicFramePr>
        <p:xfrm>
          <a:off x="762000" y="1397000"/>
          <a:ext cx="7772400" cy="2738483"/>
        </p:xfrm>
        <a:graphic>
          <a:graphicData uri="http://schemas.openxmlformats.org/drawingml/2006/table">
            <a:tbl>
              <a:tblPr firstRow="1" bandRow="1">
                <a:tableStyleId>{5C22544A-7EE6-4342-B048-85BDC9FD1C3A}</a:tableStyleId>
              </a:tblPr>
              <a:tblGrid>
                <a:gridCol w="3886200"/>
                <a:gridCol w="3886200"/>
              </a:tblGrid>
              <a:tr h="696323">
                <a:tc>
                  <a:txBody>
                    <a:bodyPr/>
                    <a:lstStyle/>
                    <a:p>
                      <a:pPr algn="ctr"/>
                      <a:r>
                        <a:rPr lang="en-US" sz="3200" dirty="0" smtClean="0"/>
                        <a:t>Advertiser</a:t>
                      </a:r>
                      <a:endParaRPr lang="en-US" sz="3200" dirty="0"/>
                    </a:p>
                  </a:txBody>
                  <a:tcPr/>
                </a:tc>
                <a:tc>
                  <a:txBody>
                    <a:bodyPr/>
                    <a:lstStyle/>
                    <a:p>
                      <a:pPr algn="ctr"/>
                      <a:r>
                        <a:rPr lang="en-US" sz="3200" dirty="0" smtClean="0"/>
                        <a:t>Publisher</a:t>
                      </a:r>
                      <a:endParaRPr lang="en-US" sz="3200" dirty="0"/>
                    </a:p>
                  </a:txBody>
                  <a:tcPr/>
                </a:tc>
              </a:tr>
              <a:tr h="1869077">
                <a:tc>
                  <a:txBody>
                    <a:bodyPr/>
                    <a:lstStyle/>
                    <a:p>
                      <a:pPr algn="ctr"/>
                      <a:r>
                        <a:rPr lang="en-US" sz="3200" dirty="0" smtClean="0"/>
                        <a:t>Age</a:t>
                      </a:r>
                    </a:p>
                    <a:p>
                      <a:pPr algn="ctr"/>
                      <a:r>
                        <a:rPr lang="en-US" sz="3200" dirty="0" smtClean="0"/>
                        <a:t>Gender</a:t>
                      </a:r>
                    </a:p>
                    <a:p>
                      <a:pPr algn="ctr"/>
                      <a:r>
                        <a:rPr lang="en-US" sz="3200" dirty="0" smtClean="0"/>
                        <a:t>Time </a:t>
                      </a:r>
                    </a:p>
                    <a:p>
                      <a:pPr algn="ctr"/>
                      <a:r>
                        <a:rPr lang="en-US" sz="3200" dirty="0" smtClean="0"/>
                        <a:t>Placement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aseline="0" dirty="0" smtClean="0"/>
                        <a:t>Massive Demand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3200" baseline="0" dirty="0" smtClean="0"/>
                        <a:t>Massive Control</a:t>
                      </a:r>
                    </a:p>
                    <a:p>
                      <a:pPr algn="ctr"/>
                      <a:r>
                        <a:rPr lang="en-US" sz="3200" dirty="0" smtClean="0"/>
                        <a:t>80%</a:t>
                      </a:r>
                      <a:r>
                        <a:rPr lang="en-US" sz="3200" baseline="0" dirty="0" smtClean="0"/>
                        <a:t> Upfront</a:t>
                      </a:r>
                    </a:p>
                    <a:p>
                      <a:pPr algn="ctr"/>
                      <a:r>
                        <a:rPr lang="en-US" sz="3200" baseline="0" dirty="0" smtClean="0"/>
                        <a:t>0% Innovation</a:t>
                      </a:r>
                      <a:endParaRPr lang="en-US" sz="3200" dirty="0"/>
                    </a:p>
                  </a:txBody>
                  <a:tcPr/>
                </a:tc>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85800" y="1490876"/>
            <a:ext cx="3200400" cy="1327287"/>
          </a:xfrm>
          <a:prstGeom prst="rect">
            <a:avLst/>
          </a:prstGeom>
          <a:noFill/>
        </p:spPr>
        <p:txBody>
          <a:bodyPr wrap="square" rtlCol="0">
            <a:noAutofit/>
          </a:bodyPr>
          <a:lstStyle/>
          <a:p>
            <a:pPr algn="ctr">
              <a:spcBef>
                <a:spcPts val="100"/>
              </a:spcBef>
            </a:pPr>
            <a:r>
              <a:rPr lang="en-US" sz="2400" i="1" dirty="0" smtClean="0">
                <a:solidFill>
                  <a:prstClr val="white"/>
                </a:solidFill>
              </a:rPr>
              <a:t>Bid Data</a:t>
            </a:r>
          </a:p>
          <a:p>
            <a:pPr algn="ctr">
              <a:spcBef>
                <a:spcPts val="100"/>
              </a:spcBef>
            </a:pPr>
            <a:r>
              <a:rPr lang="en-US" sz="2400" i="1" dirty="0" smtClean="0">
                <a:solidFill>
                  <a:prstClr val="white"/>
                </a:solidFill>
              </a:rPr>
              <a:t>Optimization</a:t>
            </a:r>
          </a:p>
          <a:p>
            <a:pPr algn="ctr">
              <a:spcBef>
                <a:spcPts val="100"/>
              </a:spcBef>
            </a:pPr>
            <a:r>
              <a:rPr lang="en-US" sz="2400" i="1" dirty="0" smtClean="0">
                <a:solidFill>
                  <a:prstClr val="white"/>
                </a:solidFill>
              </a:rPr>
              <a:t>Psychographics</a:t>
            </a:r>
          </a:p>
          <a:p>
            <a:pPr algn="ctr">
              <a:spcBef>
                <a:spcPts val="100"/>
              </a:spcBef>
            </a:pPr>
            <a:endParaRPr lang="en-US" sz="2400" i="1" dirty="0">
              <a:solidFill>
                <a:prstClr val="white"/>
              </a:solidFill>
            </a:endParaRPr>
          </a:p>
          <a:p>
            <a:pPr algn="ctr">
              <a:spcBef>
                <a:spcPts val="100"/>
              </a:spcBef>
            </a:pPr>
            <a:endParaRPr lang="en-US" sz="2400" i="1" dirty="0" smtClean="0">
              <a:solidFill>
                <a:prstClr val="white"/>
              </a:solidFill>
            </a:endParaRPr>
          </a:p>
          <a:p>
            <a:pPr algn="ctr"/>
            <a:endParaRPr lang="en-US" sz="2800" i="1" dirty="0">
              <a:solidFill>
                <a:prstClr val="black"/>
              </a:solidFill>
            </a:endParaRPr>
          </a:p>
        </p:txBody>
      </p:sp>
      <p:sp>
        <p:nvSpPr>
          <p:cNvPr id="5" name="TextBox 4"/>
          <p:cNvSpPr txBox="1"/>
          <p:nvPr/>
        </p:nvSpPr>
        <p:spPr>
          <a:xfrm>
            <a:off x="572430" y="409980"/>
            <a:ext cx="4648200" cy="1607641"/>
          </a:xfrm>
          <a:prstGeom prst="rect">
            <a:avLst/>
          </a:prstGeom>
          <a:noFill/>
        </p:spPr>
        <p:txBody>
          <a:bodyPr wrap="square" rtlCol="0" anchor="b">
            <a:normAutofit/>
          </a:bodyPr>
          <a:lstStyle/>
          <a:p>
            <a:r>
              <a:rPr lang="en-US" sz="4400" b="1" dirty="0" smtClean="0">
                <a:solidFill>
                  <a:srgbClr val="7BCF27"/>
                </a:solidFill>
              </a:rPr>
              <a:t>Programmatic.</a:t>
            </a:r>
          </a:p>
          <a:p>
            <a:pPr algn="r"/>
            <a:r>
              <a:rPr lang="en-US" sz="4400" b="1" dirty="0" smtClean="0">
                <a:solidFill>
                  <a:srgbClr val="7BCF27"/>
                </a:solidFill>
              </a:rPr>
              <a:t>Huh?</a:t>
            </a:r>
            <a:endParaRPr lang="en-US" sz="4400" b="1" dirty="0">
              <a:solidFill>
                <a:srgbClr val="7BCF27"/>
              </a:solidFill>
            </a:endParaRPr>
          </a:p>
        </p:txBody>
      </p:sp>
      <p:pic>
        <p:nvPicPr>
          <p:cNvPr id="12" name="Picture 11"/>
          <p:cNvPicPr>
            <a:picLocks noChangeAspect="1"/>
          </p:cNvPicPr>
          <p:nvPr/>
        </p:nvPicPr>
        <p:blipFill>
          <a:blip r:embed="rId4" cstate="print"/>
          <a:stretch>
            <a:fillRect/>
          </a:stretch>
        </p:blipFill>
        <p:spPr>
          <a:xfrm rot="198018">
            <a:off x="7834024" y="2845970"/>
            <a:ext cx="1031813" cy="2283364"/>
          </a:xfrm>
          <a:prstGeom prst="rect">
            <a:avLst/>
          </a:prstGeom>
        </p:spPr>
      </p:pic>
      <p:pic>
        <p:nvPicPr>
          <p:cNvPr id="16" name="Picture 15"/>
          <p:cNvPicPr>
            <a:picLocks noChangeAspect="1"/>
          </p:cNvPicPr>
          <p:nvPr/>
        </p:nvPicPr>
        <p:blipFill>
          <a:blip r:embed="rId5" cstate="print"/>
          <a:stretch>
            <a:fillRect/>
          </a:stretch>
        </p:blipFill>
        <p:spPr>
          <a:xfrm>
            <a:off x="7416882" y="267512"/>
            <a:ext cx="1584446" cy="2438400"/>
          </a:xfrm>
          <a:prstGeom prst="rect">
            <a:avLst/>
          </a:prstGeom>
        </p:spPr>
      </p:pic>
      <p:pic>
        <p:nvPicPr>
          <p:cNvPr id="18" name="Picture 17"/>
          <p:cNvPicPr>
            <a:picLocks noChangeAspect="1"/>
          </p:cNvPicPr>
          <p:nvPr/>
        </p:nvPicPr>
        <p:blipFill>
          <a:blip r:embed="rId6" cstate="print"/>
          <a:stretch>
            <a:fillRect/>
          </a:stretch>
        </p:blipFill>
        <p:spPr>
          <a:xfrm>
            <a:off x="6110596" y="356541"/>
            <a:ext cx="828109" cy="2133600"/>
          </a:xfrm>
          <a:prstGeom prst="rect">
            <a:avLst/>
          </a:prstGeom>
        </p:spPr>
      </p:pic>
      <p:sp>
        <p:nvSpPr>
          <p:cNvPr id="19" name="Left-Right Arrow 18"/>
          <p:cNvSpPr/>
          <p:nvPr/>
        </p:nvSpPr>
        <p:spPr>
          <a:xfrm rot="5400000">
            <a:off x="6208854" y="2544283"/>
            <a:ext cx="685800" cy="425116"/>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Left-Right Arrow 19"/>
          <p:cNvSpPr/>
          <p:nvPr/>
        </p:nvSpPr>
        <p:spPr>
          <a:xfrm rot="10800000">
            <a:off x="7298752" y="3868422"/>
            <a:ext cx="685800" cy="425116"/>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Left-Right Arrow 20"/>
          <p:cNvSpPr/>
          <p:nvPr/>
        </p:nvSpPr>
        <p:spPr>
          <a:xfrm rot="7846803">
            <a:off x="7097263" y="2788412"/>
            <a:ext cx="819804" cy="425116"/>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Oval 21"/>
          <p:cNvSpPr/>
          <p:nvPr/>
        </p:nvSpPr>
        <p:spPr>
          <a:xfrm>
            <a:off x="6462818" y="2490141"/>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6488050" y="3994685"/>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488050" y="3993389"/>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7729263" y="3990307"/>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6485609" y="3995654"/>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6483258" y="3993797"/>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715000" y="3048000"/>
            <a:ext cx="1684452" cy="1684452"/>
          </a:xfrm>
          <a:prstGeom prst="rect">
            <a:avLst/>
          </a:prstGeom>
        </p:spPr>
      </p:pic>
      <p:sp>
        <p:nvSpPr>
          <p:cNvPr id="28" name="TextBox 27"/>
          <p:cNvSpPr txBox="1"/>
          <p:nvPr/>
        </p:nvSpPr>
        <p:spPr>
          <a:xfrm>
            <a:off x="685800" y="4572000"/>
            <a:ext cx="3200400" cy="1607641"/>
          </a:xfrm>
          <a:prstGeom prst="rect">
            <a:avLst/>
          </a:prstGeom>
          <a:noFill/>
        </p:spPr>
        <p:txBody>
          <a:bodyPr wrap="square" rtlCol="0" anchor="b">
            <a:normAutofit fontScale="70000" lnSpcReduction="20000"/>
          </a:bodyPr>
          <a:lstStyle/>
          <a:p>
            <a:pPr algn="ctr"/>
            <a:r>
              <a:rPr lang="en-US" sz="4400" b="1" dirty="0" smtClean="0">
                <a:solidFill>
                  <a:srgbClr val="7BCF27"/>
                </a:solidFill>
              </a:rPr>
              <a:t>Pay for the </a:t>
            </a:r>
            <a:r>
              <a:rPr lang="en-US" sz="4400" b="1" dirty="0" smtClean="0">
                <a:solidFill>
                  <a:srgbClr val="FF0000"/>
                </a:solidFill>
              </a:rPr>
              <a:t>Audience</a:t>
            </a:r>
          </a:p>
          <a:p>
            <a:pPr algn="ctr"/>
            <a:r>
              <a:rPr lang="en-US" sz="4400" b="1" dirty="0" smtClean="0">
                <a:solidFill>
                  <a:srgbClr val="7BCF27"/>
                </a:solidFill>
              </a:rPr>
              <a:t>Not for the</a:t>
            </a:r>
          </a:p>
          <a:p>
            <a:pPr algn="ctr"/>
            <a:r>
              <a:rPr lang="en-US" sz="4400" b="1" dirty="0" smtClean="0">
                <a:solidFill>
                  <a:srgbClr val="00B0F0"/>
                </a:solidFill>
              </a:rPr>
              <a:t>Box</a:t>
            </a:r>
            <a:endParaRPr lang="en-US" sz="4400" b="1" dirty="0">
              <a:solidFill>
                <a:srgbClr val="00B0F0"/>
              </a:solidFill>
            </a:endParaRPr>
          </a:p>
        </p:txBody>
      </p:sp>
      <p:sp>
        <p:nvSpPr>
          <p:cNvPr id="4" name="Rectangle 3"/>
          <p:cNvSpPr/>
          <p:nvPr/>
        </p:nvSpPr>
        <p:spPr>
          <a:xfrm>
            <a:off x="685800" y="3120613"/>
            <a:ext cx="3200400" cy="1213153"/>
          </a:xfrm>
          <a:prstGeom prst="rect">
            <a:avLst/>
          </a:prstGeom>
        </p:spPr>
        <p:txBody>
          <a:bodyPr wrap="square">
            <a:spAutoFit/>
          </a:bodyPr>
          <a:lstStyle/>
          <a:p>
            <a:pPr algn="ctr">
              <a:spcBef>
                <a:spcPts val="100"/>
              </a:spcBef>
            </a:pPr>
            <a:r>
              <a:rPr lang="en-US" sz="2400" i="1" dirty="0">
                <a:solidFill>
                  <a:prstClr val="white"/>
                </a:solidFill>
                <a:effectLst>
                  <a:outerShdw blurRad="38100" dist="38100" dir="2700000" algn="tl">
                    <a:srgbClr val="000000">
                      <a:alpha val="43137"/>
                    </a:srgbClr>
                  </a:outerShdw>
                </a:effectLst>
              </a:rPr>
              <a:t>Near-Time Customization.</a:t>
            </a:r>
          </a:p>
          <a:p>
            <a:pPr algn="ctr">
              <a:spcBef>
                <a:spcPts val="100"/>
              </a:spcBef>
            </a:pPr>
            <a:r>
              <a:rPr lang="en-US" sz="2400" i="1" dirty="0">
                <a:solidFill>
                  <a:prstClr val="white"/>
                </a:solidFill>
                <a:effectLst>
                  <a:outerShdw blurRad="38100" dist="38100" dir="2700000" algn="tl">
                    <a:srgbClr val="000000">
                      <a:alpha val="43137"/>
                    </a:srgbClr>
                  </a:outerShdw>
                </a:effectLst>
              </a:rPr>
              <a:t>All-The-Time Efficiency.</a:t>
            </a:r>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outVertical)">
                                      <p:cBhvr>
                                        <p:cTn id="16" dur="500"/>
                                        <p:tgtEl>
                                          <p:spTgt spid="20"/>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outHorizontal)">
                                      <p:cBhvr>
                                        <p:cTn id="19" dur="500"/>
                                        <p:tgtEl>
                                          <p:spTgt spid="19"/>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outVertical)">
                                      <p:cBhvr>
                                        <p:cTn id="22" dur="500"/>
                                        <p:tgtEl>
                                          <p:spTgt spid="21"/>
                                        </p:tgtEl>
                                      </p:cBhvr>
                                    </p:animEffect>
                                  </p:childTnLst>
                                </p:cTn>
                              </p:par>
                            </p:childTnLst>
                          </p:cTn>
                        </p:par>
                        <p:par>
                          <p:cTn id="23" fill="hold">
                            <p:stCondLst>
                              <p:cond delay="1500"/>
                            </p:stCondLst>
                            <p:childTnLst>
                              <p:par>
                                <p:cTn id="24" presetID="10" presetClass="entr" presetSubtype="0" fill="hold" grpId="1"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2000"/>
                            </p:stCondLst>
                            <p:childTnLst>
                              <p:par>
                                <p:cTn id="28" presetID="42" presetClass="path" presetSubtype="0" accel="50000" decel="50000" fill="hold" grpId="0" nodeType="afterEffect">
                                  <p:stCondLst>
                                    <p:cond delay="0"/>
                                  </p:stCondLst>
                                  <p:childTnLst>
                                    <p:animMotion origin="layout" path="M 0.00017 0.00023 L 0.00278 0.22037 " pathEditMode="relative" rAng="0" ptsTypes="AA">
                                      <p:cBhvr>
                                        <p:cTn id="29" dur="1500" fill="hold"/>
                                        <p:tgtEl>
                                          <p:spTgt spid="22"/>
                                        </p:tgtEl>
                                        <p:attrNameLst>
                                          <p:attrName>ppt_x</p:attrName>
                                          <p:attrName>ppt_y</p:attrName>
                                        </p:attrNameLst>
                                      </p:cBhvr>
                                      <p:rCtr x="1" y="110"/>
                                    </p:animMotion>
                                  </p:childTnLst>
                                  <p:subTnLst>
                                    <p:set>
                                      <p:cBhvr override="childStyle">
                                        <p:cTn dur="1" fill="hold" display="0" masterRel="sameClick" afterEffect="1">
                                          <p:stCondLst>
                                            <p:cond evt="end" delay="0">
                                              <p:tn val="28"/>
                                            </p:cond>
                                          </p:stCondLst>
                                        </p:cTn>
                                        <p:tgtEl>
                                          <p:spTgt spid="22"/>
                                        </p:tgtEl>
                                        <p:attrNameLst>
                                          <p:attrName>style.visibility</p:attrName>
                                        </p:attrNameLst>
                                      </p:cBhvr>
                                      <p:to>
                                        <p:strVal val="hidden"/>
                                      </p:to>
                                    </p:set>
                                  </p:subTnLst>
                                </p:cTn>
                              </p:par>
                            </p:childTnLst>
                          </p:cTn>
                        </p:par>
                        <p:par>
                          <p:cTn id="30" fill="hold">
                            <p:stCondLst>
                              <p:cond delay="3500"/>
                            </p:stCondLst>
                            <p:childTnLst>
                              <p:par>
                                <p:cTn id="31" presetID="10" presetClass="exit" presetSubtype="0" fill="hold" grpId="2" nodeType="after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 presetClass="entr" presetSubtype="0" fill="hold" grpId="1"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par>
                                <p:cTn id="38" presetID="42" presetClass="path" presetSubtype="0" accel="50000" decel="50000" fill="hold" grpId="0" nodeType="withEffect">
                                  <p:stCondLst>
                                    <p:cond delay="0"/>
                                  </p:stCondLst>
                                  <p:childTnLst>
                                    <p:animMotion origin="layout" path="M 3.33333E-6 -1.11111E-6 L 0.13889 -1.11111E-6 " pathEditMode="relative" rAng="0" ptsTypes="AA">
                                      <p:cBhvr>
                                        <p:cTn id="39" dur="1500" fill="hold"/>
                                        <p:tgtEl>
                                          <p:spTgt spid="24"/>
                                        </p:tgtEl>
                                        <p:attrNameLst>
                                          <p:attrName>ppt_x</p:attrName>
                                          <p:attrName>ppt_y</p:attrName>
                                        </p:attrNameLst>
                                      </p:cBhvr>
                                      <p:rCtr x="69" y="0"/>
                                    </p:animMotion>
                                  </p:childTnLst>
                                </p:cTn>
                              </p:par>
                              <p:par>
                                <p:cTn id="40" presetID="42" presetClass="path" presetSubtype="0" accel="50000" decel="50000" fill="hold" grpId="0" nodeType="withEffect">
                                  <p:stCondLst>
                                    <p:cond delay="0"/>
                                  </p:stCondLst>
                                  <p:childTnLst>
                                    <p:animMotion origin="layout" path="M 3.33333E-6 -1.11111E-6 L 0.11788 -0.18403 " pathEditMode="relative" rAng="0" ptsTypes="AA">
                                      <p:cBhvr>
                                        <p:cTn id="41" dur="1500" fill="hold"/>
                                        <p:tgtEl>
                                          <p:spTgt spid="23"/>
                                        </p:tgtEl>
                                        <p:attrNameLst>
                                          <p:attrName>ppt_x</p:attrName>
                                          <p:attrName>ppt_y</p:attrName>
                                        </p:attrNameLst>
                                      </p:cBhvr>
                                      <p:rCtr x="59" y="-92"/>
                                    </p:animMotion>
                                  </p:childTnLst>
                                </p:cTn>
                              </p:par>
                            </p:childTnLst>
                          </p:cTn>
                        </p:par>
                        <p:par>
                          <p:cTn id="42" fill="hold">
                            <p:stCondLst>
                              <p:cond delay="5000"/>
                            </p:stCondLst>
                            <p:childTnLst>
                              <p:par>
                                <p:cTn id="43" presetID="10" presetClass="exit" presetSubtype="0" fill="hold" grpId="2" nodeType="afterEffect">
                                  <p:stCondLst>
                                    <p:cond delay="0"/>
                                  </p:stCondLst>
                                  <p:childTnLst>
                                    <p:animEffect transition="out" filter="fade">
                                      <p:cBhvr>
                                        <p:cTn id="44" dur="250"/>
                                        <p:tgtEl>
                                          <p:spTgt spid="24"/>
                                        </p:tgtEl>
                                      </p:cBhvr>
                                    </p:animEffect>
                                    <p:set>
                                      <p:cBhvr>
                                        <p:cTn id="45" dur="1" fill="hold">
                                          <p:stCondLst>
                                            <p:cond delay="249"/>
                                          </p:stCondLst>
                                        </p:cTn>
                                        <p:tgtEl>
                                          <p:spTgt spid="24"/>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250"/>
                                        <p:tgtEl>
                                          <p:spTgt spid="25"/>
                                        </p:tgtEl>
                                      </p:cBhvr>
                                    </p:animEffect>
                                  </p:childTnLst>
                                </p:cTn>
                              </p:par>
                            </p:childTnLst>
                          </p:cTn>
                        </p:par>
                        <p:par>
                          <p:cTn id="52" fill="hold">
                            <p:stCondLst>
                              <p:cond delay="5500"/>
                            </p:stCondLst>
                            <p:childTnLst>
                              <p:par>
                                <p:cTn id="53" presetID="42" presetClass="path" presetSubtype="0" accel="50000" decel="50000" fill="hold" grpId="1" nodeType="afterEffect">
                                  <p:stCondLst>
                                    <p:cond delay="0"/>
                                  </p:stCondLst>
                                  <p:childTnLst>
                                    <p:animMotion origin="layout" path="M 3.61111E-6 1.82786E-6 L -0.13664 0.00046 " pathEditMode="relative" rAng="0" ptsTypes="AA">
                                      <p:cBhvr>
                                        <p:cTn id="54" dur="1500" fill="hold"/>
                                        <p:tgtEl>
                                          <p:spTgt spid="25"/>
                                        </p:tgtEl>
                                        <p:attrNameLst>
                                          <p:attrName>ppt_x</p:attrName>
                                          <p:attrName>ppt_y</p:attrName>
                                        </p:attrNameLst>
                                      </p:cBhvr>
                                      <p:rCtr x="-68" y="0"/>
                                    </p:animMotion>
                                  </p:childTnLst>
                                  <p:subTnLst>
                                    <p:set>
                                      <p:cBhvr override="childStyle">
                                        <p:cTn dur="1" fill="hold" display="0" masterRel="sameClick" afterEffect="1">
                                          <p:stCondLst>
                                            <p:cond evt="end" delay="0">
                                              <p:tn val="53"/>
                                            </p:cond>
                                          </p:stCondLst>
                                        </p:cTn>
                                        <p:tgtEl>
                                          <p:spTgt spid="25"/>
                                        </p:tgtEl>
                                        <p:attrNameLst>
                                          <p:attrName>style.visibility</p:attrName>
                                        </p:attrNameLst>
                                      </p:cBhvr>
                                      <p:to>
                                        <p:strVal val="hidden"/>
                                      </p:to>
                                    </p:set>
                                  </p:subTnLst>
                                </p:cTn>
                              </p:par>
                            </p:childTnLst>
                          </p:cTn>
                        </p:par>
                        <p:par>
                          <p:cTn id="55" fill="hold">
                            <p:stCondLst>
                              <p:cond delay="7000"/>
                            </p:stCondLst>
                            <p:childTnLst>
                              <p:par>
                                <p:cTn id="56" presetID="10" presetClass="exit" presetSubtype="0" fill="hold" grpId="2" nodeType="afterEffect">
                                  <p:stCondLst>
                                    <p:cond delay="0"/>
                                  </p:stCondLst>
                                  <p:childTnLst>
                                    <p:animEffect transition="out" filter="fade">
                                      <p:cBhvr>
                                        <p:cTn id="57" dur="500"/>
                                        <p:tgtEl>
                                          <p:spTgt spid="25"/>
                                        </p:tgtEl>
                                      </p:cBhvr>
                                    </p:animEffect>
                                    <p:set>
                                      <p:cBhvr>
                                        <p:cTn id="58" dur="1" fill="hold">
                                          <p:stCondLst>
                                            <p:cond delay="499"/>
                                          </p:stCondLst>
                                        </p:cTn>
                                        <p:tgtEl>
                                          <p:spTgt spid="25"/>
                                        </p:tgtEl>
                                        <p:attrNameLst>
                                          <p:attrName>style.visibility</p:attrName>
                                        </p:attrNameLst>
                                      </p:cBhvr>
                                      <p:to>
                                        <p:strVal val="hidden"/>
                                      </p:to>
                                    </p:set>
                                  </p:childTnLst>
                                </p:cTn>
                              </p:par>
                              <p:par>
                                <p:cTn id="59" presetID="1" presetClass="entr"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42" presetClass="path" presetSubtype="0" accel="50000" decel="50000" fill="hold" grpId="0" nodeType="withEffect">
                                  <p:stCondLst>
                                    <p:cond delay="0"/>
                                  </p:stCondLst>
                                  <p:childTnLst>
                                    <p:animMotion origin="layout" path="M 0.00035 0.00093 L -0.00261 -0.21911 " pathEditMode="relative" rAng="0" ptsTypes="AA">
                                      <p:cBhvr>
                                        <p:cTn id="64" dur="1500" fill="hold"/>
                                        <p:tgtEl>
                                          <p:spTgt spid="26"/>
                                        </p:tgtEl>
                                        <p:attrNameLst>
                                          <p:attrName>ppt_x</p:attrName>
                                          <p:attrName>ppt_y</p:attrName>
                                        </p:attrNameLst>
                                      </p:cBhvr>
                                      <p:rCtr x="-2" y="-110"/>
                                    </p:animMotion>
                                  </p:childTnLst>
                                </p:cTn>
                              </p:par>
                              <p:par>
                                <p:cTn id="65" presetID="42" presetClass="path" presetSubtype="0" accel="50000" decel="50000" fill="hold" grpId="0" nodeType="withEffect">
                                  <p:stCondLst>
                                    <p:cond delay="0"/>
                                  </p:stCondLst>
                                  <p:childTnLst>
                                    <p:animMotion origin="layout" path="M 0.00139 0.00046 L 0.11458 -0.18079 " pathEditMode="relative" rAng="0" ptsTypes="AA">
                                      <p:cBhvr>
                                        <p:cTn id="66" dur="1500" fill="hold"/>
                                        <p:tgtEl>
                                          <p:spTgt spid="27"/>
                                        </p:tgtEl>
                                        <p:attrNameLst>
                                          <p:attrName>ppt_x</p:attrName>
                                          <p:attrName>ppt_y</p:attrName>
                                        </p:attrNameLst>
                                      </p:cBhvr>
                                      <p:rCtr x="57" y="-91"/>
                                    </p:animMotion>
                                  </p:childTnLst>
                                </p:cTn>
                              </p:par>
                            </p:childTnLst>
                          </p:cTn>
                        </p:par>
                        <p:par>
                          <p:cTn id="67" fill="hold">
                            <p:stCondLst>
                              <p:cond delay="8500"/>
                            </p:stCondLst>
                            <p:childTnLst>
                              <p:par>
                                <p:cTn id="68" presetID="10" presetClass="exit" presetSubtype="0" fill="hold" grpId="2" nodeType="afterEffect">
                                  <p:stCondLst>
                                    <p:cond delay="0"/>
                                  </p:stCondLst>
                                  <p:childTnLst>
                                    <p:animEffect transition="out" filter="fade">
                                      <p:cBhvr>
                                        <p:cTn id="69" dur="500"/>
                                        <p:tgtEl>
                                          <p:spTgt spid="27"/>
                                        </p:tgtEl>
                                      </p:cBhvr>
                                    </p:animEffect>
                                    <p:set>
                                      <p:cBhvr>
                                        <p:cTn id="70" dur="1" fill="hold">
                                          <p:stCondLst>
                                            <p:cond delay="499"/>
                                          </p:stCondLst>
                                        </p:cTn>
                                        <p:tgtEl>
                                          <p:spTgt spid="27"/>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animBg="1"/>
      <p:bldP spid="27" grpId="1" animBg="1"/>
      <p:bldP spid="27"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295400" y="1524000"/>
            <a:ext cx="1814960" cy="2708434"/>
          </a:xfrm>
          <a:prstGeom prst="rect">
            <a:avLst/>
          </a:prstGeom>
          <a:noFill/>
        </p:spPr>
        <p:txBody>
          <a:bodyPr wrap="square" rtlCol="0">
            <a:spAutoFit/>
          </a:bodyPr>
          <a:lstStyle/>
          <a:p>
            <a:r>
              <a:rPr lang="en-US" sz="17000" b="1" dirty="0">
                <a:solidFill>
                  <a:schemeClr val="bg1">
                    <a:alpha val="40000"/>
                  </a:schemeClr>
                </a:solidFill>
                <a:effectLst>
                  <a:outerShdw blurRad="38100" dist="38100" dir="2700000" algn="tl">
                    <a:srgbClr val="000000">
                      <a:alpha val="43137"/>
                    </a:srgbClr>
                  </a:outerShdw>
                </a:effectLst>
                <a:cs typeface="Arial" pitchFamily="34" charset="0"/>
              </a:rPr>
              <a:t>!</a:t>
            </a:r>
            <a:endParaRPr lang="en-US" sz="17000" b="1" dirty="0">
              <a:solidFill>
                <a:schemeClr val="bg1">
                  <a:alpha val="40000"/>
                </a:schemeClr>
              </a:solidFill>
              <a:effectLst>
                <a:outerShdw blurRad="38100" dist="38100" dir="2700000" algn="tl">
                  <a:srgbClr val="000000">
                    <a:alpha val="43137"/>
                  </a:srgbClr>
                </a:outerShdw>
              </a:effectLst>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Noah Edward Hall</a:t>
            </a:r>
            <a:br>
              <a:rPr lang="en-US" sz="4000" cap="none" dirty="0" smtClean="0">
                <a:solidFill>
                  <a:prstClr val="black">
                    <a:lumMod val="85000"/>
                    <a:lumOff val="15000"/>
                  </a:prstClr>
                </a:solidFill>
                <a:ea typeface="+mn-ea"/>
                <a:cs typeface="+mn-cs"/>
              </a:rPr>
            </a:br>
            <a:r>
              <a:rPr lang="en-US" sz="4000" cap="none" dirty="0" smtClean="0">
                <a:solidFill>
                  <a:prstClr val="black">
                    <a:lumMod val="85000"/>
                    <a:lumOff val="15000"/>
                  </a:prstClr>
                </a:solidFill>
                <a:ea typeface="+mn-ea"/>
                <a:cs typeface="+mn-cs"/>
              </a:rPr>
              <a:t>Making things go boom.</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March 2014</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DVSECTIONID" val="otb5iYcBF5pNknMcsH5Nw4"/>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220</Words>
  <Application>Microsoft Office PowerPoint</Application>
  <PresentationFormat>On-screen Show (4:3)</PresentationFormat>
  <Paragraphs>77</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Introducing PowerPoint 2010</vt:lpstr>
      <vt:lpstr>Interview with Dan  Ackerman</vt:lpstr>
      <vt:lpstr>PowerPoint Presentation</vt:lpstr>
      <vt:lpstr>How did I do it</vt:lpstr>
      <vt:lpstr>The Dackerman TV Takeover</vt:lpstr>
      <vt:lpstr>PowerPoint Presentation</vt:lpstr>
      <vt:lpstr>Traditional TV Advertising</vt:lpstr>
      <vt:lpstr>PowerPoint Presentation</vt:lpstr>
      <vt:lpstr>Noah Edward Hall Making things go boom.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2014-03-05T02:28:40Z</dcterms:created>
  <dcterms:modified xsi:type="dcterms:W3CDTF">2014-03-05T03:50:15Z</dcterms:modified>
</cp:coreProperties>
</file>