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5"/>
  </p:notesMasterIdLst>
  <p:handoutMasterIdLst>
    <p:handoutMasterId r:id="rId46"/>
  </p:handoutMasterIdLst>
  <p:sldIdLst>
    <p:sldId id="257" r:id="rId2"/>
    <p:sldId id="378" r:id="rId3"/>
    <p:sldId id="339" r:id="rId4"/>
    <p:sldId id="262" r:id="rId5"/>
    <p:sldId id="259" r:id="rId6"/>
    <p:sldId id="263" r:id="rId7"/>
    <p:sldId id="265" r:id="rId8"/>
    <p:sldId id="270" r:id="rId9"/>
    <p:sldId id="271" r:id="rId10"/>
    <p:sldId id="324" r:id="rId11"/>
    <p:sldId id="353" r:id="rId12"/>
    <p:sldId id="354" r:id="rId13"/>
    <p:sldId id="358" r:id="rId14"/>
    <p:sldId id="359" r:id="rId15"/>
    <p:sldId id="352" r:id="rId16"/>
    <p:sldId id="282" r:id="rId17"/>
    <p:sldId id="377" r:id="rId18"/>
    <p:sldId id="284" r:id="rId19"/>
    <p:sldId id="285" r:id="rId20"/>
    <p:sldId id="379" r:id="rId21"/>
    <p:sldId id="365" r:id="rId22"/>
    <p:sldId id="366" r:id="rId23"/>
    <p:sldId id="367" r:id="rId24"/>
    <p:sldId id="368" r:id="rId25"/>
    <p:sldId id="380" r:id="rId26"/>
    <p:sldId id="376" r:id="rId27"/>
    <p:sldId id="333" r:id="rId28"/>
    <p:sldId id="381" r:id="rId29"/>
    <p:sldId id="375" r:id="rId30"/>
    <p:sldId id="382" r:id="rId31"/>
    <p:sldId id="299" r:id="rId32"/>
    <p:sldId id="369" r:id="rId33"/>
    <p:sldId id="370" r:id="rId34"/>
    <p:sldId id="371" r:id="rId35"/>
    <p:sldId id="372" r:id="rId36"/>
    <p:sldId id="373" r:id="rId37"/>
    <p:sldId id="374" r:id="rId38"/>
    <p:sldId id="337" r:id="rId39"/>
    <p:sldId id="364" r:id="rId40"/>
    <p:sldId id="363" r:id="rId41"/>
    <p:sldId id="361" r:id="rId42"/>
    <p:sldId id="362" r:id="rId43"/>
    <p:sldId id="322"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ne" initials="AWF" lastIdx="10" clrIdx="0"/>
  <p:cmAuthor id="1" name="ftr" initials="ftr" lastIdx="23" clrIdx="1"/>
  <p:cmAuthor id="2" name="fullera" initials="f"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6136"/>
    <a:srgbClr val="C87D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18" autoAdjust="0"/>
    <p:restoredTop sz="93153" autoAdjust="0"/>
  </p:normalViewPr>
  <p:slideViewPr>
    <p:cSldViewPr>
      <p:cViewPr>
        <p:scale>
          <a:sx n="50" d="100"/>
          <a:sy n="50" d="100"/>
        </p:scale>
        <p:origin x="-2142" y="-7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4" d="100"/>
        <a:sy n="144" d="100"/>
      </p:scale>
      <p:origin x="0" y="16158"/>
    </p:cViewPr>
  </p:sorterViewPr>
  <p:notesViewPr>
    <p:cSldViewPr>
      <p:cViewPr>
        <p:scale>
          <a:sx n="100" d="100"/>
          <a:sy n="100" d="100"/>
        </p:scale>
        <p:origin x="-163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B4F87C-7CFA-44BD-AF06-0FAE09C30FDB}" type="doc">
      <dgm:prSet loTypeId="urn:microsoft.com/office/officeart/2005/8/layout/vList2" loCatId="list" qsTypeId="urn:microsoft.com/office/officeart/2005/8/quickstyle/3d1" qsCatId="3D" csTypeId="urn:microsoft.com/office/officeart/2005/8/colors/colorful4" csCatId="colorful" phldr="1"/>
      <dgm:spPr>
        <a:scene3d>
          <a:camera prst="orthographicFront">
            <a:rot lat="0" lon="0" rev="0"/>
          </a:camera>
          <a:lightRig rig="contrasting" dir="t">
            <a:rot lat="0" lon="0" rev="1500000"/>
          </a:lightRig>
        </a:scene3d>
      </dgm:spPr>
      <dgm:t>
        <a:bodyPr/>
        <a:lstStyle/>
        <a:p>
          <a:endParaRPr lang="en-US"/>
        </a:p>
      </dgm:t>
    </dgm:pt>
    <dgm:pt modelId="{7CEE2293-050A-49CE-93E8-6AB7AA5B5ABF}">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800" b="1" dirty="0" smtClean="0">
              <a:latin typeface="Times New Roman" pitchFamily="18" charset="0"/>
              <a:cs typeface="Times New Roman" pitchFamily="18" charset="0"/>
            </a:rPr>
            <a:t>ANALYSIS:</a:t>
          </a:r>
          <a:endParaRPr lang="en-US" sz="2800" dirty="0">
            <a:latin typeface="Times New Roman" pitchFamily="18" charset="0"/>
            <a:cs typeface="Times New Roman" pitchFamily="18" charset="0"/>
          </a:endParaRPr>
        </a:p>
      </dgm:t>
    </dgm:pt>
    <dgm:pt modelId="{D1E05AE3-35CF-49D9-AF05-2CDD8A7DED7E}" type="parTrans" cxnId="{4CE5F1E4-8A12-46B5-9CB2-2C813ECB23C8}">
      <dgm:prSet/>
      <dgm:spPr/>
      <dgm:t>
        <a:bodyPr/>
        <a:lstStyle/>
        <a:p>
          <a:endParaRPr lang="en-US">
            <a:latin typeface="Times New Roman" pitchFamily="18" charset="0"/>
            <a:cs typeface="Times New Roman" pitchFamily="18" charset="0"/>
          </a:endParaRPr>
        </a:p>
      </dgm:t>
    </dgm:pt>
    <dgm:pt modelId="{47A2FCB5-A62C-483A-8846-3177EC9C3420}" type="sibTrans" cxnId="{4CE5F1E4-8A12-46B5-9CB2-2C813ECB23C8}">
      <dgm:prSet/>
      <dgm:spPr/>
      <dgm:t>
        <a:bodyPr/>
        <a:lstStyle/>
        <a:p>
          <a:endParaRPr lang="en-US">
            <a:latin typeface="Times New Roman" pitchFamily="18" charset="0"/>
            <a:cs typeface="Times New Roman" pitchFamily="18" charset="0"/>
          </a:endParaRPr>
        </a:p>
      </dgm:t>
    </dgm:pt>
    <dgm:pt modelId="{6E0EFE18-E9C3-4A1F-ADC1-E6257DE9BE1C}">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pPr algn="l"/>
          <a:r>
            <a:rPr lang="en-US" sz="2400" dirty="0" smtClean="0">
              <a:latin typeface="Times New Roman" pitchFamily="18" charset="0"/>
              <a:cs typeface="Times New Roman" pitchFamily="18" charset="0"/>
            </a:rPr>
            <a:t>Diagnosis of the competitive advantage </a:t>
          </a:r>
          <a:endParaRPr lang="en-US" sz="2400" dirty="0">
            <a:latin typeface="Times New Roman" pitchFamily="18" charset="0"/>
            <a:cs typeface="Times New Roman" pitchFamily="18" charset="0"/>
          </a:endParaRPr>
        </a:p>
      </dgm:t>
    </dgm:pt>
    <dgm:pt modelId="{C8CB8D30-5D4A-444D-8F33-56D9E64C4DE6}" type="parTrans" cxnId="{D84BFB77-009C-4558-A14C-F1884D70894D}">
      <dgm:prSet/>
      <dgm:spPr/>
      <dgm:t>
        <a:bodyPr/>
        <a:lstStyle/>
        <a:p>
          <a:endParaRPr lang="en-US"/>
        </a:p>
      </dgm:t>
    </dgm:pt>
    <dgm:pt modelId="{BB59B078-646E-4734-B5C7-E81C7E237E86}" type="sibTrans" cxnId="{D84BFB77-009C-4558-A14C-F1884D70894D}">
      <dgm:prSet/>
      <dgm:spPr/>
      <dgm:t>
        <a:bodyPr/>
        <a:lstStyle/>
        <a:p>
          <a:endParaRPr lang="en-US"/>
        </a:p>
      </dgm:t>
    </dgm:pt>
    <dgm:pt modelId="{DAA53D9E-3679-4DEA-9781-A9DEA766E7F8}">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pPr algn="l"/>
          <a:r>
            <a:rPr lang="en-US" sz="2400" dirty="0" smtClean="0">
              <a:latin typeface="Times New Roman" pitchFamily="18" charset="0"/>
              <a:cs typeface="Times New Roman" pitchFamily="18" charset="0"/>
            </a:rPr>
            <a:t>Set of coherent actions to implement the firm’s guiding policy   </a:t>
          </a:r>
          <a:endParaRPr lang="en-US" sz="2400" dirty="0">
            <a:latin typeface="Times New Roman" pitchFamily="18" charset="0"/>
            <a:cs typeface="Times New Roman" pitchFamily="18" charset="0"/>
          </a:endParaRPr>
        </a:p>
      </dgm:t>
    </dgm:pt>
    <dgm:pt modelId="{79B4C97F-992B-4BAE-88AF-07C594EBA2E5}">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800" b="1" dirty="0" smtClean="0">
              <a:latin typeface="Times New Roman" pitchFamily="18" charset="0"/>
              <a:cs typeface="Times New Roman" pitchFamily="18" charset="0"/>
            </a:rPr>
            <a:t>IMPLEMENTATION:</a:t>
          </a:r>
          <a:endParaRPr lang="en-US" sz="2800" dirty="0">
            <a:latin typeface="Times New Roman" pitchFamily="18" charset="0"/>
            <a:cs typeface="Times New Roman" pitchFamily="18" charset="0"/>
          </a:endParaRPr>
        </a:p>
      </dgm:t>
    </dgm:pt>
    <dgm:pt modelId="{78DFA144-DAE0-40B7-9C6F-AA5D00A80A88}" type="sibTrans" cxnId="{F5AE5465-316C-454C-BB38-CFE96C025AF0}">
      <dgm:prSet/>
      <dgm:spPr/>
      <dgm:t>
        <a:bodyPr/>
        <a:lstStyle/>
        <a:p>
          <a:endParaRPr lang="en-US">
            <a:latin typeface="Times New Roman" pitchFamily="18" charset="0"/>
            <a:cs typeface="Times New Roman" pitchFamily="18" charset="0"/>
          </a:endParaRPr>
        </a:p>
      </dgm:t>
    </dgm:pt>
    <dgm:pt modelId="{770210F6-8430-4A5A-8CD9-6D07D6CDF769}" type="parTrans" cxnId="{F5AE5465-316C-454C-BB38-CFE96C025AF0}">
      <dgm:prSet/>
      <dgm:spPr/>
      <dgm:t>
        <a:bodyPr/>
        <a:lstStyle/>
        <a:p>
          <a:endParaRPr lang="en-US">
            <a:latin typeface="Times New Roman" pitchFamily="18" charset="0"/>
            <a:cs typeface="Times New Roman" pitchFamily="18" charset="0"/>
          </a:endParaRPr>
        </a:p>
      </dgm:t>
    </dgm:pt>
    <dgm:pt modelId="{BAB97A5C-6384-48BA-B57D-FF00487A0C3A}" type="sibTrans" cxnId="{19D70214-AE9C-4F18-A6D2-5D3EF325A848}">
      <dgm:prSet/>
      <dgm:spPr/>
      <dgm:t>
        <a:bodyPr/>
        <a:lstStyle/>
        <a:p>
          <a:endParaRPr lang="en-US">
            <a:latin typeface="Times New Roman" pitchFamily="18" charset="0"/>
            <a:cs typeface="Times New Roman" pitchFamily="18" charset="0"/>
          </a:endParaRPr>
        </a:p>
      </dgm:t>
    </dgm:pt>
    <dgm:pt modelId="{462ADC23-491C-442C-814B-52D95ABB37F4}" type="parTrans" cxnId="{19D70214-AE9C-4F18-A6D2-5D3EF325A848}">
      <dgm:prSet/>
      <dgm:spPr/>
      <dgm:t>
        <a:bodyPr/>
        <a:lstStyle/>
        <a:p>
          <a:endParaRPr lang="en-US">
            <a:latin typeface="Times New Roman" pitchFamily="18" charset="0"/>
            <a:cs typeface="Times New Roman" pitchFamily="18" charset="0"/>
          </a:endParaRPr>
        </a:p>
      </dgm:t>
    </dgm:pt>
    <dgm:pt modelId="{326E37B4-0CEA-4329-86C3-CEF1018AA92E}">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400" dirty="0" smtClean="0">
              <a:latin typeface="Times New Roman" pitchFamily="18" charset="0"/>
              <a:cs typeface="Times New Roman" pitchFamily="18" charset="0"/>
            </a:rPr>
            <a:t>Guiding policy to address the competitive challenge             </a:t>
          </a:r>
          <a:endParaRPr lang="en-US" sz="2400" dirty="0">
            <a:latin typeface="Times New Roman" pitchFamily="18" charset="0"/>
            <a:cs typeface="Times New Roman" pitchFamily="18" charset="0"/>
          </a:endParaRPr>
        </a:p>
      </dgm:t>
    </dgm:pt>
    <dgm:pt modelId="{6DA54F43-1A72-4E8D-8C9A-81A850A2EF3A}">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800" b="1" dirty="0" smtClean="0">
              <a:latin typeface="Times New Roman" pitchFamily="18" charset="0"/>
              <a:cs typeface="Times New Roman" pitchFamily="18" charset="0"/>
            </a:rPr>
            <a:t>FORMULATION:</a:t>
          </a:r>
          <a:endParaRPr lang="en-US" sz="2800" dirty="0">
            <a:latin typeface="Times New Roman" pitchFamily="18" charset="0"/>
            <a:cs typeface="Times New Roman" pitchFamily="18" charset="0"/>
          </a:endParaRPr>
        </a:p>
      </dgm:t>
    </dgm:pt>
    <dgm:pt modelId="{F990FFCE-F0CD-4E39-8F07-D4DB1E74FD0A}" type="sibTrans" cxnId="{0C7449FE-006B-46F2-931C-44D78DCCD4B5}">
      <dgm:prSet/>
      <dgm:spPr/>
      <dgm:t>
        <a:bodyPr/>
        <a:lstStyle/>
        <a:p>
          <a:endParaRPr lang="en-US">
            <a:latin typeface="Times New Roman" pitchFamily="18" charset="0"/>
            <a:cs typeface="Times New Roman" pitchFamily="18" charset="0"/>
          </a:endParaRPr>
        </a:p>
      </dgm:t>
    </dgm:pt>
    <dgm:pt modelId="{3B130A16-D8CA-4B10-B3DD-0E40310A6F20}" type="parTrans" cxnId="{0C7449FE-006B-46F2-931C-44D78DCCD4B5}">
      <dgm:prSet/>
      <dgm:spPr/>
      <dgm:t>
        <a:bodyPr/>
        <a:lstStyle/>
        <a:p>
          <a:endParaRPr lang="en-US">
            <a:latin typeface="Times New Roman" pitchFamily="18" charset="0"/>
            <a:cs typeface="Times New Roman" pitchFamily="18" charset="0"/>
          </a:endParaRPr>
        </a:p>
      </dgm:t>
    </dgm:pt>
    <dgm:pt modelId="{C21EC036-94AB-46C0-AD94-AF7DD417095F}" type="sibTrans" cxnId="{E2313089-D381-46BC-BD25-99672B59BFBA}">
      <dgm:prSet/>
      <dgm:spPr/>
      <dgm:t>
        <a:bodyPr/>
        <a:lstStyle/>
        <a:p>
          <a:endParaRPr lang="en-US">
            <a:latin typeface="Times New Roman" pitchFamily="18" charset="0"/>
            <a:cs typeface="Times New Roman" pitchFamily="18" charset="0"/>
          </a:endParaRPr>
        </a:p>
      </dgm:t>
    </dgm:pt>
    <dgm:pt modelId="{8341E723-83B7-407E-862A-73DCC5FF54BC}" type="parTrans" cxnId="{E2313089-D381-46BC-BD25-99672B59BFBA}">
      <dgm:prSet/>
      <dgm:spPr/>
      <dgm:t>
        <a:bodyPr/>
        <a:lstStyle/>
        <a:p>
          <a:endParaRPr lang="en-US">
            <a:latin typeface="Times New Roman" pitchFamily="18" charset="0"/>
            <a:cs typeface="Times New Roman" pitchFamily="18" charset="0"/>
          </a:endParaRPr>
        </a:p>
      </dgm:t>
    </dgm:pt>
    <dgm:pt modelId="{EFB16700-3C7F-4310-AFEF-B6537CEC8F71}" type="pres">
      <dgm:prSet presAssocID="{37B4F87C-7CFA-44BD-AF06-0FAE09C30FDB}" presName="linear" presStyleCnt="0">
        <dgm:presLayoutVars>
          <dgm:animLvl val="lvl"/>
          <dgm:resizeHandles val="exact"/>
        </dgm:presLayoutVars>
      </dgm:prSet>
      <dgm:spPr/>
      <dgm:t>
        <a:bodyPr/>
        <a:lstStyle/>
        <a:p>
          <a:endParaRPr lang="en-US"/>
        </a:p>
      </dgm:t>
    </dgm:pt>
    <dgm:pt modelId="{21697634-EA26-4827-8776-7792F735263F}" type="pres">
      <dgm:prSet presAssocID="{7CEE2293-050A-49CE-93E8-6AB7AA5B5ABF}" presName="parentText" presStyleLbl="node1" presStyleIdx="0" presStyleCnt="3" custLinFactNeighborY="-13028">
        <dgm:presLayoutVars>
          <dgm:chMax val="0"/>
          <dgm:bulletEnabled val="1"/>
        </dgm:presLayoutVars>
      </dgm:prSet>
      <dgm:spPr/>
      <dgm:t>
        <a:bodyPr/>
        <a:lstStyle/>
        <a:p>
          <a:endParaRPr lang="en-US"/>
        </a:p>
      </dgm:t>
    </dgm:pt>
    <dgm:pt modelId="{91F6932C-BC43-4B90-B1E3-4828E93FA132}" type="pres">
      <dgm:prSet presAssocID="{7CEE2293-050A-49CE-93E8-6AB7AA5B5ABF}" presName="childText" presStyleLbl="revTx" presStyleIdx="0" presStyleCnt="3" custLinFactNeighborY="9040">
        <dgm:presLayoutVars>
          <dgm:bulletEnabled val="1"/>
        </dgm:presLayoutVars>
      </dgm:prSet>
      <dgm:spPr/>
      <dgm:t>
        <a:bodyPr/>
        <a:lstStyle/>
        <a:p>
          <a:endParaRPr lang="en-US"/>
        </a:p>
      </dgm:t>
    </dgm:pt>
    <dgm:pt modelId="{F37309D9-A68F-4621-9449-323CB2970DA1}" type="pres">
      <dgm:prSet presAssocID="{6DA54F43-1A72-4E8D-8C9A-81A850A2EF3A}" presName="parentText" presStyleLbl="node1" presStyleIdx="1" presStyleCnt="3">
        <dgm:presLayoutVars>
          <dgm:chMax val="0"/>
          <dgm:bulletEnabled val="1"/>
        </dgm:presLayoutVars>
      </dgm:prSet>
      <dgm:spPr/>
      <dgm:t>
        <a:bodyPr/>
        <a:lstStyle/>
        <a:p>
          <a:endParaRPr lang="en-US"/>
        </a:p>
      </dgm:t>
    </dgm:pt>
    <dgm:pt modelId="{16162520-617E-4B92-8DAE-9F15F2CE430F}" type="pres">
      <dgm:prSet presAssocID="{6DA54F43-1A72-4E8D-8C9A-81A850A2EF3A}" presName="childText" presStyleLbl="revTx" presStyleIdx="1" presStyleCnt="3" custLinFactNeighborY="4782">
        <dgm:presLayoutVars>
          <dgm:bulletEnabled val="1"/>
        </dgm:presLayoutVars>
      </dgm:prSet>
      <dgm:spPr/>
      <dgm:t>
        <a:bodyPr/>
        <a:lstStyle/>
        <a:p>
          <a:endParaRPr lang="en-US"/>
        </a:p>
      </dgm:t>
    </dgm:pt>
    <dgm:pt modelId="{287F7D15-CAEE-41FF-BC12-3710AB8A85CD}" type="pres">
      <dgm:prSet presAssocID="{79B4C97F-992B-4BAE-88AF-07C594EBA2E5}" presName="parentText" presStyleLbl="node1" presStyleIdx="2" presStyleCnt="3">
        <dgm:presLayoutVars>
          <dgm:chMax val="0"/>
          <dgm:bulletEnabled val="1"/>
        </dgm:presLayoutVars>
      </dgm:prSet>
      <dgm:spPr/>
      <dgm:t>
        <a:bodyPr/>
        <a:lstStyle/>
        <a:p>
          <a:endParaRPr lang="en-US"/>
        </a:p>
      </dgm:t>
    </dgm:pt>
    <dgm:pt modelId="{F94A34FA-D135-449B-9005-F5368E2250F0}" type="pres">
      <dgm:prSet presAssocID="{79B4C97F-992B-4BAE-88AF-07C594EBA2E5}" presName="childText" presStyleLbl="revTx" presStyleIdx="2" presStyleCnt="3" custLinFactNeighborY="11525">
        <dgm:presLayoutVars>
          <dgm:bulletEnabled val="1"/>
        </dgm:presLayoutVars>
      </dgm:prSet>
      <dgm:spPr/>
      <dgm:t>
        <a:bodyPr/>
        <a:lstStyle/>
        <a:p>
          <a:endParaRPr lang="en-US"/>
        </a:p>
      </dgm:t>
    </dgm:pt>
  </dgm:ptLst>
  <dgm:cxnLst>
    <dgm:cxn modelId="{2B091A66-B953-402B-8DF4-CF14AC0DA829}" type="presOf" srcId="{326E37B4-0CEA-4329-86C3-CEF1018AA92E}" destId="{16162520-617E-4B92-8DAE-9F15F2CE430F}" srcOrd="0" destOrd="0" presId="urn:microsoft.com/office/officeart/2005/8/layout/vList2"/>
    <dgm:cxn modelId="{A4630B7B-D46C-461E-9054-BA3F0BFFD28E}" type="presOf" srcId="{79B4C97F-992B-4BAE-88AF-07C594EBA2E5}" destId="{287F7D15-CAEE-41FF-BC12-3710AB8A85CD}" srcOrd="0" destOrd="0" presId="urn:microsoft.com/office/officeart/2005/8/layout/vList2"/>
    <dgm:cxn modelId="{F5AE5465-316C-454C-BB38-CFE96C025AF0}" srcId="{37B4F87C-7CFA-44BD-AF06-0FAE09C30FDB}" destId="{79B4C97F-992B-4BAE-88AF-07C594EBA2E5}" srcOrd="2" destOrd="0" parTransId="{770210F6-8430-4A5A-8CD9-6D07D6CDF769}" sibTransId="{78DFA144-DAE0-40B7-9C6F-AA5D00A80A88}"/>
    <dgm:cxn modelId="{0C7449FE-006B-46F2-931C-44D78DCCD4B5}" srcId="{37B4F87C-7CFA-44BD-AF06-0FAE09C30FDB}" destId="{6DA54F43-1A72-4E8D-8C9A-81A850A2EF3A}" srcOrd="1" destOrd="0" parTransId="{3B130A16-D8CA-4B10-B3DD-0E40310A6F20}" sibTransId="{F990FFCE-F0CD-4E39-8F07-D4DB1E74FD0A}"/>
    <dgm:cxn modelId="{D0679AE8-339E-4151-B680-E93F469043EF}" type="presOf" srcId="{7CEE2293-050A-49CE-93E8-6AB7AA5B5ABF}" destId="{21697634-EA26-4827-8776-7792F735263F}" srcOrd="0" destOrd="0" presId="urn:microsoft.com/office/officeart/2005/8/layout/vList2"/>
    <dgm:cxn modelId="{64942372-B338-49D9-9935-B25AC526633A}" type="presOf" srcId="{6E0EFE18-E9C3-4A1F-ADC1-E6257DE9BE1C}" destId="{91F6932C-BC43-4B90-B1E3-4828E93FA132}" srcOrd="0" destOrd="0" presId="urn:microsoft.com/office/officeart/2005/8/layout/vList2"/>
    <dgm:cxn modelId="{4CE5F1E4-8A12-46B5-9CB2-2C813ECB23C8}" srcId="{37B4F87C-7CFA-44BD-AF06-0FAE09C30FDB}" destId="{7CEE2293-050A-49CE-93E8-6AB7AA5B5ABF}" srcOrd="0" destOrd="0" parTransId="{D1E05AE3-35CF-49D9-AF05-2CDD8A7DED7E}" sibTransId="{47A2FCB5-A62C-483A-8846-3177EC9C3420}"/>
    <dgm:cxn modelId="{E2313089-D381-46BC-BD25-99672B59BFBA}" srcId="{6DA54F43-1A72-4E8D-8C9A-81A850A2EF3A}" destId="{326E37B4-0CEA-4329-86C3-CEF1018AA92E}" srcOrd="0" destOrd="0" parTransId="{8341E723-83B7-407E-862A-73DCC5FF54BC}" sibTransId="{C21EC036-94AB-46C0-AD94-AF7DD417095F}"/>
    <dgm:cxn modelId="{34E0E8BA-272A-4803-A1EE-FF8A8BF8EACE}" type="presOf" srcId="{37B4F87C-7CFA-44BD-AF06-0FAE09C30FDB}" destId="{EFB16700-3C7F-4310-AFEF-B6537CEC8F71}" srcOrd="0" destOrd="0" presId="urn:microsoft.com/office/officeart/2005/8/layout/vList2"/>
    <dgm:cxn modelId="{19D70214-AE9C-4F18-A6D2-5D3EF325A848}" srcId="{79B4C97F-992B-4BAE-88AF-07C594EBA2E5}" destId="{DAA53D9E-3679-4DEA-9781-A9DEA766E7F8}" srcOrd="0" destOrd="0" parTransId="{462ADC23-491C-442C-814B-52D95ABB37F4}" sibTransId="{BAB97A5C-6384-48BA-B57D-FF00487A0C3A}"/>
    <dgm:cxn modelId="{2C016D55-F5DD-4BA0-B607-485E5303E3E5}" type="presOf" srcId="{DAA53D9E-3679-4DEA-9781-A9DEA766E7F8}" destId="{F94A34FA-D135-449B-9005-F5368E2250F0}" srcOrd="0" destOrd="0" presId="urn:microsoft.com/office/officeart/2005/8/layout/vList2"/>
    <dgm:cxn modelId="{E932A4B2-3FA3-48AC-A152-A22979626D25}" type="presOf" srcId="{6DA54F43-1A72-4E8D-8C9A-81A850A2EF3A}" destId="{F37309D9-A68F-4621-9449-323CB2970DA1}" srcOrd="0" destOrd="0" presId="urn:microsoft.com/office/officeart/2005/8/layout/vList2"/>
    <dgm:cxn modelId="{D84BFB77-009C-4558-A14C-F1884D70894D}" srcId="{7CEE2293-050A-49CE-93E8-6AB7AA5B5ABF}" destId="{6E0EFE18-E9C3-4A1F-ADC1-E6257DE9BE1C}" srcOrd="0" destOrd="0" parTransId="{C8CB8D30-5D4A-444D-8F33-56D9E64C4DE6}" sibTransId="{BB59B078-646E-4734-B5C7-E81C7E237E86}"/>
    <dgm:cxn modelId="{09F34410-3BF9-414C-A5D5-F06807AF35D3}" type="presParOf" srcId="{EFB16700-3C7F-4310-AFEF-B6537CEC8F71}" destId="{21697634-EA26-4827-8776-7792F735263F}" srcOrd="0" destOrd="0" presId="urn:microsoft.com/office/officeart/2005/8/layout/vList2"/>
    <dgm:cxn modelId="{91B7AA57-9D94-4AC6-9C2C-DE29B2B8782B}" type="presParOf" srcId="{EFB16700-3C7F-4310-AFEF-B6537CEC8F71}" destId="{91F6932C-BC43-4B90-B1E3-4828E93FA132}" srcOrd="1" destOrd="0" presId="urn:microsoft.com/office/officeart/2005/8/layout/vList2"/>
    <dgm:cxn modelId="{919DFE2E-336B-4B10-B779-196A92673945}" type="presParOf" srcId="{EFB16700-3C7F-4310-AFEF-B6537CEC8F71}" destId="{F37309D9-A68F-4621-9449-323CB2970DA1}" srcOrd="2" destOrd="0" presId="urn:microsoft.com/office/officeart/2005/8/layout/vList2"/>
    <dgm:cxn modelId="{3D573494-1916-43D7-A118-66D28729C675}" type="presParOf" srcId="{EFB16700-3C7F-4310-AFEF-B6537CEC8F71}" destId="{16162520-617E-4B92-8DAE-9F15F2CE430F}" srcOrd="3" destOrd="0" presId="urn:microsoft.com/office/officeart/2005/8/layout/vList2"/>
    <dgm:cxn modelId="{0D08562A-379A-44C2-9B6A-FFBC0D0AC266}" type="presParOf" srcId="{EFB16700-3C7F-4310-AFEF-B6537CEC8F71}" destId="{287F7D15-CAEE-41FF-BC12-3710AB8A85CD}" srcOrd="4" destOrd="0" presId="urn:microsoft.com/office/officeart/2005/8/layout/vList2"/>
    <dgm:cxn modelId="{B1B631BE-F342-4047-927C-73D6EA2377E3}" type="presParOf" srcId="{EFB16700-3C7F-4310-AFEF-B6537CEC8F71}" destId="{F94A34FA-D135-449B-9005-F5368E2250F0}"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B4F87C-7CFA-44BD-AF06-0FAE09C30FDB}" type="doc">
      <dgm:prSet loTypeId="urn:microsoft.com/office/officeart/2005/8/layout/vList2" loCatId="list" qsTypeId="urn:microsoft.com/office/officeart/2005/8/quickstyle/3d1" qsCatId="3D" csTypeId="urn:microsoft.com/office/officeart/2005/8/colors/colorful4" csCatId="colorful" phldr="1"/>
      <dgm:spPr/>
      <dgm:t>
        <a:bodyPr/>
        <a:lstStyle/>
        <a:p>
          <a:endParaRPr lang="en-US"/>
        </a:p>
      </dgm:t>
    </dgm:pt>
    <dgm:pt modelId="{7CEE2293-050A-49CE-93E8-6AB7AA5B5ABF}">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800" b="1" dirty="0" smtClean="0">
              <a:latin typeface="Times New Roman" pitchFamily="18" charset="0"/>
              <a:cs typeface="Times New Roman" pitchFamily="18" charset="0"/>
            </a:rPr>
            <a:t>ANALYSIS:</a:t>
          </a:r>
          <a:endParaRPr lang="en-US" sz="2800" dirty="0">
            <a:latin typeface="Times New Roman" pitchFamily="18" charset="0"/>
            <a:cs typeface="Times New Roman" pitchFamily="18" charset="0"/>
          </a:endParaRPr>
        </a:p>
      </dgm:t>
    </dgm:pt>
    <dgm:pt modelId="{D1E05AE3-35CF-49D9-AF05-2CDD8A7DED7E}" type="parTrans" cxnId="{4CE5F1E4-8A12-46B5-9CB2-2C813ECB23C8}">
      <dgm:prSet/>
      <dgm:spPr/>
      <dgm:t>
        <a:bodyPr/>
        <a:lstStyle/>
        <a:p>
          <a:endParaRPr lang="en-US">
            <a:latin typeface="Times New Roman" pitchFamily="18" charset="0"/>
            <a:cs typeface="Times New Roman" pitchFamily="18" charset="0"/>
          </a:endParaRPr>
        </a:p>
      </dgm:t>
    </dgm:pt>
    <dgm:pt modelId="{47A2FCB5-A62C-483A-8846-3177EC9C3420}" type="sibTrans" cxnId="{4CE5F1E4-8A12-46B5-9CB2-2C813ECB23C8}">
      <dgm:prSet/>
      <dgm:spPr/>
      <dgm:t>
        <a:bodyPr/>
        <a:lstStyle/>
        <a:p>
          <a:endParaRPr lang="en-US">
            <a:latin typeface="Times New Roman" pitchFamily="18" charset="0"/>
            <a:cs typeface="Times New Roman" pitchFamily="18" charset="0"/>
          </a:endParaRPr>
        </a:p>
      </dgm:t>
    </dgm:pt>
    <dgm:pt modelId="{6E0EFE18-E9C3-4A1F-ADC1-E6257DE9BE1C}">
      <dgm:prSet phldrT="[Text]" custT="1">
        <dgm:style>
          <a:lnRef idx="2">
            <a:schemeClr val="accent4"/>
          </a:lnRef>
          <a:fillRef idx="1">
            <a:schemeClr val="lt1"/>
          </a:fillRef>
          <a:effectRef idx="0">
            <a:schemeClr val="accent4"/>
          </a:effectRef>
          <a:fontRef idx="minor">
            <a:schemeClr val="dk1"/>
          </a:fontRef>
        </dgm:style>
      </dgm:prSet>
      <dgm:spPr/>
      <dgm:t>
        <a:bodyPr/>
        <a:lstStyle/>
        <a:p>
          <a:pPr algn="l"/>
          <a:r>
            <a:rPr lang="en-US" sz="2400" dirty="0" smtClean="0">
              <a:latin typeface="Times New Roman" pitchFamily="18" charset="0"/>
              <a:cs typeface="Times New Roman" pitchFamily="18" charset="0"/>
            </a:rPr>
            <a:t>Diagnosis of the competitive advantage </a:t>
          </a:r>
          <a:endParaRPr lang="en-US" sz="2400" dirty="0">
            <a:latin typeface="Times New Roman" pitchFamily="18" charset="0"/>
            <a:cs typeface="Times New Roman" pitchFamily="18" charset="0"/>
          </a:endParaRPr>
        </a:p>
      </dgm:t>
    </dgm:pt>
    <dgm:pt modelId="{C8CB8D30-5D4A-444D-8F33-56D9E64C4DE6}" type="parTrans" cxnId="{D84BFB77-009C-4558-A14C-F1884D70894D}">
      <dgm:prSet/>
      <dgm:spPr/>
      <dgm:t>
        <a:bodyPr/>
        <a:lstStyle/>
        <a:p>
          <a:endParaRPr lang="en-US"/>
        </a:p>
      </dgm:t>
    </dgm:pt>
    <dgm:pt modelId="{BB59B078-646E-4734-B5C7-E81C7E237E86}" type="sibTrans" cxnId="{D84BFB77-009C-4558-A14C-F1884D70894D}">
      <dgm:prSet/>
      <dgm:spPr/>
      <dgm:t>
        <a:bodyPr/>
        <a:lstStyle/>
        <a:p>
          <a:endParaRPr lang="en-US"/>
        </a:p>
      </dgm:t>
    </dgm:pt>
    <dgm:pt modelId="{EFB16700-3C7F-4310-AFEF-B6537CEC8F71}" type="pres">
      <dgm:prSet presAssocID="{37B4F87C-7CFA-44BD-AF06-0FAE09C30FDB}" presName="linear" presStyleCnt="0">
        <dgm:presLayoutVars>
          <dgm:animLvl val="lvl"/>
          <dgm:resizeHandles val="exact"/>
        </dgm:presLayoutVars>
      </dgm:prSet>
      <dgm:spPr/>
      <dgm:t>
        <a:bodyPr/>
        <a:lstStyle/>
        <a:p>
          <a:endParaRPr lang="en-US"/>
        </a:p>
      </dgm:t>
    </dgm:pt>
    <dgm:pt modelId="{21697634-EA26-4827-8776-7792F735263F}" type="pres">
      <dgm:prSet presAssocID="{7CEE2293-050A-49CE-93E8-6AB7AA5B5ABF}" presName="parentText" presStyleLbl="node1" presStyleIdx="0" presStyleCnt="1" custLinFactNeighborY="-15440">
        <dgm:presLayoutVars>
          <dgm:chMax val="0"/>
          <dgm:bulletEnabled val="1"/>
        </dgm:presLayoutVars>
      </dgm:prSet>
      <dgm:spPr/>
      <dgm:t>
        <a:bodyPr/>
        <a:lstStyle/>
        <a:p>
          <a:endParaRPr lang="en-US"/>
        </a:p>
      </dgm:t>
    </dgm:pt>
    <dgm:pt modelId="{91F6932C-BC43-4B90-B1E3-4828E93FA132}" type="pres">
      <dgm:prSet presAssocID="{7CEE2293-050A-49CE-93E8-6AB7AA5B5ABF}" presName="childText" presStyleLbl="revTx" presStyleIdx="0" presStyleCnt="1">
        <dgm:presLayoutVars>
          <dgm:bulletEnabled val="1"/>
        </dgm:presLayoutVars>
      </dgm:prSet>
      <dgm:spPr/>
      <dgm:t>
        <a:bodyPr/>
        <a:lstStyle/>
        <a:p>
          <a:endParaRPr lang="en-US"/>
        </a:p>
      </dgm:t>
    </dgm:pt>
  </dgm:ptLst>
  <dgm:cxnLst>
    <dgm:cxn modelId="{58643995-D23A-4140-9647-12A6E6EB4C99}" type="presOf" srcId="{6E0EFE18-E9C3-4A1F-ADC1-E6257DE9BE1C}" destId="{91F6932C-BC43-4B90-B1E3-4828E93FA132}" srcOrd="0" destOrd="0" presId="urn:microsoft.com/office/officeart/2005/8/layout/vList2"/>
    <dgm:cxn modelId="{67B19323-091E-4589-99C6-FA25D957229E}" type="presOf" srcId="{7CEE2293-050A-49CE-93E8-6AB7AA5B5ABF}" destId="{21697634-EA26-4827-8776-7792F735263F}" srcOrd="0" destOrd="0" presId="urn:microsoft.com/office/officeart/2005/8/layout/vList2"/>
    <dgm:cxn modelId="{4CE5F1E4-8A12-46B5-9CB2-2C813ECB23C8}" srcId="{37B4F87C-7CFA-44BD-AF06-0FAE09C30FDB}" destId="{7CEE2293-050A-49CE-93E8-6AB7AA5B5ABF}" srcOrd="0" destOrd="0" parTransId="{D1E05AE3-35CF-49D9-AF05-2CDD8A7DED7E}" sibTransId="{47A2FCB5-A62C-483A-8846-3177EC9C3420}"/>
    <dgm:cxn modelId="{D84BFB77-009C-4558-A14C-F1884D70894D}" srcId="{7CEE2293-050A-49CE-93E8-6AB7AA5B5ABF}" destId="{6E0EFE18-E9C3-4A1F-ADC1-E6257DE9BE1C}" srcOrd="0" destOrd="0" parTransId="{C8CB8D30-5D4A-444D-8F33-56D9E64C4DE6}" sibTransId="{BB59B078-646E-4734-B5C7-E81C7E237E86}"/>
    <dgm:cxn modelId="{D9D15A97-5A23-4C16-9046-F99C1F69CC52}" type="presOf" srcId="{37B4F87C-7CFA-44BD-AF06-0FAE09C30FDB}" destId="{EFB16700-3C7F-4310-AFEF-B6537CEC8F71}" srcOrd="0" destOrd="0" presId="urn:microsoft.com/office/officeart/2005/8/layout/vList2"/>
    <dgm:cxn modelId="{9910C1FA-0F4D-48C9-9689-BE7E0625F9BD}" type="presParOf" srcId="{EFB16700-3C7F-4310-AFEF-B6537CEC8F71}" destId="{21697634-EA26-4827-8776-7792F735263F}" srcOrd="0" destOrd="0" presId="urn:microsoft.com/office/officeart/2005/8/layout/vList2"/>
    <dgm:cxn modelId="{B25E4190-276F-4F0B-BAE3-250101F96ECD}" type="presParOf" srcId="{EFB16700-3C7F-4310-AFEF-B6537CEC8F71}" destId="{91F6932C-BC43-4B90-B1E3-4828E93FA132}"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B4F87C-7CFA-44BD-AF06-0FAE09C30FDB}" type="doc">
      <dgm:prSet loTypeId="urn:microsoft.com/office/officeart/2005/8/layout/vList2" loCatId="list" qsTypeId="urn:microsoft.com/office/officeart/2005/8/quickstyle/3d1" qsCatId="3D" csTypeId="urn:microsoft.com/office/officeart/2005/8/colors/colorful4" csCatId="colorful" phldr="1"/>
      <dgm:spPr>
        <a:scene3d>
          <a:camera prst="orthographicFront">
            <a:rot lat="0" lon="0" rev="0"/>
          </a:camera>
          <a:lightRig rig="contrasting" dir="t">
            <a:rot lat="0" lon="0" rev="1500000"/>
          </a:lightRig>
        </a:scene3d>
      </dgm:spPr>
      <dgm:t>
        <a:bodyPr/>
        <a:lstStyle/>
        <a:p>
          <a:endParaRPr lang="en-US"/>
        </a:p>
      </dgm:t>
    </dgm:pt>
    <dgm:pt modelId="{326E37B4-0CEA-4329-86C3-CEF1018AA92E}">
      <dgm:prSet phldrT="[Text]" custT="1">
        <dgm:style>
          <a:lnRef idx="2">
            <a:schemeClr val="accent4"/>
          </a:lnRef>
          <a:fillRef idx="1">
            <a:schemeClr val="lt1"/>
          </a:fillRef>
          <a:effectRef idx="0">
            <a:schemeClr val="accent4"/>
          </a:effectRef>
          <a:fontRef idx="minor">
            <a:schemeClr val="dk1"/>
          </a:fontRef>
        </dgm:style>
      </dgm:prSet>
      <dgm:spPr>
        <a:ln/>
      </dgm:spPr>
      <dgm:t>
        <a:bodyPr/>
        <a:lstStyle/>
        <a:p>
          <a:r>
            <a:rPr lang="en-US" sz="2400" dirty="0" smtClean="0">
              <a:latin typeface="Times New Roman" pitchFamily="18" charset="0"/>
              <a:cs typeface="Times New Roman" pitchFamily="18" charset="0"/>
            </a:rPr>
            <a:t>Guiding policy to address the competitive challenge             </a:t>
          </a:r>
          <a:endParaRPr lang="en-US" sz="2400" dirty="0">
            <a:latin typeface="Times New Roman" pitchFamily="18" charset="0"/>
            <a:cs typeface="Times New Roman" pitchFamily="18" charset="0"/>
          </a:endParaRPr>
        </a:p>
      </dgm:t>
    </dgm:pt>
    <dgm:pt modelId="{6DA54F43-1A72-4E8D-8C9A-81A850A2EF3A}">
      <dgm:prSet phldrT="[Tex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800" b="1" dirty="0" smtClean="0">
              <a:latin typeface="Times New Roman" pitchFamily="18" charset="0"/>
              <a:cs typeface="Times New Roman" pitchFamily="18" charset="0"/>
            </a:rPr>
            <a:t>FORMULATION:</a:t>
          </a:r>
          <a:endParaRPr lang="en-US" sz="2800" dirty="0">
            <a:latin typeface="Times New Roman" pitchFamily="18" charset="0"/>
            <a:cs typeface="Times New Roman" pitchFamily="18" charset="0"/>
          </a:endParaRPr>
        </a:p>
      </dgm:t>
    </dgm:pt>
    <dgm:pt modelId="{F990FFCE-F0CD-4E39-8F07-D4DB1E74FD0A}" type="sibTrans" cxnId="{0C7449FE-006B-46F2-931C-44D78DCCD4B5}">
      <dgm:prSet/>
      <dgm:spPr/>
      <dgm:t>
        <a:bodyPr/>
        <a:lstStyle/>
        <a:p>
          <a:endParaRPr lang="en-US">
            <a:latin typeface="Times New Roman" pitchFamily="18" charset="0"/>
            <a:cs typeface="Times New Roman" pitchFamily="18" charset="0"/>
          </a:endParaRPr>
        </a:p>
      </dgm:t>
    </dgm:pt>
    <dgm:pt modelId="{3B130A16-D8CA-4B10-B3DD-0E40310A6F20}" type="parTrans" cxnId="{0C7449FE-006B-46F2-931C-44D78DCCD4B5}">
      <dgm:prSet/>
      <dgm:spPr/>
      <dgm:t>
        <a:bodyPr/>
        <a:lstStyle/>
        <a:p>
          <a:endParaRPr lang="en-US">
            <a:latin typeface="Times New Roman" pitchFamily="18" charset="0"/>
            <a:cs typeface="Times New Roman" pitchFamily="18" charset="0"/>
          </a:endParaRPr>
        </a:p>
      </dgm:t>
    </dgm:pt>
    <dgm:pt modelId="{C21EC036-94AB-46C0-AD94-AF7DD417095F}" type="sibTrans" cxnId="{E2313089-D381-46BC-BD25-99672B59BFBA}">
      <dgm:prSet/>
      <dgm:spPr/>
      <dgm:t>
        <a:bodyPr/>
        <a:lstStyle/>
        <a:p>
          <a:endParaRPr lang="en-US">
            <a:latin typeface="Times New Roman" pitchFamily="18" charset="0"/>
            <a:cs typeface="Times New Roman" pitchFamily="18" charset="0"/>
          </a:endParaRPr>
        </a:p>
      </dgm:t>
    </dgm:pt>
    <dgm:pt modelId="{8341E723-83B7-407E-862A-73DCC5FF54BC}" type="parTrans" cxnId="{E2313089-D381-46BC-BD25-99672B59BFBA}">
      <dgm:prSet/>
      <dgm:spPr/>
      <dgm:t>
        <a:bodyPr/>
        <a:lstStyle/>
        <a:p>
          <a:endParaRPr lang="en-US">
            <a:latin typeface="Times New Roman" pitchFamily="18" charset="0"/>
            <a:cs typeface="Times New Roman" pitchFamily="18" charset="0"/>
          </a:endParaRPr>
        </a:p>
      </dgm:t>
    </dgm:pt>
    <dgm:pt modelId="{EFB16700-3C7F-4310-AFEF-B6537CEC8F71}" type="pres">
      <dgm:prSet presAssocID="{37B4F87C-7CFA-44BD-AF06-0FAE09C30FDB}" presName="linear" presStyleCnt="0">
        <dgm:presLayoutVars>
          <dgm:animLvl val="lvl"/>
          <dgm:resizeHandles val="exact"/>
        </dgm:presLayoutVars>
      </dgm:prSet>
      <dgm:spPr/>
      <dgm:t>
        <a:bodyPr/>
        <a:lstStyle/>
        <a:p>
          <a:endParaRPr lang="en-US"/>
        </a:p>
      </dgm:t>
    </dgm:pt>
    <dgm:pt modelId="{F37309D9-A68F-4621-9449-323CB2970DA1}" type="pres">
      <dgm:prSet presAssocID="{6DA54F43-1A72-4E8D-8C9A-81A850A2EF3A}" presName="parentText" presStyleLbl="node1" presStyleIdx="0" presStyleCnt="1" custLinFactNeighborX="-2151" custLinFactNeighborY="-1151">
        <dgm:presLayoutVars>
          <dgm:chMax val="0"/>
          <dgm:bulletEnabled val="1"/>
        </dgm:presLayoutVars>
      </dgm:prSet>
      <dgm:spPr/>
      <dgm:t>
        <a:bodyPr/>
        <a:lstStyle/>
        <a:p>
          <a:endParaRPr lang="en-US"/>
        </a:p>
      </dgm:t>
    </dgm:pt>
    <dgm:pt modelId="{16162520-617E-4B92-8DAE-9F15F2CE430F}" type="pres">
      <dgm:prSet presAssocID="{6DA54F43-1A72-4E8D-8C9A-81A850A2EF3A}" presName="childText" presStyleLbl="revTx" presStyleIdx="0" presStyleCnt="1">
        <dgm:presLayoutVars>
          <dgm:bulletEnabled val="1"/>
        </dgm:presLayoutVars>
      </dgm:prSet>
      <dgm:spPr/>
      <dgm:t>
        <a:bodyPr/>
        <a:lstStyle/>
        <a:p>
          <a:endParaRPr lang="en-US"/>
        </a:p>
      </dgm:t>
    </dgm:pt>
  </dgm:ptLst>
  <dgm:cxnLst>
    <dgm:cxn modelId="{E2313089-D381-46BC-BD25-99672B59BFBA}" srcId="{6DA54F43-1A72-4E8D-8C9A-81A850A2EF3A}" destId="{326E37B4-0CEA-4329-86C3-CEF1018AA92E}" srcOrd="0" destOrd="0" parTransId="{8341E723-83B7-407E-862A-73DCC5FF54BC}" sibTransId="{C21EC036-94AB-46C0-AD94-AF7DD417095F}"/>
    <dgm:cxn modelId="{988C8352-CC68-4202-9016-EA5339D09B0E}" type="presOf" srcId="{6DA54F43-1A72-4E8D-8C9A-81A850A2EF3A}" destId="{F37309D9-A68F-4621-9449-323CB2970DA1}" srcOrd="0" destOrd="0" presId="urn:microsoft.com/office/officeart/2005/8/layout/vList2"/>
    <dgm:cxn modelId="{C5DFA5C7-D49D-4EBC-96BD-A1C0A28B456D}" type="presOf" srcId="{37B4F87C-7CFA-44BD-AF06-0FAE09C30FDB}" destId="{EFB16700-3C7F-4310-AFEF-B6537CEC8F71}" srcOrd="0" destOrd="0" presId="urn:microsoft.com/office/officeart/2005/8/layout/vList2"/>
    <dgm:cxn modelId="{88C15B9B-40EB-4A05-BD69-4CF1AECD59B5}" type="presOf" srcId="{326E37B4-0CEA-4329-86C3-CEF1018AA92E}" destId="{16162520-617E-4B92-8DAE-9F15F2CE430F}" srcOrd="0" destOrd="0" presId="urn:microsoft.com/office/officeart/2005/8/layout/vList2"/>
    <dgm:cxn modelId="{0C7449FE-006B-46F2-931C-44D78DCCD4B5}" srcId="{37B4F87C-7CFA-44BD-AF06-0FAE09C30FDB}" destId="{6DA54F43-1A72-4E8D-8C9A-81A850A2EF3A}" srcOrd="0" destOrd="0" parTransId="{3B130A16-D8CA-4B10-B3DD-0E40310A6F20}" sibTransId="{F990FFCE-F0CD-4E39-8F07-D4DB1E74FD0A}"/>
    <dgm:cxn modelId="{7C2252B9-8D92-4508-8808-A25E95115FA5}" type="presParOf" srcId="{EFB16700-3C7F-4310-AFEF-B6537CEC8F71}" destId="{F37309D9-A68F-4621-9449-323CB2970DA1}" srcOrd="0" destOrd="0" presId="urn:microsoft.com/office/officeart/2005/8/layout/vList2"/>
    <dgm:cxn modelId="{9CECA104-EAE7-4FAC-B9F0-0C5BF010337A}" type="presParOf" srcId="{EFB16700-3C7F-4310-AFEF-B6537CEC8F71}" destId="{16162520-617E-4B92-8DAE-9F15F2CE430F}"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7B4F87C-7CFA-44BD-AF06-0FAE09C30FDB}" type="doc">
      <dgm:prSet loTypeId="urn:microsoft.com/office/officeart/2005/8/layout/vList2" loCatId="list" qsTypeId="urn:microsoft.com/office/officeart/2005/8/quickstyle/3d1" qsCatId="3D" csTypeId="urn:microsoft.com/office/officeart/2005/8/colors/colorful4" csCatId="colorful" phldr="1"/>
      <dgm:spPr>
        <a:scene3d>
          <a:camera prst="orthographicFront">
            <a:rot lat="0" lon="0" rev="0"/>
          </a:camera>
          <a:lightRig rig="contrasting" dir="t">
            <a:rot lat="0" lon="0" rev="1500000"/>
          </a:lightRig>
        </a:scene3d>
      </dgm:spPr>
      <dgm:t>
        <a:bodyPr/>
        <a:lstStyle/>
        <a:p>
          <a:endParaRPr lang="en-US"/>
        </a:p>
      </dgm:t>
    </dgm:pt>
    <dgm:pt modelId="{326E37B4-0CEA-4329-86C3-CEF1018AA92E}">
      <dgm:prSet phldrT="[Text]" custT="1">
        <dgm:style>
          <a:lnRef idx="2">
            <a:schemeClr val="accent4"/>
          </a:lnRef>
          <a:fillRef idx="1">
            <a:schemeClr val="lt1"/>
          </a:fillRef>
          <a:effectRef idx="0">
            <a:schemeClr val="accent4"/>
          </a:effectRef>
          <a:fontRef idx="minor">
            <a:schemeClr val="dk1"/>
          </a:fontRef>
        </dgm:style>
      </dgm:prSet>
      <dgm:spPr>
        <a:ln/>
      </dgm:spPr>
      <dgm:t>
        <a:bodyPr/>
        <a:lstStyle/>
        <a:p>
          <a:r>
            <a:rPr lang="en-US" sz="2400" dirty="0" smtClean="0">
              <a:latin typeface="Times New Roman" pitchFamily="18" charset="0"/>
              <a:cs typeface="Times New Roman" pitchFamily="18" charset="0"/>
            </a:rPr>
            <a:t>Set of coherent actions to implement the firm’s guiding policy   </a:t>
          </a:r>
          <a:endParaRPr lang="en-US" sz="2400" dirty="0">
            <a:latin typeface="Times New Roman" pitchFamily="18" charset="0"/>
            <a:cs typeface="Times New Roman" pitchFamily="18" charset="0"/>
          </a:endParaRPr>
        </a:p>
      </dgm:t>
    </dgm:pt>
    <dgm:pt modelId="{6DA54F43-1A72-4E8D-8C9A-81A850A2EF3A}">
      <dgm:prSet phldrT="[Tex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b="1" dirty="0" smtClean="0">
              <a:latin typeface="Times New Roman" pitchFamily="18" charset="0"/>
              <a:cs typeface="Times New Roman" pitchFamily="18" charset="0"/>
            </a:rPr>
            <a:t>IMPLEMENTATION:</a:t>
          </a:r>
          <a:endParaRPr lang="en-US" dirty="0">
            <a:latin typeface="Times New Roman" pitchFamily="18" charset="0"/>
            <a:cs typeface="Times New Roman" pitchFamily="18" charset="0"/>
          </a:endParaRPr>
        </a:p>
      </dgm:t>
    </dgm:pt>
    <dgm:pt modelId="{F990FFCE-F0CD-4E39-8F07-D4DB1E74FD0A}" type="sibTrans" cxnId="{0C7449FE-006B-46F2-931C-44D78DCCD4B5}">
      <dgm:prSet/>
      <dgm:spPr/>
      <dgm:t>
        <a:bodyPr/>
        <a:lstStyle/>
        <a:p>
          <a:endParaRPr lang="en-US">
            <a:latin typeface="Times New Roman" pitchFamily="18" charset="0"/>
            <a:cs typeface="Times New Roman" pitchFamily="18" charset="0"/>
          </a:endParaRPr>
        </a:p>
      </dgm:t>
    </dgm:pt>
    <dgm:pt modelId="{3B130A16-D8CA-4B10-B3DD-0E40310A6F20}" type="parTrans" cxnId="{0C7449FE-006B-46F2-931C-44D78DCCD4B5}">
      <dgm:prSet/>
      <dgm:spPr/>
      <dgm:t>
        <a:bodyPr/>
        <a:lstStyle/>
        <a:p>
          <a:endParaRPr lang="en-US">
            <a:latin typeface="Times New Roman" pitchFamily="18" charset="0"/>
            <a:cs typeface="Times New Roman" pitchFamily="18" charset="0"/>
          </a:endParaRPr>
        </a:p>
      </dgm:t>
    </dgm:pt>
    <dgm:pt modelId="{C21EC036-94AB-46C0-AD94-AF7DD417095F}" type="sibTrans" cxnId="{E2313089-D381-46BC-BD25-99672B59BFBA}">
      <dgm:prSet/>
      <dgm:spPr/>
      <dgm:t>
        <a:bodyPr/>
        <a:lstStyle/>
        <a:p>
          <a:endParaRPr lang="en-US">
            <a:latin typeface="Times New Roman" pitchFamily="18" charset="0"/>
            <a:cs typeface="Times New Roman" pitchFamily="18" charset="0"/>
          </a:endParaRPr>
        </a:p>
      </dgm:t>
    </dgm:pt>
    <dgm:pt modelId="{8341E723-83B7-407E-862A-73DCC5FF54BC}" type="parTrans" cxnId="{E2313089-D381-46BC-BD25-99672B59BFBA}">
      <dgm:prSet/>
      <dgm:spPr/>
      <dgm:t>
        <a:bodyPr/>
        <a:lstStyle/>
        <a:p>
          <a:endParaRPr lang="en-US">
            <a:latin typeface="Times New Roman" pitchFamily="18" charset="0"/>
            <a:cs typeface="Times New Roman" pitchFamily="18" charset="0"/>
          </a:endParaRPr>
        </a:p>
      </dgm:t>
    </dgm:pt>
    <dgm:pt modelId="{EFB16700-3C7F-4310-AFEF-B6537CEC8F71}" type="pres">
      <dgm:prSet presAssocID="{37B4F87C-7CFA-44BD-AF06-0FAE09C30FDB}" presName="linear" presStyleCnt="0">
        <dgm:presLayoutVars>
          <dgm:animLvl val="lvl"/>
          <dgm:resizeHandles val="exact"/>
        </dgm:presLayoutVars>
      </dgm:prSet>
      <dgm:spPr/>
      <dgm:t>
        <a:bodyPr/>
        <a:lstStyle/>
        <a:p>
          <a:endParaRPr lang="en-US"/>
        </a:p>
      </dgm:t>
    </dgm:pt>
    <dgm:pt modelId="{F37309D9-A68F-4621-9449-323CB2970DA1}" type="pres">
      <dgm:prSet presAssocID="{6DA54F43-1A72-4E8D-8C9A-81A850A2EF3A}" presName="parentText" presStyleLbl="node1" presStyleIdx="0" presStyleCnt="1">
        <dgm:presLayoutVars>
          <dgm:chMax val="0"/>
          <dgm:bulletEnabled val="1"/>
        </dgm:presLayoutVars>
      </dgm:prSet>
      <dgm:spPr/>
      <dgm:t>
        <a:bodyPr/>
        <a:lstStyle/>
        <a:p>
          <a:endParaRPr lang="en-US"/>
        </a:p>
      </dgm:t>
    </dgm:pt>
    <dgm:pt modelId="{16162520-617E-4B92-8DAE-9F15F2CE430F}" type="pres">
      <dgm:prSet presAssocID="{6DA54F43-1A72-4E8D-8C9A-81A850A2EF3A}" presName="childText" presStyleLbl="revTx" presStyleIdx="0" presStyleCnt="1">
        <dgm:presLayoutVars>
          <dgm:bulletEnabled val="1"/>
        </dgm:presLayoutVars>
      </dgm:prSet>
      <dgm:spPr/>
      <dgm:t>
        <a:bodyPr/>
        <a:lstStyle/>
        <a:p>
          <a:endParaRPr lang="en-US"/>
        </a:p>
      </dgm:t>
    </dgm:pt>
  </dgm:ptLst>
  <dgm:cxnLst>
    <dgm:cxn modelId="{192AFEB2-FA2E-4D25-BAD8-325DF5EEB07D}" type="presOf" srcId="{6DA54F43-1A72-4E8D-8C9A-81A850A2EF3A}" destId="{F37309D9-A68F-4621-9449-323CB2970DA1}" srcOrd="0" destOrd="0" presId="urn:microsoft.com/office/officeart/2005/8/layout/vList2"/>
    <dgm:cxn modelId="{E2313089-D381-46BC-BD25-99672B59BFBA}" srcId="{6DA54F43-1A72-4E8D-8C9A-81A850A2EF3A}" destId="{326E37B4-0CEA-4329-86C3-CEF1018AA92E}" srcOrd="0" destOrd="0" parTransId="{8341E723-83B7-407E-862A-73DCC5FF54BC}" sibTransId="{C21EC036-94AB-46C0-AD94-AF7DD417095F}"/>
    <dgm:cxn modelId="{946A8A8D-85A5-426C-B239-3B17B8B5F57D}" type="presOf" srcId="{326E37B4-0CEA-4329-86C3-CEF1018AA92E}" destId="{16162520-617E-4B92-8DAE-9F15F2CE430F}" srcOrd="0" destOrd="0" presId="urn:microsoft.com/office/officeart/2005/8/layout/vList2"/>
    <dgm:cxn modelId="{BA27E4C2-34B2-4402-8F6F-5106B864D649}" type="presOf" srcId="{37B4F87C-7CFA-44BD-AF06-0FAE09C30FDB}" destId="{EFB16700-3C7F-4310-AFEF-B6537CEC8F71}" srcOrd="0" destOrd="0" presId="urn:microsoft.com/office/officeart/2005/8/layout/vList2"/>
    <dgm:cxn modelId="{0C7449FE-006B-46F2-931C-44D78DCCD4B5}" srcId="{37B4F87C-7CFA-44BD-AF06-0FAE09C30FDB}" destId="{6DA54F43-1A72-4E8D-8C9A-81A850A2EF3A}" srcOrd="0" destOrd="0" parTransId="{3B130A16-D8CA-4B10-B3DD-0E40310A6F20}" sibTransId="{F990FFCE-F0CD-4E39-8F07-D4DB1E74FD0A}"/>
    <dgm:cxn modelId="{BA74F13B-925B-4745-821B-8328FA2001AF}" type="presParOf" srcId="{EFB16700-3C7F-4310-AFEF-B6537CEC8F71}" destId="{F37309D9-A68F-4621-9449-323CB2970DA1}" srcOrd="0" destOrd="0" presId="urn:microsoft.com/office/officeart/2005/8/layout/vList2"/>
    <dgm:cxn modelId="{E20BAABF-DC28-4741-8AEC-AD21FE6A831D}" type="presParOf" srcId="{EFB16700-3C7F-4310-AFEF-B6537CEC8F71}" destId="{16162520-617E-4B92-8DAE-9F15F2CE430F}"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FA0CC9F-13F2-46C8-8F43-89EF3D125F50}" type="doc">
      <dgm:prSet loTypeId="urn:microsoft.com/office/officeart/2005/8/layout/pyramid2" loCatId="list" qsTypeId="urn:microsoft.com/office/officeart/2005/8/quickstyle/3d1" qsCatId="3D" csTypeId="urn:microsoft.com/office/officeart/2005/8/colors/accent6_5" csCatId="accent6" phldr="1"/>
      <dgm:spPr/>
    </dgm:pt>
    <dgm:pt modelId="{F63398E0-853F-4A3A-A3B5-813C84AD5F94}">
      <dgm:prSet phldrT="[Text]">
        <dgm:style>
          <a:lnRef idx="0">
            <a:schemeClr val="accent4"/>
          </a:lnRef>
          <a:fillRef idx="3">
            <a:schemeClr val="accent4"/>
          </a:fillRef>
          <a:effectRef idx="3">
            <a:schemeClr val="accent4"/>
          </a:effectRef>
          <a:fontRef idx="minor">
            <a:schemeClr val="lt1"/>
          </a:fontRef>
        </dgm:style>
      </dgm:prSet>
      <dgm:spPr/>
      <dgm:t>
        <a:bodyPr/>
        <a:lstStyle/>
        <a:p>
          <a:r>
            <a:rPr lang="en-US" dirty="0" smtClean="0"/>
            <a:t>Power</a:t>
          </a:r>
          <a:endParaRPr lang="en-US" dirty="0"/>
        </a:p>
      </dgm:t>
    </dgm:pt>
    <dgm:pt modelId="{AEAA2F5B-000C-41A8-B7C9-7059E9FEB592}" type="parTrans" cxnId="{EE4047A1-767C-4D73-965B-11519D5BE909}">
      <dgm:prSet/>
      <dgm:spPr/>
      <dgm:t>
        <a:bodyPr/>
        <a:lstStyle/>
        <a:p>
          <a:endParaRPr lang="en-US"/>
        </a:p>
      </dgm:t>
    </dgm:pt>
    <dgm:pt modelId="{66833349-D239-4F2A-8BA6-E45923FD14E4}" type="sibTrans" cxnId="{EE4047A1-767C-4D73-965B-11519D5BE909}">
      <dgm:prSet/>
      <dgm:spPr/>
      <dgm:t>
        <a:bodyPr/>
        <a:lstStyle/>
        <a:p>
          <a:endParaRPr lang="en-US"/>
        </a:p>
      </dgm:t>
    </dgm:pt>
    <dgm:pt modelId="{67A89E4A-4BA8-4FC9-9FBF-6ED7E28D2C89}">
      <dgm:prSet phldrT="[Text]">
        <dgm:style>
          <a:lnRef idx="0">
            <a:schemeClr val="accent4"/>
          </a:lnRef>
          <a:fillRef idx="3">
            <a:schemeClr val="accent4"/>
          </a:fillRef>
          <a:effectRef idx="3">
            <a:schemeClr val="accent4"/>
          </a:effectRef>
          <a:fontRef idx="minor">
            <a:schemeClr val="lt1"/>
          </a:fontRef>
        </dgm:style>
      </dgm:prSet>
      <dgm:spPr/>
      <dgm:t>
        <a:bodyPr/>
        <a:lstStyle/>
        <a:p>
          <a:r>
            <a:rPr lang="en-US" dirty="0" smtClean="0"/>
            <a:t>Legitimacy</a:t>
          </a:r>
          <a:endParaRPr lang="en-US" dirty="0"/>
        </a:p>
      </dgm:t>
    </dgm:pt>
    <dgm:pt modelId="{8E8B809E-D8A2-4FD6-814A-4F3A5C6B0766}" type="parTrans" cxnId="{5D34EABC-C2E9-4DBD-9FAA-B2388AA244AD}">
      <dgm:prSet/>
      <dgm:spPr/>
      <dgm:t>
        <a:bodyPr/>
        <a:lstStyle/>
        <a:p>
          <a:endParaRPr lang="en-US"/>
        </a:p>
      </dgm:t>
    </dgm:pt>
    <dgm:pt modelId="{F4068F1D-72F4-4A92-96C8-9BD9DD3180E9}" type="sibTrans" cxnId="{5D34EABC-C2E9-4DBD-9FAA-B2388AA244AD}">
      <dgm:prSet/>
      <dgm:spPr/>
      <dgm:t>
        <a:bodyPr/>
        <a:lstStyle/>
        <a:p>
          <a:endParaRPr lang="en-US"/>
        </a:p>
      </dgm:t>
    </dgm:pt>
    <dgm:pt modelId="{27F68482-5A20-4B07-866B-91DC9479BA3B}">
      <dgm:prSet phldrT="[Text]">
        <dgm:style>
          <a:lnRef idx="0">
            <a:schemeClr val="accent4"/>
          </a:lnRef>
          <a:fillRef idx="3">
            <a:schemeClr val="accent4"/>
          </a:fillRef>
          <a:effectRef idx="3">
            <a:schemeClr val="accent4"/>
          </a:effectRef>
          <a:fontRef idx="minor">
            <a:schemeClr val="lt1"/>
          </a:fontRef>
        </dgm:style>
      </dgm:prSet>
      <dgm:spPr/>
      <dgm:t>
        <a:bodyPr/>
        <a:lstStyle/>
        <a:p>
          <a:r>
            <a:rPr lang="en-US" dirty="0" smtClean="0"/>
            <a:t>Urgency</a:t>
          </a:r>
          <a:endParaRPr lang="en-US" dirty="0"/>
        </a:p>
      </dgm:t>
    </dgm:pt>
    <dgm:pt modelId="{0B5D85E4-7A74-4E5C-A73E-1AE8A327D861}" type="parTrans" cxnId="{3BAC633D-ABA1-4834-BC92-C05B8197ABFE}">
      <dgm:prSet/>
      <dgm:spPr/>
      <dgm:t>
        <a:bodyPr/>
        <a:lstStyle/>
        <a:p>
          <a:endParaRPr lang="en-US"/>
        </a:p>
      </dgm:t>
    </dgm:pt>
    <dgm:pt modelId="{F0BE63F4-7341-4B6F-A019-528C5018D6C7}" type="sibTrans" cxnId="{3BAC633D-ABA1-4834-BC92-C05B8197ABFE}">
      <dgm:prSet/>
      <dgm:spPr/>
      <dgm:t>
        <a:bodyPr/>
        <a:lstStyle/>
        <a:p>
          <a:endParaRPr lang="en-US"/>
        </a:p>
      </dgm:t>
    </dgm:pt>
    <dgm:pt modelId="{C30098C4-FA1B-4425-A8F2-1639D3DD76A6}" type="pres">
      <dgm:prSet presAssocID="{3FA0CC9F-13F2-46C8-8F43-89EF3D125F50}" presName="compositeShape" presStyleCnt="0">
        <dgm:presLayoutVars>
          <dgm:dir/>
          <dgm:resizeHandles/>
        </dgm:presLayoutVars>
      </dgm:prSet>
      <dgm:spPr/>
    </dgm:pt>
    <dgm:pt modelId="{E6EB664C-D541-48A4-90CC-9DE2F64CAA4F}" type="pres">
      <dgm:prSet presAssocID="{3FA0CC9F-13F2-46C8-8F43-89EF3D125F50}" presName="pyramid" presStyleLbl="node1" presStyleIdx="0" presStyleCnt="1"/>
      <dgm:spPr>
        <a:solidFill>
          <a:schemeClr val="accent6">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D6DB01C0-9EF9-4FBD-9B67-B82C2BA99B82}" type="pres">
      <dgm:prSet presAssocID="{3FA0CC9F-13F2-46C8-8F43-89EF3D125F50}" presName="theList" presStyleCnt="0"/>
      <dgm:spPr/>
    </dgm:pt>
    <dgm:pt modelId="{3CEE32EE-5925-4DB0-8B07-080B2CA6974C}" type="pres">
      <dgm:prSet presAssocID="{F63398E0-853F-4A3A-A3B5-813C84AD5F94}" presName="aNode" presStyleLbl="fgAcc1" presStyleIdx="0" presStyleCnt="3" custLinFactNeighborX="-6154" custLinFactNeighborY="9839">
        <dgm:presLayoutVars>
          <dgm:bulletEnabled val="1"/>
        </dgm:presLayoutVars>
      </dgm:prSet>
      <dgm:spPr/>
      <dgm:t>
        <a:bodyPr/>
        <a:lstStyle/>
        <a:p>
          <a:endParaRPr lang="en-US"/>
        </a:p>
      </dgm:t>
    </dgm:pt>
    <dgm:pt modelId="{184F09EB-EFCA-48DA-B991-A12C59470052}" type="pres">
      <dgm:prSet presAssocID="{F63398E0-853F-4A3A-A3B5-813C84AD5F94}" presName="aSpace" presStyleCnt="0"/>
      <dgm:spPr/>
    </dgm:pt>
    <dgm:pt modelId="{95E8B9AF-0CF1-4361-A415-62ADAD5B11E1}" type="pres">
      <dgm:prSet presAssocID="{67A89E4A-4BA8-4FC9-9FBF-6ED7E28D2C89}" presName="aNode" presStyleLbl="fgAcc1" presStyleIdx="1" presStyleCnt="3" custLinFactNeighborX="-6154" custLinFactNeighborY="-16143">
        <dgm:presLayoutVars>
          <dgm:bulletEnabled val="1"/>
        </dgm:presLayoutVars>
      </dgm:prSet>
      <dgm:spPr/>
      <dgm:t>
        <a:bodyPr/>
        <a:lstStyle/>
        <a:p>
          <a:endParaRPr lang="en-US"/>
        </a:p>
      </dgm:t>
    </dgm:pt>
    <dgm:pt modelId="{DDC02070-007E-4885-B9E6-BC66FA1C9D1C}" type="pres">
      <dgm:prSet presAssocID="{67A89E4A-4BA8-4FC9-9FBF-6ED7E28D2C89}" presName="aSpace" presStyleCnt="0"/>
      <dgm:spPr/>
    </dgm:pt>
    <dgm:pt modelId="{DAE31241-B2F7-4DA3-9081-D184938A3A1B}" type="pres">
      <dgm:prSet presAssocID="{27F68482-5A20-4B07-866B-91DC9479BA3B}" presName="aNode" presStyleLbl="fgAcc1" presStyleIdx="2" presStyleCnt="3" custLinFactNeighborX="-6154" custLinFactNeighborY="-42124">
        <dgm:presLayoutVars>
          <dgm:bulletEnabled val="1"/>
        </dgm:presLayoutVars>
      </dgm:prSet>
      <dgm:spPr/>
      <dgm:t>
        <a:bodyPr/>
        <a:lstStyle/>
        <a:p>
          <a:endParaRPr lang="en-US"/>
        </a:p>
      </dgm:t>
    </dgm:pt>
    <dgm:pt modelId="{DF5FB662-095D-4428-B571-6C35825E0297}" type="pres">
      <dgm:prSet presAssocID="{27F68482-5A20-4B07-866B-91DC9479BA3B}" presName="aSpace" presStyleCnt="0"/>
      <dgm:spPr/>
    </dgm:pt>
  </dgm:ptLst>
  <dgm:cxnLst>
    <dgm:cxn modelId="{5D34EABC-C2E9-4DBD-9FAA-B2388AA244AD}" srcId="{3FA0CC9F-13F2-46C8-8F43-89EF3D125F50}" destId="{67A89E4A-4BA8-4FC9-9FBF-6ED7E28D2C89}" srcOrd="1" destOrd="0" parTransId="{8E8B809E-D8A2-4FD6-814A-4F3A5C6B0766}" sibTransId="{F4068F1D-72F4-4A92-96C8-9BD9DD3180E9}"/>
    <dgm:cxn modelId="{AA355140-4F7D-48D9-9518-CF0E6FF63EF5}" type="presOf" srcId="{67A89E4A-4BA8-4FC9-9FBF-6ED7E28D2C89}" destId="{95E8B9AF-0CF1-4361-A415-62ADAD5B11E1}" srcOrd="0" destOrd="0" presId="urn:microsoft.com/office/officeart/2005/8/layout/pyramid2"/>
    <dgm:cxn modelId="{EE4047A1-767C-4D73-965B-11519D5BE909}" srcId="{3FA0CC9F-13F2-46C8-8F43-89EF3D125F50}" destId="{F63398E0-853F-4A3A-A3B5-813C84AD5F94}" srcOrd="0" destOrd="0" parTransId="{AEAA2F5B-000C-41A8-B7C9-7059E9FEB592}" sibTransId="{66833349-D239-4F2A-8BA6-E45923FD14E4}"/>
    <dgm:cxn modelId="{0992A941-34D9-444C-AB70-AC6A682DF098}" type="presOf" srcId="{27F68482-5A20-4B07-866B-91DC9479BA3B}" destId="{DAE31241-B2F7-4DA3-9081-D184938A3A1B}" srcOrd="0" destOrd="0" presId="urn:microsoft.com/office/officeart/2005/8/layout/pyramid2"/>
    <dgm:cxn modelId="{C19BCE48-C474-4C1B-9C81-034B144F8133}" type="presOf" srcId="{F63398E0-853F-4A3A-A3B5-813C84AD5F94}" destId="{3CEE32EE-5925-4DB0-8B07-080B2CA6974C}" srcOrd="0" destOrd="0" presId="urn:microsoft.com/office/officeart/2005/8/layout/pyramid2"/>
    <dgm:cxn modelId="{3BAC633D-ABA1-4834-BC92-C05B8197ABFE}" srcId="{3FA0CC9F-13F2-46C8-8F43-89EF3D125F50}" destId="{27F68482-5A20-4B07-866B-91DC9479BA3B}" srcOrd="2" destOrd="0" parTransId="{0B5D85E4-7A74-4E5C-A73E-1AE8A327D861}" sibTransId="{F0BE63F4-7341-4B6F-A019-528C5018D6C7}"/>
    <dgm:cxn modelId="{D6456E6A-43CE-463A-B84F-3592079A48F5}" type="presOf" srcId="{3FA0CC9F-13F2-46C8-8F43-89EF3D125F50}" destId="{C30098C4-FA1B-4425-A8F2-1639D3DD76A6}" srcOrd="0" destOrd="0" presId="urn:microsoft.com/office/officeart/2005/8/layout/pyramid2"/>
    <dgm:cxn modelId="{1C3AB4A6-CDF8-4251-A44D-0CFD18819E19}" type="presParOf" srcId="{C30098C4-FA1B-4425-A8F2-1639D3DD76A6}" destId="{E6EB664C-D541-48A4-90CC-9DE2F64CAA4F}" srcOrd="0" destOrd="0" presId="urn:microsoft.com/office/officeart/2005/8/layout/pyramid2"/>
    <dgm:cxn modelId="{C8C4508B-AC7E-4B3A-AE1E-788543A38637}" type="presParOf" srcId="{C30098C4-FA1B-4425-A8F2-1639D3DD76A6}" destId="{D6DB01C0-9EF9-4FBD-9B67-B82C2BA99B82}" srcOrd="1" destOrd="0" presId="urn:microsoft.com/office/officeart/2005/8/layout/pyramid2"/>
    <dgm:cxn modelId="{EA0BD1F4-68D8-4A7B-93C5-8EBBBB51D3D2}" type="presParOf" srcId="{D6DB01C0-9EF9-4FBD-9B67-B82C2BA99B82}" destId="{3CEE32EE-5925-4DB0-8B07-080B2CA6974C}" srcOrd="0" destOrd="0" presId="urn:microsoft.com/office/officeart/2005/8/layout/pyramid2"/>
    <dgm:cxn modelId="{75484448-F15D-4D6D-84DA-C3A9CD0373FF}" type="presParOf" srcId="{D6DB01C0-9EF9-4FBD-9B67-B82C2BA99B82}" destId="{184F09EB-EFCA-48DA-B991-A12C59470052}" srcOrd="1" destOrd="0" presId="urn:microsoft.com/office/officeart/2005/8/layout/pyramid2"/>
    <dgm:cxn modelId="{31E145C0-0BE2-4148-8385-F61B3182D44D}" type="presParOf" srcId="{D6DB01C0-9EF9-4FBD-9B67-B82C2BA99B82}" destId="{95E8B9AF-0CF1-4361-A415-62ADAD5B11E1}" srcOrd="2" destOrd="0" presId="urn:microsoft.com/office/officeart/2005/8/layout/pyramid2"/>
    <dgm:cxn modelId="{F3805590-D14C-44F2-A17B-00E5F5E9421F}" type="presParOf" srcId="{D6DB01C0-9EF9-4FBD-9B67-B82C2BA99B82}" destId="{DDC02070-007E-4885-B9E6-BC66FA1C9D1C}" srcOrd="3" destOrd="0" presId="urn:microsoft.com/office/officeart/2005/8/layout/pyramid2"/>
    <dgm:cxn modelId="{ED981AC4-2861-4B07-B593-AEA31FEDBC94}" type="presParOf" srcId="{D6DB01C0-9EF9-4FBD-9B67-B82C2BA99B82}" destId="{DAE31241-B2F7-4DA3-9081-D184938A3A1B}" srcOrd="4" destOrd="0" presId="urn:microsoft.com/office/officeart/2005/8/layout/pyramid2"/>
    <dgm:cxn modelId="{AAB7FF0C-E83A-41BD-9993-FC5916205ED6}" type="presParOf" srcId="{D6DB01C0-9EF9-4FBD-9B67-B82C2BA99B82}" destId="{DF5FB662-095D-4428-B571-6C35825E0297}"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697634-EA26-4827-8776-7792F735263F}">
      <dsp:nvSpPr>
        <dsp:cNvPr id="0" name=""/>
        <dsp:cNvSpPr/>
      </dsp:nvSpPr>
      <dsp:spPr>
        <a:xfrm>
          <a:off x="0" y="0"/>
          <a:ext cx="7543800" cy="711360"/>
        </a:xfrm>
        <a:prstGeom prst="roundRect">
          <a:avLst/>
        </a:prstGeom>
        <a:gradFill rotWithShape="0">
          <a:gsLst>
            <a:gs pos="0">
              <a:schemeClr val="accent4">
                <a:hueOff val="0"/>
                <a:satOff val="0"/>
                <a:lumOff val="0"/>
                <a:alphaOff val="0"/>
                <a:tint val="75000"/>
                <a:shade val="85000"/>
                <a:satMod val="230000"/>
              </a:schemeClr>
            </a:gs>
            <a:gs pos="25000">
              <a:schemeClr val="accent4">
                <a:hueOff val="0"/>
                <a:satOff val="0"/>
                <a:lumOff val="0"/>
                <a:alphaOff val="0"/>
                <a:tint val="90000"/>
                <a:shade val="70000"/>
                <a:satMod val="220000"/>
              </a:schemeClr>
            </a:gs>
            <a:gs pos="50000">
              <a:schemeClr val="accent4">
                <a:hueOff val="0"/>
                <a:satOff val="0"/>
                <a:lumOff val="0"/>
                <a:alphaOff val="0"/>
                <a:tint val="90000"/>
                <a:shade val="58000"/>
                <a:satMod val="225000"/>
              </a:schemeClr>
            </a:gs>
            <a:gs pos="65000">
              <a:schemeClr val="accent4">
                <a:hueOff val="0"/>
                <a:satOff val="0"/>
                <a:lumOff val="0"/>
                <a:alphaOff val="0"/>
                <a:tint val="90000"/>
                <a:shade val="58000"/>
                <a:satMod val="225000"/>
              </a:schemeClr>
            </a:gs>
            <a:gs pos="80000">
              <a:schemeClr val="accent4">
                <a:hueOff val="0"/>
                <a:satOff val="0"/>
                <a:lumOff val="0"/>
                <a:alphaOff val="0"/>
                <a:tint val="90000"/>
                <a:shade val="69000"/>
                <a:satMod val="220000"/>
              </a:schemeClr>
            </a:gs>
            <a:gs pos="100000">
              <a:schemeClr val="accent4">
                <a:hueOff val="0"/>
                <a:satOff val="0"/>
                <a:lumOff val="0"/>
                <a:alphaOff val="0"/>
                <a:tint val="77000"/>
                <a:shade val="80000"/>
                <a:satMod val="230000"/>
              </a:schemeClr>
            </a:gs>
          </a:gsLst>
          <a:lin ang="5400000" scaled="1"/>
        </a:gra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smtClean="0">
              <a:latin typeface="Times New Roman" pitchFamily="18" charset="0"/>
              <a:cs typeface="Times New Roman" pitchFamily="18" charset="0"/>
            </a:rPr>
            <a:t>ANALYSIS:</a:t>
          </a:r>
          <a:endParaRPr lang="en-US" sz="2800" kern="1200" dirty="0">
            <a:latin typeface="Times New Roman" pitchFamily="18" charset="0"/>
            <a:cs typeface="Times New Roman" pitchFamily="18" charset="0"/>
          </a:endParaRPr>
        </a:p>
      </dsp:txBody>
      <dsp:txXfrm>
        <a:off x="34726" y="34726"/>
        <a:ext cx="7474348" cy="641908"/>
      </dsp:txXfrm>
    </dsp:sp>
    <dsp:sp modelId="{91F6932C-BC43-4B90-B1E3-4828E93FA132}">
      <dsp:nvSpPr>
        <dsp:cNvPr id="0" name=""/>
        <dsp:cNvSpPr/>
      </dsp:nvSpPr>
      <dsp:spPr>
        <a:xfrm>
          <a:off x="0" y="782776"/>
          <a:ext cx="7543800" cy="629280"/>
        </a:xfrm>
        <a:prstGeom prst="rect">
          <a:avLst/>
        </a:prstGeom>
        <a:no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0">
          <a:scrgbClr r="0" g="0" b="0"/>
        </a:fillRef>
        <a:effectRef idx="0">
          <a:scrgbClr r="0" g="0" b="0"/>
        </a:effectRef>
        <a:fontRef idx="minor"/>
      </dsp:style>
      <dsp:txBody>
        <a:bodyPr spcFirstLastPara="0" vert="horz" wrap="square" lIns="239516"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latin typeface="Times New Roman" pitchFamily="18" charset="0"/>
              <a:cs typeface="Times New Roman" pitchFamily="18" charset="0"/>
            </a:rPr>
            <a:t>Diagnosis of the competitive advantage </a:t>
          </a:r>
          <a:endParaRPr lang="en-US" sz="2400" kern="1200" dirty="0">
            <a:latin typeface="Times New Roman" pitchFamily="18" charset="0"/>
            <a:cs typeface="Times New Roman" pitchFamily="18" charset="0"/>
          </a:endParaRPr>
        </a:p>
      </dsp:txBody>
      <dsp:txXfrm>
        <a:off x="0" y="782776"/>
        <a:ext cx="7543800" cy="629280"/>
      </dsp:txXfrm>
    </dsp:sp>
    <dsp:sp modelId="{F37309D9-A68F-4621-9449-323CB2970DA1}">
      <dsp:nvSpPr>
        <dsp:cNvPr id="0" name=""/>
        <dsp:cNvSpPr/>
      </dsp:nvSpPr>
      <dsp:spPr>
        <a:xfrm>
          <a:off x="0" y="1347750"/>
          <a:ext cx="7543800" cy="711360"/>
        </a:xfrm>
        <a:prstGeom prst="roundRect">
          <a:avLst/>
        </a:prstGeom>
        <a:gradFill rotWithShape="0">
          <a:gsLst>
            <a:gs pos="0">
              <a:schemeClr val="accent4">
                <a:hueOff val="419958"/>
                <a:satOff val="-11217"/>
                <a:lumOff val="-2647"/>
                <a:alphaOff val="0"/>
                <a:tint val="75000"/>
                <a:shade val="85000"/>
                <a:satMod val="230000"/>
              </a:schemeClr>
            </a:gs>
            <a:gs pos="25000">
              <a:schemeClr val="accent4">
                <a:hueOff val="419958"/>
                <a:satOff val="-11217"/>
                <a:lumOff val="-2647"/>
                <a:alphaOff val="0"/>
                <a:tint val="90000"/>
                <a:shade val="70000"/>
                <a:satMod val="220000"/>
              </a:schemeClr>
            </a:gs>
            <a:gs pos="50000">
              <a:schemeClr val="accent4">
                <a:hueOff val="419958"/>
                <a:satOff val="-11217"/>
                <a:lumOff val="-2647"/>
                <a:alphaOff val="0"/>
                <a:tint val="90000"/>
                <a:shade val="58000"/>
                <a:satMod val="225000"/>
              </a:schemeClr>
            </a:gs>
            <a:gs pos="65000">
              <a:schemeClr val="accent4">
                <a:hueOff val="419958"/>
                <a:satOff val="-11217"/>
                <a:lumOff val="-2647"/>
                <a:alphaOff val="0"/>
                <a:tint val="90000"/>
                <a:shade val="58000"/>
                <a:satMod val="225000"/>
              </a:schemeClr>
            </a:gs>
            <a:gs pos="80000">
              <a:schemeClr val="accent4">
                <a:hueOff val="419958"/>
                <a:satOff val="-11217"/>
                <a:lumOff val="-2647"/>
                <a:alphaOff val="0"/>
                <a:tint val="90000"/>
                <a:shade val="69000"/>
                <a:satMod val="220000"/>
              </a:schemeClr>
            </a:gs>
            <a:gs pos="100000">
              <a:schemeClr val="accent4">
                <a:hueOff val="419958"/>
                <a:satOff val="-11217"/>
                <a:lumOff val="-2647"/>
                <a:alphaOff val="0"/>
                <a:tint val="77000"/>
                <a:shade val="80000"/>
                <a:satMod val="230000"/>
              </a:schemeClr>
            </a:gs>
          </a:gsLst>
          <a:lin ang="5400000" scaled="1"/>
        </a:gra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smtClean="0">
              <a:latin typeface="Times New Roman" pitchFamily="18" charset="0"/>
              <a:cs typeface="Times New Roman" pitchFamily="18" charset="0"/>
            </a:rPr>
            <a:t>FORMULATION:</a:t>
          </a:r>
          <a:endParaRPr lang="en-US" sz="2800" kern="1200" dirty="0">
            <a:latin typeface="Times New Roman" pitchFamily="18" charset="0"/>
            <a:cs typeface="Times New Roman" pitchFamily="18" charset="0"/>
          </a:endParaRPr>
        </a:p>
      </dsp:txBody>
      <dsp:txXfrm>
        <a:off x="34726" y="1382476"/>
        <a:ext cx="7474348" cy="641908"/>
      </dsp:txXfrm>
    </dsp:sp>
    <dsp:sp modelId="{16162520-617E-4B92-8DAE-9F15F2CE430F}">
      <dsp:nvSpPr>
        <dsp:cNvPr id="0" name=""/>
        <dsp:cNvSpPr/>
      </dsp:nvSpPr>
      <dsp:spPr>
        <a:xfrm>
          <a:off x="0" y="2093127"/>
          <a:ext cx="7543800" cy="629280"/>
        </a:xfrm>
        <a:prstGeom prst="rect">
          <a:avLst/>
        </a:prstGeom>
        <a:no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0">
          <a:scrgbClr r="0" g="0" b="0"/>
        </a:fillRef>
        <a:effectRef idx="0">
          <a:scrgbClr r="0" g="0" b="0"/>
        </a:effectRef>
        <a:fontRef idx="minor"/>
      </dsp:style>
      <dsp:txBody>
        <a:bodyPr spcFirstLastPara="0" vert="horz" wrap="square" lIns="239516"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latin typeface="Times New Roman" pitchFamily="18" charset="0"/>
              <a:cs typeface="Times New Roman" pitchFamily="18" charset="0"/>
            </a:rPr>
            <a:t>Guiding policy to address the competitive challenge             </a:t>
          </a:r>
          <a:endParaRPr lang="en-US" sz="2400" kern="1200" dirty="0">
            <a:latin typeface="Times New Roman" pitchFamily="18" charset="0"/>
            <a:cs typeface="Times New Roman" pitchFamily="18" charset="0"/>
          </a:endParaRPr>
        </a:p>
      </dsp:txBody>
      <dsp:txXfrm>
        <a:off x="0" y="2093127"/>
        <a:ext cx="7543800" cy="629280"/>
      </dsp:txXfrm>
    </dsp:sp>
    <dsp:sp modelId="{287F7D15-CAEE-41FF-BC12-3710AB8A85CD}">
      <dsp:nvSpPr>
        <dsp:cNvPr id="0" name=""/>
        <dsp:cNvSpPr/>
      </dsp:nvSpPr>
      <dsp:spPr>
        <a:xfrm>
          <a:off x="0" y="2688390"/>
          <a:ext cx="7543800" cy="711360"/>
        </a:xfrm>
        <a:prstGeom prst="roundRect">
          <a:avLst/>
        </a:prstGeom>
        <a:gradFill rotWithShape="0">
          <a:gsLst>
            <a:gs pos="0">
              <a:schemeClr val="accent4">
                <a:hueOff val="839916"/>
                <a:satOff val="-22434"/>
                <a:lumOff val="-5294"/>
                <a:alphaOff val="0"/>
                <a:tint val="75000"/>
                <a:shade val="85000"/>
                <a:satMod val="230000"/>
              </a:schemeClr>
            </a:gs>
            <a:gs pos="25000">
              <a:schemeClr val="accent4">
                <a:hueOff val="839916"/>
                <a:satOff val="-22434"/>
                <a:lumOff val="-5294"/>
                <a:alphaOff val="0"/>
                <a:tint val="90000"/>
                <a:shade val="70000"/>
                <a:satMod val="220000"/>
              </a:schemeClr>
            </a:gs>
            <a:gs pos="50000">
              <a:schemeClr val="accent4">
                <a:hueOff val="839916"/>
                <a:satOff val="-22434"/>
                <a:lumOff val="-5294"/>
                <a:alphaOff val="0"/>
                <a:tint val="90000"/>
                <a:shade val="58000"/>
                <a:satMod val="225000"/>
              </a:schemeClr>
            </a:gs>
            <a:gs pos="65000">
              <a:schemeClr val="accent4">
                <a:hueOff val="839916"/>
                <a:satOff val="-22434"/>
                <a:lumOff val="-5294"/>
                <a:alphaOff val="0"/>
                <a:tint val="90000"/>
                <a:shade val="58000"/>
                <a:satMod val="225000"/>
              </a:schemeClr>
            </a:gs>
            <a:gs pos="80000">
              <a:schemeClr val="accent4">
                <a:hueOff val="839916"/>
                <a:satOff val="-22434"/>
                <a:lumOff val="-5294"/>
                <a:alphaOff val="0"/>
                <a:tint val="90000"/>
                <a:shade val="69000"/>
                <a:satMod val="220000"/>
              </a:schemeClr>
            </a:gs>
            <a:gs pos="100000">
              <a:schemeClr val="accent4">
                <a:hueOff val="839916"/>
                <a:satOff val="-22434"/>
                <a:lumOff val="-5294"/>
                <a:alphaOff val="0"/>
                <a:tint val="77000"/>
                <a:shade val="80000"/>
                <a:satMod val="230000"/>
              </a:schemeClr>
            </a:gs>
          </a:gsLst>
          <a:lin ang="5400000" scaled="1"/>
        </a:gra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smtClean="0">
              <a:latin typeface="Times New Roman" pitchFamily="18" charset="0"/>
              <a:cs typeface="Times New Roman" pitchFamily="18" charset="0"/>
            </a:rPr>
            <a:t>IMPLEMENTATION:</a:t>
          </a:r>
          <a:endParaRPr lang="en-US" sz="2800" kern="1200" dirty="0">
            <a:latin typeface="Times New Roman" pitchFamily="18" charset="0"/>
            <a:cs typeface="Times New Roman" pitchFamily="18" charset="0"/>
          </a:endParaRPr>
        </a:p>
      </dsp:txBody>
      <dsp:txXfrm>
        <a:off x="34726" y="2723116"/>
        <a:ext cx="7474348" cy="641908"/>
      </dsp:txXfrm>
    </dsp:sp>
    <dsp:sp modelId="{F94A34FA-D135-449B-9005-F5368E2250F0}">
      <dsp:nvSpPr>
        <dsp:cNvPr id="0" name=""/>
        <dsp:cNvSpPr/>
      </dsp:nvSpPr>
      <dsp:spPr>
        <a:xfrm>
          <a:off x="0" y="3406860"/>
          <a:ext cx="7543800" cy="707940"/>
        </a:xfrm>
        <a:prstGeom prst="rect">
          <a:avLst/>
        </a:prstGeom>
        <a:no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0">
          <a:scrgbClr r="0" g="0" b="0"/>
        </a:fillRef>
        <a:effectRef idx="0">
          <a:scrgbClr r="0" g="0" b="0"/>
        </a:effectRef>
        <a:fontRef idx="minor"/>
      </dsp:style>
      <dsp:txBody>
        <a:bodyPr spcFirstLastPara="0" vert="horz" wrap="square" lIns="239516"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latin typeface="Times New Roman" pitchFamily="18" charset="0"/>
              <a:cs typeface="Times New Roman" pitchFamily="18" charset="0"/>
            </a:rPr>
            <a:t>Set of coherent actions to implement the firm’s guiding policy   </a:t>
          </a:r>
          <a:endParaRPr lang="en-US" sz="2400" kern="1200" dirty="0">
            <a:latin typeface="Times New Roman" pitchFamily="18" charset="0"/>
            <a:cs typeface="Times New Roman" pitchFamily="18" charset="0"/>
          </a:endParaRPr>
        </a:p>
      </dsp:txBody>
      <dsp:txXfrm>
        <a:off x="0" y="3406860"/>
        <a:ext cx="7543800" cy="7079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697634-EA26-4827-8776-7792F735263F}">
      <dsp:nvSpPr>
        <dsp:cNvPr id="0" name=""/>
        <dsp:cNvSpPr/>
      </dsp:nvSpPr>
      <dsp:spPr>
        <a:xfrm>
          <a:off x="0" y="0"/>
          <a:ext cx="7086600" cy="656370"/>
        </a:xfrm>
        <a:prstGeom prst="roundRect">
          <a:avLst/>
        </a:prstGeom>
        <a:gradFill rotWithShape="0">
          <a:gsLst>
            <a:gs pos="0">
              <a:schemeClr val="accent4">
                <a:hueOff val="0"/>
                <a:satOff val="0"/>
                <a:lumOff val="0"/>
                <a:alphaOff val="0"/>
                <a:tint val="75000"/>
                <a:shade val="85000"/>
                <a:satMod val="230000"/>
              </a:schemeClr>
            </a:gs>
            <a:gs pos="25000">
              <a:schemeClr val="accent4">
                <a:hueOff val="0"/>
                <a:satOff val="0"/>
                <a:lumOff val="0"/>
                <a:alphaOff val="0"/>
                <a:tint val="90000"/>
                <a:shade val="70000"/>
                <a:satMod val="220000"/>
              </a:schemeClr>
            </a:gs>
            <a:gs pos="50000">
              <a:schemeClr val="accent4">
                <a:hueOff val="0"/>
                <a:satOff val="0"/>
                <a:lumOff val="0"/>
                <a:alphaOff val="0"/>
                <a:tint val="90000"/>
                <a:shade val="58000"/>
                <a:satMod val="225000"/>
              </a:schemeClr>
            </a:gs>
            <a:gs pos="65000">
              <a:schemeClr val="accent4">
                <a:hueOff val="0"/>
                <a:satOff val="0"/>
                <a:lumOff val="0"/>
                <a:alphaOff val="0"/>
                <a:tint val="90000"/>
                <a:shade val="58000"/>
                <a:satMod val="225000"/>
              </a:schemeClr>
            </a:gs>
            <a:gs pos="80000">
              <a:schemeClr val="accent4">
                <a:hueOff val="0"/>
                <a:satOff val="0"/>
                <a:lumOff val="0"/>
                <a:alphaOff val="0"/>
                <a:tint val="90000"/>
                <a:shade val="69000"/>
                <a:satMod val="220000"/>
              </a:schemeClr>
            </a:gs>
            <a:gs pos="100000">
              <a:schemeClr val="accent4">
                <a:hueOff val="0"/>
                <a:satOff val="0"/>
                <a:lumOff val="0"/>
                <a:alphaOff val="0"/>
                <a:tint val="77000"/>
                <a:shade val="80000"/>
                <a:satMod val="230000"/>
              </a:schemeClr>
            </a:gs>
          </a:gsLst>
          <a:lin ang="5400000" scaled="1"/>
        </a:gra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smtClean="0">
              <a:latin typeface="Times New Roman" pitchFamily="18" charset="0"/>
              <a:cs typeface="Times New Roman" pitchFamily="18" charset="0"/>
            </a:rPr>
            <a:t>ANALYSIS:</a:t>
          </a:r>
          <a:endParaRPr lang="en-US" sz="2800" kern="1200" dirty="0">
            <a:latin typeface="Times New Roman" pitchFamily="18" charset="0"/>
            <a:cs typeface="Times New Roman" pitchFamily="18" charset="0"/>
          </a:endParaRPr>
        </a:p>
      </dsp:txBody>
      <dsp:txXfrm>
        <a:off x="32041" y="32041"/>
        <a:ext cx="7022518" cy="592288"/>
      </dsp:txXfrm>
    </dsp:sp>
    <dsp:sp modelId="{91F6932C-BC43-4B90-B1E3-4828E93FA132}">
      <dsp:nvSpPr>
        <dsp:cNvPr id="0" name=""/>
        <dsp:cNvSpPr/>
      </dsp:nvSpPr>
      <dsp:spPr>
        <a:xfrm>
          <a:off x="0" y="664545"/>
          <a:ext cx="7086600" cy="546480"/>
        </a:xfrm>
        <a:prstGeom prst="rect">
          <a:avLst/>
        </a:prstGeom>
        <a:solidFill>
          <a:schemeClr val="lt1"/>
        </a:solid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225000"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latin typeface="Times New Roman" pitchFamily="18" charset="0"/>
              <a:cs typeface="Times New Roman" pitchFamily="18" charset="0"/>
            </a:rPr>
            <a:t>Diagnosis of the competitive advantage </a:t>
          </a:r>
          <a:endParaRPr lang="en-US" sz="2400" kern="1200" dirty="0">
            <a:latin typeface="Times New Roman" pitchFamily="18" charset="0"/>
            <a:cs typeface="Times New Roman" pitchFamily="18" charset="0"/>
          </a:endParaRPr>
        </a:p>
      </dsp:txBody>
      <dsp:txXfrm>
        <a:off x="0" y="664545"/>
        <a:ext cx="7086600" cy="5464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60FD0F4-7BF9-4157-A963-77469053F89A}" type="datetimeFigureOut">
              <a:rPr lang="en-US" smtClean="0"/>
              <a:pPr/>
              <a:t>9/4/2014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1604462-9E32-4573-B3DE-B02ED0601481}" type="slidenum">
              <a:rPr lang="en-US" smtClean="0"/>
              <a:pPr/>
              <a:t>‹#›</a:t>
            </a:fld>
            <a:endParaRPr lang="en-US"/>
          </a:p>
        </p:txBody>
      </p:sp>
    </p:spTree>
    <p:extLst>
      <p:ext uri="{BB962C8B-B14F-4D97-AF65-F5344CB8AC3E}">
        <p14:creationId xmlns:p14="http://schemas.microsoft.com/office/powerpoint/2010/main" val="37925538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7525F3-CFD6-4BBA-A626-60F71C23CDBF}" type="datetimeFigureOut">
              <a:rPr lang="en-US" smtClean="0"/>
              <a:pPr/>
              <a:t>9/4/2014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EE02E5-0AB3-456D-87DB-05645708439C}" type="slidenum">
              <a:rPr lang="en-US" smtClean="0"/>
              <a:pPr/>
              <a:t>‹#›</a:t>
            </a:fld>
            <a:endParaRPr lang="en-US"/>
          </a:p>
        </p:txBody>
      </p:sp>
    </p:spTree>
    <p:extLst>
      <p:ext uri="{BB962C8B-B14F-4D97-AF65-F5344CB8AC3E}">
        <p14:creationId xmlns:p14="http://schemas.microsoft.com/office/powerpoint/2010/main" val="29582504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spcBef>
        <a:spcPts val="432"/>
      </a:spcBef>
      <a:buFont typeface="Arial" pitchFamily="34" charset="0"/>
      <a:buNone/>
      <a:defRPr sz="1200" kern="1200">
        <a:solidFill>
          <a:schemeClr val="tx1"/>
        </a:solidFill>
        <a:latin typeface="Arial" pitchFamily="34" charset="0"/>
        <a:ea typeface="+mn-ea"/>
        <a:cs typeface="Arial" pitchFamily="34" charset="0"/>
      </a:defRPr>
    </a:lvl1pPr>
    <a:lvl2pPr marL="457200" algn="l" defTabSz="914400" rtl="0" eaLnBrk="1" latinLnBrk="0" hangingPunct="1">
      <a:spcBef>
        <a:spcPts val="432"/>
      </a:spcBef>
      <a:buFontTx/>
      <a:buNone/>
      <a:defRPr sz="1200" kern="1200">
        <a:solidFill>
          <a:schemeClr val="tx1"/>
        </a:solidFill>
        <a:latin typeface="Arial" pitchFamily="34" charset="0"/>
        <a:ea typeface="+mn-ea"/>
        <a:cs typeface="Arial" pitchFamily="34" charset="0"/>
      </a:defRPr>
    </a:lvl2pPr>
    <a:lvl3pPr marL="914400" algn="l" defTabSz="914400" rtl="0" eaLnBrk="1" latinLnBrk="0" hangingPunct="1">
      <a:spcBef>
        <a:spcPts val="432"/>
      </a:spcBef>
      <a:buFontTx/>
      <a:buNone/>
      <a:defRPr sz="1200" kern="1200">
        <a:solidFill>
          <a:schemeClr val="tx1"/>
        </a:solidFill>
        <a:latin typeface="Arial" pitchFamily="34" charset="0"/>
        <a:ea typeface="+mn-ea"/>
        <a:cs typeface="Arial" pitchFamily="34" charset="0"/>
      </a:defRPr>
    </a:lvl3pPr>
    <a:lvl4pPr marL="1371600" algn="l" defTabSz="914400" rtl="0" eaLnBrk="1" latinLnBrk="0" hangingPunct="1">
      <a:spcBef>
        <a:spcPts val="432"/>
      </a:spcBef>
      <a:buFontTx/>
      <a:buNone/>
      <a:defRPr sz="1200" kern="1200">
        <a:solidFill>
          <a:schemeClr val="tx1"/>
        </a:solidFill>
        <a:latin typeface="Arial" pitchFamily="34" charset="0"/>
        <a:ea typeface="+mn-ea"/>
        <a:cs typeface="Arial" pitchFamily="34" charset="0"/>
      </a:defRPr>
    </a:lvl4pPr>
    <a:lvl5pPr marL="1828800" algn="l" defTabSz="914400" rtl="0" eaLnBrk="1" latinLnBrk="0" hangingPunct="1">
      <a:spcBef>
        <a:spcPts val="432"/>
      </a:spcBef>
      <a:buFontTx/>
      <a:buNone/>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mhhe.com/ftrStrategy2e.co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vimeo.com/16644996"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blog.amnesiarazorfish.com.au/who-we-ar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online.wsj.com/article/SB10001424127887323551004578439162453339122.html?mod=wsj_share_tweet"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economist.com/news/business/21573160-web-giant-wants-be-known-beauty-well-brains-dont-be-ugly?fsrc=scn/tw_ec/don_t_be_ugly"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online.wsj.com/article/SB10001424127887323809304578428631511414580.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432"/>
              </a:spcBef>
              <a:spcAft>
                <a:spcPts val="0"/>
              </a:spcAft>
              <a:buClrTx/>
              <a:buSzTx/>
              <a:buFont typeface="Arial" pitchFamily="34" charset="0"/>
              <a:buNone/>
              <a:tabLst/>
              <a:defRPr/>
            </a:pPr>
            <a:r>
              <a:rPr lang="en-US" sz="1200" b="0" i="0" kern="1200" dirty="0" smtClean="0">
                <a:solidFill>
                  <a:schemeClr val="tx1"/>
                </a:solidFill>
                <a:latin typeface="Arial" pitchFamily="34" charset="0"/>
                <a:ea typeface="+mn-ea"/>
                <a:cs typeface="Arial" pitchFamily="34" charset="0"/>
              </a:rPr>
              <a:t>Be sure to see experienced and newer versions of the Instructor’s Manual at </a:t>
            </a:r>
            <a:r>
              <a:rPr lang="en-US" b="1" dirty="0" smtClean="0">
                <a:latin typeface="Arial" pitchFamily="34" charset="0"/>
                <a:cs typeface="Arial" pitchFamily="34" charset="0"/>
                <a:hlinkClick r:id="rId3"/>
              </a:rPr>
              <a:t>http://www.mhhe.com/ftrStrategy2e.com </a:t>
            </a:r>
            <a:endParaRPr lang="en-US" dirty="0" smtClean="0"/>
          </a:p>
        </p:txBody>
      </p:sp>
      <p:sp>
        <p:nvSpPr>
          <p:cNvPr id="4" name="Slide Number Placeholder 3"/>
          <p:cNvSpPr>
            <a:spLocks noGrp="1"/>
          </p:cNvSpPr>
          <p:nvPr>
            <p:ph type="sldNum" sz="quarter" idx="10"/>
          </p:nvPr>
        </p:nvSpPr>
        <p:spPr/>
        <p:txBody>
          <a:bodyPr/>
          <a:lstStyle/>
          <a:p>
            <a:fld id="{12EE02E5-0AB3-456D-87DB-05645708439C}" type="slidenum">
              <a:rPr lang="en-US" smtClean="0"/>
              <a:pPr/>
              <a:t>1</a:t>
            </a:fld>
            <a:endParaRPr lang="en-US"/>
          </a:p>
        </p:txBody>
      </p:sp>
    </p:spTree>
    <p:extLst>
      <p:ext uri="{BB962C8B-B14F-4D97-AF65-F5344CB8AC3E}">
        <p14:creationId xmlns:p14="http://schemas.microsoft.com/office/powerpoint/2010/main" val="352747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Instructors:</a:t>
            </a:r>
            <a:r>
              <a:rPr lang="en-US" baseline="0" dirty="0" smtClean="0"/>
              <a:t> </a:t>
            </a:r>
          </a:p>
          <a:p>
            <a:endParaRPr lang="en-US" baseline="0" dirty="0" smtClean="0"/>
          </a:p>
          <a:p>
            <a:pPr marL="0" marR="0" indent="0" algn="l" defTabSz="914400" rtl="0" eaLnBrk="1" fontAlgn="auto" latinLnBrk="0" hangingPunct="1">
              <a:lnSpc>
                <a:spcPct val="100000"/>
              </a:lnSpc>
              <a:spcBef>
                <a:spcPts val="432"/>
              </a:spcBef>
              <a:spcAft>
                <a:spcPts val="0"/>
              </a:spcAft>
              <a:buClrTx/>
              <a:buSzTx/>
              <a:buFont typeface="Arial" pitchFamily="34" charset="0"/>
              <a:buNone/>
              <a:tabLst/>
              <a:defRPr/>
            </a:pPr>
            <a:r>
              <a:rPr lang="en-US" baseline="0" dirty="0" smtClean="0"/>
              <a:t>The digital companion to this book </a:t>
            </a:r>
            <a:r>
              <a:rPr lang="en-US" b="1" baseline="0" dirty="0" smtClean="0"/>
              <a:t>McGraw-Hill Connect</a:t>
            </a:r>
            <a:r>
              <a:rPr lang="en-US" baseline="0" dirty="0" smtClean="0"/>
              <a:t> has an interactive exercise on this section of the textbook. It builds provides more background with a short Nvidia case and builds student confidence on how strategy helps build competitive advantage. (LO 1-1). </a:t>
            </a:r>
            <a:endParaRPr lang="en-US" dirty="0" smtClean="0"/>
          </a:p>
          <a:p>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11</a:t>
            </a:fld>
            <a:endParaRPr lang="en-US"/>
          </a:p>
        </p:txBody>
      </p:sp>
    </p:spTree>
    <p:extLst>
      <p:ext uri="{BB962C8B-B14F-4D97-AF65-F5344CB8AC3E}">
        <p14:creationId xmlns:p14="http://schemas.microsoft.com/office/powerpoint/2010/main" val="1641911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EE02E5-0AB3-456D-87DB-05645708439C}" type="slidenum">
              <a:rPr lang="en-US" smtClean="0"/>
              <a:pPr/>
              <a:t>12</a:t>
            </a:fld>
            <a:endParaRPr lang="en-US"/>
          </a:p>
        </p:txBody>
      </p:sp>
    </p:spTree>
    <p:extLst>
      <p:ext uri="{BB962C8B-B14F-4D97-AF65-F5344CB8AC3E}">
        <p14:creationId xmlns:p14="http://schemas.microsoft.com/office/powerpoint/2010/main" val="1729798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Arial" pitchFamily="34" charset="0"/>
                <a:ea typeface="+mn-ea"/>
                <a:cs typeface="Arial" pitchFamily="34" charset="0"/>
              </a:rPr>
              <a:t>Instructors:</a:t>
            </a:r>
          </a:p>
          <a:p>
            <a:endParaRPr lang="en-US" sz="1200" kern="1200" dirty="0" smtClean="0">
              <a:solidFill>
                <a:schemeClr val="tx1"/>
              </a:solidFill>
              <a:effectLst/>
              <a:latin typeface="Arial" pitchFamily="34" charset="0"/>
              <a:ea typeface="+mn-ea"/>
              <a:cs typeface="Arial" pitchFamily="34" charset="0"/>
            </a:endParaRPr>
          </a:p>
          <a:p>
            <a:r>
              <a:rPr lang="en-US" sz="1200" kern="1200" dirty="0" smtClean="0">
                <a:solidFill>
                  <a:schemeClr val="tx1"/>
                </a:solidFill>
                <a:effectLst/>
                <a:latin typeface="Arial" pitchFamily="34" charset="0"/>
                <a:ea typeface="+mn-ea"/>
                <a:cs typeface="Arial" pitchFamily="34" charset="0"/>
              </a:rPr>
              <a:t>Apple under Steve</a:t>
            </a:r>
            <a:r>
              <a:rPr lang="en-US" sz="1200" kern="1200" baseline="0" dirty="0" smtClean="0">
                <a:solidFill>
                  <a:schemeClr val="tx1"/>
                </a:solidFill>
                <a:effectLst/>
                <a:latin typeface="Arial" pitchFamily="34" charset="0"/>
                <a:ea typeface="+mn-ea"/>
                <a:cs typeface="Arial" pitchFamily="34" charset="0"/>
              </a:rPr>
              <a:t> Jobs created a series of temporary competitive advantages. He began by dramatically cutting down the size of the product portfolio which helped Apple avoid bankruptcy. </a:t>
            </a:r>
            <a:endParaRPr lang="en-US" sz="1200" kern="1200" dirty="0" smtClean="0">
              <a:solidFill>
                <a:schemeClr val="tx1"/>
              </a:solidFill>
              <a:effectLst/>
              <a:latin typeface="Arial" pitchFamily="34" charset="0"/>
              <a:ea typeface="+mn-ea"/>
              <a:cs typeface="Arial" pitchFamily="34" charset="0"/>
            </a:endParaRPr>
          </a:p>
          <a:p>
            <a:endParaRPr lang="en-US" sz="1200" kern="1200" dirty="0" smtClean="0">
              <a:solidFill>
                <a:schemeClr val="tx1"/>
              </a:solidFill>
              <a:effectLst/>
              <a:latin typeface="Arial" pitchFamily="34" charset="0"/>
              <a:ea typeface="+mn-ea"/>
              <a:cs typeface="Arial" pitchFamily="34" charset="0"/>
            </a:endParaRPr>
          </a:p>
          <a:p>
            <a:r>
              <a:rPr lang="en-US" sz="1200" kern="1200" dirty="0" smtClean="0">
                <a:solidFill>
                  <a:schemeClr val="tx1"/>
                </a:solidFill>
                <a:effectLst/>
                <a:latin typeface="Arial" pitchFamily="34" charset="0"/>
                <a:ea typeface="+mn-ea"/>
                <a:cs typeface="Arial" pitchFamily="34" charset="0"/>
              </a:rPr>
              <a:t>This streamlining of its product lineup enhanced Apple’s strategic focus. </a:t>
            </a:r>
          </a:p>
          <a:p>
            <a:endParaRPr lang="en-US" sz="1200" kern="1200" dirty="0" smtClean="0">
              <a:solidFill>
                <a:schemeClr val="tx1"/>
              </a:solidFill>
              <a:effectLst/>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12EE02E5-0AB3-456D-87DB-05645708439C}" type="slidenum">
              <a:rPr lang="en-US" smtClean="0"/>
              <a:pPr/>
              <a:t>14</a:t>
            </a:fld>
            <a:endParaRPr lang="en-US"/>
          </a:p>
        </p:txBody>
      </p:sp>
    </p:spTree>
    <p:extLst>
      <p:ext uri="{BB962C8B-B14F-4D97-AF65-F5344CB8AC3E}">
        <p14:creationId xmlns:p14="http://schemas.microsoft.com/office/powerpoint/2010/main" val="2857996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sz="800" dirty="0" smtClean="0"/>
              <a:t>Instructors: </a:t>
            </a:r>
          </a:p>
          <a:p>
            <a:pPr>
              <a:spcBef>
                <a:spcPct val="0"/>
              </a:spcBef>
            </a:pPr>
            <a:endParaRPr lang="en-US" sz="800" dirty="0" smtClean="0"/>
          </a:p>
          <a:p>
            <a:pPr>
              <a:spcBef>
                <a:spcPct val="0"/>
              </a:spcBef>
            </a:pPr>
            <a:r>
              <a:rPr lang="en-US" sz="800" dirty="0" smtClean="0"/>
              <a:t>The</a:t>
            </a:r>
            <a:r>
              <a:rPr lang="en-US" sz="800" baseline="0" dirty="0" smtClean="0"/>
              <a:t> concept of competitive advantage is crucial for students to understand here. But it is also important to discuss that having an advantage today does NOT mean the firm will have it tomorrow. Microsoft to Apple to Google could be a discussion on this point. </a:t>
            </a:r>
          </a:p>
          <a:p>
            <a:pPr>
              <a:spcBef>
                <a:spcPct val="0"/>
              </a:spcBef>
            </a:pPr>
            <a:endParaRPr lang="en-US" sz="800" dirty="0" smtClean="0"/>
          </a:p>
          <a:p>
            <a:r>
              <a:rPr lang="en-US" dirty="0" smtClean="0"/>
              <a:t>● </a:t>
            </a:r>
            <a:r>
              <a:rPr lang="en-US" dirty="0"/>
              <a:t>Value creation with distinctive strategies illustrates strategic positioning within the same industry:</a:t>
            </a:r>
          </a:p>
          <a:p>
            <a:r>
              <a:rPr lang="en-US" dirty="0"/>
              <a:t>● </a:t>
            </a:r>
            <a:r>
              <a:rPr lang="en-US" dirty="0" err="1"/>
              <a:t>Walmart</a:t>
            </a:r>
            <a:r>
              <a:rPr lang="en-US" dirty="0"/>
              <a:t> creates value through low prices.</a:t>
            </a:r>
          </a:p>
          <a:p>
            <a:r>
              <a:rPr lang="en-US" dirty="0"/>
              <a:t>● Nordstrom creates value through exceptional service.</a:t>
            </a:r>
          </a:p>
          <a:p>
            <a:pPr>
              <a:spcBef>
                <a:spcPct val="0"/>
              </a:spcBef>
              <a:defRPr/>
            </a:pPr>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15</a:t>
            </a:fld>
            <a:endParaRPr lang="en-US"/>
          </a:p>
        </p:txBody>
      </p:sp>
    </p:spTree>
    <p:extLst>
      <p:ext uri="{BB962C8B-B14F-4D97-AF65-F5344CB8AC3E}">
        <p14:creationId xmlns:p14="http://schemas.microsoft.com/office/powerpoint/2010/main" val="2365306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sz="1200" dirty="0" smtClean="0"/>
              <a:t>Instructors: </a:t>
            </a:r>
          </a:p>
          <a:p>
            <a:pPr>
              <a:spcBef>
                <a:spcPct val="0"/>
              </a:spcBef>
            </a:pPr>
            <a:endParaRPr lang="en-US" sz="1200" dirty="0" smtClean="0"/>
          </a:p>
          <a:p>
            <a:pPr>
              <a:spcBef>
                <a:spcPct val="0"/>
              </a:spcBef>
            </a:pPr>
            <a:r>
              <a:rPr lang="en-US" sz="1200" b="0" dirty="0" smtClean="0">
                <a:latin typeface="Arial" pitchFamily="34" charset="0"/>
                <a:cs typeface="Arial" pitchFamily="34" charset="0"/>
              </a:rPr>
              <a:t>Jet</a:t>
            </a:r>
            <a:r>
              <a:rPr lang="en-US" sz="1200" b="0" baseline="0" dirty="0" smtClean="0">
                <a:latin typeface="Arial" pitchFamily="34" charset="0"/>
                <a:cs typeface="Arial" pitchFamily="34" charset="0"/>
              </a:rPr>
              <a:t>Blue’s founder learned from inside SWA and started a new airline striving for even lower costs than SWA but with better service and additional amenities. This integration of both cost-leadership AND differentiation is difficult but properly implemented it can yield a competitive advantage for a substantial period of time. </a:t>
            </a:r>
            <a:endParaRPr lang="en-US" sz="1200" b="1"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12EE02E5-0AB3-456D-87DB-05645708439C}" type="slidenum">
              <a:rPr lang="en-US" smtClean="0"/>
              <a:pPr/>
              <a:t>16</a:t>
            </a:fld>
            <a:endParaRPr lang="en-US"/>
          </a:p>
        </p:txBody>
      </p:sp>
    </p:spTree>
    <p:extLst>
      <p:ext uri="{BB962C8B-B14F-4D97-AF65-F5344CB8AC3E}">
        <p14:creationId xmlns:p14="http://schemas.microsoft.com/office/powerpoint/2010/main" val="1327789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10000"/>
              </a:lnSpc>
              <a:spcBef>
                <a:spcPts val="0"/>
              </a:spcBef>
              <a:defRPr/>
            </a:pPr>
            <a:r>
              <a:rPr lang="en-US" sz="900" i="1" dirty="0" smtClean="0">
                <a:latin typeface="Arial" pitchFamily="34" charset="0"/>
                <a:cs typeface="Arial" pitchFamily="34" charset="0"/>
              </a:rPr>
              <a:t>Instructors: </a:t>
            </a:r>
          </a:p>
          <a:p>
            <a:pPr>
              <a:lnSpc>
                <a:spcPct val="110000"/>
              </a:lnSpc>
              <a:spcBef>
                <a:spcPts val="0"/>
              </a:spcBef>
              <a:defRPr/>
            </a:pPr>
            <a:endParaRPr lang="en-US" sz="900" i="1" dirty="0" smtClean="0">
              <a:latin typeface="Arial" pitchFamily="34" charset="0"/>
              <a:cs typeface="Arial" pitchFamily="34" charset="0"/>
            </a:endParaRPr>
          </a:p>
          <a:p>
            <a:pPr>
              <a:lnSpc>
                <a:spcPct val="110000"/>
              </a:lnSpc>
              <a:spcBef>
                <a:spcPts val="0"/>
              </a:spcBef>
              <a:defRPr/>
            </a:pPr>
            <a:r>
              <a:rPr lang="en-US" dirty="0" smtClean="0"/>
              <a:t>● </a:t>
            </a:r>
            <a:r>
              <a:rPr lang="en-US" i="1" dirty="0" smtClean="0">
                <a:latin typeface="Arial" pitchFamily="34" charset="0"/>
                <a:cs typeface="Arial" pitchFamily="34" charset="0"/>
              </a:rPr>
              <a:t>Grandiose statements </a:t>
            </a:r>
            <a:r>
              <a:rPr lang="en-US" dirty="0" smtClean="0">
                <a:latin typeface="Arial" pitchFamily="34" charset="0"/>
                <a:cs typeface="Arial" pitchFamily="34" charset="0"/>
              </a:rPr>
              <a:t>“Our strategy is to win” or “We will be #1.” Such statements of desire, on their own, are not strategy. They provide little managerial guidance and frequently fail to address the economic fundamentals. </a:t>
            </a:r>
          </a:p>
          <a:p>
            <a:pPr>
              <a:lnSpc>
                <a:spcPct val="110000"/>
              </a:lnSpc>
              <a:spcBef>
                <a:spcPts val="0"/>
              </a:spcBef>
              <a:buFont typeface="Arial" pitchFamily="34" charset="0"/>
              <a:buChar char="•"/>
              <a:defRPr/>
            </a:pPr>
            <a:endParaRPr lang="en-US" i="1" dirty="0" smtClean="0">
              <a:latin typeface="Arial" pitchFamily="34" charset="0"/>
              <a:cs typeface="Arial" pitchFamily="34" charset="0"/>
            </a:endParaRPr>
          </a:p>
          <a:p>
            <a:pPr>
              <a:lnSpc>
                <a:spcPct val="110000"/>
              </a:lnSpc>
              <a:spcBef>
                <a:spcPts val="0"/>
              </a:spcBef>
              <a:defRPr/>
            </a:pPr>
            <a:r>
              <a:rPr lang="en-US" dirty="0" smtClean="0"/>
              <a:t>● </a:t>
            </a:r>
            <a:r>
              <a:rPr lang="en-US" i="1" dirty="0" smtClean="0">
                <a:latin typeface="Arial" pitchFamily="34" charset="0"/>
                <a:cs typeface="Arial" pitchFamily="34" charset="0"/>
              </a:rPr>
              <a:t>A failure to face a competitive challenge.</a:t>
            </a:r>
            <a:r>
              <a:rPr lang="en-US" i="1" baseline="0" dirty="0" smtClean="0">
                <a:latin typeface="Arial" pitchFamily="34" charset="0"/>
                <a:cs typeface="Arial" pitchFamily="34" charset="0"/>
              </a:rPr>
              <a:t> </a:t>
            </a:r>
            <a:r>
              <a:rPr lang="en-US" dirty="0" smtClean="0">
                <a:latin typeface="Arial" pitchFamily="34" charset="0"/>
                <a:cs typeface="Arial" pitchFamily="34" charset="0"/>
              </a:rPr>
              <a:t>Managers at the now-defunct video rental chain Blockbuster, for example, failed to address the competitive challenges posed by new players such as Netflix, </a:t>
            </a:r>
            <a:r>
              <a:rPr lang="en-US" dirty="0" err="1" smtClean="0">
                <a:latin typeface="Arial" pitchFamily="34" charset="0"/>
                <a:cs typeface="Arial" pitchFamily="34" charset="0"/>
              </a:rPr>
              <a:t>Redbox</a:t>
            </a:r>
            <a:r>
              <a:rPr lang="en-US" dirty="0" smtClean="0">
                <a:latin typeface="Arial" pitchFamily="34" charset="0"/>
                <a:cs typeface="Arial" pitchFamily="34" charset="0"/>
              </a:rPr>
              <a:t>, Amazon Prime, and Hulu. </a:t>
            </a:r>
          </a:p>
          <a:p>
            <a:pPr>
              <a:lnSpc>
                <a:spcPct val="110000"/>
              </a:lnSpc>
              <a:spcBef>
                <a:spcPts val="0"/>
              </a:spcBef>
              <a:buFont typeface="Arial" pitchFamily="34" charset="0"/>
              <a:buChar char="•"/>
              <a:defRPr/>
            </a:pPr>
            <a:endParaRPr lang="en-US" i="1" dirty="0" smtClean="0">
              <a:latin typeface="Arial" pitchFamily="34" charset="0"/>
              <a:cs typeface="Arial" pitchFamily="34" charset="0"/>
            </a:endParaRPr>
          </a:p>
          <a:p>
            <a:pPr>
              <a:lnSpc>
                <a:spcPct val="110000"/>
              </a:lnSpc>
              <a:spcBef>
                <a:spcPts val="0"/>
              </a:spcBef>
              <a:defRPr/>
            </a:pPr>
            <a:r>
              <a:rPr lang="en-US" dirty="0" smtClean="0"/>
              <a:t>● </a:t>
            </a:r>
            <a:r>
              <a:rPr lang="en-US" i="1" dirty="0" smtClean="0">
                <a:latin typeface="Arial" pitchFamily="34" charset="0"/>
                <a:cs typeface="Arial" pitchFamily="34" charset="0"/>
              </a:rPr>
              <a:t>Operational effectiveness, competitive benchmarking, or other tactical tools are not strategy. </a:t>
            </a:r>
            <a:r>
              <a:rPr lang="en-US" dirty="0" smtClean="0">
                <a:latin typeface="Arial" pitchFamily="34" charset="0"/>
                <a:cs typeface="Arial" pitchFamily="34" charset="0"/>
              </a:rPr>
              <a:t>People casually refer to a host of different policies and initiatives as some sort of strategy: pricing strategy, Internet strategy, alliance strategy, operations strategy, IT strategy, brand strategy, marketing strategy, HR strategy, China strategy, and so on. All these elements may be </a:t>
            </a:r>
            <a:r>
              <a:rPr lang="en-US" i="1" dirty="0" smtClean="0">
                <a:latin typeface="Arial" pitchFamily="34" charset="0"/>
                <a:cs typeface="Arial" pitchFamily="34" charset="0"/>
              </a:rPr>
              <a:t>part</a:t>
            </a:r>
            <a:r>
              <a:rPr lang="en-US" dirty="0" smtClean="0">
                <a:latin typeface="Arial" pitchFamily="34" charset="0"/>
                <a:cs typeface="Arial" pitchFamily="34" charset="0"/>
              </a:rPr>
              <a:t> of a firm’s functional and global initiatives to support its competitive strategy. </a:t>
            </a:r>
            <a:endParaRPr lang="en-US" dirty="0" smtClean="0"/>
          </a:p>
          <a:p>
            <a:pPr>
              <a:lnSpc>
                <a:spcPct val="110000"/>
              </a:lnSpc>
              <a:spcBef>
                <a:spcPts val="0"/>
              </a:spcBef>
              <a:defRPr/>
            </a:pPr>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18</a:t>
            </a:fld>
            <a:endParaRPr lang="en-US"/>
          </a:p>
        </p:txBody>
      </p:sp>
    </p:spTree>
    <p:extLst>
      <p:ext uri="{BB962C8B-B14F-4D97-AF65-F5344CB8AC3E}">
        <p14:creationId xmlns:p14="http://schemas.microsoft.com/office/powerpoint/2010/main" val="3446563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34" charset="0"/>
                <a:ea typeface="+mn-ea"/>
                <a:cs typeface="Arial" pitchFamily="34" charset="0"/>
              </a:rPr>
              <a:t>Instructors: </a:t>
            </a:r>
          </a:p>
          <a:p>
            <a:endParaRPr lang="en-US" sz="1200" b="0" i="0" u="none" strike="noStrike" kern="1200" baseline="0" dirty="0" smtClean="0">
              <a:solidFill>
                <a:schemeClr val="tx1"/>
              </a:solidFill>
              <a:latin typeface="Arial" pitchFamily="34" charset="0"/>
              <a:ea typeface="+mn-ea"/>
              <a:cs typeface="Arial" pitchFamily="34" charset="0"/>
            </a:endParaRPr>
          </a:p>
          <a:p>
            <a:r>
              <a:rPr lang="en-US" sz="1200" b="0" i="0" u="none" strike="noStrike" kern="1200" baseline="0" dirty="0" smtClean="0">
                <a:solidFill>
                  <a:schemeClr val="tx1"/>
                </a:solidFill>
                <a:latin typeface="Arial" pitchFamily="34" charset="0"/>
                <a:ea typeface="+mn-ea"/>
                <a:cs typeface="Arial" pitchFamily="34" charset="0"/>
              </a:rPr>
              <a:t>While these two factors are INTERDEPENDENT, a key point which is evident in the exhibit following </a:t>
            </a:r>
          </a:p>
          <a:p>
            <a:r>
              <a:rPr lang="en-US" sz="1200" b="0" i="0" u="none" strike="noStrike" kern="1200" baseline="0" dirty="0" smtClean="0">
                <a:solidFill>
                  <a:schemeClr val="tx1"/>
                </a:solidFill>
                <a:latin typeface="Arial" pitchFamily="34" charset="0"/>
                <a:ea typeface="+mn-ea"/>
                <a:cs typeface="Arial" pitchFamily="34" charset="0"/>
              </a:rPr>
              <a:t>is that </a:t>
            </a:r>
            <a:r>
              <a:rPr lang="en-US" sz="1200" b="0" i="1" u="none" strike="noStrike" kern="1200" baseline="0" dirty="0" smtClean="0">
                <a:solidFill>
                  <a:schemeClr val="tx1"/>
                </a:solidFill>
                <a:latin typeface="Arial" pitchFamily="34" charset="0"/>
                <a:ea typeface="+mn-ea"/>
                <a:cs typeface="Arial" pitchFamily="34" charset="0"/>
              </a:rPr>
              <a:t>managers’ actions tend to be </a:t>
            </a:r>
            <a:r>
              <a:rPr lang="en-US" sz="1200" b="1" i="1" u="none" strike="noStrike" kern="1200" baseline="0" dirty="0" smtClean="0">
                <a:solidFill>
                  <a:schemeClr val="tx1"/>
                </a:solidFill>
                <a:latin typeface="Arial" pitchFamily="34" charset="0"/>
                <a:ea typeface="+mn-ea"/>
                <a:cs typeface="Arial" pitchFamily="34" charset="0"/>
              </a:rPr>
              <a:t>more important </a:t>
            </a:r>
            <a:r>
              <a:rPr lang="en-US" sz="1200" b="0" i="1" u="none" strike="noStrike" kern="1200" baseline="0" dirty="0" smtClean="0">
                <a:solidFill>
                  <a:schemeClr val="tx1"/>
                </a:solidFill>
                <a:latin typeface="Arial" pitchFamily="34" charset="0"/>
                <a:ea typeface="+mn-ea"/>
                <a:cs typeface="Arial" pitchFamily="34" charset="0"/>
              </a:rPr>
              <a:t>in determining</a:t>
            </a:r>
          </a:p>
          <a:p>
            <a:r>
              <a:rPr lang="en-US" sz="1200" b="0" i="1" u="none" strike="noStrike" kern="1200" baseline="0" dirty="0" smtClean="0">
                <a:solidFill>
                  <a:schemeClr val="tx1"/>
                </a:solidFill>
                <a:latin typeface="Arial" pitchFamily="34" charset="0"/>
                <a:ea typeface="+mn-ea"/>
                <a:cs typeface="Arial" pitchFamily="34" charset="0"/>
              </a:rPr>
              <a:t>firm performance than the forces exerted on the firm by its external environment.</a:t>
            </a:r>
          </a:p>
          <a:p>
            <a:endParaRPr lang="en-US" sz="1200" b="0" i="1" u="none" strike="noStrike" kern="1200" baseline="0" dirty="0" smtClean="0">
              <a:solidFill>
                <a:schemeClr val="tx1"/>
              </a:solidFill>
              <a:latin typeface="Arial" pitchFamily="34" charset="0"/>
              <a:ea typeface="+mn-ea"/>
              <a:cs typeface="Arial" pitchFamily="34" charset="0"/>
            </a:endParaRPr>
          </a:p>
          <a:p>
            <a:r>
              <a:rPr lang="en-US" sz="1200" b="0" i="1" u="none" strike="noStrike" kern="1200" baseline="0" dirty="0" smtClean="0">
                <a:solidFill>
                  <a:schemeClr val="tx1"/>
                </a:solidFill>
                <a:latin typeface="Arial" pitchFamily="34" charset="0"/>
                <a:ea typeface="+mn-ea"/>
                <a:cs typeface="Arial" pitchFamily="34" charset="0"/>
              </a:rPr>
              <a:t>As strategy instructors we can all be glad for this as it provides empirical evidence that our course can help managers improve the performance of their firms! </a:t>
            </a:r>
            <a:endParaRPr lang="en-US" dirty="0" smtClean="0"/>
          </a:p>
          <a:p>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19</a:t>
            </a:fld>
            <a:endParaRPr lang="en-US"/>
          </a:p>
        </p:txBody>
      </p:sp>
    </p:spTree>
    <p:extLst>
      <p:ext uri="{BB962C8B-B14F-4D97-AF65-F5344CB8AC3E}">
        <p14:creationId xmlns:p14="http://schemas.microsoft.com/office/powerpoint/2010/main" val="24332832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Instructors:</a:t>
            </a:r>
          </a:p>
          <a:p>
            <a:endParaRPr lang="en-US" dirty="0" smtClean="0"/>
          </a:p>
          <a:p>
            <a:r>
              <a:rPr lang="en-US" dirty="0" smtClean="0"/>
              <a:t>The</a:t>
            </a:r>
            <a:r>
              <a:rPr lang="en-US" baseline="0" dirty="0" smtClean="0"/>
              <a:t> lessons of Apple &amp; HP in the text are strikingly different over the past 20 years. Of course we don’t know what the next 20 years will hold for these two technology stalwarts. </a:t>
            </a:r>
          </a:p>
          <a:p>
            <a:endParaRPr lang="en-US" baseline="0" dirty="0" smtClean="0"/>
          </a:p>
          <a:p>
            <a:r>
              <a:rPr lang="en-US" baseline="0" dirty="0" smtClean="0"/>
              <a:t>The digital companion to this book </a:t>
            </a:r>
            <a:r>
              <a:rPr lang="en-US" b="1" baseline="0" dirty="0" smtClean="0"/>
              <a:t>McGraw-Hill Connect</a:t>
            </a:r>
            <a:r>
              <a:rPr lang="en-US" baseline="0" dirty="0" smtClean="0"/>
              <a:t> has an interactive exercise on this section of the textbook. It builds student confidence on stakeholders (LO 1-4). </a:t>
            </a:r>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21</a:t>
            </a:fld>
            <a:endParaRPr lang="en-US"/>
          </a:p>
        </p:txBody>
      </p:sp>
    </p:spTree>
    <p:extLst>
      <p:ext uri="{BB962C8B-B14F-4D97-AF65-F5344CB8AC3E}">
        <p14:creationId xmlns:p14="http://schemas.microsoft.com/office/powerpoint/2010/main" val="7033273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ctr">
              <a:buFont typeface="Arial" pitchFamily="34" charset="0"/>
              <a:buNone/>
              <a:defRPr/>
            </a:pPr>
            <a:r>
              <a:rPr lang="en-US" b="0" dirty="0" smtClean="0">
                <a:latin typeface="Arial" pitchFamily="34" charset="0"/>
                <a:cs typeface="Arial" pitchFamily="34" charset="0"/>
              </a:rPr>
              <a:t>Instructors: </a:t>
            </a:r>
          </a:p>
          <a:p>
            <a:pPr fontAlgn="ctr">
              <a:buFont typeface="Arial" pitchFamily="34" charset="0"/>
              <a:buNone/>
              <a:defRPr/>
            </a:pPr>
            <a:endParaRPr lang="en-US" b="0" dirty="0" smtClean="0">
              <a:latin typeface="Arial" pitchFamily="34" charset="0"/>
              <a:cs typeface="Arial" pitchFamily="34" charset="0"/>
            </a:endParaRPr>
          </a:p>
          <a:p>
            <a:r>
              <a:rPr lang="en-US" b="0" dirty="0" smtClean="0">
                <a:latin typeface="Arial" pitchFamily="34" charset="0"/>
                <a:cs typeface="Arial" pitchFamily="34" charset="0"/>
              </a:rPr>
              <a:t>At</a:t>
            </a:r>
            <a:r>
              <a:rPr lang="en-US" b="0" baseline="0" dirty="0" smtClean="0">
                <a:latin typeface="Arial" pitchFamily="34" charset="0"/>
                <a:cs typeface="Arial" pitchFamily="34" charset="0"/>
              </a:rPr>
              <a:t> the end of the chapter Small-Group exercise 1 may be used to further student involvement in this topic. In particular, s</a:t>
            </a:r>
            <a:r>
              <a:rPr lang="en-US" sz="1200" b="0" i="0" u="none" strike="noStrike" kern="1200" baseline="0" dirty="0" smtClean="0">
                <a:solidFill>
                  <a:schemeClr val="tx1"/>
                </a:solidFill>
                <a:latin typeface="Arial" pitchFamily="34" charset="0"/>
                <a:ea typeface="+mn-ea"/>
                <a:cs typeface="Arial" pitchFamily="34" charset="0"/>
              </a:rPr>
              <a:t>tudents in New Jersey, Louisiana, Texas, Japan and other areas that have recently experienced natural disasters will be able to relate to this topic.</a:t>
            </a:r>
          </a:p>
          <a:p>
            <a:endParaRPr lang="en-US" sz="1200" b="0" i="0" u="none" strike="noStrike" kern="1200" baseline="0" dirty="0" smtClean="0">
              <a:solidFill>
                <a:schemeClr val="tx1"/>
              </a:solidFill>
              <a:latin typeface="Arial" pitchFamily="34" charset="0"/>
              <a:ea typeface="+mn-ea"/>
              <a:cs typeface="Arial" pitchFamily="34" charset="0"/>
            </a:endParaRPr>
          </a:p>
          <a:p>
            <a:r>
              <a:rPr lang="en-US" sz="1200" b="0" i="0" u="none" strike="noStrike" kern="1200" baseline="0" dirty="0" smtClean="0">
                <a:solidFill>
                  <a:schemeClr val="tx1"/>
                </a:solidFill>
                <a:latin typeface="Arial" pitchFamily="34" charset="0"/>
                <a:ea typeface="+mn-ea"/>
                <a:cs typeface="Arial" pitchFamily="34" charset="0"/>
              </a:rPr>
              <a:t>This exercise can be used to push students to address this problem from the different perspectives. The instruction manual also has some ideas for a class exercise around this topic. </a:t>
            </a:r>
            <a:endParaRPr lang="en-US"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12EE02E5-0AB3-456D-87DB-05645708439C}" type="slidenum">
              <a:rPr lang="en-US" smtClean="0"/>
              <a:pPr/>
              <a:t>22</a:t>
            </a:fld>
            <a:endParaRPr lang="en-US"/>
          </a:p>
        </p:txBody>
      </p:sp>
    </p:spTree>
    <p:extLst>
      <p:ext uri="{BB962C8B-B14F-4D97-AF65-F5344CB8AC3E}">
        <p14:creationId xmlns:p14="http://schemas.microsoft.com/office/powerpoint/2010/main" val="24300718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23</a:t>
            </a:fld>
            <a:endParaRPr lang="en-US"/>
          </a:p>
        </p:txBody>
      </p:sp>
    </p:spTree>
    <p:extLst>
      <p:ext uri="{BB962C8B-B14F-4D97-AF65-F5344CB8AC3E}">
        <p14:creationId xmlns:p14="http://schemas.microsoft.com/office/powerpoint/2010/main" val="1471740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Instructors:</a:t>
            </a:r>
          </a:p>
          <a:p>
            <a:endParaRPr lang="en-US" dirty="0" smtClean="0"/>
          </a:p>
          <a:p>
            <a:r>
              <a:rPr lang="en-US" dirty="0" smtClean="0"/>
              <a:t>Important</a:t>
            </a:r>
            <a:r>
              <a:rPr lang="en-US" baseline="0" dirty="0" smtClean="0"/>
              <a:t> concepts throughout this chapter are introduced here. </a:t>
            </a:r>
          </a:p>
          <a:p>
            <a:r>
              <a:rPr lang="en-US" baseline="0" dirty="0" smtClean="0"/>
              <a:t>- The role of competitive advantage</a:t>
            </a:r>
          </a:p>
          <a:p>
            <a:r>
              <a:rPr lang="en-US" baseline="0" dirty="0" smtClean="0"/>
              <a:t>- The importance of stakeholders</a:t>
            </a:r>
          </a:p>
          <a:p>
            <a:r>
              <a:rPr lang="en-US" baseline="0" dirty="0" smtClean="0"/>
              <a:t>- The integrative AFI framework</a:t>
            </a:r>
            <a:endParaRPr lang="en-US" dirty="0" smtClean="0"/>
          </a:p>
          <a:p>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3</a:t>
            </a:fld>
            <a:endParaRPr lang="en-US"/>
          </a:p>
        </p:txBody>
      </p:sp>
    </p:spTree>
    <p:extLst>
      <p:ext uri="{BB962C8B-B14F-4D97-AF65-F5344CB8AC3E}">
        <p14:creationId xmlns:p14="http://schemas.microsoft.com/office/powerpoint/2010/main" val="37966721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12EE02E5-0AB3-456D-87DB-05645708439C}" type="slidenum">
              <a:rPr lang="en-US" smtClean="0"/>
              <a:pPr/>
              <a:t>24</a:t>
            </a:fld>
            <a:endParaRPr lang="en-US"/>
          </a:p>
        </p:txBody>
      </p:sp>
    </p:spTree>
    <p:extLst>
      <p:ext uri="{BB962C8B-B14F-4D97-AF65-F5344CB8AC3E}">
        <p14:creationId xmlns:p14="http://schemas.microsoft.com/office/powerpoint/2010/main" val="11761743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457200" marR="0" lvl="1" indent="0" algn="l" defTabSz="914400" rtl="0" eaLnBrk="0" fontAlgn="base" latinLnBrk="0" hangingPunct="0">
              <a:lnSpc>
                <a:spcPct val="100000"/>
              </a:lnSpc>
              <a:spcBef>
                <a:spcPct val="0"/>
              </a:spcBef>
              <a:spcAft>
                <a:spcPct val="0"/>
              </a:spcAft>
              <a:buClrTx/>
              <a:buSzTx/>
              <a:buFont typeface="Arial" pitchFamily="34" charset="0"/>
              <a:buNone/>
              <a:tabLst/>
              <a:defRPr/>
            </a:pPr>
            <a:r>
              <a:rPr lang="en-US" dirty="0" smtClean="0">
                <a:latin typeface="Arial" pitchFamily="34" charset="0"/>
                <a:cs typeface="Arial" pitchFamily="34" charset="0"/>
              </a:rPr>
              <a:t>Instructors:</a:t>
            </a:r>
            <a:r>
              <a:rPr lang="en-US" baseline="0" dirty="0" smtClean="0">
                <a:latin typeface="Arial" pitchFamily="34" charset="0"/>
                <a:cs typeface="Arial" pitchFamily="34" charset="0"/>
              </a:rPr>
              <a:t> </a:t>
            </a:r>
          </a:p>
          <a:p>
            <a:pPr marL="457200" marR="0" lvl="1" indent="0" algn="l" defTabSz="914400" rtl="0" eaLnBrk="0" fontAlgn="base" latinLnBrk="0" hangingPunct="0">
              <a:lnSpc>
                <a:spcPct val="100000"/>
              </a:lnSpc>
              <a:spcBef>
                <a:spcPct val="0"/>
              </a:spcBef>
              <a:spcAft>
                <a:spcPct val="0"/>
              </a:spcAft>
              <a:buClrTx/>
              <a:buSzTx/>
              <a:buFont typeface="Arial" pitchFamily="34" charset="0"/>
              <a:buNone/>
              <a:tabLst/>
              <a:defRPr/>
            </a:pPr>
            <a:endParaRPr lang="en-US" baseline="0" dirty="0" smtClean="0">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 typeface="Arial" pitchFamily="34" charset="0"/>
              <a:buNone/>
              <a:tabLst/>
              <a:defRPr/>
            </a:pPr>
            <a:r>
              <a:rPr lang="en-US" sz="1200" b="1" kern="1200" dirty="0" smtClean="0">
                <a:solidFill>
                  <a:schemeClr val="tx1"/>
                </a:solidFill>
                <a:effectLst/>
                <a:latin typeface="Arial" pitchFamily="34" charset="0"/>
                <a:cs typeface="Arial" pitchFamily="34" charset="0"/>
              </a:rPr>
              <a:t>Target Corporation </a:t>
            </a:r>
            <a:r>
              <a:rPr lang="en-US" sz="1200" b="0" kern="1200" dirty="0" smtClean="0">
                <a:solidFill>
                  <a:schemeClr val="tx1"/>
                </a:solidFill>
                <a:effectLst/>
                <a:latin typeface="Arial" pitchFamily="34" charset="0"/>
                <a:cs typeface="Arial" pitchFamily="34" charset="0"/>
              </a:rPr>
              <a:t>is</a:t>
            </a:r>
            <a:r>
              <a:rPr lang="en-US" sz="1200" b="0" kern="1200" baseline="0" dirty="0" smtClean="0">
                <a:solidFill>
                  <a:schemeClr val="tx1"/>
                </a:solidFill>
                <a:effectLst/>
                <a:latin typeface="Arial" pitchFamily="34" charset="0"/>
                <a:cs typeface="Arial" pitchFamily="34" charset="0"/>
              </a:rPr>
              <a:t> used as an example in the book. The class may be able to bring in other examples. Be sure to have the students identify the stakeholder group affected by their example. </a:t>
            </a:r>
            <a:endParaRPr lang="en-US" sz="1200" b="1" kern="1200" dirty="0" smtClean="0">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 typeface="Arial" pitchFamily="34" charset="0"/>
              <a:buNone/>
              <a:tabLst/>
              <a:defRPr/>
            </a:pPr>
            <a:endParaRPr lang="en-US" sz="1200" b="1" kern="1200" dirty="0" smtClean="0">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12EE02E5-0AB3-456D-87DB-05645708439C}" type="slidenum">
              <a:rPr lang="en-US" smtClean="0"/>
              <a:pPr/>
              <a:t>26</a:t>
            </a:fld>
            <a:endParaRPr lang="en-US"/>
          </a:p>
        </p:txBody>
      </p:sp>
    </p:spTree>
    <p:extLst>
      <p:ext uri="{BB962C8B-B14F-4D97-AF65-F5344CB8AC3E}">
        <p14:creationId xmlns:p14="http://schemas.microsoft.com/office/powerpoint/2010/main" val="14907125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Instructors: </a:t>
            </a:r>
          </a:p>
          <a:p>
            <a:endParaRPr lang="en-US" dirty="0" smtClean="0"/>
          </a:p>
          <a:p>
            <a:r>
              <a:rPr lang="en-US" dirty="0" smtClean="0"/>
              <a:t>Managers </a:t>
            </a:r>
            <a:r>
              <a:rPr lang="en-US" dirty="0" smtClean="0">
                <a:latin typeface="Arial" pitchFamily="34" charset="0"/>
                <a:cs typeface="Arial" pitchFamily="34" charset="0"/>
              </a:rPr>
              <a:t>must go through a five-step process when recognizing and addressing stakeholders’ claims. In each step, managers must pay particular attention to three important stakeholder attributes: </a:t>
            </a:r>
            <a:r>
              <a:rPr lang="en-US" i="1" dirty="0" smtClean="0">
                <a:latin typeface="Arial" pitchFamily="34" charset="0"/>
                <a:cs typeface="Arial" pitchFamily="34" charset="0"/>
              </a:rPr>
              <a:t>power, legitimacy,</a:t>
            </a:r>
            <a:r>
              <a:rPr lang="en-US" dirty="0" smtClean="0">
                <a:latin typeface="Arial" pitchFamily="34" charset="0"/>
                <a:cs typeface="Arial" pitchFamily="34" charset="0"/>
              </a:rPr>
              <a:t> and </a:t>
            </a:r>
            <a:r>
              <a:rPr lang="en-US" i="1" dirty="0" smtClean="0">
                <a:latin typeface="Arial" pitchFamily="34" charset="0"/>
                <a:cs typeface="Arial" pitchFamily="34" charset="0"/>
              </a:rPr>
              <a:t>urgency.</a:t>
            </a:r>
          </a:p>
          <a:p>
            <a:endParaRPr lang="en-US" i="1" dirty="0" smtClean="0">
              <a:latin typeface="Arial" pitchFamily="34" charset="0"/>
              <a:cs typeface="Arial" pitchFamily="34" charset="0"/>
            </a:endParaRPr>
          </a:p>
          <a:p>
            <a:r>
              <a:rPr lang="en-US" i="0" dirty="0" smtClean="0">
                <a:latin typeface="Arial" pitchFamily="34" charset="0"/>
                <a:cs typeface="Arial" pitchFamily="34" charset="0"/>
              </a:rPr>
              <a:t>The</a:t>
            </a:r>
            <a:r>
              <a:rPr lang="en-US" i="0" baseline="0" dirty="0" smtClean="0">
                <a:latin typeface="Arial" pitchFamily="34" charset="0"/>
                <a:cs typeface="Arial" pitchFamily="34" charset="0"/>
              </a:rPr>
              <a:t> BP strategy highlight (1.2) can be used to enliven a discussion of the five step process here and the following slide of exhibit 1.3. </a:t>
            </a:r>
            <a:endParaRPr lang="en-US" i="0" dirty="0" smtClean="0">
              <a:latin typeface="Arial" pitchFamily="34" charset="0"/>
              <a:cs typeface="Arial" pitchFamily="34" charset="0"/>
            </a:endParaRPr>
          </a:p>
          <a:p>
            <a:endParaRPr lang="en-US"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12EE02E5-0AB3-456D-87DB-05645708439C}" type="slidenum">
              <a:rPr lang="en-US" smtClean="0"/>
              <a:pPr/>
              <a:t>27</a:t>
            </a:fld>
            <a:endParaRPr lang="en-US"/>
          </a:p>
        </p:txBody>
      </p:sp>
    </p:spTree>
    <p:extLst>
      <p:ext uri="{BB962C8B-B14F-4D97-AF65-F5344CB8AC3E}">
        <p14:creationId xmlns:p14="http://schemas.microsoft.com/office/powerpoint/2010/main" val="14421475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953000"/>
          </a:xfrm>
        </p:spPr>
        <p:txBody>
          <a:bodyPr>
            <a:normAutofit/>
          </a:bodyPr>
          <a:lstStyle/>
          <a:p>
            <a:pPr>
              <a:buFont typeface="Arial" pitchFamily="34" charset="0"/>
              <a:buNone/>
              <a:defRPr/>
            </a:pPr>
            <a:r>
              <a:rPr lang="en-US" dirty="0" smtClean="0">
                <a:latin typeface="Arial" pitchFamily="34" charset="0"/>
                <a:cs typeface="Arial" pitchFamily="34" charset="0"/>
              </a:rPr>
              <a:t>Instructors:</a:t>
            </a:r>
            <a:r>
              <a:rPr lang="en-US" baseline="0" dirty="0" smtClean="0">
                <a:latin typeface="Arial" pitchFamily="34" charset="0"/>
                <a:cs typeface="Arial" pitchFamily="34" charset="0"/>
              </a:rPr>
              <a:t> </a:t>
            </a:r>
          </a:p>
          <a:p>
            <a:pPr>
              <a:buFont typeface="Arial" pitchFamily="34" charset="0"/>
              <a:buNone/>
              <a:defRPr/>
            </a:pPr>
            <a:endParaRPr lang="en-US" dirty="0" smtClean="0">
              <a:latin typeface="Arial" pitchFamily="34" charset="0"/>
              <a:cs typeface="Arial" pitchFamily="34" charset="0"/>
            </a:endParaRPr>
          </a:p>
          <a:p>
            <a:pPr marL="0" marR="0" indent="0" algn="l" defTabSz="914400" rtl="0" eaLnBrk="1" fontAlgn="auto" latinLnBrk="0" hangingPunct="1">
              <a:lnSpc>
                <a:spcPct val="100000"/>
              </a:lnSpc>
              <a:spcBef>
                <a:spcPts val="432"/>
              </a:spcBef>
              <a:spcAft>
                <a:spcPts val="0"/>
              </a:spcAft>
              <a:buClrTx/>
              <a:buSzTx/>
              <a:buFont typeface="Arial" pitchFamily="34" charset="0"/>
              <a:buNone/>
              <a:tabLst/>
              <a:defRPr/>
            </a:pPr>
            <a:r>
              <a:rPr lang="en-US" baseline="0" dirty="0" smtClean="0"/>
              <a:t>The digital companion to this book </a:t>
            </a:r>
            <a:r>
              <a:rPr lang="en-US" b="1" baseline="0" dirty="0" smtClean="0"/>
              <a:t>McGraw-Hill Connect</a:t>
            </a:r>
            <a:r>
              <a:rPr lang="en-US" baseline="0" dirty="0" smtClean="0"/>
              <a:t> has an interactive exercise on this section of the textbook. It builds student confidence on stakeholders (LO 1-5). </a:t>
            </a:r>
            <a:endParaRPr lang="en-US" dirty="0" smtClean="0"/>
          </a:p>
          <a:p>
            <a:pPr>
              <a:buFont typeface="Arial" pitchFamily="34" charset="0"/>
              <a:buNone/>
              <a:defRPr/>
            </a:pPr>
            <a:endParaRPr lang="en-US" dirty="0" smtClean="0">
              <a:latin typeface="Arial" pitchFamily="34" charset="0"/>
              <a:cs typeface="Arial" pitchFamily="34" charset="0"/>
            </a:endParaRPr>
          </a:p>
          <a:p>
            <a:pPr>
              <a:buFont typeface="Arial" pitchFamily="34" charset="0"/>
              <a:buNone/>
              <a:defRPr/>
            </a:pPr>
            <a:endParaRPr lang="en-US"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12EE02E5-0AB3-456D-87DB-05645708439C}" type="slidenum">
              <a:rPr lang="en-US" smtClean="0"/>
              <a:pPr/>
              <a:t>29</a:t>
            </a:fld>
            <a:endParaRPr lang="en-US"/>
          </a:p>
        </p:txBody>
      </p:sp>
    </p:spTree>
    <p:extLst>
      <p:ext uri="{BB962C8B-B14F-4D97-AF65-F5344CB8AC3E}">
        <p14:creationId xmlns:p14="http://schemas.microsoft.com/office/powerpoint/2010/main" val="832029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defRPr/>
            </a:pPr>
            <a:endParaRPr lang="en-US"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12EE02E5-0AB3-456D-87DB-05645708439C}" type="slidenum">
              <a:rPr lang="en-US" smtClean="0"/>
              <a:pPr/>
              <a:t>31</a:t>
            </a:fld>
            <a:endParaRPr lang="en-US"/>
          </a:p>
        </p:txBody>
      </p:sp>
    </p:spTree>
    <p:extLst>
      <p:ext uri="{BB962C8B-B14F-4D97-AF65-F5344CB8AC3E}">
        <p14:creationId xmlns:p14="http://schemas.microsoft.com/office/powerpoint/2010/main" val="33355935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buFont typeface="Arial" pitchFamily="34" charset="0"/>
              <a:buNone/>
            </a:pPr>
            <a:endParaRPr lang="en-US"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12EE02E5-0AB3-456D-87DB-05645708439C}" type="slidenum">
              <a:rPr lang="en-US" smtClean="0"/>
              <a:pPr/>
              <a:t>32</a:t>
            </a:fld>
            <a:endParaRPr lang="en-US"/>
          </a:p>
        </p:txBody>
      </p:sp>
    </p:spTree>
    <p:extLst>
      <p:ext uri="{BB962C8B-B14F-4D97-AF65-F5344CB8AC3E}">
        <p14:creationId xmlns:p14="http://schemas.microsoft.com/office/powerpoint/2010/main" val="16149436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buFont typeface="Arial" pitchFamily="34" charset="0"/>
              <a:buNone/>
            </a:pPr>
            <a:endParaRPr lang="en-US"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12EE02E5-0AB3-456D-87DB-05645708439C}" type="slidenum">
              <a:rPr lang="en-US" smtClean="0"/>
              <a:pPr/>
              <a:t>33</a:t>
            </a:fld>
            <a:endParaRPr lang="en-US"/>
          </a:p>
        </p:txBody>
      </p:sp>
    </p:spTree>
    <p:extLst>
      <p:ext uri="{BB962C8B-B14F-4D97-AF65-F5344CB8AC3E}">
        <p14:creationId xmlns:p14="http://schemas.microsoft.com/office/powerpoint/2010/main" val="29234026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buFont typeface="Arial" pitchFamily="34" charset="0"/>
              <a:buNone/>
            </a:pPr>
            <a:endParaRPr lang="en-US"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12EE02E5-0AB3-456D-87DB-05645708439C}" type="slidenum">
              <a:rPr lang="en-US" smtClean="0"/>
              <a:pPr/>
              <a:t>34</a:t>
            </a:fld>
            <a:endParaRPr lang="en-US"/>
          </a:p>
        </p:txBody>
      </p:sp>
    </p:spTree>
    <p:extLst>
      <p:ext uri="{BB962C8B-B14F-4D97-AF65-F5344CB8AC3E}">
        <p14:creationId xmlns:p14="http://schemas.microsoft.com/office/powerpoint/2010/main" val="16969685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ctr">
              <a:spcBef>
                <a:spcPct val="0"/>
              </a:spcBef>
            </a:pPr>
            <a:r>
              <a:rPr lang="en-US" sz="1200" kern="1200" dirty="0" smtClean="0">
                <a:solidFill>
                  <a:schemeClr val="tx1"/>
                </a:solidFill>
                <a:effectLst/>
                <a:latin typeface="Arial" pitchFamily="34" charset="0"/>
                <a:ea typeface="+mn-ea"/>
                <a:cs typeface="Arial" pitchFamily="34" charset="0"/>
              </a:rPr>
              <a:t>Instructors</a:t>
            </a:r>
            <a:r>
              <a:rPr lang="en-US" sz="1200" kern="1200" baseline="0" dirty="0" smtClean="0">
                <a:solidFill>
                  <a:schemeClr val="tx1"/>
                </a:solidFill>
                <a:effectLst/>
                <a:latin typeface="Arial" pitchFamily="34" charset="0"/>
                <a:ea typeface="+mn-ea"/>
                <a:cs typeface="Arial" pitchFamily="34" charset="0"/>
              </a:rPr>
              <a:t>: </a:t>
            </a:r>
            <a:endParaRPr lang="en-US" sz="1200" kern="1200" dirty="0" smtClean="0">
              <a:solidFill>
                <a:schemeClr val="tx1"/>
              </a:solidFill>
              <a:effectLst/>
              <a:latin typeface="Arial" pitchFamily="34" charset="0"/>
              <a:ea typeface="+mn-ea"/>
              <a:cs typeface="Arial" pitchFamily="34" charset="0"/>
            </a:endParaRPr>
          </a:p>
          <a:p>
            <a:pPr fontAlgn="ctr">
              <a:spcBef>
                <a:spcPct val="0"/>
              </a:spcBef>
            </a:pPr>
            <a:endParaRPr lang="en-US" sz="1200" kern="1200" dirty="0" smtClean="0">
              <a:solidFill>
                <a:schemeClr val="tx1"/>
              </a:solidFill>
              <a:effectLst/>
              <a:latin typeface="Arial" pitchFamily="34" charset="0"/>
              <a:ea typeface="+mn-ea"/>
              <a:cs typeface="Arial" pitchFamily="34" charset="0"/>
            </a:endParaRPr>
          </a:p>
          <a:p>
            <a:r>
              <a:rPr lang="en-US" dirty="0" smtClean="0"/>
              <a:t>The instructor’s manual has the following link to a 1 minutes and 43 second</a:t>
            </a:r>
            <a:r>
              <a:rPr lang="en-US" baseline="0" dirty="0" smtClean="0"/>
              <a:t> video by a strategy consultant at BCG Australia</a:t>
            </a:r>
            <a:endParaRPr lang="en-US" dirty="0" smtClean="0"/>
          </a:p>
          <a:p>
            <a:endParaRPr lang="en-US" dirty="0" smtClean="0"/>
          </a:p>
          <a:p>
            <a:r>
              <a:rPr lang="en-US" sz="1200" b="0" i="0" u="none" strike="noStrike" kern="1200" baseline="0" dirty="0" smtClean="0">
                <a:solidFill>
                  <a:schemeClr val="tx1"/>
                </a:solidFill>
                <a:latin typeface="Arial" pitchFamily="34" charset="0"/>
                <a:ea typeface="+mn-ea"/>
                <a:cs typeface="Arial" pitchFamily="34" charset="0"/>
              </a:rPr>
              <a:t>A nice video to illustrate the implications for strategists is this one by James Goth, Partner and Managing Director of BCG,</a:t>
            </a:r>
          </a:p>
          <a:p>
            <a:r>
              <a:rPr lang="en-US" sz="1200" b="0" i="0" u="none" strike="noStrike" kern="1200" baseline="0" dirty="0" smtClean="0">
                <a:solidFill>
                  <a:schemeClr val="tx1"/>
                </a:solidFill>
                <a:latin typeface="Arial" pitchFamily="34" charset="0"/>
                <a:ea typeface="+mn-ea"/>
                <a:cs typeface="Arial" pitchFamily="34" charset="0"/>
              </a:rPr>
              <a:t>Competitive Advantage . He discusses the meaning of competitive advantage and strategy. </a:t>
            </a:r>
            <a:r>
              <a:rPr lang="en-US" dirty="0" smtClean="0">
                <a:hlinkClick r:id="rId3"/>
              </a:rPr>
              <a:t>http://vimeo.com/16644996</a:t>
            </a:r>
            <a:endParaRPr lang="en-US" dirty="0" smtClean="0"/>
          </a:p>
          <a:p>
            <a:endParaRPr lang="en-US" dirty="0" smtClean="0"/>
          </a:p>
          <a:p>
            <a:r>
              <a:rPr lang="en-US" dirty="0" smtClean="0"/>
              <a:t>Copy and paste the URL into a browser</a:t>
            </a:r>
            <a:r>
              <a:rPr lang="en-US" baseline="0" dirty="0" smtClean="0"/>
              <a:t> to view the video.</a:t>
            </a:r>
            <a:endParaRPr lang="en-US" dirty="0" smtClean="0"/>
          </a:p>
          <a:p>
            <a:pPr fontAlgn="ctr">
              <a:spcBef>
                <a:spcPct val="0"/>
              </a:spcBef>
              <a:buFont typeface="Arial" pitchFamily="34" charset="0"/>
              <a:buChar char="•"/>
            </a:pPr>
            <a:endParaRPr lang="en-US" sz="1200" kern="1200" dirty="0" smtClean="0">
              <a:solidFill>
                <a:schemeClr val="tx1"/>
              </a:solidFill>
              <a:effectLst/>
              <a:latin typeface="Arial" pitchFamily="34" charset="0"/>
              <a:ea typeface="+mn-ea"/>
              <a:cs typeface="Arial" pitchFamily="34" charset="0"/>
            </a:endParaRPr>
          </a:p>
          <a:p>
            <a:pPr fontAlgn="ctr">
              <a:spcBef>
                <a:spcPct val="0"/>
              </a:spcBef>
            </a:pPr>
            <a:endParaRPr lang="en-US" sz="1200" kern="1200" dirty="0" smtClean="0">
              <a:solidFill>
                <a:schemeClr val="tx1"/>
              </a:solidFill>
              <a:effectLst/>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12EE02E5-0AB3-456D-87DB-05645708439C}" type="slidenum">
              <a:rPr lang="en-US" smtClean="0"/>
              <a:pPr/>
              <a:t>35</a:t>
            </a:fld>
            <a:endParaRPr lang="en-US"/>
          </a:p>
        </p:txBody>
      </p:sp>
    </p:spTree>
    <p:extLst>
      <p:ext uri="{BB962C8B-B14F-4D97-AF65-F5344CB8AC3E}">
        <p14:creationId xmlns:p14="http://schemas.microsoft.com/office/powerpoint/2010/main" val="33313765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EE02E5-0AB3-456D-87DB-05645708439C}" type="slidenum">
              <a:rPr lang="en-US" smtClean="0"/>
              <a:pPr/>
              <a:t>36</a:t>
            </a:fld>
            <a:endParaRPr lang="en-US"/>
          </a:p>
        </p:txBody>
      </p:sp>
    </p:spTree>
    <p:extLst>
      <p:ext uri="{BB962C8B-B14F-4D97-AF65-F5344CB8AC3E}">
        <p14:creationId xmlns:p14="http://schemas.microsoft.com/office/powerpoint/2010/main" val="2185009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dirty="0" smtClean="0">
                <a:latin typeface="Arial" pitchFamily="34" charset="0"/>
                <a:cs typeface="Arial" pitchFamily="34" charset="0"/>
              </a:rPr>
              <a:t>Instructors:</a:t>
            </a:r>
          </a:p>
          <a:p>
            <a:pPr>
              <a:buFont typeface="Arial" pitchFamily="34" charset="0"/>
              <a:buNone/>
            </a:pPr>
            <a:r>
              <a:rPr lang="en-US" dirty="0" smtClean="0">
                <a:latin typeface="Arial" pitchFamily="34" charset="0"/>
                <a:cs typeface="Arial" pitchFamily="34" charset="0"/>
              </a:rPr>
              <a:t>If you are interested</a:t>
            </a:r>
            <a:r>
              <a:rPr lang="en-US" baseline="0" dirty="0" smtClean="0">
                <a:latin typeface="Arial" pitchFamily="34" charset="0"/>
                <a:cs typeface="Arial" pitchFamily="34" charset="0"/>
              </a:rPr>
              <a:t> in a light-hearted yet competitive start to your course this activity is offered as a </a:t>
            </a:r>
            <a:r>
              <a:rPr lang="en-US" u="sng" baseline="0" dirty="0" smtClean="0">
                <a:latin typeface="Arial" pitchFamily="34" charset="0"/>
                <a:cs typeface="Arial" pitchFamily="34" charset="0"/>
              </a:rPr>
              <a:t>complement</a:t>
            </a:r>
            <a:r>
              <a:rPr lang="en-US" baseline="0" dirty="0" smtClean="0">
                <a:latin typeface="Arial" pitchFamily="34" charset="0"/>
                <a:cs typeface="Arial" pitchFamily="34" charset="0"/>
              </a:rPr>
              <a:t> to the text. Below is some information about the game….. </a:t>
            </a:r>
            <a:endParaRPr lang="en-US" dirty="0" smtClean="0">
              <a:latin typeface="Arial" pitchFamily="34" charset="0"/>
              <a:cs typeface="Arial" pitchFamily="34" charset="0"/>
            </a:endParaRPr>
          </a:p>
          <a:p>
            <a:pPr>
              <a:buFont typeface="Arial" pitchFamily="34" charset="0"/>
              <a:buNone/>
            </a:pPr>
            <a:endParaRPr lang="en-US" dirty="0" smtClean="0">
              <a:latin typeface="Arial" pitchFamily="34" charset="0"/>
              <a:cs typeface="Arial" pitchFamily="34" charset="0"/>
            </a:endParaRPr>
          </a:p>
          <a:p>
            <a:r>
              <a:rPr lang="en-US" b="1" dirty="0" smtClean="0">
                <a:latin typeface="Arial" pitchFamily="34" charset="0"/>
                <a:cs typeface="Arial" pitchFamily="34" charset="0"/>
              </a:rPr>
              <a:t>Game History:</a:t>
            </a:r>
            <a:r>
              <a:rPr lang="en-US" dirty="0" smtClean="0">
                <a:latin typeface="Arial" pitchFamily="34" charset="0"/>
                <a:cs typeface="Arial" pitchFamily="34" charset="0"/>
              </a:rPr>
              <a:t> Amnesia </a:t>
            </a:r>
            <a:r>
              <a:rPr lang="en-US" dirty="0" err="1" smtClean="0">
                <a:latin typeface="Arial" pitchFamily="34" charset="0"/>
                <a:cs typeface="Arial" pitchFamily="34" charset="0"/>
              </a:rPr>
              <a:t>Razorfish</a:t>
            </a:r>
            <a:r>
              <a:rPr lang="en-US" dirty="0" smtClean="0">
                <a:latin typeface="Arial" pitchFamily="34" charset="0"/>
                <a:cs typeface="Arial" pitchFamily="34" charset="0"/>
              </a:rPr>
              <a:t> built this mini game for a </a:t>
            </a:r>
            <a:r>
              <a:rPr lang="en-US" dirty="0" err="1" smtClean="0">
                <a:latin typeface="Arial" pitchFamily="34" charset="0"/>
                <a:cs typeface="Arial" pitchFamily="34" charset="0"/>
              </a:rPr>
              <a:t>FlightSim</a:t>
            </a:r>
            <a:r>
              <a:rPr lang="en-US" dirty="0" smtClean="0">
                <a:latin typeface="Arial" pitchFamily="34" charset="0"/>
                <a:cs typeface="Arial" pitchFamily="34" charset="0"/>
              </a:rPr>
              <a:t> X promo/competition in Dec 06. In April 07 we stuck it up on our archive server, and we put a link to it here in our blog. We have no idea how the game spread given that we did nothing to promote it, but we do really appreciate everyone (now counted in millions) giving up their valuable minutes to play. </a:t>
            </a:r>
          </a:p>
          <a:p>
            <a:r>
              <a:rPr lang="en-US" dirty="0" smtClean="0">
                <a:latin typeface="Arial" pitchFamily="34" charset="0"/>
                <a:cs typeface="Arial" pitchFamily="34" charset="0"/>
              </a:rPr>
              <a:t> </a:t>
            </a:r>
          </a:p>
          <a:p>
            <a:endParaRPr lang="en-US" dirty="0" smtClean="0">
              <a:solidFill>
                <a:srgbClr val="010101"/>
              </a:solidFill>
            </a:endParaRPr>
          </a:p>
          <a:p>
            <a:r>
              <a:rPr lang="en-US" b="1" dirty="0" smtClean="0">
                <a:latin typeface="Arial" pitchFamily="34" charset="0"/>
                <a:cs typeface="Arial" pitchFamily="34" charset="0"/>
              </a:rPr>
              <a:t>Who Are We?</a:t>
            </a:r>
          </a:p>
          <a:p>
            <a:r>
              <a:rPr lang="en-US" dirty="0" smtClean="0">
                <a:latin typeface="Arial" pitchFamily="34" charset="0"/>
                <a:cs typeface="Arial" pitchFamily="34" charset="0"/>
              </a:rPr>
              <a:t>Amnesia </a:t>
            </a:r>
            <a:r>
              <a:rPr lang="en-US" dirty="0" err="1" smtClean="0">
                <a:latin typeface="Arial" pitchFamily="34" charset="0"/>
                <a:cs typeface="Arial" pitchFamily="34" charset="0"/>
              </a:rPr>
              <a:t>Razorfish</a:t>
            </a:r>
            <a:r>
              <a:rPr lang="en-US" dirty="0" smtClean="0">
                <a:latin typeface="Arial" pitchFamily="34" charset="0"/>
                <a:cs typeface="Arial" pitchFamily="34" charset="0"/>
              </a:rPr>
              <a:t> is the Australian arm of one of  the largest digital agencies in the world, </a:t>
            </a:r>
            <a:r>
              <a:rPr lang="en-US" dirty="0" err="1" smtClean="0">
                <a:latin typeface="Arial" pitchFamily="34" charset="0"/>
                <a:cs typeface="Arial" pitchFamily="34" charset="0"/>
              </a:rPr>
              <a:t>Razorfish</a:t>
            </a:r>
            <a:r>
              <a:rPr lang="en-US" dirty="0" smtClean="0">
                <a:latin typeface="Arial" pitchFamily="34" charset="0"/>
                <a:cs typeface="Arial" pitchFamily="34" charset="0"/>
              </a:rPr>
              <a:t>. It’s very informal and our staff are free to say absolutely anything they like. Their blog isn’t censored but they do try to behave, just don’t take them too seriously… “we like to have fun, that includes in here too”. </a:t>
            </a:r>
          </a:p>
          <a:p>
            <a:r>
              <a:rPr lang="en-US" dirty="0" smtClean="0">
                <a:latin typeface="Arial" pitchFamily="34" charset="0"/>
                <a:cs typeface="Arial" pitchFamily="34" charset="0"/>
                <a:hlinkClick r:id="rId3"/>
              </a:rPr>
              <a:t>http://blog.amnesiarazorfish.com.au/who-we-are/</a:t>
            </a:r>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4</a:t>
            </a:fld>
            <a:endParaRPr lang="en-US"/>
          </a:p>
        </p:txBody>
      </p:sp>
    </p:spTree>
    <p:extLst>
      <p:ext uri="{BB962C8B-B14F-4D97-AF65-F5344CB8AC3E}">
        <p14:creationId xmlns:p14="http://schemas.microsoft.com/office/powerpoint/2010/main" val="18681634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Arial" pitchFamily="34" charset="0"/>
                <a:cs typeface="Arial" pitchFamily="34" charset="0"/>
              </a:rPr>
              <a:t>Instructors:</a:t>
            </a:r>
            <a:r>
              <a:rPr lang="en-US" baseline="0" dirty="0" smtClean="0">
                <a:latin typeface="Arial" pitchFamily="34" charset="0"/>
                <a:cs typeface="Arial" pitchFamily="34" charset="0"/>
              </a:rPr>
              <a:t> </a:t>
            </a:r>
          </a:p>
          <a:p>
            <a:endParaRPr lang="en-US" dirty="0" smtClean="0">
              <a:latin typeface="Arial" pitchFamily="34" charset="0"/>
              <a:cs typeface="Arial" pitchFamily="34" charset="0"/>
            </a:endParaRPr>
          </a:p>
          <a:p>
            <a:r>
              <a:rPr lang="en-US" dirty="0" smtClean="0">
                <a:latin typeface="Arial" pitchFamily="34" charset="0"/>
                <a:cs typeface="Arial" pitchFamily="34" charset="0"/>
              </a:rPr>
              <a:t>The following questions</a:t>
            </a:r>
            <a:r>
              <a:rPr lang="en-US" baseline="0" dirty="0" smtClean="0">
                <a:latin typeface="Arial" pitchFamily="34" charset="0"/>
                <a:cs typeface="Arial" pitchFamily="34" charset="0"/>
              </a:rPr>
              <a:t> can serve as good discussions of the position that Apple has in the smartphone industry. </a:t>
            </a:r>
            <a:endParaRPr lang="en-US" dirty="0" smtClean="0">
              <a:latin typeface="Arial" pitchFamily="34" charset="0"/>
              <a:cs typeface="Arial" pitchFamily="34" charset="0"/>
            </a:endParaRPr>
          </a:p>
          <a:p>
            <a:r>
              <a:rPr lang="en-US" dirty="0" smtClean="0"/>
              <a:t>● Explain </a:t>
            </a:r>
            <a:r>
              <a:rPr lang="en-US" dirty="0" smtClean="0">
                <a:latin typeface="Arial" pitchFamily="34" charset="0"/>
                <a:cs typeface="Arial" pitchFamily="34" charset="0"/>
              </a:rPr>
              <a:t>Apple’s success over the last decade. Think about which industries it has disrupted and how. Also take a look at Apple’s main competitors.</a:t>
            </a:r>
          </a:p>
          <a:p>
            <a:r>
              <a:rPr lang="en-US" dirty="0" smtClean="0"/>
              <a:t>● Is </a:t>
            </a:r>
            <a:r>
              <a:rPr lang="en-US" dirty="0" smtClean="0">
                <a:latin typeface="Arial" pitchFamily="34" charset="0"/>
                <a:cs typeface="Arial" pitchFamily="34" charset="0"/>
              </a:rPr>
              <a:t>Apple’s success attributable to industry effects or firm effects, or a combination of both? Explain.</a:t>
            </a:r>
          </a:p>
          <a:p>
            <a:r>
              <a:rPr lang="en-US" dirty="0" smtClean="0"/>
              <a:t>● What </a:t>
            </a:r>
            <a:r>
              <a:rPr lang="en-US" dirty="0" smtClean="0">
                <a:latin typeface="Arial" pitchFamily="34" charset="0"/>
                <a:cs typeface="Arial" pitchFamily="34" charset="0"/>
              </a:rPr>
              <a:t>recommendations would you have for Apple to outperform its competitors in the future?  </a:t>
            </a:r>
          </a:p>
          <a:p>
            <a:r>
              <a:rPr lang="en-US" dirty="0" smtClean="0"/>
              <a:t>● Why </a:t>
            </a:r>
            <a:r>
              <a:rPr lang="en-US" dirty="0" smtClean="0">
                <a:latin typeface="Arial" pitchFamily="34" charset="0"/>
                <a:cs typeface="Arial" pitchFamily="34" charset="0"/>
              </a:rPr>
              <a:t>do you think it is so hard to not only gain but also to sustain a competitive advantage?</a:t>
            </a:r>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37</a:t>
            </a:fld>
            <a:endParaRPr lang="en-US"/>
          </a:p>
        </p:txBody>
      </p:sp>
    </p:spTree>
    <p:extLst>
      <p:ext uri="{BB962C8B-B14F-4D97-AF65-F5344CB8AC3E}">
        <p14:creationId xmlns:p14="http://schemas.microsoft.com/office/powerpoint/2010/main" val="37272055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38</a:t>
            </a:fld>
            <a:endParaRPr lang="en-US"/>
          </a:p>
        </p:txBody>
      </p:sp>
    </p:spTree>
    <p:extLst>
      <p:ext uri="{BB962C8B-B14F-4D97-AF65-F5344CB8AC3E}">
        <p14:creationId xmlns:p14="http://schemas.microsoft.com/office/powerpoint/2010/main" val="2501897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EE02E5-0AB3-456D-87DB-05645708439C}" type="slidenum">
              <a:rPr lang="en-US" smtClean="0"/>
              <a:pPr/>
              <a:t>39</a:t>
            </a:fld>
            <a:endParaRPr lang="en-US"/>
          </a:p>
        </p:txBody>
      </p:sp>
    </p:spTree>
    <p:extLst>
      <p:ext uri="{BB962C8B-B14F-4D97-AF65-F5344CB8AC3E}">
        <p14:creationId xmlns:p14="http://schemas.microsoft.com/office/powerpoint/2010/main" val="2501897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EE02E5-0AB3-456D-87DB-05645708439C}" type="slidenum">
              <a:rPr lang="en-US" smtClean="0"/>
              <a:pPr/>
              <a:t>40</a:t>
            </a:fld>
            <a:endParaRPr lang="en-US"/>
          </a:p>
        </p:txBody>
      </p:sp>
    </p:spTree>
    <p:extLst>
      <p:ext uri="{BB962C8B-B14F-4D97-AF65-F5344CB8AC3E}">
        <p14:creationId xmlns:p14="http://schemas.microsoft.com/office/powerpoint/2010/main" val="2501897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EE02E5-0AB3-456D-87DB-05645708439C}" type="slidenum">
              <a:rPr lang="en-US" smtClean="0"/>
              <a:pPr/>
              <a:t>41</a:t>
            </a:fld>
            <a:endParaRPr lang="en-US"/>
          </a:p>
        </p:txBody>
      </p:sp>
    </p:spTree>
    <p:extLst>
      <p:ext uri="{BB962C8B-B14F-4D97-AF65-F5344CB8AC3E}">
        <p14:creationId xmlns:p14="http://schemas.microsoft.com/office/powerpoint/2010/main" val="2501897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EE02E5-0AB3-456D-87DB-05645708439C}" type="slidenum">
              <a:rPr lang="en-US" smtClean="0"/>
              <a:pPr/>
              <a:t>42</a:t>
            </a:fld>
            <a:endParaRPr lang="en-US"/>
          </a:p>
        </p:txBody>
      </p:sp>
    </p:spTree>
    <p:extLst>
      <p:ext uri="{BB962C8B-B14F-4D97-AF65-F5344CB8AC3E}">
        <p14:creationId xmlns:p14="http://schemas.microsoft.com/office/powerpoint/2010/main" val="2501897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EE02E5-0AB3-456D-87DB-05645708439C}" type="slidenum">
              <a:rPr lang="en-US" smtClean="0"/>
              <a:pPr/>
              <a:t>43</a:t>
            </a:fld>
            <a:endParaRPr lang="en-US"/>
          </a:p>
        </p:txBody>
      </p:sp>
    </p:spTree>
    <p:extLst>
      <p:ext uri="{BB962C8B-B14F-4D97-AF65-F5344CB8AC3E}">
        <p14:creationId xmlns:p14="http://schemas.microsoft.com/office/powerpoint/2010/main" val="3523396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3" indent="0">
              <a:buFontTx/>
              <a:buNone/>
            </a:pPr>
            <a:r>
              <a:rPr lang="en-US" dirty="0" smtClean="0">
                <a:latin typeface="Arial" pitchFamily="34" charset="0"/>
                <a:cs typeface="Arial" pitchFamily="34" charset="0"/>
              </a:rPr>
              <a:t>Instructors: </a:t>
            </a:r>
          </a:p>
          <a:p>
            <a:pPr marL="0" lvl="3" indent="0">
              <a:buFontTx/>
              <a:buNone/>
            </a:pPr>
            <a:r>
              <a:rPr lang="en-US" dirty="0" smtClean="0">
                <a:latin typeface="Arial" pitchFamily="34" charset="0"/>
                <a:cs typeface="Arial" pitchFamily="34" charset="0"/>
              </a:rPr>
              <a:t>“Strategy Smart” videos</a:t>
            </a:r>
            <a:r>
              <a:rPr lang="en-US" baseline="0" dirty="0" smtClean="0">
                <a:latin typeface="Arial" pitchFamily="34" charset="0"/>
                <a:cs typeface="Arial" pitchFamily="34" charset="0"/>
              </a:rPr>
              <a:t> or exercises are </a:t>
            </a:r>
            <a:r>
              <a:rPr lang="en-US" b="1" u="sng" baseline="0" dirty="0" smtClean="0">
                <a:latin typeface="Arial" pitchFamily="34" charset="0"/>
                <a:cs typeface="Arial" pitchFamily="34" charset="0"/>
              </a:rPr>
              <a:t>additional</a:t>
            </a:r>
            <a:r>
              <a:rPr lang="en-US" baseline="0" dirty="0" smtClean="0">
                <a:latin typeface="Arial" pitchFamily="34" charset="0"/>
                <a:cs typeface="Arial" pitchFamily="34" charset="0"/>
              </a:rPr>
              <a:t> material provided here to instructors to help you customize the course. </a:t>
            </a:r>
          </a:p>
          <a:p>
            <a:pPr marL="0" lvl="3" indent="0">
              <a:buFontTx/>
              <a:buNone/>
            </a:pPr>
            <a:endParaRPr lang="en-US" baseline="0" dirty="0" smtClean="0">
              <a:latin typeface="Arial" pitchFamily="34" charset="0"/>
              <a:cs typeface="Arial" pitchFamily="34" charset="0"/>
            </a:endParaRPr>
          </a:p>
          <a:p>
            <a:pPr marL="0" lvl="3" indent="0">
              <a:buFontTx/>
              <a:buNone/>
            </a:pPr>
            <a:r>
              <a:rPr lang="en-US" baseline="0" dirty="0" smtClean="0">
                <a:latin typeface="Arial" pitchFamily="34" charset="0"/>
                <a:cs typeface="Arial" pitchFamily="34" charset="0"/>
              </a:rPr>
              <a:t>In this video of Dr. Richard </a:t>
            </a:r>
            <a:r>
              <a:rPr lang="en-US" baseline="0" dirty="0" err="1" smtClean="0">
                <a:latin typeface="Arial" pitchFamily="34" charset="0"/>
                <a:cs typeface="Arial" pitchFamily="34" charset="0"/>
              </a:rPr>
              <a:t>Rumelt</a:t>
            </a:r>
            <a:r>
              <a:rPr lang="en-US" baseline="0" dirty="0" smtClean="0">
                <a:latin typeface="Arial" pitchFamily="34" charset="0"/>
                <a:cs typeface="Arial" pitchFamily="34" charset="0"/>
              </a:rPr>
              <a:t> from </a:t>
            </a:r>
            <a:r>
              <a:rPr lang="en-US" dirty="0" smtClean="0">
                <a:latin typeface="Arial" pitchFamily="34" charset="0"/>
                <a:cs typeface="Arial" pitchFamily="34" charset="0"/>
              </a:rPr>
              <a:t>UCLA</a:t>
            </a:r>
            <a:r>
              <a:rPr lang="en-US" baseline="0" dirty="0" smtClean="0">
                <a:latin typeface="Arial" pitchFamily="34" charset="0"/>
                <a:cs typeface="Arial" pitchFamily="34" charset="0"/>
              </a:rPr>
              <a:t> </a:t>
            </a:r>
            <a:r>
              <a:rPr lang="en-US" dirty="0" smtClean="0">
                <a:latin typeface="Arial" pitchFamily="34" charset="0"/>
                <a:cs typeface="Arial" pitchFamily="34" charset="0"/>
              </a:rPr>
              <a:t>Anderson</a:t>
            </a:r>
            <a:r>
              <a:rPr lang="en-US" baseline="0" dirty="0" smtClean="0">
                <a:latin typeface="Arial" pitchFamily="34" charset="0"/>
                <a:cs typeface="Arial" pitchFamily="34" charset="0"/>
              </a:rPr>
              <a:t> </a:t>
            </a:r>
            <a:r>
              <a:rPr lang="en-US" dirty="0" smtClean="0">
                <a:latin typeface="Arial" pitchFamily="34" charset="0"/>
                <a:cs typeface="Arial" pitchFamily="34" charset="0"/>
              </a:rPr>
              <a:t>School of Management, he discusses some concrete</a:t>
            </a:r>
            <a:r>
              <a:rPr lang="en-US" baseline="0" dirty="0" smtClean="0">
                <a:latin typeface="Arial" pitchFamily="34" charset="0"/>
                <a:cs typeface="Arial" pitchFamily="34" charset="0"/>
              </a:rPr>
              <a:t> examples of hindrances to good business strategy. </a:t>
            </a:r>
            <a:endParaRPr lang="en-US" dirty="0" smtClean="0">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5</a:t>
            </a:fld>
            <a:endParaRPr lang="en-US"/>
          </a:p>
        </p:txBody>
      </p:sp>
    </p:spTree>
    <p:extLst>
      <p:ext uri="{BB962C8B-B14F-4D97-AF65-F5344CB8AC3E}">
        <p14:creationId xmlns:p14="http://schemas.microsoft.com/office/powerpoint/2010/main" val="1597133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371600" marR="0" lvl="3" indent="-1371600" algn="l" defTabSz="914400" rtl="0" eaLnBrk="1" fontAlgn="auto" latinLnBrk="0" hangingPunct="1">
              <a:lnSpc>
                <a:spcPct val="100000"/>
              </a:lnSpc>
              <a:spcBef>
                <a:spcPts val="432"/>
              </a:spcBef>
              <a:spcAft>
                <a:spcPts val="0"/>
              </a:spcAft>
              <a:buClrTx/>
              <a:buSzTx/>
              <a:buFontTx/>
              <a:buNone/>
              <a:tabLst/>
              <a:defRPr/>
            </a:pPr>
            <a:r>
              <a:rPr lang="en-US" dirty="0" smtClean="0">
                <a:latin typeface="Arial" pitchFamily="34" charset="0"/>
                <a:cs typeface="Arial" pitchFamily="34" charset="0"/>
              </a:rPr>
              <a:t>Instructors: </a:t>
            </a:r>
          </a:p>
          <a:p>
            <a:pPr marL="1371600" marR="0" lvl="3" indent="-1371600" algn="l" defTabSz="914400" rtl="0" eaLnBrk="1" fontAlgn="auto" latinLnBrk="0" hangingPunct="1">
              <a:lnSpc>
                <a:spcPct val="100000"/>
              </a:lnSpc>
              <a:spcBef>
                <a:spcPts val="432"/>
              </a:spcBef>
              <a:spcAft>
                <a:spcPts val="0"/>
              </a:spcAft>
              <a:buClrTx/>
              <a:buSzTx/>
              <a:buFontTx/>
              <a:buNone/>
              <a:tabLst/>
              <a:defRPr/>
            </a:pPr>
            <a:r>
              <a:rPr lang="en-US" dirty="0" smtClean="0">
                <a:latin typeface="Arial" pitchFamily="34" charset="0"/>
                <a:cs typeface="Arial" pitchFamily="34" charset="0"/>
              </a:rPr>
              <a:t>“Strategy Smart” videos</a:t>
            </a:r>
            <a:r>
              <a:rPr lang="en-US" baseline="0" dirty="0" smtClean="0">
                <a:latin typeface="Arial" pitchFamily="34" charset="0"/>
                <a:cs typeface="Arial" pitchFamily="34" charset="0"/>
              </a:rPr>
              <a:t> or exercises are </a:t>
            </a:r>
            <a:r>
              <a:rPr lang="en-US" b="1" u="sng" baseline="0" dirty="0" smtClean="0">
                <a:latin typeface="Arial" pitchFamily="34" charset="0"/>
                <a:cs typeface="Arial" pitchFamily="34" charset="0"/>
              </a:rPr>
              <a:t>additional</a:t>
            </a:r>
            <a:r>
              <a:rPr lang="en-US" baseline="0" dirty="0" smtClean="0">
                <a:latin typeface="Arial" pitchFamily="34" charset="0"/>
                <a:cs typeface="Arial" pitchFamily="34" charset="0"/>
              </a:rPr>
              <a:t> material provided here to instructors to help you customize the course. </a:t>
            </a:r>
          </a:p>
          <a:p>
            <a:pPr lvl="3" indent="-1371600">
              <a:buNone/>
            </a:pPr>
            <a:endParaRPr lang="en-US" dirty="0" smtClean="0">
              <a:latin typeface="Arial" pitchFamily="34" charset="0"/>
              <a:cs typeface="Arial" pitchFamily="34" charset="0"/>
            </a:endParaRPr>
          </a:p>
          <a:p>
            <a:pPr marL="1371600" marR="0" lvl="3" indent="-1371600" algn="l" defTabSz="914400" rtl="0" eaLnBrk="1" fontAlgn="auto" latinLnBrk="0" hangingPunct="1">
              <a:lnSpc>
                <a:spcPct val="100000"/>
              </a:lnSpc>
              <a:spcBef>
                <a:spcPts val="432"/>
              </a:spcBef>
              <a:spcAft>
                <a:spcPts val="0"/>
              </a:spcAft>
              <a:buClrTx/>
              <a:buSzTx/>
              <a:buFontTx/>
              <a:buNone/>
              <a:tabLst/>
              <a:defRPr/>
            </a:pPr>
            <a:r>
              <a:rPr lang="en-US" baseline="0" dirty="0" smtClean="0">
                <a:latin typeface="Arial" pitchFamily="34" charset="0"/>
                <a:cs typeface="Arial" pitchFamily="34" charset="0"/>
              </a:rPr>
              <a:t>In this video of Dr. Michael Porter of Harvard Business School</a:t>
            </a:r>
            <a:r>
              <a:rPr lang="en-US" dirty="0" smtClean="0">
                <a:latin typeface="Arial" pitchFamily="34" charset="0"/>
                <a:cs typeface="Arial" pitchFamily="34" charset="0"/>
              </a:rPr>
              <a:t>, he</a:t>
            </a:r>
            <a:r>
              <a:rPr lang="en-US" baseline="0" dirty="0" smtClean="0">
                <a:latin typeface="Arial" pitchFamily="34" charset="0"/>
                <a:cs typeface="Arial" pitchFamily="34" charset="0"/>
              </a:rPr>
              <a:t> </a:t>
            </a:r>
            <a:r>
              <a:rPr lang="en-US" dirty="0" smtClean="0">
                <a:latin typeface="Arial" pitchFamily="34" charset="0"/>
                <a:cs typeface="Arial" pitchFamily="34" charset="0"/>
              </a:rPr>
              <a:t>discusses some misconceptions</a:t>
            </a:r>
            <a:r>
              <a:rPr lang="en-US" baseline="0" dirty="0" smtClean="0">
                <a:latin typeface="Arial" pitchFamily="34" charset="0"/>
                <a:cs typeface="Arial" pitchFamily="34" charset="0"/>
              </a:rPr>
              <a:t> about strategy. This lecture is from the </a:t>
            </a:r>
            <a:r>
              <a:rPr lang="en-US" dirty="0" smtClean="0">
                <a:latin typeface="Arial" pitchFamily="34" charset="0"/>
                <a:cs typeface="Arial" pitchFamily="34" charset="0"/>
              </a:rPr>
              <a:t>Leaders </a:t>
            </a:r>
            <a:r>
              <a:rPr lang="en-US" dirty="0" smtClean="0"/>
              <a:t>in London Summit in 2008</a:t>
            </a:r>
          </a:p>
          <a:p>
            <a:pPr marL="0" lvl="3" indent="0">
              <a:buFont typeface="Arial" pitchFamily="34" charset="0"/>
              <a:buNone/>
            </a:pPr>
            <a:endParaRPr lang="en-US"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12EE02E5-0AB3-456D-87DB-05645708439C}" type="slidenum">
              <a:rPr lang="en-US" smtClean="0"/>
              <a:pPr/>
              <a:t>6</a:t>
            </a:fld>
            <a:endParaRPr lang="en-US"/>
          </a:p>
        </p:txBody>
      </p:sp>
    </p:spTree>
    <p:extLst>
      <p:ext uri="{BB962C8B-B14F-4D97-AF65-F5344CB8AC3E}">
        <p14:creationId xmlns:p14="http://schemas.microsoft.com/office/powerpoint/2010/main" val="1653209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371600" marR="0" lvl="3" indent="-1371600" algn="l" defTabSz="914400" rtl="0" eaLnBrk="1" fontAlgn="auto" latinLnBrk="0" hangingPunct="1">
              <a:lnSpc>
                <a:spcPct val="100000"/>
              </a:lnSpc>
              <a:spcBef>
                <a:spcPts val="432"/>
              </a:spcBef>
              <a:spcAft>
                <a:spcPts val="0"/>
              </a:spcAft>
              <a:buClrTx/>
              <a:buSzTx/>
              <a:buFontTx/>
              <a:buNone/>
              <a:tabLst/>
              <a:defRPr/>
            </a:pPr>
            <a:r>
              <a:rPr lang="en-US" dirty="0" smtClean="0">
                <a:latin typeface="Arial" pitchFamily="34" charset="0"/>
                <a:cs typeface="Arial" pitchFamily="34" charset="0"/>
              </a:rPr>
              <a:t>Instructors: </a:t>
            </a:r>
          </a:p>
          <a:p>
            <a:pPr marL="1371600" marR="0" lvl="3" indent="-1371600" algn="l" defTabSz="914400" rtl="0" eaLnBrk="1" fontAlgn="auto" latinLnBrk="0" hangingPunct="1">
              <a:lnSpc>
                <a:spcPct val="100000"/>
              </a:lnSpc>
              <a:spcBef>
                <a:spcPts val="432"/>
              </a:spcBef>
              <a:spcAft>
                <a:spcPts val="0"/>
              </a:spcAft>
              <a:buClrTx/>
              <a:buSzTx/>
              <a:buFontTx/>
              <a:buNone/>
              <a:tabLst/>
              <a:defRPr/>
            </a:pPr>
            <a:r>
              <a:rPr lang="en-US" dirty="0" smtClean="0">
                <a:latin typeface="Arial" pitchFamily="34" charset="0"/>
                <a:cs typeface="Arial" pitchFamily="34" charset="0"/>
              </a:rPr>
              <a:t>“Strategy Smart” videos</a:t>
            </a:r>
            <a:r>
              <a:rPr lang="en-US" baseline="0" dirty="0" smtClean="0">
                <a:latin typeface="Arial" pitchFamily="34" charset="0"/>
                <a:cs typeface="Arial" pitchFamily="34" charset="0"/>
              </a:rPr>
              <a:t> or exercises are </a:t>
            </a:r>
            <a:r>
              <a:rPr lang="en-US" b="1" u="sng" baseline="0" dirty="0" smtClean="0">
                <a:latin typeface="Arial" pitchFamily="34" charset="0"/>
                <a:cs typeface="Arial" pitchFamily="34" charset="0"/>
              </a:rPr>
              <a:t>additional</a:t>
            </a:r>
            <a:r>
              <a:rPr lang="en-US" baseline="0" dirty="0" smtClean="0">
                <a:latin typeface="Arial" pitchFamily="34" charset="0"/>
                <a:cs typeface="Arial" pitchFamily="34" charset="0"/>
              </a:rPr>
              <a:t> material provided here to instructors to help you customize the course. </a:t>
            </a:r>
          </a:p>
          <a:p>
            <a:pPr lvl="3" indent="-1371600">
              <a:buNone/>
            </a:pPr>
            <a:endParaRPr lang="en-US" dirty="0" smtClean="0">
              <a:latin typeface="Arial" pitchFamily="34" charset="0"/>
              <a:cs typeface="Arial" pitchFamily="34" charset="0"/>
            </a:endParaRPr>
          </a:p>
          <a:p>
            <a:pPr marL="1371600" marR="0" lvl="3" indent="-1371600" algn="l" defTabSz="914400" rtl="0" eaLnBrk="1" fontAlgn="auto" latinLnBrk="0" hangingPunct="1">
              <a:lnSpc>
                <a:spcPct val="100000"/>
              </a:lnSpc>
              <a:spcBef>
                <a:spcPts val="432"/>
              </a:spcBef>
              <a:spcAft>
                <a:spcPts val="0"/>
              </a:spcAft>
              <a:buClrTx/>
              <a:buSzTx/>
              <a:buFontTx/>
              <a:buNone/>
              <a:tabLst/>
              <a:defRPr/>
            </a:pPr>
            <a:r>
              <a:rPr lang="en-US" baseline="0" dirty="0" smtClean="0">
                <a:latin typeface="Arial" pitchFamily="34" charset="0"/>
                <a:cs typeface="Arial" pitchFamily="34" charset="0"/>
              </a:rPr>
              <a:t>This is a two part video of a variety of professors and students at Harvard Business School</a:t>
            </a:r>
            <a:r>
              <a:rPr lang="en-US" dirty="0" smtClean="0">
                <a:latin typeface="Arial" pitchFamily="34" charset="0"/>
                <a:cs typeface="Arial" pitchFamily="34" charset="0"/>
              </a:rPr>
              <a:t>, discussing the</a:t>
            </a:r>
            <a:r>
              <a:rPr lang="en-US" baseline="0" dirty="0" smtClean="0">
                <a:latin typeface="Arial" pitchFamily="34" charset="0"/>
                <a:cs typeface="Arial" pitchFamily="34" charset="0"/>
              </a:rPr>
              <a:t> case method in the Harvard MBA program. </a:t>
            </a:r>
            <a:endParaRPr lang="en-US" dirty="0" smtClean="0">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7</a:t>
            </a:fld>
            <a:endParaRPr lang="en-US"/>
          </a:p>
        </p:txBody>
      </p:sp>
    </p:spTree>
    <p:extLst>
      <p:ext uri="{BB962C8B-B14F-4D97-AF65-F5344CB8AC3E}">
        <p14:creationId xmlns:p14="http://schemas.microsoft.com/office/powerpoint/2010/main" val="2002407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0" dirty="0" smtClean="0">
                <a:latin typeface="Arial" pitchFamily="34" charset="0"/>
                <a:cs typeface="Arial" pitchFamily="34" charset="0"/>
              </a:rPr>
              <a:t>Instructors:</a:t>
            </a:r>
            <a:r>
              <a:rPr lang="en-US" b="0" baseline="0" dirty="0" smtClean="0">
                <a:latin typeface="Arial" pitchFamily="34" charset="0"/>
                <a:cs typeface="Arial" pitchFamily="34" charset="0"/>
              </a:rPr>
              <a:t> </a:t>
            </a:r>
          </a:p>
          <a:p>
            <a:endParaRPr lang="en-US" b="0" baseline="0" dirty="0" smtClean="0">
              <a:latin typeface="Arial" pitchFamily="34" charset="0"/>
              <a:cs typeface="Arial" pitchFamily="34" charset="0"/>
            </a:endParaRPr>
          </a:p>
          <a:p>
            <a:r>
              <a:rPr lang="en-US" b="0" baseline="0" dirty="0" smtClean="0">
                <a:latin typeface="Arial" pitchFamily="34" charset="0"/>
                <a:cs typeface="Arial" pitchFamily="34" charset="0"/>
              </a:rPr>
              <a:t>Students will largely be familiar the smart phone business and the battle between Apple and Android operating systems. Some students may have switched between systems and could be a topic of discussion about competitive advantage. </a:t>
            </a:r>
          </a:p>
          <a:p>
            <a:endParaRPr lang="en-US" b="0" baseline="0" dirty="0" smtClean="0">
              <a:latin typeface="Arial" pitchFamily="34" charset="0"/>
              <a:cs typeface="Arial" pitchFamily="34" charset="0"/>
            </a:endParaRPr>
          </a:p>
          <a:p>
            <a:r>
              <a:rPr lang="en-US" b="0" baseline="0" dirty="0" smtClean="0">
                <a:latin typeface="Arial" pitchFamily="34" charset="0"/>
                <a:cs typeface="Arial" pitchFamily="34" charset="0"/>
              </a:rPr>
              <a:t>The instructor’s manual notes you could extend this discussion into computers with a discussion of Dell, Lenovo and HP if you want to discuss similar ideas in a different industry.</a:t>
            </a:r>
          </a:p>
          <a:p>
            <a:endParaRPr lang="en-US" b="1" dirty="0" smtClean="0">
              <a:latin typeface="Arial" pitchFamily="34" charset="0"/>
              <a:cs typeface="Arial" pitchFamily="34" charset="0"/>
            </a:endParaRPr>
          </a:p>
          <a:p>
            <a:r>
              <a:rPr lang="en-US" b="0" dirty="0" smtClean="0">
                <a:latin typeface="Arial" pitchFamily="34" charset="0"/>
                <a:cs typeface="Arial" pitchFamily="34" charset="0"/>
              </a:rPr>
              <a:t>Below</a:t>
            </a:r>
            <a:r>
              <a:rPr lang="en-US" b="0" baseline="0" dirty="0" smtClean="0">
                <a:latin typeface="Arial" pitchFamily="34" charset="0"/>
                <a:cs typeface="Arial" pitchFamily="34" charset="0"/>
              </a:rPr>
              <a:t> is an article from Wall Street Journal with some questions about the future of Apple. </a:t>
            </a:r>
          </a:p>
          <a:p>
            <a:endParaRPr lang="en-US" b="0" dirty="0" smtClean="0">
              <a:latin typeface="Arial" pitchFamily="34" charset="0"/>
              <a:cs typeface="Arial" pitchFamily="34" charset="0"/>
            </a:endParaRPr>
          </a:p>
          <a:p>
            <a:r>
              <a:rPr lang="en-US" b="1" dirty="0" smtClean="0">
                <a:latin typeface="Arial" pitchFamily="34" charset="0"/>
                <a:cs typeface="Arial" pitchFamily="34" charset="0"/>
              </a:rPr>
              <a:t>Apple Has an Identity Crisis:</a:t>
            </a:r>
            <a:r>
              <a:rPr lang="en-US" b="1" baseline="0" dirty="0" smtClean="0">
                <a:latin typeface="Arial" pitchFamily="34" charset="0"/>
                <a:cs typeface="Arial" pitchFamily="34" charset="0"/>
              </a:rPr>
              <a:t> </a:t>
            </a:r>
            <a:r>
              <a:rPr lang="en-US" b="1" dirty="0" smtClean="0">
                <a:latin typeface="Arial" pitchFamily="34" charset="0"/>
                <a:cs typeface="Arial" pitchFamily="34" charset="0"/>
              </a:rPr>
              <a:t>Is It a Hardware Company or a Software Firm?</a:t>
            </a:r>
          </a:p>
          <a:p>
            <a:endParaRPr lang="en-US" dirty="0" smtClean="0">
              <a:latin typeface="Arial" pitchFamily="34" charset="0"/>
              <a:cs typeface="Arial" pitchFamily="34" charset="0"/>
            </a:endParaRPr>
          </a:p>
          <a:p>
            <a:r>
              <a:rPr lang="en-US" dirty="0" smtClean="0">
                <a:latin typeface="Arial" pitchFamily="34" charset="0"/>
                <a:cs typeface="Arial" pitchFamily="34" charset="0"/>
              </a:rPr>
              <a:t>The Wall Street Journal</a:t>
            </a:r>
          </a:p>
          <a:p>
            <a:r>
              <a:rPr lang="en-US" dirty="0" smtClean="0">
                <a:latin typeface="Arial" pitchFamily="34" charset="0"/>
                <a:cs typeface="Arial" pitchFamily="34" charset="0"/>
              </a:rPr>
              <a:t>Monday, April 22, 2013  </a:t>
            </a:r>
          </a:p>
          <a:p>
            <a:endParaRPr lang="en-US" dirty="0" smtClean="0">
              <a:latin typeface="Arial" pitchFamily="34" charset="0"/>
              <a:cs typeface="Arial" pitchFamily="34" charset="0"/>
            </a:endParaRPr>
          </a:p>
          <a:p>
            <a:r>
              <a:rPr lang="en-US" dirty="0" smtClean="0">
                <a:effectLst/>
                <a:latin typeface="Arial" pitchFamily="34" charset="0"/>
                <a:cs typeface="Arial" pitchFamily="34" charset="0"/>
                <a:hlinkClick r:id="rId3"/>
              </a:rPr>
              <a:t>http://online.wsj.com/article/SB10001424127887323551004578439162453339122.html?mod=wsj_share_tweet</a:t>
            </a:r>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8</a:t>
            </a:fld>
            <a:endParaRPr lang="en-US"/>
          </a:p>
        </p:txBody>
      </p:sp>
    </p:spTree>
    <p:extLst>
      <p:ext uri="{BB962C8B-B14F-4D97-AF65-F5344CB8AC3E}">
        <p14:creationId xmlns:p14="http://schemas.microsoft.com/office/powerpoint/2010/main" val="2161349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Instructors:</a:t>
            </a:r>
            <a:r>
              <a:rPr lang="en-US" baseline="0" dirty="0" smtClean="0"/>
              <a:t> </a:t>
            </a:r>
          </a:p>
          <a:p>
            <a:endParaRPr lang="en-US" baseline="0" dirty="0" smtClean="0"/>
          </a:p>
          <a:p>
            <a:r>
              <a:rPr lang="en-US" baseline="0" dirty="0" smtClean="0"/>
              <a:t>Here is a timeline of some of the major products and events for Apple since the return of Steve Jobs. </a:t>
            </a:r>
          </a:p>
          <a:p>
            <a:endParaRPr lang="en-US" dirty="0" smtClean="0"/>
          </a:p>
          <a:p>
            <a:r>
              <a:rPr lang="en-US" dirty="0" smtClean="0"/>
              <a:t>Apple became the world’s most successful company due to a powerful competitive strategy. That strategy, conceptualized by co-founder Steve Jobs, combines innovation in products, services, and business models. </a:t>
            </a:r>
            <a:endParaRPr lang="en-US" b="1" dirty="0" smtClean="0">
              <a:latin typeface="Arial" pitchFamily="34" charset="0"/>
              <a:cs typeface="Arial" pitchFamily="34" charset="0"/>
            </a:endParaRPr>
          </a:p>
          <a:p>
            <a:endParaRPr lang="en-US" b="1" dirty="0" smtClean="0"/>
          </a:p>
          <a:p>
            <a:r>
              <a:rPr lang="en-US" dirty="0" smtClean="0">
                <a:latin typeface="Arial" pitchFamily="34" charset="0"/>
                <a:cs typeface="Arial" pitchFamily="34" charset="0"/>
              </a:rPr>
              <a:t>In 2012 investors were excited about Apple’s stock. In 2013</a:t>
            </a:r>
            <a:r>
              <a:rPr lang="en-US" baseline="0" dirty="0" smtClean="0">
                <a:latin typeface="Arial" pitchFamily="34" charset="0"/>
                <a:cs typeface="Arial" pitchFamily="34" charset="0"/>
              </a:rPr>
              <a:t> the tide shifted towards </a:t>
            </a:r>
            <a:r>
              <a:rPr lang="en-US" dirty="0" smtClean="0">
                <a:latin typeface="Arial" pitchFamily="34" charset="0"/>
                <a:cs typeface="Arial" pitchFamily="34" charset="0"/>
              </a:rPr>
              <a:t>Google.</a:t>
            </a:r>
            <a:r>
              <a:rPr lang="en-US" baseline="0" dirty="0" smtClean="0">
                <a:latin typeface="Arial" pitchFamily="34" charset="0"/>
                <a:cs typeface="Arial" pitchFamily="34" charset="0"/>
              </a:rPr>
              <a:t> See the economist article below as an example report to bring this out in class. </a:t>
            </a:r>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r>
              <a:rPr lang="en-US" dirty="0" smtClean="0">
                <a:latin typeface="Arial" pitchFamily="34" charset="0"/>
                <a:cs typeface="Arial" pitchFamily="34" charset="0"/>
              </a:rPr>
              <a:t>The Economist:</a:t>
            </a:r>
            <a:r>
              <a:rPr lang="en-US" baseline="0" dirty="0" smtClean="0">
                <a:latin typeface="Arial" pitchFamily="34" charset="0"/>
                <a:cs typeface="Arial" pitchFamily="34" charset="0"/>
              </a:rPr>
              <a:t> </a:t>
            </a:r>
            <a:r>
              <a:rPr lang="en-US" dirty="0" smtClean="0">
                <a:latin typeface="Arial" pitchFamily="34" charset="0"/>
                <a:cs typeface="Arial" pitchFamily="34" charset="0"/>
              </a:rPr>
              <a:t>Mar 9th 2013 </a:t>
            </a:r>
            <a:endParaRPr lang="en-US" b="1" dirty="0" smtClean="0">
              <a:latin typeface="Arial" pitchFamily="34" charset="0"/>
              <a:cs typeface="Arial" pitchFamily="34" charset="0"/>
            </a:endParaRPr>
          </a:p>
          <a:p>
            <a:endParaRPr lang="en-US" dirty="0" smtClean="0">
              <a:latin typeface="Arial" pitchFamily="34" charset="0"/>
              <a:cs typeface="Arial" pitchFamily="34" charset="0"/>
            </a:endParaRPr>
          </a:p>
          <a:p>
            <a:r>
              <a:rPr lang="en-US" dirty="0" smtClean="0">
                <a:latin typeface="Arial" pitchFamily="34" charset="0"/>
                <a:cs typeface="Arial" pitchFamily="34" charset="0"/>
                <a:hlinkClick r:id="rId3"/>
              </a:rPr>
              <a:t>http://www.economist.com/news/business/21573160-web-giant-wants-be-known-beauty-well-brains-dont-be-ugly?fsrc=scn/tw_ec/don_t_be_ugly</a:t>
            </a:r>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9</a:t>
            </a:fld>
            <a:endParaRPr lang="en-US"/>
          </a:p>
        </p:txBody>
      </p:sp>
    </p:spTree>
    <p:extLst>
      <p:ext uri="{BB962C8B-B14F-4D97-AF65-F5344CB8AC3E}">
        <p14:creationId xmlns:p14="http://schemas.microsoft.com/office/powerpoint/2010/main" val="2550650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dirty="0" smtClean="0">
                <a:latin typeface="Arial" pitchFamily="34" charset="0"/>
                <a:cs typeface="Arial" pitchFamily="34" charset="0"/>
              </a:rPr>
              <a:t>Instructors: </a:t>
            </a:r>
          </a:p>
          <a:p>
            <a:endParaRPr lang="en-US" b="0" i="0" dirty="0" smtClean="0">
              <a:latin typeface="Arial" pitchFamily="34" charset="0"/>
              <a:cs typeface="Arial" pitchFamily="34" charset="0"/>
            </a:endParaRPr>
          </a:p>
          <a:p>
            <a:r>
              <a:rPr lang="en-US" b="0" i="0" dirty="0" smtClean="0">
                <a:latin typeface="Arial" pitchFamily="34" charset="0"/>
                <a:cs typeface="Arial" pitchFamily="34" charset="0"/>
              </a:rPr>
              <a:t>The end of the chaptercase1 could</a:t>
            </a:r>
            <a:r>
              <a:rPr lang="en-US" b="0" i="0" baseline="0" dirty="0" smtClean="0">
                <a:latin typeface="Arial" pitchFamily="34" charset="0"/>
                <a:cs typeface="Arial" pitchFamily="34" charset="0"/>
              </a:rPr>
              <a:t> lead to a discussion of where Apple’s future may lie. They have already disrupted computers, music, phone and created a tablet industry. Where should Apple strategically go next? </a:t>
            </a:r>
            <a:endParaRPr lang="en-US" b="0" i="0" dirty="0" smtClean="0">
              <a:latin typeface="Arial" pitchFamily="34" charset="0"/>
              <a:cs typeface="Arial" pitchFamily="34" charset="0"/>
            </a:endParaRPr>
          </a:p>
          <a:p>
            <a:endParaRPr lang="en-US" b="0" i="0" dirty="0" smtClean="0">
              <a:latin typeface="Arial" pitchFamily="34" charset="0"/>
              <a:cs typeface="Arial" pitchFamily="34" charset="0"/>
            </a:endParaRPr>
          </a:p>
          <a:p>
            <a:r>
              <a:rPr lang="en-US" i="0" dirty="0" smtClean="0">
                <a:latin typeface="Arial" pitchFamily="34" charset="0"/>
                <a:cs typeface="Arial" pitchFamily="34" charset="0"/>
              </a:rPr>
              <a:t>A number of analysts have cut their expectations for Apple's results following signs of weakening demand for its devices.</a:t>
            </a:r>
          </a:p>
          <a:p>
            <a:r>
              <a:rPr lang="en-US" dirty="0" smtClean="0">
                <a:latin typeface="Arial" pitchFamily="34" charset="0"/>
                <a:cs typeface="Arial" pitchFamily="34" charset="0"/>
              </a:rPr>
              <a:t>2014 Forecasts for both the iPhone and iPad have been reduced.</a:t>
            </a:r>
          </a:p>
          <a:p>
            <a:endParaRPr lang="en-US" dirty="0" smtClean="0">
              <a:latin typeface="Arial" pitchFamily="34" charset="0"/>
              <a:cs typeface="Arial" pitchFamily="34" charset="0"/>
            </a:endParaRPr>
          </a:p>
          <a:p>
            <a:r>
              <a:rPr lang="en-US" dirty="0" smtClean="0">
                <a:latin typeface="Arial" pitchFamily="34" charset="0"/>
                <a:cs typeface="Arial" pitchFamily="34" charset="0"/>
              </a:rPr>
              <a:t>The Wall Street Journal</a:t>
            </a:r>
            <a:r>
              <a:rPr lang="en-US" baseline="0" dirty="0" smtClean="0">
                <a:latin typeface="Arial" pitchFamily="34" charset="0"/>
                <a:cs typeface="Arial" pitchFamily="34" charset="0"/>
              </a:rPr>
              <a:t>   </a:t>
            </a:r>
            <a:r>
              <a:rPr lang="en-US" dirty="0" smtClean="0">
                <a:latin typeface="Arial" pitchFamily="34" charset="0"/>
                <a:cs typeface="Arial" pitchFamily="34" charset="0"/>
              </a:rPr>
              <a:t>Wednesday, April 17, 2013 </a:t>
            </a:r>
          </a:p>
          <a:p>
            <a:endParaRPr lang="en-US" dirty="0" smtClean="0">
              <a:latin typeface="Arial" pitchFamily="34" charset="0"/>
              <a:cs typeface="Arial" pitchFamily="34" charset="0"/>
            </a:endParaRPr>
          </a:p>
          <a:p>
            <a:r>
              <a:rPr lang="en-US" dirty="0" smtClean="0">
                <a:latin typeface="Arial" pitchFamily="34" charset="0"/>
                <a:cs typeface="Arial" pitchFamily="34" charset="0"/>
                <a:hlinkClick r:id="rId3"/>
              </a:rPr>
              <a:t>http://online.wsj.com/article/SB10001424127887323809304578428631511414580.html</a:t>
            </a:r>
            <a:endParaRPr lang="en-US" dirty="0"/>
          </a:p>
        </p:txBody>
      </p:sp>
      <p:sp>
        <p:nvSpPr>
          <p:cNvPr id="4" name="Slide Number Placeholder 3"/>
          <p:cNvSpPr>
            <a:spLocks noGrp="1"/>
          </p:cNvSpPr>
          <p:nvPr>
            <p:ph type="sldNum" sz="quarter" idx="10"/>
          </p:nvPr>
        </p:nvSpPr>
        <p:spPr/>
        <p:txBody>
          <a:bodyPr/>
          <a:lstStyle/>
          <a:p>
            <a:fld id="{12EE02E5-0AB3-456D-87DB-05645708439C}" type="slidenum">
              <a:rPr lang="en-US" smtClean="0"/>
              <a:pPr/>
              <a:t>10</a:t>
            </a:fld>
            <a:endParaRPr lang="en-US"/>
          </a:p>
        </p:txBody>
      </p:sp>
    </p:spTree>
    <p:extLst>
      <p:ext uri="{BB962C8B-B14F-4D97-AF65-F5344CB8AC3E}">
        <p14:creationId xmlns:p14="http://schemas.microsoft.com/office/powerpoint/2010/main" val="2156889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gi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othaermel - Title Slid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cstate="print"/>
          <a:srcRect r="877"/>
          <a:stretch>
            <a:fillRect/>
          </a:stretch>
        </p:blipFill>
        <p:spPr bwMode="auto">
          <a:xfrm>
            <a:off x="0" y="1828800"/>
            <a:ext cx="9144000" cy="4495800"/>
          </a:xfrm>
          <a:prstGeom prst="rect">
            <a:avLst/>
          </a:prstGeom>
          <a:noFill/>
          <a:ln w="9525">
            <a:noFill/>
            <a:miter lim="800000"/>
            <a:headEnd/>
            <a:tailEnd/>
          </a:ln>
        </p:spPr>
      </p:pic>
      <p:sp>
        <p:nvSpPr>
          <p:cNvPr id="11" name="Text Placeholder 10"/>
          <p:cNvSpPr>
            <a:spLocks noGrp="1"/>
          </p:cNvSpPr>
          <p:nvPr>
            <p:ph type="body" sz="quarter" idx="13" hasCustomPrompt="1"/>
          </p:nvPr>
        </p:nvSpPr>
        <p:spPr>
          <a:xfrm>
            <a:off x="228600" y="5029200"/>
            <a:ext cx="5029200" cy="533400"/>
          </a:xfrm>
        </p:spPr>
        <p:txBody>
          <a:bodyPr>
            <a:noAutofit/>
          </a:bodyPr>
          <a:lstStyle>
            <a:lvl1pPr marL="0" indent="0">
              <a:spcBef>
                <a:spcPts val="0"/>
              </a:spcBef>
              <a:buFontTx/>
              <a:buNone/>
              <a:defRPr sz="2400" baseline="0">
                <a:latin typeface="FrankRuehl" pitchFamily="34" charset="-79"/>
                <a:cs typeface="FrankRuehl" pitchFamily="34" charset="-79"/>
              </a:defRPr>
            </a:lvl1pPr>
          </a:lstStyle>
          <a:p>
            <a:pPr lvl="0"/>
            <a:r>
              <a:rPr lang="en-US" dirty="0" smtClean="0"/>
              <a:t>Click to edit Chapter Title</a:t>
            </a:r>
            <a:endParaRPr lang="en-US" dirty="0"/>
          </a:p>
        </p:txBody>
      </p:sp>
      <p:pic>
        <p:nvPicPr>
          <p:cNvPr id="15" name="Picture 14" descr="cover_title.jpg"/>
          <p:cNvPicPr>
            <a:picLocks noChangeAspect="1"/>
          </p:cNvPicPr>
          <p:nvPr userDrawn="1"/>
        </p:nvPicPr>
        <p:blipFill>
          <a:blip r:embed="rId3" cstate="print"/>
          <a:stretch>
            <a:fillRect/>
          </a:stretch>
        </p:blipFill>
        <p:spPr>
          <a:xfrm>
            <a:off x="2663952" y="92685"/>
            <a:ext cx="4270248" cy="1431315"/>
          </a:xfrm>
          <a:prstGeom prst="rect">
            <a:avLst/>
          </a:prstGeom>
        </p:spPr>
      </p:pic>
      <p:sp>
        <p:nvSpPr>
          <p:cNvPr id="6" name="Rectangle 13"/>
          <p:cNvSpPr>
            <a:spLocks noChangeArrowheads="1"/>
          </p:cNvSpPr>
          <p:nvPr userDrawn="1"/>
        </p:nvSpPr>
        <p:spPr bwMode="auto">
          <a:xfrm>
            <a:off x="152400" y="6629400"/>
            <a:ext cx="8909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n-IN" altLang="en-US" sz="1000" dirty="0">
                <a:latin typeface="Times New Roman" pitchFamily="18" charset="0"/>
                <a:cs typeface="Times New Roman" pitchFamily="18" charset="0"/>
              </a:rPr>
              <a:t>Copyright © 2015 McGraw-Hill Education. All rights reserved. No reproduction or distribution without the prior written consent of McGraw-Hill Education.</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othaermel - Discussion Slide">
    <p:bg>
      <p:bgPr>
        <a:solidFill>
          <a:srgbClr val="B6613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Edit Chapter Outline or Case Study or Instruction slide title</a:t>
            </a:r>
            <a:endParaRPr lang="en-US" dirty="0"/>
          </a:p>
        </p:txBody>
      </p:sp>
      <p:sp>
        <p:nvSpPr>
          <p:cNvPr id="3" name="Content Placeholder 2"/>
          <p:cNvSpPr>
            <a:spLocks noGrp="1"/>
          </p:cNvSpPr>
          <p:nvPr>
            <p:ph idx="1"/>
          </p:nvPr>
        </p:nvSpPr>
        <p:spPr>
          <a:xfrm>
            <a:off x="457200" y="1600199"/>
            <a:ext cx="8458200" cy="4727448"/>
          </a:xfrm>
          <a:solidFill>
            <a:schemeClr val="bg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1"/>
          </a:lnRef>
          <a:fillRef idx="3">
            <a:schemeClr val="accent1"/>
          </a:fillRef>
          <a:effectRef idx="3">
            <a:schemeClr val="accent1"/>
          </a:effectRef>
          <a:fontRef idx="none"/>
        </p:style>
        <p:txBody>
          <a:bodyPr/>
          <a:lstStyle>
            <a:lvl1pPr>
              <a:buFont typeface="Wingdings" pitchFamily="2" charset="2"/>
              <a:buChar char="§"/>
              <a:defRPr sz="2800"/>
            </a:lvl1pPr>
            <a:lvl2pPr>
              <a:buFont typeface="Arial" pitchFamily="34" charset="0"/>
              <a:buChar char="•"/>
              <a:defRPr sz="2400"/>
            </a:lvl2pPr>
            <a:lvl3pPr>
              <a:buFont typeface="Wingdings" pitchFamily="2" charset="2"/>
              <a:buChar char="ü"/>
              <a:defRPr sz="2000"/>
            </a:lvl3pPr>
            <a:lvl4pPr>
              <a:buFont typeface="Wingdings" pitchFamily="2" charset="2"/>
              <a:buChar char="§"/>
              <a:defRPr sz="1800"/>
            </a:lvl4pPr>
            <a:lvl5pPr>
              <a:buFont typeface="Arial" pitchFamily="34" charset="0"/>
              <a:buChar cha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2"/>
          <p:cNvSpPr txBox="1">
            <a:spLocks noGrp="1"/>
          </p:cNvSpPr>
          <p:nvPr userDrawn="1"/>
        </p:nvSpPr>
        <p:spPr bwMode="auto">
          <a:xfrm>
            <a:off x="6705600" y="6507163"/>
            <a:ext cx="2413000" cy="350837"/>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defRPr/>
            </a:pPr>
            <a:r>
              <a:rPr lang="en-US" altLang="zh-CN" sz="1000" dirty="0" smtClean="0">
                <a:latin typeface="Times New Roman" charset="0"/>
                <a:ea typeface="宋体" charset="-122"/>
              </a:rPr>
              <a:t>1-</a:t>
            </a:r>
            <a:fld id="{E78506EF-BBF2-49E6-9A0A-8F5AC6A837CB}" type="slidenum">
              <a:rPr lang="en-US" altLang="zh-CN" sz="1000" smtClean="0">
                <a:latin typeface="Times New Roman" charset="0"/>
                <a:ea typeface="宋体" charset="-122"/>
              </a:rPr>
              <a:pPr algn="r" eaLnBrk="1" hangingPunct="1">
                <a:defRPr/>
              </a:pPr>
              <a:t>‹#›</a:t>
            </a:fld>
            <a:endParaRPr lang="en-US" altLang="zh-CN" sz="1000" dirty="0" smtClean="0">
              <a:latin typeface="Times New Roman" charset="0"/>
              <a:ea typeface="宋体" charset="-122"/>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othaermel - 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B66136"/>
                </a:solidFill>
              </a:defRPr>
            </a:lvl1pPr>
          </a:lstStyle>
          <a:p>
            <a:r>
              <a:rPr lang="en-US" dirty="0" smtClean="0"/>
              <a:t>Click to edit video slide title</a:t>
            </a:r>
            <a:endParaRPr lang="en-US" dirty="0"/>
          </a:p>
        </p:txBody>
      </p:sp>
      <p:sp>
        <p:nvSpPr>
          <p:cNvPr id="4" name="Content Placeholder 3"/>
          <p:cNvSpPr>
            <a:spLocks noGrp="1"/>
          </p:cNvSpPr>
          <p:nvPr>
            <p:ph sz="half" idx="2"/>
          </p:nvPr>
        </p:nvSpPr>
        <p:spPr>
          <a:xfrm>
            <a:off x="762000" y="2133600"/>
            <a:ext cx="8382000" cy="4343399"/>
          </a:xfrm>
        </p:spPr>
        <p:txBody>
          <a:bodyPr/>
          <a:lstStyle>
            <a:lvl1pPr>
              <a:buFont typeface="Wingdings" pitchFamily="2" charset="2"/>
              <a:buNone/>
              <a:defRPr sz="2800"/>
            </a:lvl1pPr>
            <a:lvl2pPr>
              <a:buFont typeface="Arial" pitchFamily="34" charset="0"/>
              <a:buChar char="•"/>
              <a:defRPr sz="2400"/>
            </a:lvl2pPr>
            <a:lvl3pPr>
              <a:buFont typeface="Wingdings" pitchFamily="2" charset="2"/>
              <a:buChar char="ü"/>
              <a:defRPr sz="2000"/>
            </a:lvl3pPr>
            <a:lvl4pPr>
              <a:buFont typeface="Wingdings" pitchFamily="2" charset="2"/>
              <a:buChar char="§"/>
              <a:defRPr sz="1800"/>
            </a:lvl4pPr>
            <a:lvl5pP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9"/>
          <p:cNvSpPr/>
          <p:nvPr userDrawn="1"/>
        </p:nvSpPr>
        <p:spPr>
          <a:xfrm>
            <a:off x="76201" y="0"/>
            <a:ext cx="152399" cy="6858000"/>
          </a:xfrm>
          <a:prstGeom prst="rect">
            <a:avLst/>
          </a:prstGeom>
          <a:solidFill>
            <a:srgbClr val="B6613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0"/>
            <a:ext cx="76200" cy="68580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2"/>
          <p:cNvSpPr txBox="1">
            <a:spLocks noGrp="1"/>
          </p:cNvSpPr>
          <p:nvPr userDrawn="1"/>
        </p:nvSpPr>
        <p:spPr bwMode="auto">
          <a:xfrm>
            <a:off x="6705600" y="6507163"/>
            <a:ext cx="2413000" cy="350837"/>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defRPr/>
            </a:pPr>
            <a:r>
              <a:rPr lang="en-US" altLang="zh-CN" sz="1000" dirty="0" smtClean="0">
                <a:latin typeface="Times New Roman" charset="0"/>
                <a:ea typeface="宋体" charset="-122"/>
              </a:rPr>
              <a:t>1-</a:t>
            </a:r>
            <a:fld id="{E78506EF-BBF2-49E6-9A0A-8F5AC6A837CB}" type="slidenum">
              <a:rPr lang="en-US" altLang="zh-CN" sz="1000" smtClean="0">
                <a:latin typeface="Times New Roman" charset="0"/>
                <a:ea typeface="宋体" charset="-122"/>
              </a:rPr>
              <a:pPr algn="r" eaLnBrk="1" hangingPunct="1">
                <a:defRPr/>
              </a:pPr>
              <a:t>‹#›</a:t>
            </a:fld>
            <a:endParaRPr lang="en-US" altLang="zh-CN" sz="1000" dirty="0" smtClean="0">
              <a:latin typeface="Times New Roman" charset="0"/>
              <a:ea typeface="宋体" charset="-122"/>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othaermel - Content Slide">
    <p:spTree>
      <p:nvGrpSpPr>
        <p:cNvPr id="1" name=""/>
        <p:cNvGrpSpPr/>
        <p:nvPr/>
      </p:nvGrpSpPr>
      <p:grpSpPr>
        <a:xfrm>
          <a:off x="0" y="0"/>
          <a:ext cx="0" cy="0"/>
          <a:chOff x="0" y="0"/>
          <a:chExt cx="0" cy="0"/>
        </a:xfrm>
      </p:grpSpPr>
      <p:sp>
        <p:nvSpPr>
          <p:cNvPr id="10" name="Rectangle 9"/>
          <p:cNvSpPr/>
          <p:nvPr userDrawn="1"/>
        </p:nvSpPr>
        <p:spPr>
          <a:xfrm rot="5400000">
            <a:off x="4495800" y="2133600"/>
            <a:ext cx="152400" cy="9144000"/>
          </a:xfrm>
          <a:prstGeom prst="rect">
            <a:avLst/>
          </a:prstGeom>
          <a:solidFill>
            <a:srgbClr val="B6613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a:solidFill>
                  <a:srgbClr val="B66136"/>
                </a:solidFill>
              </a:defRPr>
            </a:lvl1pPr>
          </a:lstStyle>
          <a:p>
            <a:r>
              <a:rPr lang="en-US" dirty="0" smtClean="0"/>
              <a:t>Click to edit Content Slide title</a:t>
            </a:r>
            <a:endParaRPr lang="en-US" dirty="0"/>
          </a:p>
        </p:txBody>
      </p:sp>
      <p:sp>
        <p:nvSpPr>
          <p:cNvPr id="9" name="Text Placeholder 8"/>
          <p:cNvSpPr>
            <a:spLocks noGrp="1"/>
          </p:cNvSpPr>
          <p:nvPr>
            <p:ph type="body" sz="quarter" idx="13"/>
          </p:nvPr>
        </p:nvSpPr>
        <p:spPr>
          <a:xfrm>
            <a:off x="533400" y="2514600"/>
            <a:ext cx="8229600" cy="3962400"/>
          </a:xfrm>
        </p:spPr>
        <p:txBody>
          <a:bodyPr/>
          <a:lstStyle>
            <a:lvl1pPr>
              <a:buFont typeface="Wingdings" pitchFamily="2" charset="2"/>
              <a:buChar char="§"/>
              <a:defRPr sz="2800">
                <a:solidFill>
                  <a:schemeClr val="tx1"/>
                </a:solidFill>
              </a:defRPr>
            </a:lvl1pPr>
            <a:lvl2pPr>
              <a:buFont typeface="Arial" pitchFamily="34" charset="0"/>
              <a:buChar char="•"/>
              <a:defRPr sz="2400">
                <a:solidFill>
                  <a:schemeClr val="tx1"/>
                </a:solidFill>
              </a:defRPr>
            </a:lvl2pPr>
            <a:lvl3pPr>
              <a:buFont typeface="Wingdings" pitchFamily="2" charset="2"/>
              <a:buChar char="ü"/>
              <a:defRPr sz="2000">
                <a:solidFill>
                  <a:schemeClr val="tx1"/>
                </a:solidFill>
              </a:defRPr>
            </a:lvl3pPr>
            <a:lvl4pPr>
              <a:buFont typeface="Wingdings" pitchFamily="2" charset="2"/>
              <a:buChar char="§"/>
              <a:defRPr sz="1800">
                <a:solidFill>
                  <a:schemeClr val="tx1"/>
                </a:solidFill>
              </a:defRPr>
            </a:lvl4pPr>
            <a:lvl5pPr>
              <a:buFont typeface="Arial" pitchFamily="34" charset="0"/>
              <a:buChar char="•"/>
              <a:defRPr sz="18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4"/>
          </p:nvPr>
        </p:nvSpPr>
        <p:spPr>
          <a:xfrm>
            <a:off x="0" y="1676400"/>
            <a:ext cx="9144000" cy="609600"/>
          </a:xfrm>
        </p:spPr>
        <p:txBody>
          <a:bodyPr>
            <a:normAutofit/>
          </a:bodyPr>
          <a:lstStyle>
            <a:lvl1pPr algn="ctr">
              <a:buNone/>
              <a:defRPr sz="2600"/>
            </a:lvl1pPr>
            <a:lvl5pPr>
              <a:buNone/>
              <a:defRPr/>
            </a:lvl5pPr>
          </a:lstStyle>
          <a:p>
            <a:pPr lvl="0"/>
            <a:r>
              <a:rPr lang="en-US" dirty="0" smtClean="0"/>
              <a:t>Click to edit Master text styles</a:t>
            </a:r>
          </a:p>
        </p:txBody>
      </p:sp>
      <p:sp>
        <p:nvSpPr>
          <p:cNvPr id="11" name="Rectangle 10"/>
          <p:cNvSpPr/>
          <p:nvPr userDrawn="1"/>
        </p:nvSpPr>
        <p:spPr>
          <a:xfrm rot="5400000">
            <a:off x="4533900" y="2247900"/>
            <a:ext cx="76200" cy="91440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2"/>
          <p:cNvSpPr txBox="1">
            <a:spLocks noGrp="1"/>
          </p:cNvSpPr>
          <p:nvPr userDrawn="1"/>
        </p:nvSpPr>
        <p:spPr bwMode="auto">
          <a:xfrm>
            <a:off x="6705600" y="6507163"/>
            <a:ext cx="2413000" cy="350837"/>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defRPr/>
            </a:pPr>
            <a:r>
              <a:rPr lang="en-US" altLang="zh-CN" sz="1000" dirty="0" smtClean="0">
                <a:latin typeface="Times New Roman" charset="0"/>
                <a:ea typeface="宋体" charset="-122"/>
              </a:rPr>
              <a:t>1-</a:t>
            </a:r>
            <a:fld id="{E78506EF-BBF2-49E6-9A0A-8F5AC6A837CB}" type="slidenum">
              <a:rPr lang="en-US" altLang="zh-CN" sz="1000" smtClean="0">
                <a:latin typeface="Times New Roman" charset="0"/>
                <a:ea typeface="宋体" charset="-122"/>
              </a:rPr>
              <a:pPr algn="r" eaLnBrk="1" hangingPunct="1">
                <a:defRPr/>
              </a:pPr>
              <a:t>‹#›</a:t>
            </a:fld>
            <a:endParaRPr lang="en-US" altLang="zh-CN" sz="1000" dirty="0" smtClean="0">
              <a:latin typeface="Times New Roman" charset="0"/>
              <a:ea typeface="宋体" charset="-122"/>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othaermel - Copyright Slide">
    <p:bg>
      <p:bgPr>
        <a:solidFill>
          <a:srgbClr val="B66136"/>
        </a:solidFill>
        <a:effectLst/>
      </p:bgPr>
    </p:bg>
    <p:spTree>
      <p:nvGrpSpPr>
        <p:cNvPr id="1" name=""/>
        <p:cNvGrpSpPr/>
        <p:nvPr/>
      </p:nvGrpSpPr>
      <p:grpSpPr>
        <a:xfrm>
          <a:off x="0" y="0"/>
          <a:ext cx="0" cy="0"/>
          <a:chOff x="0" y="0"/>
          <a:chExt cx="0" cy="0"/>
        </a:xfrm>
      </p:grpSpPr>
      <p:sp>
        <p:nvSpPr>
          <p:cNvPr id="9" name="Rectangle 8"/>
          <p:cNvSpPr/>
          <p:nvPr userDrawn="1"/>
        </p:nvSpPr>
        <p:spPr>
          <a:xfrm>
            <a:off x="685800" y="1371600"/>
            <a:ext cx="7699248" cy="4187952"/>
          </a:xfrm>
          <a:prstGeom prst="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over_title.jpg"/>
          <p:cNvPicPr>
            <a:picLocks noChangeAspect="1"/>
          </p:cNvPicPr>
          <p:nvPr userDrawn="1"/>
        </p:nvPicPr>
        <p:blipFill>
          <a:blip r:embed="rId2" cstate="print"/>
          <a:stretch>
            <a:fillRect/>
          </a:stretch>
        </p:blipFill>
        <p:spPr>
          <a:xfrm>
            <a:off x="1600200" y="1524000"/>
            <a:ext cx="5810769" cy="1947672"/>
          </a:xfrm>
          <a:prstGeom prst="rect">
            <a:avLst/>
          </a:prstGeom>
        </p:spPr>
      </p:pic>
      <p:pic>
        <p:nvPicPr>
          <p:cNvPr id="7" name="Picture 6" descr="disclaimer"/>
          <p:cNvPicPr/>
          <p:nvPr userDrawn="1"/>
        </p:nvPicPr>
        <p:blipFill>
          <a:blip r:embed="rId3" cstate="print"/>
          <a:srcRect/>
          <a:stretch>
            <a:fillRect/>
          </a:stretch>
        </p:blipFill>
        <p:spPr bwMode="auto">
          <a:xfrm>
            <a:off x="2438400" y="3657600"/>
            <a:ext cx="4038600" cy="1828800"/>
          </a:xfrm>
          <a:prstGeom prst="rect">
            <a:avLst/>
          </a:prstGeom>
          <a:noFill/>
          <a:ln w="9525">
            <a:noFill/>
            <a:miter lim="800000"/>
            <a:headEnd/>
            <a:tailEnd/>
          </a:ln>
        </p:spPr>
      </p:pic>
      <p:pic>
        <p:nvPicPr>
          <p:cNvPr id="5" name="Picture 2" descr="http://www.mcgraw-hill.com/landingimages/logo-hill.gif"/>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38200" y="4191000"/>
            <a:ext cx="1247775" cy="123825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2"/>
          <p:cNvSpPr txBox="1">
            <a:spLocks noGrp="1"/>
          </p:cNvSpPr>
          <p:nvPr userDrawn="1"/>
        </p:nvSpPr>
        <p:spPr bwMode="auto">
          <a:xfrm>
            <a:off x="6705600" y="6507163"/>
            <a:ext cx="2413000" cy="350837"/>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defRPr/>
            </a:pPr>
            <a:r>
              <a:rPr lang="en-US" altLang="zh-CN" sz="1000" dirty="0" smtClean="0">
                <a:latin typeface="Times New Roman" charset="0"/>
                <a:ea typeface="宋体" charset="-122"/>
              </a:rPr>
              <a:t>1-</a:t>
            </a:r>
            <a:fld id="{E78506EF-BBF2-49E6-9A0A-8F5AC6A837CB}" type="slidenum">
              <a:rPr lang="en-US" altLang="zh-CN" sz="1000" smtClean="0">
                <a:latin typeface="Times New Roman" charset="0"/>
                <a:ea typeface="宋体" charset="-122"/>
              </a:rPr>
              <a:pPr algn="r" eaLnBrk="1" hangingPunct="1">
                <a:defRPr/>
              </a:pPr>
              <a:t>‹#›</a:t>
            </a:fld>
            <a:endParaRPr lang="en-US" altLang="zh-CN" sz="1000" dirty="0" smtClean="0">
              <a:latin typeface="Times New Roman" charset="0"/>
              <a:ea typeface="宋体" charset="-122"/>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Rothaermel -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B66136"/>
                </a:solidFill>
              </a:defRPr>
            </a:lvl1pPr>
          </a:lstStyle>
          <a:p>
            <a:r>
              <a:rPr lang="en-US" dirty="0" smtClean="0"/>
              <a:t>Click to edit Content Slide title</a:t>
            </a:r>
            <a:endParaRPr lang="en-US" dirty="0"/>
          </a:p>
        </p:txBody>
      </p:sp>
      <p:sp>
        <p:nvSpPr>
          <p:cNvPr id="9" name="Text Placeholder 8"/>
          <p:cNvSpPr>
            <a:spLocks noGrp="1"/>
          </p:cNvSpPr>
          <p:nvPr>
            <p:ph type="body" sz="quarter" idx="13"/>
          </p:nvPr>
        </p:nvSpPr>
        <p:spPr>
          <a:xfrm>
            <a:off x="533400" y="2514600"/>
            <a:ext cx="8229600" cy="3962400"/>
          </a:xfrm>
        </p:spPr>
        <p:txBody>
          <a:bodyPr/>
          <a:lstStyle>
            <a:lvl1pPr>
              <a:buFont typeface="Wingdings" pitchFamily="2" charset="2"/>
              <a:buChar char="§"/>
              <a:defRPr sz="2800">
                <a:solidFill>
                  <a:schemeClr val="tx1"/>
                </a:solidFill>
              </a:defRPr>
            </a:lvl1pPr>
            <a:lvl2pPr>
              <a:buFont typeface="Arial" pitchFamily="34" charset="0"/>
              <a:buChar char="•"/>
              <a:defRPr sz="2400">
                <a:solidFill>
                  <a:schemeClr val="tx1"/>
                </a:solidFill>
              </a:defRPr>
            </a:lvl2pPr>
            <a:lvl3pPr>
              <a:buFont typeface="Wingdings" pitchFamily="2" charset="2"/>
              <a:buChar char="ü"/>
              <a:defRPr sz="2000">
                <a:solidFill>
                  <a:schemeClr val="tx1"/>
                </a:solidFill>
              </a:defRPr>
            </a:lvl3pPr>
            <a:lvl4pPr>
              <a:buFont typeface="Wingdings" pitchFamily="2" charset="2"/>
              <a:buChar char="§"/>
              <a:defRPr sz="1800">
                <a:solidFill>
                  <a:schemeClr val="tx1"/>
                </a:solidFill>
              </a:defRPr>
            </a:lvl4pPr>
            <a:lvl5pPr>
              <a:buFont typeface="Arial" pitchFamily="34" charset="0"/>
              <a:buChar char="•"/>
              <a:defRPr sz="18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rot="5400000">
            <a:off x="4495800" y="2209802"/>
            <a:ext cx="152400" cy="9144000"/>
          </a:xfrm>
          <a:prstGeom prst="rect">
            <a:avLst/>
          </a:prstGeom>
          <a:solidFill>
            <a:srgbClr val="B6613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2"/>
          <p:cNvSpPr txBox="1">
            <a:spLocks noGrp="1"/>
          </p:cNvSpPr>
          <p:nvPr userDrawn="1"/>
        </p:nvSpPr>
        <p:spPr bwMode="auto">
          <a:xfrm>
            <a:off x="6705600" y="6507163"/>
            <a:ext cx="2413000" cy="350837"/>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defRPr/>
            </a:pPr>
            <a:r>
              <a:rPr lang="en-US" altLang="zh-CN" sz="1000" dirty="0" smtClean="0">
                <a:latin typeface="Times New Roman" charset="0"/>
                <a:ea typeface="宋体" charset="-122"/>
              </a:rPr>
              <a:t>1-</a:t>
            </a:r>
            <a:fld id="{E78506EF-BBF2-49E6-9A0A-8F5AC6A837CB}" type="slidenum">
              <a:rPr lang="en-US" altLang="zh-CN" sz="1000" smtClean="0">
                <a:latin typeface="Times New Roman" charset="0"/>
                <a:ea typeface="宋体" charset="-122"/>
              </a:rPr>
              <a:pPr algn="r" eaLnBrk="1" hangingPunct="1">
                <a:defRPr/>
              </a:pPr>
              <a:t>‹#›</a:t>
            </a:fld>
            <a:endParaRPr lang="en-US" altLang="zh-CN" sz="1000" dirty="0" smtClean="0">
              <a:latin typeface="Times New Roman" charset="0"/>
              <a:ea typeface="宋体" charset="-122"/>
            </a:endParaRPr>
          </a:p>
        </p:txBody>
      </p:sp>
    </p:spTree>
    <p:extLst>
      <p:ext uri="{BB962C8B-B14F-4D97-AF65-F5344CB8AC3E}">
        <p14:creationId xmlns:p14="http://schemas.microsoft.com/office/powerpoint/2010/main" val="38529193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Rothaermel -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B66136"/>
                </a:solidFill>
              </a:defRPr>
            </a:lvl1pPr>
          </a:lstStyle>
          <a:p>
            <a:r>
              <a:rPr lang="en-US" dirty="0" smtClean="0"/>
              <a:t>Click to edit Content Slide title</a:t>
            </a:r>
            <a:endParaRPr lang="en-US" dirty="0"/>
          </a:p>
        </p:txBody>
      </p:sp>
      <p:sp>
        <p:nvSpPr>
          <p:cNvPr id="9" name="Text Placeholder 8"/>
          <p:cNvSpPr>
            <a:spLocks noGrp="1"/>
          </p:cNvSpPr>
          <p:nvPr>
            <p:ph type="body" sz="quarter" idx="13"/>
          </p:nvPr>
        </p:nvSpPr>
        <p:spPr>
          <a:xfrm>
            <a:off x="533400" y="2514600"/>
            <a:ext cx="8229600" cy="3962400"/>
          </a:xfrm>
        </p:spPr>
        <p:txBody>
          <a:bodyPr/>
          <a:lstStyle>
            <a:lvl1pPr>
              <a:buFont typeface="Wingdings" pitchFamily="2" charset="2"/>
              <a:buChar char="§"/>
              <a:defRPr sz="2800">
                <a:solidFill>
                  <a:schemeClr val="tx1"/>
                </a:solidFill>
              </a:defRPr>
            </a:lvl1pPr>
            <a:lvl2pPr>
              <a:buFont typeface="Arial" pitchFamily="34" charset="0"/>
              <a:buChar char="•"/>
              <a:defRPr sz="2400">
                <a:solidFill>
                  <a:schemeClr val="tx1"/>
                </a:solidFill>
              </a:defRPr>
            </a:lvl2pPr>
            <a:lvl3pPr>
              <a:buFont typeface="Wingdings" pitchFamily="2" charset="2"/>
              <a:buChar char="ü"/>
              <a:defRPr sz="2000">
                <a:solidFill>
                  <a:schemeClr val="tx1"/>
                </a:solidFill>
              </a:defRPr>
            </a:lvl3pPr>
            <a:lvl4pPr>
              <a:buFont typeface="Wingdings" pitchFamily="2" charset="2"/>
              <a:buChar char="§"/>
              <a:defRPr sz="1800">
                <a:solidFill>
                  <a:schemeClr val="tx1"/>
                </a:solidFill>
              </a:defRPr>
            </a:lvl4pPr>
            <a:lvl5pPr>
              <a:buFont typeface="Arial" pitchFamily="34" charset="0"/>
              <a:buChar char="•"/>
              <a:defRPr sz="18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rot="5400000">
            <a:off x="4495800" y="2209802"/>
            <a:ext cx="152400" cy="9144000"/>
          </a:xfrm>
          <a:prstGeom prst="rect">
            <a:avLst/>
          </a:prstGeom>
          <a:solidFill>
            <a:srgbClr val="B6613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2"/>
          <p:cNvSpPr txBox="1">
            <a:spLocks noGrp="1"/>
          </p:cNvSpPr>
          <p:nvPr userDrawn="1"/>
        </p:nvSpPr>
        <p:spPr bwMode="auto">
          <a:xfrm>
            <a:off x="6705600" y="6507163"/>
            <a:ext cx="2413000" cy="350837"/>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defRPr/>
            </a:pPr>
            <a:r>
              <a:rPr lang="en-US" altLang="zh-CN" sz="1000" dirty="0" smtClean="0">
                <a:latin typeface="Times New Roman" charset="0"/>
                <a:ea typeface="宋体" charset="-122"/>
              </a:rPr>
              <a:t>1-</a:t>
            </a:r>
            <a:fld id="{E78506EF-BBF2-49E6-9A0A-8F5AC6A837CB}" type="slidenum">
              <a:rPr lang="en-US" altLang="zh-CN" sz="1000" smtClean="0">
                <a:latin typeface="Times New Roman" charset="0"/>
                <a:ea typeface="宋体" charset="-122"/>
              </a:rPr>
              <a:pPr algn="r" eaLnBrk="1" hangingPunct="1">
                <a:defRPr/>
              </a:pPr>
              <a:t>‹#›</a:t>
            </a:fld>
            <a:endParaRPr lang="en-US" altLang="zh-CN" sz="1000" dirty="0" smtClean="0">
              <a:latin typeface="Times New Roman" charset="0"/>
              <a:ea typeface="宋体" charset="-122"/>
            </a:endParaRPr>
          </a:p>
        </p:txBody>
      </p:sp>
    </p:spTree>
    <p:extLst>
      <p:ext uri="{BB962C8B-B14F-4D97-AF65-F5344CB8AC3E}">
        <p14:creationId xmlns:p14="http://schemas.microsoft.com/office/powerpoint/2010/main" val="32811947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_Rothaermel -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B66136"/>
                </a:solidFill>
              </a:defRPr>
            </a:lvl1pPr>
          </a:lstStyle>
          <a:p>
            <a:r>
              <a:rPr lang="en-US" dirty="0" smtClean="0"/>
              <a:t>Click to edit Content Slide title</a:t>
            </a:r>
            <a:endParaRPr lang="en-US" dirty="0"/>
          </a:p>
        </p:txBody>
      </p:sp>
      <p:sp>
        <p:nvSpPr>
          <p:cNvPr id="9" name="Text Placeholder 8"/>
          <p:cNvSpPr>
            <a:spLocks noGrp="1"/>
          </p:cNvSpPr>
          <p:nvPr>
            <p:ph type="body" sz="quarter" idx="13"/>
          </p:nvPr>
        </p:nvSpPr>
        <p:spPr>
          <a:xfrm>
            <a:off x="533400" y="2514600"/>
            <a:ext cx="8229600" cy="3962400"/>
          </a:xfrm>
        </p:spPr>
        <p:txBody>
          <a:bodyPr/>
          <a:lstStyle>
            <a:lvl1pPr>
              <a:buFont typeface="Wingdings" pitchFamily="2" charset="2"/>
              <a:buChar char="§"/>
              <a:defRPr sz="2800">
                <a:solidFill>
                  <a:schemeClr val="tx1"/>
                </a:solidFill>
              </a:defRPr>
            </a:lvl1pPr>
            <a:lvl2pPr>
              <a:buFont typeface="Arial" pitchFamily="34" charset="0"/>
              <a:buChar char="•"/>
              <a:defRPr sz="2400">
                <a:solidFill>
                  <a:schemeClr val="tx1"/>
                </a:solidFill>
              </a:defRPr>
            </a:lvl2pPr>
            <a:lvl3pPr>
              <a:buFont typeface="Wingdings" pitchFamily="2" charset="2"/>
              <a:buChar char="ü"/>
              <a:defRPr sz="2000">
                <a:solidFill>
                  <a:schemeClr val="tx1"/>
                </a:solidFill>
              </a:defRPr>
            </a:lvl3pPr>
            <a:lvl4pPr>
              <a:buFont typeface="Wingdings" pitchFamily="2" charset="2"/>
              <a:buChar char="§"/>
              <a:defRPr sz="1800">
                <a:solidFill>
                  <a:schemeClr val="tx1"/>
                </a:solidFill>
              </a:defRPr>
            </a:lvl4pPr>
            <a:lvl5pPr>
              <a:buFont typeface="Arial" pitchFamily="34" charset="0"/>
              <a:buChar char="•"/>
              <a:defRPr sz="18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rot="5400000">
            <a:off x="4495800" y="2209802"/>
            <a:ext cx="152400" cy="9144000"/>
          </a:xfrm>
          <a:prstGeom prst="rect">
            <a:avLst/>
          </a:prstGeom>
          <a:solidFill>
            <a:srgbClr val="B6613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2"/>
          <p:cNvSpPr txBox="1">
            <a:spLocks noGrp="1"/>
          </p:cNvSpPr>
          <p:nvPr userDrawn="1"/>
        </p:nvSpPr>
        <p:spPr bwMode="auto">
          <a:xfrm>
            <a:off x="6705600" y="6507163"/>
            <a:ext cx="2413000" cy="350837"/>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defRPr/>
            </a:pPr>
            <a:r>
              <a:rPr lang="en-US" altLang="zh-CN" sz="1000" dirty="0" smtClean="0">
                <a:latin typeface="Times New Roman" charset="0"/>
                <a:ea typeface="宋体" charset="-122"/>
              </a:rPr>
              <a:t>1-</a:t>
            </a:r>
            <a:fld id="{E78506EF-BBF2-49E6-9A0A-8F5AC6A837CB}" type="slidenum">
              <a:rPr lang="en-US" altLang="zh-CN" sz="1000" smtClean="0">
                <a:latin typeface="Times New Roman" charset="0"/>
                <a:ea typeface="宋体" charset="-122"/>
              </a:rPr>
              <a:pPr algn="r" eaLnBrk="1" hangingPunct="1">
                <a:defRPr/>
              </a:pPr>
              <a:t>‹#›</a:t>
            </a:fld>
            <a:endParaRPr lang="en-US" altLang="zh-CN" sz="1000" dirty="0" smtClean="0">
              <a:latin typeface="Times New Roman" charset="0"/>
              <a:ea typeface="宋体" charset="-122"/>
            </a:endParaRPr>
          </a:p>
        </p:txBody>
      </p:sp>
    </p:spTree>
    <p:extLst>
      <p:ext uri="{BB962C8B-B14F-4D97-AF65-F5344CB8AC3E}">
        <p14:creationId xmlns:p14="http://schemas.microsoft.com/office/powerpoint/2010/main" val="4194924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0_Rothaermel -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B66136"/>
                </a:solidFill>
              </a:defRPr>
            </a:lvl1pPr>
          </a:lstStyle>
          <a:p>
            <a:r>
              <a:rPr lang="en-US" dirty="0" smtClean="0"/>
              <a:t>Click to edit Content Slide title</a:t>
            </a:r>
            <a:endParaRPr lang="en-US" dirty="0"/>
          </a:p>
        </p:txBody>
      </p:sp>
      <p:sp>
        <p:nvSpPr>
          <p:cNvPr id="9" name="Text Placeholder 8"/>
          <p:cNvSpPr>
            <a:spLocks noGrp="1"/>
          </p:cNvSpPr>
          <p:nvPr>
            <p:ph type="body" sz="quarter" idx="13"/>
          </p:nvPr>
        </p:nvSpPr>
        <p:spPr>
          <a:xfrm>
            <a:off x="533400" y="2514600"/>
            <a:ext cx="8229600" cy="3962400"/>
          </a:xfrm>
        </p:spPr>
        <p:txBody>
          <a:bodyPr/>
          <a:lstStyle>
            <a:lvl1pPr>
              <a:buFont typeface="Wingdings" pitchFamily="2" charset="2"/>
              <a:buChar char="§"/>
              <a:defRPr sz="2800">
                <a:solidFill>
                  <a:schemeClr val="tx1"/>
                </a:solidFill>
              </a:defRPr>
            </a:lvl1pPr>
            <a:lvl2pPr>
              <a:buFont typeface="Arial" pitchFamily="34" charset="0"/>
              <a:buChar char="•"/>
              <a:defRPr sz="2400">
                <a:solidFill>
                  <a:schemeClr val="tx1"/>
                </a:solidFill>
              </a:defRPr>
            </a:lvl2pPr>
            <a:lvl3pPr>
              <a:buFont typeface="Wingdings" pitchFamily="2" charset="2"/>
              <a:buChar char="ü"/>
              <a:defRPr sz="2000">
                <a:solidFill>
                  <a:schemeClr val="tx1"/>
                </a:solidFill>
              </a:defRPr>
            </a:lvl3pPr>
            <a:lvl4pPr>
              <a:buFont typeface="Wingdings" pitchFamily="2" charset="2"/>
              <a:buChar char="§"/>
              <a:defRPr sz="1800">
                <a:solidFill>
                  <a:schemeClr val="tx1"/>
                </a:solidFill>
              </a:defRPr>
            </a:lvl4pPr>
            <a:lvl5pPr>
              <a:buFont typeface="Arial" pitchFamily="34" charset="0"/>
              <a:buChar char="•"/>
              <a:defRPr sz="18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rot="5400000">
            <a:off x="4495800" y="2209802"/>
            <a:ext cx="152400" cy="9144000"/>
          </a:xfrm>
          <a:prstGeom prst="rect">
            <a:avLst/>
          </a:prstGeom>
          <a:solidFill>
            <a:srgbClr val="B6613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2"/>
          <p:cNvSpPr txBox="1">
            <a:spLocks noGrp="1"/>
          </p:cNvSpPr>
          <p:nvPr userDrawn="1"/>
        </p:nvSpPr>
        <p:spPr bwMode="auto">
          <a:xfrm>
            <a:off x="6705600" y="6507163"/>
            <a:ext cx="2413000" cy="350837"/>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defRPr/>
            </a:pPr>
            <a:r>
              <a:rPr lang="en-US" altLang="zh-CN" sz="1000" dirty="0" smtClean="0">
                <a:latin typeface="Times New Roman" charset="0"/>
                <a:ea typeface="宋体" charset="-122"/>
              </a:rPr>
              <a:t>1-</a:t>
            </a:r>
            <a:fld id="{E78506EF-BBF2-49E6-9A0A-8F5AC6A837CB}" type="slidenum">
              <a:rPr lang="en-US" altLang="zh-CN" sz="1000" smtClean="0">
                <a:latin typeface="Times New Roman" charset="0"/>
                <a:ea typeface="宋体" charset="-122"/>
              </a:rPr>
              <a:pPr algn="r" eaLnBrk="1" hangingPunct="1">
                <a:defRPr/>
              </a:pPr>
              <a:t>‹#›</a:t>
            </a:fld>
            <a:endParaRPr lang="en-US" altLang="zh-CN" sz="1000" dirty="0" smtClean="0">
              <a:latin typeface="Times New Roman" charset="0"/>
              <a:ea typeface="宋体" charset="-122"/>
            </a:endParaRPr>
          </a:p>
        </p:txBody>
      </p:sp>
    </p:spTree>
    <p:extLst>
      <p:ext uri="{BB962C8B-B14F-4D97-AF65-F5344CB8AC3E}">
        <p14:creationId xmlns:p14="http://schemas.microsoft.com/office/powerpoint/2010/main" val="1967442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0" r:id="rId1"/>
    <p:sldLayoutId id="2147483662" r:id="rId2"/>
    <p:sldLayoutId id="2147483664" r:id="rId3"/>
    <p:sldLayoutId id="2147483666" r:id="rId4"/>
    <p:sldLayoutId id="2147483668" r:id="rId5"/>
    <p:sldLayoutId id="2147483672" r:id="rId6"/>
    <p:sldLayoutId id="2147483673" r:id="rId7"/>
    <p:sldLayoutId id="2147483676" r:id="rId8"/>
    <p:sldLayoutId id="2147483680" r:id="rId9"/>
  </p:sldLayoutIdLst>
  <p:timing>
    <p:tnLst>
      <p:par>
        <p:cTn id="1" dur="indefinite" restart="never" nodeType="tmRoot"/>
      </p:par>
    </p:tnLst>
  </p:timing>
  <p:hf hdr="0" dt="0"/>
  <p:txStyles>
    <p:titleStyle>
      <a:lvl1pPr algn="ctr" defTabSz="914400" rtl="0" eaLnBrk="1" latinLnBrk="0" hangingPunct="1">
        <a:spcBef>
          <a:spcPct val="0"/>
        </a:spcBef>
        <a:buNone/>
        <a:defRPr sz="4000" kern="1200">
          <a:solidFill>
            <a:schemeClr val="tx1"/>
          </a:solidFill>
          <a:latin typeface="Lucida Sans" pitchFamily="34" charset="0"/>
          <a:ea typeface="+mj-ea"/>
          <a:cs typeface="+mj-cs"/>
        </a:defRPr>
      </a:lvl1pPr>
    </p:titleStyle>
    <p:bodyStyle>
      <a:lvl1pPr marL="342900" indent="-342900" algn="l" defTabSz="914400" rtl="0" eaLnBrk="1" latinLnBrk="0" hangingPunct="1">
        <a:spcBef>
          <a:spcPct val="20000"/>
        </a:spcBef>
        <a:buClr>
          <a:srgbClr val="B66136"/>
        </a:buClr>
        <a:buFont typeface="Wingdings" pitchFamily="2" charset="2"/>
        <a:buChar char="§"/>
        <a:defRPr sz="28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Clr>
          <a:srgbClr val="B66136"/>
        </a:buClr>
        <a:buFont typeface="Arial" pitchFamily="34" charset="0"/>
        <a:buChar char="•"/>
        <a:defRPr sz="24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Clr>
          <a:srgbClr val="B66136"/>
        </a:buClr>
        <a:buFont typeface="Wingdings" pitchFamily="2" charset="2"/>
        <a:buChar char="ü"/>
        <a:defRPr sz="20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Clr>
          <a:srgbClr val="B66136"/>
        </a:buClr>
        <a:buFont typeface="Wingdings" pitchFamily="2" charset="2"/>
        <a:buChar char="§"/>
        <a:defRPr sz="18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Clr>
          <a:srgbClr val="B66136"/>
        </a:buClr>
        <a:buFont typeface="Arial" pitchFamily="34" charset="0"/>
        <a:buChar char="•"/>
        <a:defRPr sz="18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www.youtube.com/watch?v=43kZDnyDXOc"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www.youtube.com/watch?v=ibrxIP0H84M"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www.youtube.com/watch?v=Y4j25Pj4JyQ"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www.youtube.com/watch?v=JJ7aVrtTbg0"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152400" y="5334000"/>
            <a:ext cx="5562600" cy="914400"/>
          </a:xfrm>
        </p:spPr>
        <p:txBody>
          <a:bodyPr>
            <a:noAutofit/>
          </a:bodyPr>
          <a:lstStyle/>
          <a:p>
            <a:pPr>
              <a:spcBef>
                <a:spcPts val="672"/>
              </a:spcBef>
            </a:pPr>
            <a:r>
              <a:rPr lang="en-US" dirty="0" smtClean="0">
                <a:latin typeface="+mn-lt"/>
                <a:cs typeface="FrankRuehl" pitchFamily="34" charset="-79"/>
              </a:rPr>
              <a:t>Chapter 1</a:t>
            </a:r>
          </a:p>
          <a:p>
            <a:pPr>
              <a:spcBef>
                <a:spcPts val="672"/>
              </a:spcBef>
            </a:pPr>
            <a:r>
              <a:rPr lang="en-US" dirty="0" smtClean="0">
                <a:latin typeface="+mn-lt"/>
                <a:cs typeface="FrankRuehl" pitchFamily="34" charset="-79"/>
              </a:rPr>
              <a:t>What Is Strategy, and Why Is It Important?</a:t>
            </a:r>
            <a:endParaRPr lang="en-US" dirty="0">
              <a:latin typeface="+mn-lt"/>
              <a:cs typeface="FrankRuehl" pitchFamily="34" charset="-79"/>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lstStyle/>
          <a:p>
            <a:r>
              <a:rPr lang="en-US" dirty="0" err="1" smtClean="0"/>
              <a:t>ChapterCase</a:t>
            </a:r>
            <a:r>
              <a:rPr lang="en-US" dirty="0" smtClean="0"/>
              <a:t> 1</a:t>
            </a:r>
            <a:endParaRPr lang="en-US" dirty="0"/>
          </a:p>
        </p:txBody>
      </p:sp>
      <p:sp>
        <p:nvSpPr>
          <p:cNvPr id="7" name="Content Placeholder 6"/>
          <p:cNvSpPr>
            <a:spLocks noGrp="1"/>
          </p:cNvSpPr>
          <p:nvPr>
            <p:ph idx="1"/>
          </p:nvPr>
        </p:nvSpPr>
        <p:spPr>
          <a:xfrm>
            <a:off x="457200" y="1597152"/>
            <a:ext cx="8458200" cy="4727448"/>
          </a:xfrm>
        </p:spPr>
        <p:txBody>
          <a:bodyPr/>
          <a:lstStyle/>
          <a:p>
            <a:endParaRPr lang="en-US" sz="2000" dirty="0" smtClean="0"/>
          </a:p>
          <a:p>
            <a:r>
              <a:rPr lang="en-US" dirty="0" smtClean="0"/>
              <a:t>Growth potential </a:t>
            </a:r>
            <a:r>
              <a:rPr lang="en-US" dirty="0"/>
              <a:t>i</a:t>
            </a:r>
            <a:r>
              <a:rPr lang="en-US" dirty="0" smtClean="0"/>
              <a:t>ndustries</a:t>
            </a:r>
          </a:p>
          <a:p>
            <a:pPr lvl="1">
              <a:spcBef>
                <a:spcPts val="576"/>
              </a:spcBef>
            </a:pPr>
            <a:r>
              <a:rPr lang="en-US" dirty="0" smtClean="0"/>
              <a:t>Mobile Internet, TV, etc.</a:t>
            </a:r>
          </a:p>
          <a:p>
            <a:r>
              <a:rPr lang="en-US" dirty="0" smtClean="0"/>
              <a:t>Can Apple become the first $1 trillion company on earth?</a:t>
            </a:r>
          </a:p>
          <a:p>
            <a:r>
              <a:rPr lang="en-US" dirty="0" smtClean="0"/>
              <a:t>Must find new industries to revolutionize</a:t>
            </a:r>
          </a:p>
          <a:p>
            <a:r>
              <a:rPr lang="en-US" dirty="0" smtClean="0"/>
              <a:t>Penetration of huge markets</a:t>
            </a:r>
          </a:p>
          <a:p>
            <a:pPr lvl="1">
              <a:spcBef>
                <a:spcPts val="576"/>
              </a:spcBef>
            </a:pPr>
            <a:r>
              <a:rPr lang="en-US" dirty="0" smtClean="0"/>
              <a:t>China and India</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717124032"/>
              </p:ext>
            </p:extLst>
          </p:nvPr>
        </p:nvGraphicFramePr>
        <p:xfrm>
          <a:off x="838200" y="2362200"/>
          <a:ext cx="75438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0" y="1717357"/>
            <a:ext cx="9144000" cy="492443"/>
          </a:xfrm>
          <a:prstGeom prst="rect">
            <a:avLst/>
          </a:prstGeom>
          <a:noFill/>
        </p:spPr>
        <p:txBody>
          <a:bodyPr wrap="square" rtlCol="0">
            <a:spAutoFit/>
          </a:bodyPr>
          <a:lstStyle/>
          <a:p>
            <a:pPr algn="ctr"/>
            <a:r>
              <a:rPr lang="en-US" sz="2600" dirty="0" smtClean="0"/>
              <a:t>A GOOD STRATEGY CONSISTS OF:</a:t>
            </a:r>
            <a:endParaRPr lang="en-US" sz="2600" dirty="0"/>
          </a:p>
        </p:txBody>
      </p:sp>
      <p:sp>
        <p:nvSpPr>
          <p:cNvPr id="4" name="Title 1"/>
          <p:cNvSpPr>
            <a:spLocks noGrp="1"/>
          </p:cNvSpPr>
          <p:nvPr>
            <p:ph type="title"/>
          </p:nvPr>
        </p:nvSpPr>
        <p:spPr>
          <a:xfrm>
            <a:off x="0" y="152400"/>
            <a:ext cx="9144000" cy="1265238"/>
          </a:xfrm>
        </p:spPr>
        <p:txBody>
          <a:bodyPr>
            <a:noAutofit/>
          </a:bodyPr>
          <a:lstStyle/>
          <a:p>
            <a:r>
              <a:rPr lang="en-US" dirty="0" smtClean="0"/>
              <a:t>1.1  What Strategy Is: Gaining and Sustaining Competitive Advantage</a:t>
            </a:r>
            <a:endParaRPr lang="en-US" dirty="0"/>
          </a:p>
        </p:txBody>
      </p:sp>
    </p:spTree>
    <p:extLst>
      <p:ext uri="{BB962C8B-B14F-4D97-AF65-F5344CB8AC3E}">
        <p14:creationId xmlns:p14="http://schemas.microsoft.com/office/powerpoint/2010/main" val="8044591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533400" y="2057400"/>
            <a:ext cx="8229600" cy="3962400"/>
          </a:xfrm>
        </p:spPr>
        <p:txBody>
          <a:bodyPr/>
          <a:lstStyle/>
          <a:p>
            <a:endParaRPr lang="en-US" dirty="0" smtClean="0"/>
          </a:p>
          <a:p>
            <a:pPr>
              <a:buNone/>
            </a:pPr>
            <a:endParaRPr lang="en-US" dirty="0" smtClean="0"/>
          </a:p>
          <a:p>
            <a:pPr>
              <a:buNone/>
            </a:pPr>
            <a:r>
              <a:rPr lang="en-US" dirty="0" smtClean="0"/>
              <a:t>Competitive Challenge for Steve Jobs</a:t>
            </a:r>
          </a:p>
          <a:p>
            <a:pPr lvl="1">
              <a:spcBef>
                <a:spcPts val="576"/>
              </a:spcBef>
            </a:pPr>
            <a:r>
              <a:rPr lang="en-US" dirty="0" smtClean="0"/>
              <a:t>2001 – Recognized that with less than 5% market share, Apple could not compete with Microsoft, Intel, and Dell in the PC industry, thus Jobs needed to create the next big thing</a:t>
            </a:r>
          </a:p>
        </p:txBody>
      </p:sp>
      <p:graphicFrame>
        <p:nvGraphicFramePr>
          <p:cNvPr id="5" name="Diagram 4"/>
          <p:cNvGraphicFramePr/>
          <p:nvPr>
            <p:extLst>
              <p:ext uri="{D42A27DB-BD31-4B8C-83A1-F6EECF244321}">
                <p14:modId xmlns:p14="http://schemas.microsoft.com/office/powerpoint/2010/main" val="2647852135"/>
              </p:ext>
            </p:extLst>
          </p:nvPr>
        </p:nvGraphicFramePr>
        <p:xfrm>
          <a:off x="914400" y="1524000"/>
          <a:ext cx="7086600" cy="121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79525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p:cNvSpPr>
            <a:spLocks noGrp="1"/>
          </p:cNvSpPr>
          <p:nvPr>
            <p:ph type="body" sz="quarter" idx="13"/>
          </p:nvPr>
        </p:nvSpPr>
        <p:spPr>
          <a:xfrm>
            <a:off x="609600" y="2133600"/>
            <a:ext cx="8229600" cy="3505200"/>
          </a:xfrm>
        </p:spPr>
        <p:txBody>
          <a:bodyPr>
            <a:normAutofit/>
          </a:bodyPr>
          <a:lstStyle/>
          <a:p>
            <a:endParaRPr lang="en-US" dirty="0" smtClean="0"/>
          </a:p>
          <a:p>
            <a:pPr>
              <a:buNone/>
            </a:pPr>
            <a:endParaRPr lang="en-US" dirty="0" smtClean="0"/>
          </a:p>
          <a:p>
            <a:pPr>
              <a:buNone/>
            </a:pPr>
            <a:r>
              <a:rPr lang="en-US" dirty="0" smtClean="0"/>
              <a:t>Guiding Policy – Business Model Innovation</a:t>
            </a:r>
          </a:p>
          <a:p>
            <a:pPr lvl="1">
              <a:spcBef>
                <a:spcPts val="576"/>
              </a:spcBef>
            </a:pPr>
            <a:r>
              <a:rPr lang="en-US" dirty="0" smtClean="0"/>
              <a:t>Seamless integration across music/photo/mobile devices</a:t>
            </a:r>
          </a:p>
          <a:p>
            <a:pPr lvl="1">
              <a:spcBef>
                <a:spcPts val="576"/>
              </a:spcBef>
            </a:pPr>
            <a:r>
              <a:rPr lang="en-US" dirty="0" smtClean="0"/>
              <a:t>iPods, iTunes, iMacs disrupted the existing PC market</a:t>
            </a:r>
          </a:p>
          <a:p>
            <a:pPr lvl="1">
              <a:spcBef>
                <a:spcPts val="576"/>
              </a:spcBef>
            </a:pPr>
            <a:r>
              <a:rPr lang="en-US" dirty="0" smtClean="0"/>
              <a:t>Shifted competitive focus to mobile devices</a:t>
            </a:r>
          </a:p>
        </p:txBody>
      </p:sp>
      <p:graphicFrame>
        <p:nvGraphicFramePr>
          <p:cNvPr id="6" name="Diagram 5"/>
          <p:cNvGraphicFramePr/>
          <p:nvPr>
            <p:extLst>
              <p:ext uri="{D42A27DB-BD31-4B8C-83A1-F6EECF244321}">
                <p14:modId xmlns:p14="http://schemas.microsoft.com/office/powerpoint/2010/main" val="2773213577"/>
              </p:ext>
            </p:extLst>
          </p:nvPr>
        </p:nvGraphicFramePr>
        <p:xfrm>
          <a:off x="990600" y="1524000"/>
          <a:ext cx="7086600"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p:cNvSpPr>
            <a:spLocks noGrp="1"/>
          </p:cNvSpPr>
          <p:nvPr>
            <p:ph type="body" sz="quarter" idx="13"/>
          </p:nvPr>
        </p:nvSpPr>
        <p:spPr>
          <a:xfrm>
            <a:off x="533400" y="2133600"/>
            <a:ext cx="8229600" cy="3962400"/>
          </a:xfrm>
        </p:spPr>
        <p:txBody>
          <a:bodyPr>
            <a:normAutofit/>
          </a:bodyPr>
          <a:lstStyle/>
          <a:p>
            <a:pPr>
              <a:buNone/>
            </a:pPr>
            <a:endParaRPr lang="en-US" dirty="0" smtClean="0"/>
          </a:p>
          <a:p>
            <a:pPr>
              <a:buNone/>
            </a:pPr>
            <a:endParaRPr lang="en-US" dirty="0" smtClean="0"/>
          </a:p>
          <a:p>
            <a:pPr>
              <a:buNone/>
            </a:pPr>
            <a:r>
              <a:rPr lang="en-US" dirty="0" smtClean="0"/>
              <a:t>Effectively Implemented Overarching Approach</a:t>
            </a:r>
          </a:p>
          <a:p>
            <a:pPr lvl="1">
              <a:spcBef>
                <a:spcPts val="576"/>
              </a:spcBef>
            </a:pPr>
            <a:r>
              <a:rPr lang="en-US" dirty="0" smtClean="0"/>
              <a:t>Simple Rules: </a:t>
            </a:r>
          </a:p>
          <a:p>
            <a:pPr lvl="2"/>
            <a:r>
              <a:rPr lang="en-US" dirty="0" smtClean="0"/>
              <a:t>Focused only on two computer models (laptop and desktop) in two market segments (professional and consumer)</a:t>
            </a:r>
          </a:p>
          <a:p>
            <a:pPr lvl="1"/>
            <a:r>
              <a:rPr lang="en-US" dirty="0" smtClean="0"/>
              <a:t>Disrupted Industry Status Quo: </a:t>
            </a:r>
          </a:p>
          <a:p>
            <a:pPr lvl="2"/>
            <a:r>
              <a:rPr lang="en-US" dirty="0" smtClean="0"/>
              <a:t>Business model innovation through product innovations executed at planned intervals</a:t>
            </a:r>
          </a:p>
        </p:txBody>
      </p:sp>
      <p:graphicFrame>
        <p:nvGraphicFramePr>
          <p:cNvPr id="6" name="Diagram 5"/>
          <p:cNvGraphicFramePr/>
          <p:nvPr>
            <p:extLst>
              <p:ext uri="{D42A27DB-BD31-4B8C-83A1-F6EECF244321}">
                <p14:modId xmlns:p14="http://schemas.microsoft.com/office/powerpoint/2010/main" val="1275268777"/>
              </p:ext>
            </p:extLst>
          </p:nvPr>
        </p:nvGraphicFramePr>
        <p:xfrm>
          <a:off x="1066800" y="1524000"/>
          <a:ext cx="7086600" cy="137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normAutofit/>
          </a:bodyPr>
          <a:lstStyle/>
          <a:p>
            <a:r>
              <a:rPr lang="en-US" dirty="0" smtClean="0">
                <a:solidFill>
                  <a:schemeClr val="tx1"/>
                </a:solidFill>
              </a:rPr>
              <a:t>What Is Competitive Advantage?</a:t>
            </a:r>
            <a:endParaRPr lang="en-US" dirty="0">
              <a:solidFill>
                <a:schemeClr val="tx1"/>
              </a:solidFill>
            </a:endParaRPr>
          </a:p>
        </p:txBody>
      </p:sp>
      <p:sp>
        <p:nvSpPr>
          <p:cNvPr id="4" name="Text Placeholder 3"/>
          <p:cNvSpPr>
            <a:spLocks noGrp="1"/>
          </p:cNvSpPr>
          <p:nvPr>
            <p:ph type="body" sz="quarter" idx="13"/>
          </p:nvPr>
        </p:nvSpPr>
        <p:spPr>
          <a:xfrm>
            <a:off x="533400" y="1295400"/>
            <a:ext cx="8229600" cy="4953000"/>
          </a:xfrm>
        </p:spPr>
        <p:txBody>
          <a:bodyPr>
            <a:normAutofit/>
          </a:bodyPr>
          <a:lstStyle/>
          <a:p>
            <a:pPr>
              <a:buNone/>
            </a:pPr>
            <a:r>
              <a:rPr lang="en-US" dirty="0" smtClean="0"/>
              <a:t>Competitive Advantage: </a:t>
            </a:r>
          </a:p>
          <a:p>
            <a:pPr lvl="1">
              <a:spcBef>
                <a:spcPts val="576"/>
              </a:spcBef>
            </a:pPr>
            <a:r>
              <a:rPr lang="en-US" b="1" i="1" dirty="0" smtClean="0"/>
              <a:t>Superior performance relative to other competitors in the same industry or the industry average</a:t>
            </a:r>
            <a:r>
              <a:rPr lang="en-US" dirty="0" smtClean="0"/>
              <a:t> </a:t>
            </a:r>
          </a:p>
          <a:p>
            <a:pPr lvl="2"/>
            <a:r>
              <a:rPr lang="en-US" dirty="0" smtClean="0"/>
              <a:t>Key terms here – Superior and Relative</a:t>
            </a:r>
          </a:p>
          <a:p>
            <a:pPr lvl="2"/>
            <a:endParaRPr lang="en-US" dirty="0" smtClean="0"/>
          </a:p>
          <a:p>
            <a:pPr>
              <a:buNone/>
            </a:pPr>
            <a:r>
              <a:rPr lang="en-US" dirty="0" smtClean="0"/>
              <a:t>Sustainable Competitive Advantage:</a:t>
            </a:r>
          </a:p>
          <a:p>
            <a:pPr lvl="1"/>
            <a:r>
              <a:rPr lang="en-US" dirty="0" smtClean="0"/>
              <a:t>Outperforming over a prolonged period</a:t>
            </a:r>
          </a:p>
          <a:p>
            <a:pPr lvl="1"/>
            <a:endParaRPr lang="en-US" sz="2000" dirty="0" smtClean="0"/>
          </a:p>
          <a:p>
            <a:pPr>
              <a:buNone/>
            </a:pPr>
            <a:r>
              <a:rPr lang="en-US" dirty="0" smtClean="0"/>
              <a:t>Strategic Positioning</a:t>
            </a:r>
          </a:p>
          <a:p>
            <a:pPr lvl="1"/>
            <a:r>
              <a:rPr lang="en-US" dirty="0" smtClean="0"/>
              <a:t>Trade-offs are required</a:t>
            </a:r>
          </a:p>
          <a:p>
            <a:pPr lvl="2"/>
            <a:r>
              <a:rPr lang="en-US" dirty="0" err="1" smtClean="0"/>
              <a:t>Walmart</a:t>
            </a:r>
            <a:r>
              <a:rPr lang="en-US" dirty="0" smtClean="0"/>
              <a:t> versus Nordstrom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lstStyle/>
          <a:p>
            <a:r>
              <a:rPr lang="en-US" dirty="0" smtClean="0"/>
              <a:t>Strategy Highlight 1.1</a:t>
            </a:r>
            <a:endParaRPr lang="en-US" dirty="0"/>
          </a:p>
        </p:txBody>
      </p:sp>
      <p:sp>
        <p:nvSpPr>
          <p:cNvPr id="3" name="Content Placeholder 2"/>
          <p:cNvSpPr>
            <a:spLocks noGrp="1"/>
          </p:cNvSpPr>
          <p:nvPr>
            <p:ph idx="1"/>
          </p:nvPr>
        </p:nvSpPr>
        <p:spPr>
          <a:xfrm>
            <a:off x="457200" y="1520952"/>
            <a:ext cx="8458200" cy="4727448"/>
          </a:xfrm>
        </p:spPr>
        <p:txBody>
          <a:bodyPr>
            <a:normAutofit/>
          </a:bodyPr>
          <a:lstStyle/>
          <a:p>
            <a:pPr algn="ctr">
              <a:spcBef>
                <a:spcPts val="0"/>
              </a:spcBef>
              <a:buNone/>
              <a:defRPr/>
            </a:pPr>
            <a:r>
              <a:rPr lang="en-US" b="1" dirty="0" smtClean="0">
                <a:solidFill>
                  <a:srgbClr val="B66136"/>
                </a:solidFill>
              </a:rPr>
              <a:t>JetBlue: “Stuck in the Middle”?</a:t>
            </a:r>
            <a:endParaRPr lang="en-US" dirty="0" smtClean="0">
              <a:solidFill>
                <a:srgbClr val="B66136"/>
              </a:solidFill>
            </a:endParaRPr>
          </a:p>
          <a:p>
            <a:pPr>
              <a:spcBef>
                <a:spcPts val="672"/>
              </a:spcBef>
              <a:defRPr/>
            </a:pPr>
            <a:r>
              <a:rPr lang="en-US" dirty="0" smtClean="0"/>
              <a:t>JetBlue ran into trouble by trying to combine two different strategies simultaneously.</a:t>
            </a:r>
          </a:p>
          <a:p>
            <a:pPr>
              <a:spcBef>
                <a:spcPts val="672"/>
              </a:spcBef>
              <a:buFontTx/>
              <a:buNone/>
              <a:defRPr/>
            </a:pPr>
            <a:endParaRPr lang="en-US" sz="2000" dirty="0" smtClean="0"/>
          </a:p>
          <a:p>
            <a:pPr>
              <a:spcBef>
                <a:spcPts val="672"/>
              </a:spcBef>
              <a:defRPr/>
            </a:pPr>
            <a:r>
              <a:rPr lang="en-US" dirty="0" smtClean="0"/>
              <a:t>There were a </a:t>
            </a:r>
            <a:r>
              <a:rPr lang="en-US" dirty="0" smtClean="0">
                <a:solidFill>
                  <a:srgbClr val="010101"/>
                </a:solidFill>
              </a:rPr>
              <a:t>cost-leadership</a:t>
            </a:r>
            <a:r>
              <a:rPr lang="en-US" dirty="0" smtClean="0"/>
              <a:t> strategy, focused on low prices, and a </a:t>
            </a:r>
            <a:r>
              <a:rPr lang="en-US" dirty="0" smtClean="0">
                <a:solidFill>
                  <a:srgbClr val="010101"/>
                </a:solidFill>
              </a:rPr>
              <a:t>differentiation</a:t>
            </a:r>
            <a:r>
              <a:rPr lang="en-US" dirty="0" smtClean="0"/>
              <a:t> strategy, focused on delivering unique features.</a:t>
            </a:r>
          </a:p>
          <a:p>
            <a:pPr>
              <a:spcBef>
                <a:spcPts val="672"/>
              </a:spcBef>
              <a:buFontTx/>
              <a:buNone/>
              <a:defRPr/>
            </a:pPr>
            <a:endParaRPr lang="en-US" sz="2000" dirty="0" smtClean="0"/>
          </a:p>
          <a:p>
            <a:pPr>
              <a:spcBef>
                <a:spcPts val="672"/>
              </a:spcBef>
              <a:defRPr/>
            </a:pPr>
            <a:r>
              <a:rPr lang="en-US" dirty="0" smtClean="0"/>
              <a:t>Despite enjoying some early years of competitive advantage, Jet Blue is struggling to maintain that edge.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1763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smtClean="0">
                <a:ln>
                  <a:noFill/>
                </a:ln>
                <a:solidFill>
                  <a:schemeClr val="tx1"/>
                </a:solidFill>
                <a:effectLst/>
                <a:uLnTx/>
                <a:uFillTx/>
                <a:latin typeface="Lucida Sans" pitchFamily="34" charset="0"/>
                <a:ea typeface="+mj-ea"/>
                <a:cs typeface="+mj-cs"/>
              </a:rPr>
              <a:t>Strategy Highlight 1.1</a:t>
            </a:r>
            <a:endParaRPr kumimoji="0" lang="en-US" sz="4000" b="0" i="0" u="none" strike="noStrike" kern="1200" cap="none" spc="0" normalizeH="0" baseline="0" noProof="0" dirty="0">
              <a:ln>
                <a:noFill/>
              </a:ln>
              <a:solidFill>
                <a:schemeClr val="tx1"/>
              </a:solidFill>
              <a:effectLst/>
              <a:uLnTx/>
              <a:uFillTx/>
              <a:latin typeface="Lucida Sans" pitchFamily="34" charset="0"/>
              <a:ea typeface="+mj-ea"/>
              <a:cs typeface="+mj-cs"/>
            </a:endParaRPr>
          </a:p>
        </p:txBody>
      </p:sp>
      <p:sp>
        <p:nvSpPr>
          <p:cNvPr id="3" name="Content Placeholder 2"/>
          <p:cNvSpPr>
            <a:spLocks noGrp="1"/>
          </p:cNvSpPr>
          <p:nvPr>
            <p:ph idx="1"/>
          </p:nvPr>
        </p:nvSpPr>
        <p:spPr>
          <a:xfrm>
            <a:off x="457200" y="1524000"/>
            <a:ext cx="8458200" cy="4727448"/>
          </a:xfrm>
        </p:spPr>
        <p:txBody>
          <a:bodyPr/>
          <a:lstStyle/>
          <a:p>
            <a:r>
              <a:rPr lang="en-US" dirty="0" smtClean="0"/>
              <a:t>Stuck in the middle</a:t>
            </a:r>
          </a:p>
          <a:p>
            <a:pPr lvl="1"/>
            <a:r>
              <a:rPr lang="en-US" dirty="0" smtClean="0"/>
              <a:t>No clear strategy or strategic position</a:t>
            </a:r>
          </a:p>
          <a:p>
            <a:pPr marL="347472" indent="-347472"/>
            <a:r>
              <a:rPr lang="en-US" dirty="0" smtClean="0"/>
              <a:t>Many firms attempting both low-cost and differentiated products end up being stuck in the middle.</a:t>
            </a:r>
          </a:p>
          <a:p>
            <a:r>
              <a:rPr lang="en-US" dirty="0" smtClean="0"/>
              <a:t>This type of failure contributed to JetBlue’s recent competitive disadvantage.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533400" y="2819400"/>
            <a:ext cx="8229600" cy="3657600"/>
          </a:xfrm>
        </p:spPr>
        <p:txBody>
          <a:bodyPr/>
          <a:lstStyle/>
          <a:p>
            <a:r>
              <a:rPr lang="en-US" dirty="0" smtClean="0"/>
              <a:t>Grandiose statements  </a:t>
            </a:r>
          </a:p>
          <a:p>
            <a:r>
              <a:rPr lang="en-US" dirty="0" smtClean="0"/>
              <a:t>Failure to face competitive challenges</a:t>
            </a:r>
          </a:p>
          <a:p>
            <a:r>
              <a:rPr lang="en-US" dirty="0" smtClean="0"/>
              <a:t>Operational effectiveness, competitive benchmarking, or other tactical tools  </a:t>
            </a:r>
          </a:p>
        </p:txBody>
      </p:sp>
      <p:sp>
        <p:nvSpPr>
          <p:cNvPr id="10" name="Text Placeholder 9"/>
          <p:cNvSpPr>
            <a:spLocks noGrp="1"/>
          </p:cNvSpPr>
          <p:nvPr>
            <p:ph type="body" sz="quarter" idx="14"/>
          </p:nvPr>
        </p:nvSpPr>
        <p:spPr/>
        <p:txBody>
          <a:bodyPr/>
          <a:lstStyle/>
          <a:p>
            <a:r>
              <a:rPr lang="en-US" dirty="0" smtClean="0"/>
              <a:t>WHAT STRATEGY IS NOT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normAutofit/>
          </a:bodyPr>
          <a:lstStyle/>
          <a:p>
            <a:r>
              <a:rPr lang="en-US" dirty="0" smtClean="0">
                <a:solidFill>
                  <a:schemeClr val="tx1"/>
                </a:solidFill>
              </a:rPr>
              <a:t>Industry vs. Firm Effects in Determining Performance</a:t>
            </a:r>
            <a:endParaRPr lang="en-US" dirty="0">
              <a:solidFill>
                <a:schemeClr val="tx1"/>
              </a:solidFill>
            </a:endParaRPr>
          </a:p>
        </p:txBody>
      </p:sp>
      <p:sp>
        <p:nvSpPr>
          <p:cNvPr id="4" name="Text Placeholder 3"/>
          <p:cNvSpPr>
            <a:spLocks noGrp="1"/>
          </p:cNvSpPr>
          <p:nvPr>
            <p:ph type="body" sz="quarter" idx="13"/>
          </p:nvPr>
        </p:nvSpPr>
        <p:spPr>
          <a:xfrm>
            <a:off x="533400" y="1905000"/>
            <a:ext cx="8229600" cy="3962400"/>
          </a:xfrm>
        </p:spPr>
        <p:txBody>
          <a:bodyPr>
            <a:normAutofit/>
          </a:bodyPr>
          <a:lstStyle/>
          <a:p>
            <a:pPr>
              <a:spcBef>
                <a:spcPts val="627"/>
              </a:spcBef>
              <a:buNone/>
            </a:pPr>
            <a:r>
              <a:rPr lang="en-US" dirty="0" smtClean="0"/>
              <a:t>Firm performance </a:t>
            </a:r>
          </a:p>
          <a:p>
            <a:pPr lvl="1"/>
            <a:r>
              <a:rPr lang="en-US" dirty="0" smtClean="0"/>
              <a:t>Determined primarily by two factors: industry effects and firm effects </a:t>
            </a:r>
          </a:p>
          <a:p>
            <a:pPr>
              <a:buNone/>
            </a:pPr>
            <a:r>
              <a:rPr lang="en-US" dirty="0" smtClean="0"/>
              <a:t>Industry effects</a:t>
            </a:r>
          </a:p>
          <a:p>
            <a:pPr lvl="1"/>
            <a:r>
              <a:rPr lang="en-US" dirty="0" smtClean="0"/>
              <a:t>Firm performance attributed to the industry structure in which a firm competes</a:t>
            </a:r>
          </a:p>
          <a:p>
            <a:pPr>
              <a:spcBef>
                <a:spcPts val="672"/>
              </a:spcBef>
              <a:buNone/>
            </a:pPr>
            <a:r>
              <a:rPr lang="en-US" dirty="0" smtClean="0"/>
              <a:t>Firm effects</a:t>
            </a:r>
          </a:p>
          <a:p>
            <a:pPr lvl="1"/>
            <a:r>
              <a:rPr lang="en-US" dirty="0" smtClean="0"/>
              <a:t>Firm performance attributed to the actions managers take </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ot45065_ex0105.jpg"/>
          <p:cNvPicPr>
            <a:picLocks noChangeAspect="1"/>
          </p:cNvPicPr>
          <p:nvPr/>
        </p:nvPicPr>
        <p:blipFill>
          <a:blip r:embed="rId2" cstate="print"/>
          <a:stretch>
            <a:fillRect/>
          </a:stretch>
        </p:blipFill>
        <p:spPr>
          <a:xfrm>
            <a:off x="152400" y="457200"/>
            <a:ext cx="8915400" cy="5956749"/>
          </a:xfrm>
          <a:prstGeom prst="rect">
            <a:avLst/>
          </a:prstGeom>
        </p:spPr>
      </p:pic>
      <p:sp>
        <p:nvSpPr>
          <p:cNvPr id="7" name="Oval 6"/>
          <p:cNvSpPr>
            <a:spLocks noChangeArrowheads="1"/>
          </p:cNvSpPr>
          <p:nvPr/>
        </p:nvSpPr>
        <p:spPr bwMode="auto">
          <a:xfrm>
            <a:off x="5029200" y="609600"/>
            <a:ext cx="2514600" cy="1219200"/>
          </a:xfrm>
          <a:prstGeom prst="ellipse">
            <a:avLst/>
          </a:prstGeom>
          <a:noFill/>
          <a:ln w="57150" algn="ctr">
            <a:solidFill>
              <a:srgbClr val="FF0000"/>
            </a:solidFill>
            <a:round/>
            <a:headEnd/>
            <a:tailEnd/>
          </a:ln>
        </p:spPr>
        <p:txBody>
          <a:bodyPr lIns="24616" tIns="12308" rIns="24616" bIns="12308"/>
          <a:lstStyle/>
          <a:p>
            <a:pPr>
              <a:defRPr/>
            </a:pPr>
            <a:endParaRPr lang="en-US" dirty="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Autofit/>
          </a:bodyPr>
          <a:lstStyle/>
          <a:p>
            <a:r>
              <a:rPr lang="en-US" dirty="0" smtClean="0">
                <a:solidFill>
                  <a:schemeClr val="tx1"/>
                </a:solidFill>
              </a:rPr>
              <a:t>Exhibit 1.1  Effects Determining Superior Firm Performance</a:t>
            </a:r>
            <a:endParaRPr lang="en-US" dirty="0">
              <a:solidFill>
                <a:schemeClr val="tx1"/>
              </a:solidFill>
            </a:endParaRPr>
          </a:p>
        </p:txBody>
      </p:sp>
      <p:pic>
        <p:nvPicPr>
          <p:cNvPr id="5" name="Picture 4" descr="rot45065_ex0101.jpg"/>
          <p:cNvPicPr>
            <a:picLocks noChangeAspect="1"/>
          </p:cNvPicPr>
          <p:nvPr/>
        </p:nvPicPr>
        <p:blipFill>
          <a:blip r:embed="rId2" cstate="print"/>
          <a:stretch>
            <a:fillRect/>
          </a:stretch>
        </p:blipFill>
        <p:spPr>
          <a:xfrm>
            <a:off x="914400" y="1828800"/>
            <a:ext cx="7315200" cy="45720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74638"/>
            <a:ext cx="9144000" cy="1143000"/>
          </a:xfrm>
        </p:spPr>
        <p:txBody>
          <a:bodyPr>
            <a:noAutofit/>
          </a:bodyPr>
          <a:lstStyle/>
          <a:p>
            <a:r>
              <a:rPr lang="en-US" dirty="0" smtClean="0"/>
              <a:t>1.2  Stakeholders and Competitive Advantage</a:t>
            </a:r>
            <a:endParaRPr lang="en-US" dirty="0"/>
          </a:p>
        </p:txBody>
      </p:sp>
      <p:sp>
        <p:nvSpPr>
          <p:cNvPr id="5" name="Text Placeholder 4"/>
          <p:cNvSpPr>
            <a:spLocks noGrp="1"/>
          </p:cNvSpPr>
          <p:nvPr>
            <p:ph type="body" sz="quarter" idx="13"/>
          </p:nvPr>
        </p:nvSpPr>
        <p:spPr>
          <a:xfrm>
            <a:off x="533400" y="1981200"/>
            <a:ext cx="8229600" cy="3962400"/>
          </a:xfrm>
        </p:spPr>
        <p:txBody>
          <a:bodyPr/>
          <a:lstStyle/>
          <a:p>
            <a:pPr>
              <a:spcBef>
                <a:spcPts val="672"/>
              </a:spcBef>
              <a:buNone/>
            </a:pPr>
            <a:r>
              <a:rPr lang="en-US" dirty="0" smtClean="0"/>
              <a:t>There is an important relationship between:</a:t>
            </a:r>
          </a:p>
          <a:p>
            <a:pPr lvl="1"/>
            <a:r>
              <a:rPr lang="en-US" dirty="0" smtClean="0"/>
              <a:t>Strategic management</a:t>
            </a:r>
          </a:p>
          <a:p>
            <a:pPr lvl="1"/>
            <a:r>
              <a:rPr lang="en-US" dirty="0" smtClean="0"/>
              <a:t>Role of business in society</a:t>
            </a:r>
          </a:p>
          <a:p>
            <a:pPr lvl="1"/>
            <a:endParaRPr lang="en-US" sz="2000" dirty="0"/>
          </a:p>
          <a:p>
            <a:pPr>
              <a:spcBef>
                <a:spcPts val="672"/>
              </a:spcBef>
              <a:buNone/>
            </a:pPr>
            <a:r>
              <a:rPr lang="en-US" dirty="0" smtClean="0"/>
              <a:t>Superior performance drives reinvestments</a:t>
            </a:r>
          </a:p>
          <a:p>
            <a:pPr lvl="1"/>
            <a:r>
              <a:rPr lang="en-US" dirty="0" smtClean="0"/>
              <a:t>Fulfilling careers</a:t>
            </a:r>
          </a:p>
          <a:p>
            <a:pPr lvl="1"/>
            <a:r>
              <a:rPr lang="en-US" dirty="0" smtClean="0"/>
              <a:t>Shareholder value</a:t>
            </a:r>
          </a:p>
          <a:p>
            <a:pPr lvl="1"/>
            <a:r>
              <a:rPr lang="en-US" dirty="0" smtClean="0"/>
              <a:t>Value for society </a:t>
            </a:r>
            <a:endParaRPr lang="en-US" dirty="0"/>
          </a:p>
        </p:txBody>
      </p:sp>
    </p:spTree>
    <p:extLst>
      <p:ext uri="{BB962C8B-B14F-4D97-AF65-F5344CB8AC3E}">
        <p14:creationId xmlns:p14="http://schemas.microsoft.com/office/powerpoint/2010/main" val="18813890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533400" y="1828800"/>
            <a:ext cx="8229600" cy="4495800"/>
          </a:xfrm>
        </p:spPr>
        <p:txBody>
          <a:bodyPr/>
          <a:lstStyle/>
          <a:p>
            <a:pPr marL="0" indent="0">
              <a:buNone/>
            </a:pPr>
            <a:r>
              <a:rPr lang="en-US" dirty="0" smtClean="0"/>
              <a:t>Profound impact of a highly improbable and unexpected event:</a:t>
            </a:r>
          </a:p>
          <a:p>
            <a:pPr lvl="1"/>
            <a:r>
              <a:rPr lang="en-US" dirty="0" smtClean="0"/>
              <a:t>Most swans are white. The metaphor of a black swan represents something </a:t>
            </a:r>
            <a:r>
              <a:rPr lang="en-US" b="1" i="1" dirty="0" smtClean="0"/>
              <a:t>unanticipated.</a:t>
            </a:r>
            <a:endParaRPr lang="en-US" sz="2000" b="1" i="1" dirty="0" smtClean="0"/>
          </a:p>
          <a:p>
            <a:pPr marL="0" indent="0">
              <a:buNone/>
            </a:pPr>
            <a:r>
              <a:rPr lang="en-US" dirty="0" smtClean="0"/>
              <a:t>Erosion of the public’s trust in business and free-market capitalism: </a:t>
            </a:r>
          </a:p>
          <a:p>
            <a:pPr marL="740664" lvl="2" indent="-283464">
              <a:spcBef>
                <a:spcPts val="576"/>
              </a:spcBef>
              <a:buFont typeface="Arial" pitchFamily="34" charset="0"/>
              <a:buChar char="•"/>
            </a:pPr>
            <a:r>
              <a:rPr lang="en-US" dirty="0" smtClean="0"/>
              <a:t>Early 2000s – Accounting scandals at Enron, Arthur Andersen, WorldCom, Tyco, Adelphia led to destruction of shareholder value. </a:t>
            </a:r>
          </a:p>
          <a:p>
            <a:pPr marL="740664" lvl="2" indent="-283464">
              <a:spcBef>
                <a:spcPts val="576"/>
              </a:spcBef>
              <a:buFont typeface="Arial" pitchFamily="34" charset="0"/>
              <a:buChar char="•"/>
            </a:pPr>
            <a:r>
              <a:rPr lang="en-US" dirty="0" smtClean="0"/>
              <a:t>2008 – Global Financial Crisis</a:t>
            </a:r>
          </a:p>
          <a:p>
            <a:pPr marL="740664" lvl="2" indent="-283464">
              <a:spcBef>
                <a:spcPts val="576"/>
              </a:spcBef>
              <a:buFont typeface="Arial" pitchFamily="34" charset="0"/>
              <a:buChar char="•"/>
            </a:pPr>
            <a:r>
              <a:rPr lang="en-US" dirty="0" smtClean="0"/>
              <a:t>2011 – Occupy Wall Street protest movement </a:t>
            </a:r>
          </a:p>
          <a:p>
            <a:endParaRPr lang="en-US" dirty="0"/>
          </a:p>
        </p:txBody>
      </p:sp>
      <p:sp>
        <p:nvSpPr>
          <p:cNvPr id="6" name="Text Placeholder 6"/>
          <p:cNvSpPr>
            <a:spLocks noGrp="1"/>
          </p:cNvSpPr>
          <p:nvPr>
            <p:ph type="body" sz="quarter" idx="14"/>
          </p:nvPr>
        </p:nvSpPr>
        <p:spPr>
          <a:xfrm>
            <a:off x="0" y="1219200"/>
            <a:ext cx="9144000" cy="609600"/>
          </a:xfrm>
        </p:spPr>
        <p:txBody>
          <a:bodyPr>
            <a:normAutofit/>
          </a:bodyPr>
          <a:lstStyle>
            <a:lvl1pPr algn="ctr">
              <a:buNone/>
              <a:defRPr sz="2600"/>
            </a:lvl1pPr>
            <a:lvl5pPr>
              <a:buNone/>
              <a:defRPr/>
            </a:lvl5pPr>
          </a:lstStyle>
          <a:p>
            <a:pPr lvl="0"/>
            <a:r>
              <a:rPr lang="en-US" sz="2800" dirty="0" smtClean="0"/>
              <a:t>Black Swan Events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533400" y="1981200"/>
            <a:ext cx="8229600" cy="3962400"/>
          </a:xfrm>
        </p:spPr>
        <p:txBody>
          <a:bodyPr/>
          <a:lstStyle/>
          <a:p>
            <a:pPr marL="347472" indent="-347472">
              <a:buFont typeface="+mj-lt"/>
              <a:buAutoNum type="arabicPeriod"/>
            </a:pPr>
            <a:r>
              <a:rPr lang="en-US" dirty="0" smtClean="0"/>
              <a:t>Managers</a:t>
            </a:r>
          </a:p>
          <a:p>
            <a:pPr lvl="1"/>
            <a:r>
              <a:rPr lang="en-US" dirty="0" smtClean="0"/>
              <a:t>Managerial </a:t>
            </a:r>
            <a:r>
              <a:rPr lang="en-US" i="1" dirty="0" smtClean="0"/>
              <a:t>actions</a:t>
            </a:r>
            <a:r>
              <a:rPr lang="en-US" dirty="0" smtClean="0"/>
              <a:t> can affect the economic well-being of countless global citizens.</a:t>
            </a:r>
          </a:p>
          <a:p>
            <a:pPr lvl="1"/>
            <a:endParaRPr lang="en-US" sz="2000" dirty="0" smtClean="0"/>
          </a:p>
          <a:p>
            <a:pPr marL="347472" indent="-347472">
              <a:buFont typeface="+mj-lt"/>
              <a:buAutoNum type="arabicPeriod"/>
            </a:pPr>
            <a:r>
              <a:rPr lang="en-US" dirty="0" smtClean="0"/>
              <a:t>Stakeholders</a:t>
            </a:r>
          </a:p>
          <a:p>
            <a:pPr lvl="1"/>
            <a:r>
              <a:rPr lang="en-US" dirty="0" smtClean="0"/>
              <a:t>Effective </a:t>
            </a:r>
            <a:r>
              <a:rPr lang="en-US" i="1" dirty="0" smtClean="0"/>
              <a:t>stakeholder management </a:t>
            </a:r>
            <a:r>
              <a:rPr lang="en-US" dirty="0" smtClean="0"/>
              <a:t>is necessary to ensure continued survival and sustainable competitive advantage.</a:t>
            </a:r>
            <a:endParaRPr lang="en-US" dirty="0"/>
          </a:p>
        </p:txBody>
      </p:sp>
      <p:sp>
        <p:nvSpPr>
          <p:cNvPr id="10" name="Text Placeholder 9"/>
          <p:cNvSpPr>
            <a:spLocks noGrp="1"/>
          </p:cNvSpPr>
          <p:nvPr>
            <p:ph type="body" sz="quarter" idx="14"/>
          </p:nvPr>
        </p:nvSpPr>
        <p:spPr>
          <a:xfrm>
            <a:off x="0" y="1219200"/>
            <a:ext cx="9144000" cy="609600"/>
          </a:xfrm>
        </p:spPr>
        <p:txBody>
          <a:bodyPr>
            <a:normAutofit/>
          </a:bodyPr>
          <a:lstStyle/>
          <a:p>
            <a:r>
              <a:rPr lang="en-US" sz="2800" dirty="0" smtClean="0"/>
              <a:t>Black Swan Events: Two Key Points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609600" y="1676400"/>
            <a:ext cx="8229600" cy="2971800"/>
          </a:xfrm>
        </p:spPr>
        <p:txBody>
          <a:bodyPr/>
          <a:lstStyle/>
          <a:p>
            <a:r>
              <a:rPr lang="en-US" dirty="0" smtClean="0"/>
              <a:t>An integrative approach to managing a diverse set of stakeholders effectively in order to gain and sustain competitive advantage</a:t>
            </a:r>
          </a:p>
          <a:p>
            <a:endParaRPr lang="en-US" sz="2000" dirty="0" smtClean="0"/>
          </a:p>
          <a:p>
            <a:r>
              <a:rPr lang="en-US" dirty="0" smtClean="0"/>
              <a:t>Concerned with how the firm exchanges with various stakeholders to create and trade value </a:t>
            </a:r>
          </a:p>
          <a:p>
            <a:endParaRPr lang="en-US" dirty="0"/>
          </a:p>
        </p:txBody>
      </p:sp>
      <p:sp>
        <p:nvSpPr>
          <p:cNvPr id="6" name="Title 3"/>
          <p:cNvSpPr>
            <a:spLocks noGrp="1"/>
          </p:cNvSpPr>
          <p:nvPr>
            <p:ph type="title"/>
          </p:nvPr>
        </p:nvSpPr>
        <p:spPr>
          <a:xfrm>
            <a:off x="0" y="0"/>
            <a:ext cx="9144000" cy="1417638"/>
          </a:xfrm>
        </p:spPr>
        <p:txBody>
          <a:bodyPr/>
          <a:lstStyle/>
          <a:p>
            <a:r>
              <a:rPr lang="en-US" dirty="0" smtClean="0">
                <a:solidFill>
                  <a:schemeClr val="tx1"/>
                </a:solidFill>
              </a:rPr>
              <a:t>Stakeholder Strategy</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dirty="0" smtClean="0">
                <a:solidFill>
                  <a:schemeClr val="tx1"/>
                </a:solidFill>
              </a:rPr>
              <a:t>Exhibit 1.2  </a:t>
            </a:r>
            <a:r>
              <a:rPr lang="en-US" sz="3100" dirty="0" smtClean="0">
                <a:solidFill>
                  <a:schemeClr val="tx1"/>
                </a:solidFill>
              </a:rPr>
              <a:t>Internal and External Stakeholders in an Exchange Relationship with the Firm</a:t>
            </a:r>
            <a:endParaRPr lang="en-US" sz="3100" dirty="0">
              <a:solidFill>
                <a:schemeClr val="tx1"/>
              </a:solidFill>
            </a:endParaRPr>
          </a:p>
        </p:txBody>
      </p:sp>
      <p:pic>
        <p:nvPicPr>
          <p:cNvPr id="5" name="Picture 4" descr="rot45065_ex0102.jpg"/>
          <p:cNvPicPr>
            <a:picLocks noChangeAspect="1"/>
          </p:cNvPicPr>
          <p:nvPr/>
        </p:nvPicPr>
        <p:blipFill>
          <a:blip r:embed="rId2" cstate="print"/>
          <a:stretch>
            <a:fillRect/>
          </a:stretch>
        </p:blipFill>
        <p:spPr>
          <a:xfrm>
            <a:off x="668482" y="1752600"/>
            <a:ext cx="7865918" cy="45720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457200" y="1600200"/>
            <a:ext cx="8229600" cy="4038600"/>
          </a:xfrm>
        </p:spPr>
        <p:txBody>
          <a:bodyPr/>
          <a:lstStyle/>
          <a:p>
            <a:pPr marL="0" indent="0">
              <a:buNone/>
            </a:pPr>
            <a:r>
              <a:rPr lang="en-US" dirty="0" smtClean="0"/>
              <a:t>Effective stakeholder management can benefit firm performance: </a:t>
            </a:r>
          </a:p>
          <a:p>
            <a:pPr lvl="1"/>
            <a:r>
              <a:rPr lang="en-US" dirty="0" smtClean="0"/>
              <a:t>Satisfied stakeholders are more cooperative</a:t>
            </a:r>
          </a:p>
          <a:p>
            <a:pPr lvl="1"/>
            <a:r>
              <a:rPr lang="en-US" dirty="0" smtClean="0"/>
              <a:t>Increased trust lowers transaction costs</a:t>
            </a:r>
          </a:p>
          <a:p>
            <a:pPr lvl="1"/>
            <a:r>
              <a:rPr lang="en-US" dirty="0" smtClean="0"/>
              <a:t>Effective management leads to greater adaptability and flexibility</a:t>
            </a:r>
          </a:p>
          <a:p>
            <a:pPr lvl="1"/>
            <a:r>
              <a:rPr lang="en-US" dirty="0" smtClean="0"/>
              <a:t>Avoidance of negative outcomes </a:t>
            </a:r>
          </a:p>
          <a:p>
            <a:pPr lvl="1"/>
            <a:r>
              <a:rPr lang="en-US" dirty="0" smtClean="0"/>
              <a:t>Reduction of risk exposure</a:t>
            </a:r>
          </a:p>
          <a:p>
            <a:pPr lvl="1"/>
            <a:r>
              <a:rPr lang="en-US" dirty="0" smtClean="0"/>
              <a:t>Strong reputations rewarded in the marketplace </a:t>
            </a:r>
          </a:p>
          <a:p>
            <a:endParaRPr lang="en-US" dirty="0" smtClean="0"/>
          </a:p>
          <a:p>
            <a:endParaRPr lang="en-US" dirty="0"/>
          </a:p>
        </p:txBody>
      </p:sp>
      <p:sp>
        <p:nvSpPr>
          <p:cNvPr id="6" name="Title 3"/>
          <p:cNvSpPr>
            <a:spLocks noGrp="1"/>
          </p:cNvSpPr>
          <p:nvPr>
            <p:ph type="title"/>
          </p:nvPr>
        </p:nvSpPr>
        <p:spPr>
          <a:xfrm>
            <a:off x="0" y="0"/>
            <a:ext cx="9144000" cy="1417638"/>
          </a:xfrm>
        </p:spPr>
        <p:txBody>
          <a:bodyPr/>
          <a:lstStyle/>
          <a:p>
            <a:r>
              <a:rPr lang="en-US" dirty="0" smtClean="0">
                <a:solidFill>
                  <a:schemeClr val="tx1"/>
                </a:solidFill>
              </a:rPr>
              <a:t>Stakeholder Strategy </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normAutofit/>
          </a:bodyPr>
          <a:lstStyle/>
          <a:p>
            <a:r>
              <a:rPr lang="en-US" dirty="0" smtClean="0">
                <a:solidFill>
                  <a:schemeClr val="tx1"/>
                </a:solidFill>
              </a:rPr>
              <a:t>Stakeholder Impact Analysis</a:t>
            </a:r>
            <a:endParaRPr lang="en-US" dirty="0">
              <a:solidFill>
                <a:schemeClr val="tx1"/>
              </a:solidFill>
            </a:endParaRPr>
          </a:p>
        </p:txBody>
      </p:sp>
      <p:sp>
        <p:nvSpPr>
          <p:cNvPr id="3" name="Text Placeholder 2"/>
          <p:cNvSpPr>
            <a:spLocks noGrp="1"/>
          </p:cNvSpPr>
          <p:nvPr>
            <p:ph type="body" sz="quarter" idx="13"/>
          </p:nvPr>
        </p:nvSpPr>
        <p:spPr>
          <a:xfrm>
            <a:off x="838200" y="1752600"/>
            <a:ext cx="3657600" cy="4419600"/>
          </a:xfrm>
        </p:spPr>
        <p:txBody>
          <a:bodyPr>
            <a:normAutofit/>
          </a:bodyPr>
          <a:lstStyle/>
          <a:p>
            <a:pPr marL="0" lvl="1" indent="0" fontAlgn="ctr">
              <a:spcBef>
                <a:spcPts val="672"/>
              </a:spcBef>
              <a:buNone/>
              <a:defRPr/>
            </a:pPr>
            <a:r>
              <a:rPr lang="en-US" sz="2800" dirty="0" smtClean="0"/>
              <a:t>A decision tool with which managers can recognize, assess, and address the needs of different stakeholders, allowing the firm to achieve competitive advantage while acting as a good corporate citizen.</a:t>
            </a:r>
          </a:p>
          <a:p>
            <a:pPr>
              <a:buNone/>
            </a:pPr>
            <a:endParaRPr lang="en-US" dirty="0"/>
          </a:p>
        </p:txBody>
      </p:sp>
      <p:graphicFrame>
        <p:nvGraphicFramePr>
          <p:cNvPr id="5" name="Diagram 4"/>
          <p:cNvGraphicFramePr/>
          <p:nvPr>
            <p:extLst>
              <p:ext uri="{D42A27DB-BD31-4B8C-83A1-F6EECF244321}">
                <p14:modId xmlns:p14="http://schemas.microsoft.com/office/powerpoint/2010/main" val="2347637052"/>
              </p:ext>
            </p:extLst>
          </p:nvPr>
        </p:nvGraphicFramePr>
        <p:xfrm>
          <a:off x="4572000" y="1676400"/>
          <a:ext cx="45720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942202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Autofit/>
          </a:bodyPr>
          <a:lstStyle/>
          <a:p>
            <a:r>
              <a:rPr lang="en-US" dirty="0" smtClean="0">
                <a:solidFill>
                  <a:schemeClr val="tx1"/>
                </a:solidFill>
              </a:rPr>
              <a:t>Exhibit 1.3  Stakeholder Impact Analysis</a:t>
            </a:r>
            <a:endParaRPr lang="en-US" dirty="0">
              <a:solidFill>
                <a:schemeClr val="tx1"/>
              </a:solidFill>
            </a:endParaRPr>
          </a:p>
        </p:txBody>
      </p:sp>
      <p:pic>
        <p:nvPicPr>
          <p:cNvPr id="5" name="Picture 4" descr="rot45065_ex0103.jpg"/>
          <p:cNvPicPr>
            <a:picLocks noChangeAspect="1"/>
          </p:cNvPicPr>
          <p:nvPr/>
        </p:nvPicPr>
        <p:blipFill>
          <a:blip r:embed="rId2" cstate="print"/>
          <a:stretch>
            <a:fillRect/>
          </a:stretch>
        </p:blipFill>
        <p:spPr>
          <a:xfrm>
            <a:off x="304800" y="2057400"/>
            <a:ext cx="8564132" cy="3887008"/>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533400" y="2057400"/>
            <a:ext cx="8229600" cy="4267200"/>
          </a:xfrm>
        </p:spPr>
        <p:txBody>
          <a:bodyPr>
            <a:normAutofit/>
          </a:bodyPr>
          <a:lstStyle/>
          <a:p>
            <a:r>
              <a:rPr lang="en-US" dirty="0" smtClean="0"/>
              <a:t>A framework that helps firms recognize and address the economic, legal, social, and philanthropic expectations that society has toward business.</a:t>
            </a:r>
          </a:p>
          <a:p>
            <a:endParaRPr lang="en-US" sz="2000" dirty="0" smtClean="0"/>
          </a:p>
          <a:p>
            <a:pPr>
              <a:buNone/>
            </a:pPr>
            <a:r>
              <a:rPr lang="en-US" dirty="0" smtClean="0"/>
              <a:t>CSR has four components of responsibility:</a:t>
            </a:r>
          </a:p>
          <a:p>
            <a:pPr lvl="1"/>
            <a:r>
              <a:rPr lang="en-US" dirty="0" smtClean="0"/>
              <a:t>Economic</a:t>
            </a:r>
          </a:p>
          <a:p>
            <a:pPr lvl="1"/>
            <a:r>
              <a:rPr lang="en-US" dirty="0" smtClean="0"/>
              <a:t>Legal</a:t>
            </a:r>
          </a:p>
          <a:p>
            <a:pPr lvl="1"/>
            <a:r>
              <a:rPr lang="en-US" dirty="0" smtClean="0"/>
              <a:t>Ethical </a:t>
            </a:r>
          </a:p>
          <a:p>
            <a:pPr lvl="1"/>
            <a:r>
              <a:rPr lang="en-US" dirty="0" smtClean="0"/>
              <a:t>Philanthropic</a:t>
            </a:r>
            <a:endParaRPr lang="en-US" dirty="0"/>
          </a:p>
        </p:txBody>
      </p:sp>
      <p:sp>
        <p:nvSpPr>
          <p:cNvPr id="6" name="Text Placeholder 6"/>
          <p:cNvSpPr txBox="1">
            <a:spLocks/>
          </p:cNvSpPr>
          <p:nvPr/>
        </p:nvSpPr>
        <p:spPr>
          <a:xfrm>
            <a:off x="0" y="1524000"/>
            <a:ext cx="9144000" cy="609600"/>
          </a:xfrm>
          <a:prstGeom prst="rect">
            <a:avLst/>
          </a:prstGeom>
        </p:spPr>
        <p:txBody>
          <a:bodyPr vert="horz" lIns="91440" tIns="45720" rIns="91440" bIns="45720" rtlCol="0">
            <a:normAutofit/>
          </a:bodyPr>
          <a:lstStyle>
            <a:lvl1pPr algn="ctr">
              <a:buNone/>
              <a:defRPr sz="2600"/>
            </a:lvl1pPr>
            <a:lvl5pPr>
              <a:buNone/>
              <a:defRPr/>
            </a:lvl5pPr>
          </a:lstStyle>
          <a:p>
            <a:pPr marL="342900" marR="0" lvl="0" indent="-342900" algn="ctr" defTabSz="914400" rtl="0" eaLnBrk="1" fontAlgn="auto" latinLnBrk="0" hangingPunct="1">
              <a:lnSpc>
                <a:spcPct val="100000"/>
              </a:lnSpc>
              <a:spcBef>
                <a:spcPct val="20000"/>
              </a:spcBef>
              <a:spcAft>
                <a:spcPts val="0"/>
              </a:spcAft>
              <a:buClr>
                <a:srgbClr val="B66136"/>
              </a:buClr>
              <a:buSzTx/>
              <a:buFont typeface="Wingdings" pitchFamily="2" charset="2"/>
              <a:buNone/>
              <a:tabLst/>
              <a:defRPr/>
            </a:pPr>
            <a:r>
              <a:rPr kumimoji="0" lang="en-US" sz="2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Corporate</a:t>
            </a:r>
            <a:r>
              <a:rPr kumimoji="0" lang="en-US" sz="26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Social Responsibility (CSR)</a:t>
            </a:r>
            <a:endParaRPr kumimoji="0" lang="en-US" sz="2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solidFill>
            <a:srgbClr val="B66136"/>
          </a:solidFill>
        </p:spPr>
        <p:txBody>
          <a:bodyPr/>
          <a:lstStyle/>
          <a:p>
            <a:r>
              <a:rPr lang="en-US" dirty="0" smtClean="0"/>
              <a:t>Chapter Outline</a:t>
            </a:r>
            <a:endParaRPr lang="en-US" dirty="0"/>
          </a:p>
        </p:txBody>
      </p:sp>
      <p:sp>
        <p:nvSpPr>
          <p:cNvPr id="3" name="Content Placeholder 2"/>
          <p:cNvSpPr>
            <a:spLocks noGrp="1"/>
          </p:cNvSpPr>
          <p:nvPr>
            <p:ph idx="1"/>
          </p:nvPr>
        </p:nvSpPr>
        <p:spPr>
          <a:xfrm>
            <a:off x="457200" y="1523999"/>
            <a:ext cx="8458200" cy="4727448"/>
          </a:xfrm>
        </p:spPr>
        <p:txBody>
          <a:bodyPr/>
          <a:lstStyle/>
          <a:p>
            <a:pPr marL="0" indent="0">
              <a:spcBef>
                <a:spcPts val="672"/>
              </a:spcBef>
              <a:buNone/>
              <a:defRPr/>
            </a:pPr>
            <a:r>
              <a:rPr lang="en-US" dirty="0" smtClean="0"/>
              <a:t>1.1 What Strategy Is: Gaining and Sustaining Competitive Advantage </a:t>
            </a:r>
          </a:p>
          <a:p>
            <a:pPr lvl="1">
              <a:spcBef>
                <a:spcPts val="576"/>
              </a:spcBef>
            </a:pPr>
            <a:r>
              <a:rPr lang="en-US" dirty="0" smtClean="0"/>
              <a:t>What Is Competitive Advantage? </a:t>
            </a:r>
          </a:p>
          <a:p>
            <a:pPr lvl="1">
              <a:spcBef>
                <a:spcPts val="576"/>
              </a:spcBef>
            </a:pPr>
            <a:r>
              <a:rPr lang="en-US" dirty="0" smtClean="0"/>
              <a:t>Industry vs. Firm Effects in Determining Firm Performance</a:t>
            </a:r>
          </a:p>
          <a:p>
            <a:pPr>
              <a:spcBef>
                <a:spcPts val="672"/>
              </a:spcBef>
              <a:buNone/>
              <a:defRPr/>
            </a:pPr>
            <a:r>
              <a:rPr lang="en-US" dirty="0" smtClean="0"/>
              <a:t>1.2 Stakeholders and Competitive Advantage</a:t>
            </a:r>
          </a:p>
          <a:p>
            <a:pPr lvl="1">
              <a:spcBef>
                <a:spcPts val="576"/>
              </a:spcBef>
            </a:pPr>
            <a:r>
              <a:rPr lang="en-US" dirty="0" smtClean="0"/>
              <a:t>Stakeholder Strategy </a:t>
            </a:r>
          </a:p>
          <a:p>
            <a:pPr lvl="1">
              <a:spcBef>
                <a:spcPts val="576"/>
              </a:spcBef>
            </a:pPr>
            <a:r>
              <a:rPr lang="en-US" dirty="0" smtClean="0"/>
              <a:t>Stakeholder Impact Analysis </a:t>
            </a:r>
          </a:p>
          <a:p>
            <a:pPr>
              <a:buNone/>
            </a:pPr>
            <a:r>
              <a:rPr lang="en-US" dirty="0" smtClean="0"/>
              <a:t>1.3 The AFI Strategy Framework</a:t>
            </a:r>
          </a:p>
          <a:p>
            <a:pPr>
              <a:buNone/>
            </a:pPr>
            <a:r>
              <a:rPr lang="en-US" dirty="0" smtClean="0"/>
              <a:t>1.4 Implications for the Strategist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Autofit/>
          </a:bodyPr>
          <a:lstStyle/>
          <a:p>
            <a:r>
              <a:rPr lang="en-US" dirty="0" smtClean="0">
                <a:solidFill>
                  <a:schemeClr val="tx1"/>
                </a:solidFill>
              </a:rPr>
              <a:t>Exhibit 1.4  Pyramid of Corporate Social Responsibility</a:t>
            </a:r>
            <a:endParaRPr lang="en-US" dirty="0">
              <a:solidFill>
                <a:schemeClr val="tx1"/>
              </a:solidFill>
            </a:endParaRPr>
          </a:p>
        </p:txBody>
      </p:sp>
      <p:pic>
        <p:nvPicPr>
          <p:cNvPr id="5" name="Picture 4" descr="rot45065_ex0104 (2).jpg"/>
          <p:cNvPicPr>
            <a:picLocks noChangeAspect="1"/>
          </p:cNvPicPr>
          <p:nvPr/>
        </p:nvPicPr>
        <p:blipFill>
          <a:blip r:embed="rId2" cstate="print"/>
          <a:stretch>
            <a:fillRect/>
          </a:stretch>
        </p:blipFill>
        <p:spPr>
          <a:xfrm>
            <a:off x="1110277" y="1828800"/>
            <a:ext cx="6890723" cy="457200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lstStyle/>
          <a:p>
            <a:r>
              <a:rPr lang="en-US" dirty="0" smtClean="0"/>
              <a:t>Strategy Highlight 1.2</a:t>
            </a:r>
            <a:endParaRPr lang="en-US" dirty="0"/>
          </a:p>
        </p:txBody>
      </p:sp>
      <p:sp>
        <p:nvSpPr>
          <p:cNvPr id="3" name="Content Placeholder 2"/>
          <p:cNvSpPr>
            <a:spLocks noGrp="1"/>
          </p:cNvSpPr>
          <p:nvPr>
            <p:ph idx="1"/>
          </p:nvPr>
        </p:nvSpPr>
        <p:spPr>
          <a:xfrm>
            <a:off x="457200" y="1371600"/>
            <a:ext cx="8458200" cy="4727448"/>
          </a:xfrm>
        </p:spPr>
        <p:txBody>
          <a:bodyPr>
            <a:noAutofit/>
          </a:bodyPr>
          <a:lstStyle/>
          <a:p>
            <a:pPr algn="ctr">
              <a:spcBef>
                <a:spcPts val="0"/>
              </a:spcBef>
              <a:buFontTx/>
              <a:buNone/>
              <a:defRPr/>
            </a:pPr>
            <a:r>
              <a:rPr lang="en-US" b="1" dirty="0" smtClean="0">
                <a:solidFill>
                  <a:srgbClr val="B66136"/>
                </a:solidFill>
              </a:rPr>
              <a:t>BP: “Lack of Business Integrity”?</a:t>
            </a:r>
          </a:p>
          <a:p>
            <a:pPr marL="0" indent="0">
              <a:spcBef>
                <a:spcPts val="672"/>
              </a:spcBef>
              <a:buNone/>
              <a:defRPr/>
            </a:pPr>
            <a:r>
              <a:rPr lang="en-US" sz="2600" dirty="0" smtClean="0">
                <a:solidFill>
                  <a:srgbClr val="010101"/>
                </a:solidFill>
              </a:rPr>
              <a:t>BP’s strategic focus on cost reductions compromised the implementation of an adequate safety culture resulting in the 2010 drilling rig explosion off the Louisiana coastline:</a:t>
            </a:r>
            <a:endParaRPr lang="en-US" sz="2600" dirty="0" smtClean="0"/>
          </a:p>
          <a:p>
            <a:pPr lvl="1">
              <a:spcBef>
                <a:spcPts val="576"/>
              </a:spcBef>
              <a:defRPr/>
            </a:pPr>
            <a:r>
              <a:rPr lang="en-US" dirty="0" smtClean="0">
                <a:solidFill>
                  <a:schemeClr val="tx1">
                    <a:lumMod val="90000"/>
                  </a:schemeClr>
                </a:solidFill>
              </a:rPr>
              <a:t>Killing 11 workers</a:t>
            </a:r>
            <a:endParaRPr lang="en-US" dirty="0" smtClean="0"/>
          </a:p>
          <a:p>
            <a:pPr lvl="1">
              <a:spcBef>
                <a:spcPts val="576"/>
              </a:spcBef>
              <a:defRPr/>
            </a:pPr>
            <a:r>
              <a:rPr lang="en-US" dirty="0" smtClean="0">
                <a:solidFill>
                  <a:schemeClr val="tx1">
                    <a:lumMod val="90000"/>
                  </a:schemeClr>
                </a:solidFill>
              </a:rPr>
              <a:t>Releasing an estimated 5 million barrels of crude oil into the Gulf of Mexico over the next three months</a:t>
            </a:r>
          </a:p>
          <a:p>
            <a:pPr lvl="1">
              <a:spcBef>
                <a:spcPts val="576"/>
              </a:spcBef>
              <a:defRPr/>
            </a:pPr>
            <a:r>
              <a:rPr lang="en-US" dirty="0" smtClean="0">
                <a:solidFill>
                  <a:schemeClr val="tx1">
                    <a:lumMod val="90000"/>
                  </a:schemeClr>
                </a:solidFill>
              </a:rPr>
              <a:t>Causing the largest environmental disaster in U.S. history</a:t>
            </a:r>
          </a:p>
          <a:p>
            <a:pPr lvl="1">
              <a:spcBef>
                <a:spcPts val="576"/>
              </a:spcBef>
              <a:defRPr/>
            </a:pPr>
            <a:r>
              <a:rPr lang="en-US" dirty="0" smtClean="0">
                <a:solidFill>
                  <a:schemeClr val="tx1">
                    <a:lumMod val="90000"/>
                  </a:schemeClr>
                </a:solidFill>
              </a:rPr>
              <a:t>Costing BP $14 billion for the cleanup alone</a:t>
            </a:r>
          </a:p>
          <a:p>
            <a:pPr marL="457200" lvl="1" indent="0">
              <a:spcBef>
                <a:spcPts val="576"/>
              </a:spcBef>
              <a:buNone/>
              <a:defRPr/>
            </a:pPr>
            <a:r>
              <a:rPr lang="en-US" dirty="0" smtClean="0">
                <a:solidFill>
                  <a:schemeClr val="tx1">
                    <a:lumMod val="90000"/>
                  </a:schemeClr>
                </a:solidFill>
              </a:rPr>
              <a:t>Claiming a “lack of business integrity,” the EPA has banned BP from any new contracts with the U.S. government.</a:t>
            </a:r>
            <a:endParaRPr lang="en-US"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914400"/>
          </a:xfrm>
        </p:spPr>
        <p:txBody>
          <a:bodyPr/>
          <a:lstStyle/>
          <a:p>
            <a:r>
              <a:rPr lang="en-US" dirty="0" smtClean="0"/>
              <a:t>1.3  The AFI Framework</a:t>
            </a:r>
            <a:endParaRPr lang="en-US" dirty="0"/>
          </a:p>
        </p:txBody>
      </p:sp>
      <p:sp>
        <p:nvSpPr>
          <p:cNvPr id="4" name="Text Placeholder 3"/>
          <p:cNvSpPr>
            <a:spLocks noGrp="1"/>
          </p:cNvSpPr>
          <p:nvPr>
            <p:ph type="body" sz="quarter" idx="13"/>
          </p:nvPr>
        </p:nvSpPr>
        <p:spPr>
          <a:xfrm>
            <a:off x="457200" y="1676400"/>
            <a:ext cx="8229600" cy="4648200"/>
          </a:xfrm>
        </p:spPr>
        <p:txBody>
          <a:bodyPr>
            <a:normAutofit fontScale="85000" lnSpcReduction="20000"/>
          </a:bodyPr>
          <a:lstStyle/>
          <a:p>
            <a:pPr>
              <a:buNone/>
            </a:pPr>
            <a:r>
              <a:rPr lang="en-US" dirty="0" smtClean="0"/>
              <a:t>Chapter 2</a:t>
            </a:r>
          </a:p>
          <a:p>
            <a:pPr lvl="1">
              <a:spcBef>
                <a:spcPts val="576"/>
              </a:spcBef>
            </a:pPr>
            <a:r>
              <a:rPr lang="en-US" dirty="0" smtClean="0"/>
              <a:t>What roles do strategic leaders play?</a:t>
            </a:r>
          </a:p>
          <a:p>
            <a:pPr lvl="1">
              <a:spcBef>
                <a:spcPts val="576"/>
              </a:spcBef>
            </a:pPr>
            <a:r>
              <a:rPr lang="en-US" dirty="0" smtClean="0"/>
              <a:t>How does strategy come about?</a:t>
            </a:r>
          </a:p>
          <a:p>
            <a:pPr>
              <a:buNone/>
            </a:pPr>
            <a:r>
              <a:rPr lang="en-US" dirty="0" smtClean="0"/>
              <a:t>Chapter 3</a:t>
            </a:r>
          </a:p>
          <a:p>
            <a:pPr lvl="1">
              <a:spcBef>
                <a:spcPts val="576"/>
              </a:spcBef>
            </a:pPr>
            <a:r>
              <a:rPr lang="en-US" dirty="0" smtClean="0"/>
              <a:t>How do external environmental forces impact sustainable competitive advantage?</a:t>
            </a:r>
          </a:p>
          <a:p>
            <a:pPr>
              <a:buNone/>
            </a:pPr>
            <a:r>
              <a:rPr lang="en-US" dirty="0" smtClean="0"/>
              <a:t>Chapter 4 </a:t>
            </a:r>
          </a:p>
          <a:p>
            <a:pPr lvl="1">
              <a:spcBef>
                <a:spcPts val="576"/>
              </a:spcBef>
            </a:pPr>
            <a:r>
              <a:rPr lang="en-US" dirty="0" smtClean="0"/>
              <a:t>What effects do internal resources, capabilities, and core competencies have on sustainable competitive advantage?</a:t>
            </a:r>
          </a:p>
          <a:p>
            <a:pPr>
              <a:buNone/>
            </a:pPr>
            <a:r>
              <a:rPr lang="en-US" dirty="0" smtClean="0"/>
              <a:t>Chapter 5</a:t>
            </a:r>
          </a:p>
          <a:p>
            <a:pPr lvl="1">
              <a:spcBef>
                <a:spcPts val="576"/>
              </a:spcBef>
            </a:pPr>
            <a:r>
              <a:rPr lang="en-US" dirty="0" smtClean="0"/>
              <a:t>How do we make money? </a:t>
            </a:r>
          </a:p>
          <a:p>
            <a:pPr lvl="1">
              <a:spcBef>
                <a:spcPts val="576"/>
              </a:spcBef>
            </a:pPr>
            <a:r>
              <a:rPr lang="en-US" dirty="0" smtClean="0"/>
              <a:t>How can we assess and measure competitive advantage? </a:t>
            </a:r>
          </a:p>
          <a:p>
            <a:pPr lvl="1">
              <a:spcBef>
                <a:spcPts val="576"/>
              </a:spcBef>
            </a:pPr>
            <a:r>
              <a:rPr lang="en-US" dirty="0" smtClean="0"/>
              <a:t>What is the relationship between competitive advantage and firm performance?</a:t>
            </a:r>
            <a:endParaRPr lang="en-US" dirty="0"/>
          </a:p>
        </p:txBody>
      </p:sp>
      <p:sp>
        <p:nvSpPr>
          <p:cNvPr id="10" name="Text Placeholder 9"/>
          <p:cNvSpPr>
            <a:spLocks noGrp="1"/>
          </p:cNvSpPr>
          <p:nvPr>
            <p:ph type="body" sz="quarter" idx="14"/>
          </p:nvPr>
        </p:nvSpPr>
        <p:spPr>
          <a:xfrm>
            <a:off x="-28575" y="990600"/>
            <a:ext cx="9144000" cy="609600"/>
          </a:xfrm>
        </p:spPr>
        <p:txBody>
          <a:bodyPr/>
          <a:lstStyle/>
          <a:p>
            <a:r>
              <a:rPr lang="en-US" dirty="0" smtClean="0"/>
              <a:t>STRATEGIC ANALYSIS (A)</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457200" y="2057400"/>
            <a:ext cx="8229600" cy="3962400"/>
          </a:xfrm>
        </p:spPr>
        <p:txBody>
          <a:bodyPr/>
          <a:lstStyle/>
          <a:p>
            <a:pPr>
              <a:buNone/>
            </a:pPr>
            <a:r>
              <a:rPr lang="en-US" dirty="0" smtClean="0"/>
              <a:t>Chapters 6 and 7 </a:t>
            </a:r>
          </a:p>
          <a:p>
            <a:pPr lvl="1"/>
            <a:r>
              <a:rPr lang="en-US" dirty="0" smtClean="0"/>
              <a:t>How should we compete (cost leadership, differentiation, or integration)? </a:t>
            </a:r>
          </a:p>
          <a:p>
            <a:pPr>
              <a:buNone/>
            </a:pPr>
            <a:r>
              <a:rPr lang="en-US" dirty="0" smtClean="0"/>
              <a:t>Chapters 8 and 9 </a:t>
            </a:r>
          </a:p>
          <a:p>
            <a:pPr lvl="1"/>
            <a:r>
              <a:rPr lang="en-US" dirty="0" smtClean="0"/>
              <a:t>Where should we compete (industry, markets, and geography)? </a:t>
            </a:r>
          </a:p>
          <a:p>
            <a:pPr>
              <a:buNone/>
            </a:pPr>
            <a:r>
              <a:rPr lang="en-US" dirty="0" smtClean="0"/>
              <a:t>Chapter 10 </a:t>
            </a:r>
          </a:p>
          <a:p>
            <a:pPr lvl="1"/>
            <a:r>
              <a:rPr lang="en-US" dirty="0" smtClean="0"/>
              <a:t>Where (local, regional, national, and international) and how should we compete around the world?</a:t>
            </a:r>
          </a:p>
        </p:txBody>
      </p:sp>
      <p:sp>
        <p:nvSpPr>
          <p:cNvPr id="10" name="Text Placeholder 9"/>
          <p:cNvSpPr>
            <a:spLocks noGrp="1"/>
          </p:cNvSpPr>
          <p:nvPr>
            <p:ph type="body" sz="quarter" idx="14"/>
          </p:nvPr>
        </p:nvSpPr>
        <p:spPr>
          <a:xfrm>
            <a:off x="0" y="1295400"/>
            <a:ext cx="9144000" cy="609600"/>
          </a:xfrm>
        </p:spPr>
        <p:txBody>
          <a:bodyPr/>
          <a:lstStyle/>
          <a:p>
            <a:r>
              <a:rPr lang="en-US" dirty="0" smtClean="0"/>
              <a:t>STRATEGY FORMULATION (F)</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533400" y="2209800"/>
            <a:ext cx="8229600" cy="3962400"/>
          </a:xfrm>
        </p:spPr>
        <p:txBody>
          <a:bodyPr/>
          <a:lstStyle/>
          <a:p>
            <a:pPr>
              <a:buNone/>
            </a:pPr>
            <a:r>
              <a:rPr lang="en-US" dirty="0" smtClean="0"/>
              <a:t>Chapter 11 </a:t>
            </a:r>
          </a:p>
          <a:p>
            <a:pPr lvl="1"/>
            <a:r>
              <a:rPr lang="en-US" dirty="0" smtClean="0"/>
              <a:t>How should we organize to put the formulated strategy into practice? </a:t>
            </a:r>
          </a:p>
          <a:p>
            <a:pPr>
              <a:buNone/>
            </a:pPr>
            <a:r>
              <a:rPr lang="en-US" dirty="0" smtClean="0"/>
              <a:t>Chapter 12 </a:t>
            </a:r>
          </a:p>
          <a:p>
            <a:pPr lvl="1"/>
            <a:r>
              <a:rPr lang="en-US" dirty="0" smtClean="0"/>
              <a:t>What type of corporate governance is most effective? </a:t>
            </a:r>
          </a:p>
          <a:p>
            <a:pPr lvl="1"/>
            <a:r>
              <a:rPr lang="en-US" dirty="0" smtClean="0"/>
              <a:t>How do we anchor strategic decisions in business ethics?</a:t>
            </a:r>
          </a:p>
        </p:txBody>
      </p:sp>
      <p:sp>
        <p:nvSpPr>
          <p:cNvPr id="10" name="Text Placeholder 9"/>
          <p:cNvSpPr>
            <a:spLocks noGrp="1"/>
          </p:cNvSpPr>
          <p:nvPr>
            <p:ph type="body" sz="quarter" idx="14"/>
          </p:nvPr>
        </p:nvSpPr>
        <p:spPr>
          <a:xfrm>
            <a:off x="-76200" y="1295400"/>
            <a:ext cx="9144000" cy="609600"/>
          </a:xfrm>
        </p:spPr>
        <p:txBody>
          <a:bodyPr/>
          <a:lstStyle/>
          <a:p>
            <a:r>
              <a:rPr lang="en-US" dirty="0" smtClean="0"/>
              <a:t>STRATEGY IMPLEMENTATION (I)</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lstStyle/>
          <a:p>
            <a:r>
              <a:rPr lang="en-US" dirty="0" smtClean="0"/>
              <a:t>1.4  Implications for the Strategist</a:t>
            </a:r>
            <a:endParaRPr lang="en-US" dirty="0"/>
          </a:p>
        </p:txBody>
      </p:sp>
      <p:sp>
        <p:nvSpPr>
          <p:cNvPr id="4" name="Text Placeholder 3"/>
          <p:cNvSpPr>
            <a:spLocks noGrp="1"/>
          </p:cNvSpPr>
          <p:nvPr>
            <p:ph type="body" sz="quarter" idx="13"/>
          </p:nvPr>
        </p:nvSpPr>
        <p:spPr>
          <a:xfrm>
            <a:off x="533400" y="2057400"/>
            <a:ext cx="8229600" cy="4419600"/>
          </a:xfrm>
        </p:spPr>
        <p:txBody>
          <a:bodyPr/>
          <a:lstStyle/>
          <a:p>
            <a:r>
              <a:rPr lang="en-US" dirty="0" smtClean="0"/>
              <a:t>Strategists are challenged by competition, complexity, uncertainty and volatility.</a:t>
            </a:r>
          </a:p>
          <a:p>
            <a:r>
              <a:rPr lang="en-US" dirty="0" smtClean="0"/>
              <a:t>The strategist is empowered by:</a:t>
            </a:r>
          </a:p>
          <a:p>
            <a:pPr lvl="1"/>
            <a:r>
              <a:rPr lang="en-US" dirty="0" smtClean="0"/>
              <a:t>The universality of strategic management principles.</a:t>
            </a:r>
          </a:p>
          <a:p>
            <a:pPr lvl="1"/>
            <a:r>
              <a:rPr lang="en-US" dirty="0" smtClean="0"/>
              <a:t>Knowledge that the actions they create have more influence on firm performance than does the external environment.</a:t>
            </a:r>
          </a:p>
          <a:p>
            <a:pPr lvl="1"/>
            <a:r>
              <a:rPr lang="en-US" dirty="0" smtClean="0"/>
              <a:t>Following </a:t>
            </a:r>
            <a:r>
              <a:rPr lang="en-US" smtClean="0"/>
              <a:t>the 3-step </a:t>
            </a:r>
            <a:r>
              <a:rPr lang="en-US" dirty="0" smtClean="0"/>
              <a:t>AFI framework.</a:t>
            </a:r>
            <a:endParaRPr lang="en-US" dirty="0"/>
          </a:p>
        </p:txBody>
      </p:sp>
      <p:sp>
        <p:nvSpPr>
          <p:cNvPr id="9" name="Text Placeholder 8"/>
          <p:cNvSpPr>
            <a:spLocks noGrp="1"/>
          </p:cNvSpPr>
          <p:nvPr>
            <p:ph type="body" sz="quarter" idx="14"/>
          </p:nvPr>
        </p:nvSpPr>
        <p:spPr>
          <a:xfrm>
            <a:off x="0" y="1447800"/>
            <a:ext cx="9144000" cy="609600"/>
          </a:xfrm>
        </p:spPr>
        <p:txBody>
          <a:bodyPr/>
          <a:lstStyle/>
          <a:p>
            <a:r>
              <a:rPr lang="en-US" dirty="0" smtClean="0"/>
              <a:t>STRATEGY is the SCIENCE of SUCCESS and FAILURE. </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lstStyle/>
          <a:p>
            <a:r>
              <a:rPr lang="en-US" dirty="0" smtClean="0"/>
              <a:t>ChapterCase 1</a:t>
            </a:r>
            <a:endParaRPr lang="en-US" dirty="0"/>
          </a:p>
        </p:txBody>
      </p:sp>
      <p:sp>
        <p:nvSpPr>
          <p:cNvPr id="3" name="Content Placeholder 2"/>
          <p:cNvSpPr>
            <a:spLocks noGrp="1"/>
          </p:cNvSpPr>
          <p:nvPr>
            <p:ph idx="1"/>
          </p:nvPr>
        </p:nvSpPr>
        <p:spPr/>
        <p:txBody>
          <a:bodyPr>
            <a:normAutofit/>
          </a:bodyPr>
          <a:lstStyle/>
          <a:p>
            <a:pPr>
              <a:buNone/>
            </a:pPr>
            <a:r>
              <a:rPr lang="en-US" dirty="0" smtClean="0"/>
              <a:t>Consider This…</a:t>
            </a:r>
          </a:p>
          <a:p>
            <a:pPr>
              <a:buNone/>
            </a:pPr>
            <a:endParaRPr lang="en-US" sz="2000" dirty="0" smtClean="0"/>
          </a:p>
          <a:p>
            <a:pPr lvl="1"/>
            <a:r>
              <a:rPr lang="en-US" dirty="0" smtClean="0"/>
              <a:t>2012</a:t>
            </a:r>
          </a:p>
          <a:p>
            <a:pPr lvl="2"/>
            <a:r>
              <a:rPr lang="en-US" dirty="0" smtClean="0"/>
              <a:t>Despite Apple’s $1 billion courtroom victory against Samsung, Samsung sold more smartphones than Apple. </a:t>
            </a:r>
          </a:p>
          <a:p>
            <a:pPr lvl="1"/>
            <a:r>
              <a:rPr lang="en-US" dirty="0" smtClean="0"/>
              <a:t>2013</a:t>
            </a:r>
          </a:p>
          <a:p>
            <a:pPr lvl="2"/>
            <a:r>
              <a:rPr lang="en-US" dirty="0" smtClean="0"/>
              <a:t>Samsung introduced the new Galaxy S4 model, intensifying competition with Apple. </a:t>
            </a:r>
          </a:p>
          <a:p>
            <a:pPr lvl="1"/>
            <a:r>
              <a:rPr lang="en-US" dirty="0" smtClean="0"/>
              <a:t>Apple uncharacteristically botched the launch of the iPhone 5.</a:t>
            </a:r>
          </a:p>
          <a:p>
            <a:pPr lvl="2"/>
            <a:r>
              <a:rPr lang="en-US" dirty="0" smtClean="0"/>
              <a:t>The embedded Apple map app was far inferior to Google maps, used in earlier versions of the iPhone.</a:t>
            </a:r>
            <a:endParaRPr lang="en-US" dirty="0"/>
          </a:p>
        </p:txBody>
      </p:sp>
      <p:sp>
        <p:nvSpPr>
          <p:cNvPr id="5" name="TextBox 4"/>
          <p:cNvSpPr txBox="1"/>
          <p:nvPr/>
        </p:nvSpPr>
        <p:spPr>
          <a:xfrm>
            <a:off x="6781800" y="1384756"/>
            <a:ext cx="2133600" cy="215444"/>
          </a:xfrm>
          <a:prstGeom prst="rect">
            <a:avLst/>
          </a:prstGeom>
          <a:noFill/>
        </p:spPr>
        <p:txBody>
          <a:bodyPr wrap="square" rtlCol="0">
            <a:spAutoFit/>
          </a:bodyPr>
          <a:lstStyle/>
          <a:p>
            <a:pPr algn="ctr"/>
            <a:r>
              <a:rPr lang="en-US" sz="800" dirty="0" smtClean="0"/>
              <a:t>©Kim Hong-JI/Reuters/Corbis</a:t>
            </a:r>
            <a:endParaRPr lang="en-US" sz="800" dirty="0"/>
          </a:p>
        </p:txBody>
      </p:sp>
      <p:pic>
        <p:nvPicPr>
          <p:cNvPr id="7" name="Picture 2"/>
          <p:cNvPicPr>
            <a:picLocks noChangeAspect="1" noChangeArrowheads="1"/>
          </p:cNvPicPr>
          <p:nvPr/>
        </p:nvPicPr>
        <p:blipFill>
          <a:blip r:embed="rId3" cstate="print"/>
          <a:stretch>
            <a:fillRect/>
          </a:stretch>
        </p:blipFill>
        <p:spPr bwMode="auto">
          <a:xfrm>
            <a:off x="6934200" y="34927"/>
            <a:ext cx="1956927" cy="1336673"/>
          </a:xfrm>
          <a:prstGeom prst="rect">
            <a:avLst/>
          </a:prstGeom>
          <a:no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lstStyle/>
          <a:p>
            <a:r>
              <a:rPr lang="en-US" dirty="0" err="1" smtClean="0"/>
              <a:t>ChapterCase</a:t>
            </a:r>
            <a:r>
              <a:rPr lang="en-US" dirty="0" smtClean="0"/>
              <a:t> 1</a:t>
            </a:r>
            <a:endParaRPr lang="en-US" dirty="0"/>
          </a:p>
        </p:txBody>
      </p:sp>
      <p:sp>
        <p:nvSpPr>
          <p:cNvPr id="3" name="Content Placeholder 2"/>
          <p:cNvSpPr>
            <a:spLocks noGrp="1"/>
          </p:cNvSpPr>
          <p:nvPr>
            <p:ph idx="1"/>
          </p:nvPr>
        </p:nvSpPr>
        <p:spPr/>
        <p:txBody>
          <a:bodyPr>
            <a:normAutofit/>
          </a:bodyPr>
          <a:lstStyle/>
          <a:p>
            <a:pPr>
              <a:buNone/>
            </a:pPr>
            <a:r>
              <a:rPr lang="en-US" dirty="0" smtClean="0"/>
              <a:t>Consider This…</a:t>
            </a:r>
          </a:p>
          <a:p>
            <a:pPr>
              <a:buNone/>
            </a:pPr>
            <a:endParaRPr lang="en-US" sz="2000" dirty="0" smtClean="0"/>
          </a:p>
          <a:p>
            <a:pPr lvl="1"/>
            <a:r>
              <a:rPr lang="en-US" dirty="0" smtClean="0"/>
              <a:t>Samsung sold more smartphones than Apple in 2012. </a:t>
            </a:r>
          </a:p>
          <a:p>
            <a:pPr lvl="1"/>
            <a:r>
              <a:rPr lang="en-US" dirty="0" smtClean="0"/>
              <a:t>Apple’s top management team experienced turnover and some executives were forced out.</a:t>
            </a:r>
          </a:p>
          <a:p>
            <a:pPr lvl="1"/>
            <a:r>
              <a:rPr lang="en-US" dirty="0" smtClean="0"/>
              <a:t>A few months after reaching $623 billion, Apple’s share price dropped 30%, eliminating $200 billion in market valuation.</a:t>
            </a:r>
          </a:p>
          <a:p>
            <a:pPr lvl="1"/>
            <a:r>
              <a:rPr lang="en-US" dirty="0" smtClean="0"/>
              <a:t>This case underscores the challenges of creating and sustaining a competitive advantage.</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lstStyle/>
          <a:p>
            <a:r>
              <a:rPr lang="en-US" dirty="0" smtClean="0"/>
              <a:t>Take-Away Concepts</a:t>
            </a:r>
            <a:endParaRPr lang="en-US" dirty="0"/>
          </a:p>
        </p:txBody>
      </p:sp>
      <p:sp>
        <p:nvSpPr>
          <p:cNvPr id="4" name="Text Placeholder 3"/>
          <p:cNvSpPr>
            <a:spLocks noGrp="1"/>
          </p:cNvSpPr>
          <p:nvPr>
            <p:ph type="body" sz="quarter" idx="13"/>
          </p:nvPr>
        </p:nvSpPr>
        <p:spPr>
          <a:xfrm>
            <a:off x="3124200" y="1371600"/>
            <a:ext cx="5791200" cy="4800600"/>
          </a:xfrm>
        </p:spPr>
        <p:txBody>
          <a:bodyPr>
            <a:normAutofit fontScale="85000" lnSpcReduction="10000"/>
          </a:bodyPr>
          <a:lstStyle/>
          <a:p>
            <a:pPr lvl="0"/>
            <a:r>
              <a:rPr lang="en-US" dirty="0" smtClean="0"/>
              <a:t>Strategy is the set of goal-directed actions a firm takes to gain and sustain superior performance relative to competitors.</a:t>
            </a:r>
            <a:endParaRPr lang="en-US" sz="1800" dirty="0" smtClean="0"/>
          </a:p>
          <a:p>
            <a:pPr lvl="0"/>
            <a:r>
              <a:rPr lang="en-US" dirty="0" smtClean="0"/>
              <a:t>A good strategy enables a firm to achieve superior performance; it consists of three elements:</a:t>
            </a:r>
            <a:endParaRPr lang="en-US" sz="1800" dirty="0" smtClean="0"/>
          </a:p>
          <a:p>
            <a:pPr lvl="1"/>
            <a:r>
              <a:rPr lang="en-US" dirty="0" smtClean="0"/>
              <a:t>Diagnosis of the competitive challenge.</a:t>
            </a:r>
            <a:endParaRPr lang="en-US" sz="1600" dirty="0" smtClean="0"/>
          </a:p>
          <a:p>
            <a:pPr lvl="1"/>
            <a:r>
              <a:rPr lang="en-US" dirty="0" smtClean="0"/>
              <a:t>Guiding policy to address the competitive challenge.</a:t>
            </a:r>
            <a:endParaRPr lang="en-US" sz="1600" dirty="0" smtClean="0"/>
          </a:p>
          <a:p>
            <a:pPr lvl="1"/>
            <a:r>
              <a:rPr lang="en-US" dirty="0" smtClean="0"/>
              <a:t>A set of coherent actions to implement the firm’s guiding policy.</a:t>
            </a:r>
            <a:endParaRPr lang="en-US" sz="1600" dirty="0" smtClean="0"/>
          </a:p>
          <a:p>
            <a:pPr lvl="0"/>
            <a:r>
              <a:rPr lang="en-US" dirty="0" smtClean="0"/>
              <a:t>Successful strategy requires three integrative management tasks—analysis, formulation, and implementation.</a:t>
            </a:r>
            <a:endParaRPr lang="en-US" sz="1800" dirty="0"/>
          </a:p>
        </p:txBody>
      </p:sp>
      <p:sp>
        <p:nvSpPr>
          <p:cNvPr id="5" name="Text Placeholder 3"/>
          <p:cNvSpPr txBox="1">
            <a:spLocks/>
          </p:cNvSpPr>
          <p:nvPr/>
        </p:nvSpPr>
        <p:spPr>
          <a:xfrm>
            <a:off x="76200" y="1371600"/>
            <a:ext cx="2971800" cy="32004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p>
            <a:pPr algn="ctr"/>
            <a:r>
              <a:rPr lang="en-US" sz="2800" dirty="0" smtClean="0"/>
              <a:t>LO 1-1</a:t>
            </a:r>
          </a:p>
          <a:p>
            <a:pPr algn="ctr"/>
            <a:r>
              <a:rPr lang="en-US" sz="2800" dirty="0" smtClean="0"/>
              <a:t>  Explain the role of strategy in a firm’s quest for competitive advantage.</a:t>
            </a:r>
            <a:endParaRPr lang="en-US" sz="2800" dirty="0"/>
          </a:p>
        </p:txBody>
      </p:sp>
    </p:spTree>
    <p:extLst>
      <p:ext uri="{BB962C8B-B14F-4D97-AF65-F5344CB8AC3E}">
        <p14:creationId xmlns:p14="http://schemas.microsoft.com/office/powerpoint/2010/main" val="21316489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lstStyle/>
          <a:p>
            <a:r>
              <a:rPr lang="en-US" dirty="0" smtClean="0"/>
              <a:t>Take-Away Concepts</a:t>
            </a:r>
            <a:endParaRPr lang="en-US" dirty="0"/>
          </a:p>
        </p:txBody>
      </p:sp>
      <p:sp>
        <p:nvSpPr>
          <p:cNvPr id="4" name="Text Placeholder 3"/>
          <p:cNvSpPr>
            <a:spLocks noGrp="1"/>
          </p:cNvSpPr>
          <p:nvPr>
            <p:ph type="body" sz="quarter" idx="13"/>
          </p:nvPr>
        </p:nvSpPr>
        <p:spPr>
          <a:xfrm>
            <a:off x="3124200" y="1371600"/>
            <a:ext cx="6019800" cy="4724400"/>
          </a:xfrm>
        </p:spPr>
        <p:txBody>
          <a:bodyPr>
            <a:noAutofit/>
          </a:bodyPr>
          <a:lstStyle/>
          <a:p>
            <a:pPr lvl="0"/>
            <a:r>
              <a:rPr lang="en-US" sz="2000" dirty="0" smtClean="0"/>
              <a:t>Competitive advantage is always judged relative to other competitors or the industry average.</a:t>
            </a:r>
            <a:endParaRPr lang="en-US" sz="2000" b="1" dirty="0" smtClean="0"/>
          </a:p>
          <a:p>
            <a:pPr lvl="0"/>
            <a:r>
              <a:rPr lang="en-US" sz="2000" dirty="0" smtClean="0"/>
              <a:t>To obtain a competitive advantage, a firm must either create more value for customers while keeping its cost comparable to competitors.</a:t>
            </a:r>
            <a:endParaRPr lang="en-US" sz="2000" b="1" dirty="0" smtClean="0"/>
          </a:p>
          <a:p>
            <a:pPr lvl="0"/>
            <a:r>
              <a:rPr lang="en-US" sz="2000" dirty="0" smtClean="0"/>
              <a:t>A firm able to outperform competitors for prolonged periods of time has a sustained competitive advantage. </a:t>
            </a:r>
            <a:endParaRPr lang="en-US" sz="2000" b="1" dirty="0" smtClean="0"/>
          </a:p>
          <a:p>
            <a:pPr lvl="0"/>
            <a:r>
              <a:rPr lang="en-US" sz="2000" dirty="0" smtClean="0"/>
              <a:t>A firm that continuously underperforms its rivals or the industry average has a competitive disadvantage.</a:t>
            </a:r>
            <a:endParaRPr lang="en-US" sz="2000" b="1" dirty="0" smtClean="0"/>
          </a:p>
          <a:p>
            <a:pPr lvl="0"/>
            <a:r>
              <a:rPr lang="en-US" sz="2000" dirty="0" smtClean="0"/>
              <a:t>Two or more firms that perform at the same level have competitive parity.</a:t>
            </a:r>
            <a:endParaRPr lang="en-US" sz="2000" b="1" dirty="0" smtClean="0"/>
          </a:p>
          <a:p>
            <a:pPr lvl="0"/>
            <a:r>
              <a:rPr lang="en-US" sz="2000" dirty="0" smtClean="0"/>
              <a:t>An effective strategy requires that strategic trade-offs be recognized and addressed—e.g., between value creation and the costs to create the value.</a:t>
            </a:r>
            <a:endParaRPr lang="en-US" sz="2000" dirty="0"/>
          </a:p>
        </p:txBody>
      </p:sp>
      <p:sp>
        <p:nvSpPr>
          <p:cNvPr id="5" name="Text Placeholder 3"/>
          <p:cNvSpPr txBox="1">
            <a:spLocks/>
          </p:cNvSpPr>
          <p:nvPr/>
        </p:nvSpPr>
        <p:spPr>
          <a:xfrm>
            <a:off x="76200" y="1371600"/>
            <a:ext cx="2971800" cy="40386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p>
            <a:pPr algn="ctr"/>
            <a:r>
              <a:rPr lang="en-US" sz="2800" dirty="0" smtClean="0"/>
              <a:t>LO 1-2</a:t>
            </a:r>
          </a:p>
          <a:p>
            <a:pPr algn="ctr"/>
            <a:r>
              <a:rPr lang="en-US" sz="2800" dirty="0" smtClean="0"/>
              <a:t>Define competitive advantage, sustainable competitive advantage, competitive disadvantage, and competitive parity.</a:t>
            </a:r>
            <a:endParaRPr lang="en-US" sz="2800" dirty="0"/>
          </a:p>
        </p:txBody>
      </p:sp>
    </p:spTree>
    <p:extLst>
      <p:ext uri="{BB962C8B-B14F-4D97-AF65-F5344CB8AC3E}">
        <p14:creationId xmlns:p14="http://schemas.microsoft.com/office/powerpoint/2010/main" val="21316489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lstStyle/>
          <a:p>
            <a:r>
              <a:rPr lang="en-US" dirty="0" smtClean="0"/>
              <a:t>Strategy Smart Exercise</a:t>
            </a:r>
            <a:endParaRPr lang="en-US" dirty="0"/>
          </a:p>
        </p:txBody>
      </p:sp>
      <p:sp>
        <p:nvSpPr>
          <p:cNvPr id="3" name="Content Placeholder 2"/>
          <p:cNvSpPr>
            <a:spLocks noGrp="1"/>
          </p:cNvSpPr>
          <p:nvPr>
            <p:ph idx="1"/>
          </p:nvPr>
        </p:nvSpPr>
        <p:spPr>
          <a:xfrm>
            <a:off x="457200" y="1520952"/>
            <a:ext cx="8458200" cy="4727448"/>
          </a:xfrm>
        </p:spPr>
        <p:txBody>
          <a:bodyPr>
            <a:normAutofit fontScale="85000" lnSpcReduction="20000"/>
          </a:bodyPr>
          <a:lstStyle/>
          <a:p>
            <a:pPr marL="347472" indent="-347472">
              <a:spcBef>
                <a:spcPts val="672"/>
              </a:spcBef>
            </a:pPr>
            <a:r>
              <a:rPr lang="en-US" dirty="0" smtClean="0"/>
              <a:t>Break out into small groups of 3-4.</a:t>
            </a:r>
          </a:p>
          <a:p>
            <a:pPr marL="347472" indent="-347472">
              <a:spcBef>
                <a:spcPts val="672"/>
              </a:spcBef>
            </a:pPr>
            <a:r>
              <a:rPr lang="en-US" dirty="0" smtClean="0"/>
              <a:t>Make sure someone in the group has a laptop.</a:t>
            </a:r>
          </a:p>
          <a:p>
            <a:pPr marL="740664" lvl="1" indent="-283464">
              <a:spcBef>
                <a:spcPts val="576"/>
              </a:spcBef>
            </a:pPr>
            <a:r>
              <a:rPr lang="en-US" dirty="0" smtClean="0"/>
              <a:t>Create a league if you like.</a:t>
            </a:r>
          </a:p>
          <a:p>
            <a:pPr marL="347472" indent="-347472">
              <a:spcBef>
                <a:spcPts val="672"/>
              </a:spcBef>
            </a:pPr>
            <a:r>
              <a:rPr lang="en-US" dirty="0" smtClean="0"/>
              <a:t>Craft a collaborative strategy for throwing the paper airplane the greatest distance.</a:t>
            </a:r>
          </a:p>
          <a:p>
            <a:pPr marL="347472" indent="-347472">
              <a:spcBef>
                <a:spcPts val="672"/>
              </a:spcBef>
            </a:pPr>
            <a:r>
              <a:rPr lang="en-US" dirty="0" smtClean="0"/>
              <a:t>Competitive Advantage:  </a:t>
            </a:r>
          </a:p>
          <a:p>
            <a:pPr marL="740664" lvl="1" indent="-283464">
              <a:spcBef>
                <a:spcPts val="576"/>
              </a:spcBef>
            </a:pPr>
            <a:r>
              <a:rPr lang="en-US" dirty="0" smtClean="0"/>
              <a:t>Throw the plane through the window.</a:t>
            </a:r>
          </a:p>
          <a:p>
            <a:pPr marL="347472" indent="-347472">
              <a:spcBef>
                <a:spcPts val="672"/>
              </a:spcBef>
            </a:pPr>
            <a:r>
              <a:rPr lang="en-US" dirty="0" smtClean="0"/>
              <a:t>Sustained Competitive Advantage: </a:t>
            </a:r>
          </a:p>
          <a:p>
            <a:pPr marL="731520" lvl="1" indent="-283464">
              <a:spcBef>
                <a:spcPts val="576"/>
              </a:spcBef>
            </a:pPr>
            <a:r>
              <a:rPr lang="en-US" dirty="0" smtClean="0"/>
              <a:t>Repeatedly throw the plane through the window.</a:t>
            </a:r>
          </a:p>
          <a:p>
            <a:pPr marL="347472" indent="-347472">
              <a:spcBef>
                <a:spcPts val="672"/>
              </a:spcBef>
            </a:pPr>
            <a:r>
              <a:rPr lang="en-US" dirty="0" smtClean="0"/>
              <a:t>Take into account external and internal factors for maximum performance.</a:t>
            </a:r>
          </a:p>
          <a:p>
            <a:pPr marL="347472" indent="-347472">
              <a:spcBef>
                <a:spcPts val="672"/>
              </a:spcBef>
            </a:pPr>
            <a:r>
              <a:rPr lang="en-US" dirty="0" smtClean="0"/>
              <a:t>Watch the video  http://flightsimx.archive.amnesia.com.au/index.html</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lstStyle/>
          <a:p>
            <a:r>
              <a:rPr lang="en-US" dirty="0" smtClean="0"/>
              <a:t>Take-Away Concepts</a:t>
            </a:r>
            <a:endParaRPr lang="en-US" dirty="0"/>
          </a:p>
        </p:txBody>
      </p:sp>
      <p:sp>
        <p:nvSpPr>
          <p:cNvPr id="4" name="Text Placeholder 3"/>
          <p:cNvSpPr>
            <a:spLocks noGrp="1"/>
          </p:cNvSpPr>
          <p:nvPr>
            <p:ph type="body" sz="quarter" idx="13"/>
          </p:nvPr>
        </p:nvSpPr>
        <p:spPr>
          <a:xfrm>
            <a:off x="3124200" y="1371600"/>
            <a:ext cx="5791200" cy="3657600"/>
          </a:xfrm>
        </p:spPr>
        <p:txBody>
          <a:bodyPr>
            <a:normAutofit/>
          </a:bodyPr>
          <a:lstStyle/>
          <a:p>
            <a:pPr lvl="0"/>
            <a:r>
              <a:rPr lang="en-US" sz="2400" dirty="0" smtClean="0"/>
              <a:t>A firm’s performance is more closely related to its managers’ actions (firm effects) than to the external circumstances surrounding it (industry effects). </a:t>
            </a:r>
          </a:p>
          <a:p>
            <a:pPr lvl="0"/>
            <a:endParaRPr lang="en-US" sz="2000" dirty="0" smtClean="0"/>
          </a:p>
          <a:p>
            <a:pPr lvl="0"/>
            <a:r>
              <a:rPr lang="en-US" sz="2400" dirty="0" smtClean="0"/>
              <a:t>Firm and industry effects, however, are interdependent. Both are relevant in determining firm performance.</a:t>
            </a:r>
            <a:endParaRPr lang="en-US" sz="2400" dirty="0"/>
          </a:p>
        </p:txBody>
      </p:sp>
      <p:sp>
        <p:nvSpPr>
          <p:cNvPr id="5" name="Text Placeholder 3"/>
          <p:cNvSpPr txBox="1">
            <a:spLocks/>
          </p:cNvSpPr>
          <p:nvPr/>
        </p:nvSpPr>
        <p:spPr>
          <a:xfrm>
            <a:off x="76200" y="1371600"/>
            <a:ext cx="2971800" cy="32004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p>
            <a:pPr algn="ctr"/>
            <a:r>
              <a:rPr lang="en-US" sz="2800" dirty="0" smtClean="0"/>
              <a:t>LO 1-3  Differentiate the role of firm effects and industry effects in determining firm performance.</a:t>
            </a:r>
            <a:endParaRPr lang="en-US" sz="2800" dirty="0"/>
          </a:p>
        </p:txBody>
      </p:sp>
    </p:spTree>
    <p:extLst>
      <p:ext uri="{BB962C8B-B14F-4D97-AF65-F5344CB8AC3E}">
        <p14:creationId xmlns:p14="http://schemas.microsoft.com/office/powerpoint/2010/main" val="21316489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lstStyle/>
          <a:p>
            <a:r>
              <a:rPr lang="en-US" dirty="0" smtClean="0"/>
              <a:t>Take-Away Concepts</a:t>
            </a:r>
            <a:endParaRPr lang="en-US" dirty="0"/>
          </a:p>
        </p:txBody>
      </p:sp>
      <p:sp>
        <p:nvSpPr>
          <p:cNvPr id="4" name="Text Placeholder 3"/>
          <p:cNvSpPr>
            <a:spLocks noGrp="1"/>
          </p:cNvSpPr>
          <p:nvPr>
            <p:ph type="body" sz="quarter" idx="13"/>
          </p:nvPr>
        </p:nvSpPr>
        <p:spPr>
          <a:xfrm>
            <a:off x="3124200" y="1143000"/>
            <a:ext cx="5791200" cy="5105400"/>
          </a:xfrm>
        </p:spPr>
        <p:txBody>
          <a:bodyPr>
            <a:normAutofit fontScale="85000" lnSpcReduction="20000"/>
          </a:bodyPr>
          <a:lstStyle/>
          <a:p>
            <a:pPr lvl="0"/>
            <a:r>
              <a:rPr lang="en-US" dirty="0" smtClean="0"/>
              <a:t>Stakeholders are individuals or groups that have a claim or interest in the performance and continued survival of the firm. </a:t>
            </a:r>
          </a:p>
          <a:p>
            <a:pPr lvl="0"/>
            <a:r>
              <a:rPr lang="en-US" i="1" dirty="0" smtClean="0"/>
              <a:t>Internal stakeholders</a:t>
            </a:r>
            <a:r>
              <a:rPr lang="en-US" dirty="0" smtClean="0"/>
              <a:t> include stockholders, employees, and board members. </a:t>
            </a:r>
          </a:p>
          <a:p>
            <a:pPr lvl="0"/>
            <a:r>
              <a:rPr lang="en-US" i="1" dirty="0" smtClean="0"/>
              <a:t>External stakeholders</a:t>
            </a:r>
            <a:r>
              <a:rPr lang="en-US" dirty="0" smtClean="0"/>
              <a:t> include customers, suppliers, alliance partners, creditors, unions, communities, and governments.</a:t>
            </a:r>
          </a:p>
          <a:p>
            <a:pPr lvl="0"/>
            <a:r>
              <a:rPr lang="en-US" dirty="0" smtClean="0"/>
              <a:t>Several recent black swan events eroded the public’s trust in business as an institution and free-market capitalism as an economic system. </a:t>
            </a:r>
          </a:p>
          <a:p>
            <a:pPr lvl="0"/>
            <a:r>
              <a:rPr lang="en-US" dirty="0" smtClean="0"/>
              <a:t>Effective management of stakeholders is necessary to ensure the continued survival of the firm and to sustain any competitive advantage.</a:t>
            </a:r>
            <a:endParaRPr lang="en-US" dirty="0"/>
          </a:p>
        </p:txBody>
      </p:sp>
      <p:sp>
        <p:nvSpPr>
          <p:cNvPr id="5" name="Text Placeholder 3"/>
          <p:cNvSpPr txBox="1">
            <a:spLocks/>
          </p:cNvSpPr>
          <p:nvPr/>
        </p:nvSpPr>
        <p:spPr>
          <a:xfrm>
            <a:off x="76200" y="1371600"/>
            <a:ext cx="2971800" cy="35814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p>
            <a:pPr lvl="0" algn="ctr">
              <a:spcBef>
                <a:spcPct val="20000"/>
              </a:spcBef>
            </a:pPr>
            <a:r>
              <a:rPr lang="en-US" sz="2700" dirty="0" smtClean="0">
                <a:solidFill>
                  <a:schemeClr val="tx1"/>
                </a:solidFill>
              </a:rPr>
              <a:t>LO 1-4 </a:t>
            </a:r>
          </a:p>
          <a:p>
            <a:pPr lvl="0" algn="ctr">
              <a:spcBef>
                <a:spcPct val="20000"/>
              </a:spcBef>
            </a:pPr>
            <a:r>
              <a:rPr lang="en-US" sz="2700" dirty="0" smtClean="0">
                <a:solidFill>
                  <a:schemeClr val="tx1"/>
                </a:solidFill>
              </a:rPr>
              <a:t> Evaluate the relationship between stakeholder strategy and sustainable competitive advantage.</a:t>
            </a:r>
            <a:endParaRPr kumimoji="0" lang="en-US" sz="2700" b="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21316489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lstStyle/>
          <a:p>
            <a:r>
              <a:rPr lang="en-US" smtClean="0"/>
              <a:t>Take-Away </a:t>
            </a:r>
            <a:r>
              <a:rPr lang="en-US" dirty="0" smtClean="0"/>
              <a:t>Concepts</a:t>
            </a:r>
            <a:endParaRPr lang="en-US" dirty="0"/>
          </a:p>
        </p:txBody>
      </p:sp>
      <p:sp>
        <p:nvSpPr>
          <p:cNvPr id="4" name="Text Placeholder 3"/>
          <p:cNvSpPr>
            <a:spLocks noGrp="1"/>
          </p:cNvSpPr>
          <p:nvPr>
            <p:ph type="body" sz="quarter" idx="13"/>
          </p:nvPr>
        </p:nvSpPr>
        <p:spPr>
          <a:xfrm>
            <a:off x="3124200" y="1371600"/>
            <a:ext cx="5791200" cy="5105400"/>
          </a:xfrm>
        </p:spPr>
        <p:txBody>
          <a:bodyPr>
            <a:noAutofit/>
          </a:bodyPr>
          <a:lstStyle/>
          <a:p>
            <a:pPr lvl="0"/>
            <a:r>
              <a:rPr lang="en-US" sz="2000" dirty="0" smtClean="0"/>
              <a:t>Stakeholder impact analysis considers the needs of different stakeholders.</a:t>
            </a:r>
          </a:p>
          <a:p>
            <a:pPr lvl="0"/>
            <a:r>
              <a:rPr lang="en-US" sz="2000" dirty="0" smtClean="0"/>
              <a:t>In a stakeholder impact analysis, managers pay particular attention to three important stakeholder attributes: power, legitimacy, and urgency.</a:t>
            </a:r>
          </a:p>
          <a:p>
            <a:pPr lvl="0"/>
            <a:r>
              <a:rPr lang="en-US" sz="2000" dirty="0" smtClean="0"/>
              <a:t>Stakeholder impact analysis is a five-step process that answers the following questions for the firm:</a:t>
            </a:r>
          </a:p>
          <a:p>
            <a:pPr marL="914400" lvl="1" indent="-457200">
              <a:buFont typeface="+mj-lt"/>
              <a:buAutoNum type="arabicPeriod"/>
            </a:pPr>
            <a:r>
              <a:rPr lang="en-US" sz="1800" dirty="0" smtClean="0"/>
              <a:t>Who are our stakeholders?</a:t>
            </a:r>
          </a:p>
          <a:p>
            <a:pPr marL="914400" lvl="1" indent="-457200">
              <a:buFont typeface="+mj-lt"/>
              <a:buAutoNum type="arabicPeriod"/>
            </a:pPr>
            <a:r>
              <a:rPr lang="en-US" sz="1800" dirty="0" smtClean="0"/>
              <a:t>What are our stakeholders’ interests and claims?</a:t>
            </a:r>
          </a:p>
          <a:p>
            <a:pPr marL="914400" lvl="1" indent="-457200">
              <a:buFont typeface="+mj-lt"/>
              <a:buAutoNum type="arabicPeriod"/>
            </a:pPr>
            <a:r>
              <a:rPr lang="en-US" sz="1800" dirty="0" smtClean="0"/>
              <a:t>What opportunities and threats do our stakeholders present? </a:t>
            </a:r>
          </a:p>
          <a:p>
            <a:pPr marL="914400" lvl="1" indent="-457200">
              <a:buFont typeface="+mj-lt"/>
              <a:buAutoNum type="arabicPeriod"/>
            </a:pPr>
            <a:r>
              <a:rPr lang="en-US" sz="1800" dirty="0" smtClean="0"/>
              <a:t>What economic, legal, and ethical responsibilities do we have to our stakeholders?</a:t>
            </a:r>
          </a:p>
          <a:p>
            <a:pPr marL="914400" lvl="1" indent="-457200">
              <a:buFont typeface="+mj-lt"/>
              <a:buAutoNum type="arabicPeriod"/>
            </a:pPr>
            <a:r>
              <a:rPr lang="en-US" sz="1800" dirty="0" smtClean="0"/>
              <a:t>What should we do to effectively address the stakeholder concerns?</a:t>
            </a:r>
            <a:endParaRPr lang="en-US" sz="1800" dirty="0"/>
          </a:p>
        </p:txBody>
      </p:sp>
      <p:sp>
        <p:nvSpPr>
          <p:cNvPr id="5" name="Text Placeholder 3"/>
          <p:cNvSpPr txBox="1">
            <a:spLocks/>
          </p:cNvSpPr>
          <p:nvPr/>
        </p:nvSpPr>
        <p:spPr>
          <a:xfrm>
            <a:off x="76200" y="1371600"/>
            <a:ext cx="2971800" cy="19812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p>
            <a:pPr lvl="0" algn="ctr">
              <a:spcBef>
                <a:spcPct val="20000"/>
              </a:spcBef>
            </a:pPr>
            <a:r>
              <a:rPr lang="en-US" sz="2800" dirty="0" smtClean="0">
                <a:solidFill>
                  <a:schemeClr val="tx1"/>
                </a:solidFill>
                <a:cs typeface="Arial" pitchFamily="34" charset="0"/>
              </a:rPr>
              <a:t>LO 1-5</a:t>
            </a:r>
          </a:p>
          <a:p>
            <a:pPr lvl="0" algn="ctr">
              <a:spcBef>
                <a:spcPct val="20000"/>
              </a:spcBef>
            </a:pPr>
            <a:r>
              <a:rPr lang="en-US" sz="2800" dirty="0" smtClean="0">
                <a:solidFill>
                  <a:schemeClr val="tx1"/>
                </a:solidFill>
                <a:cs typeface="Arial" pitchFamily="34" charset="0"/>
              </a:rPr>
              <a:t>Conduct a stakeholder analysis.</a:t>
            </a:r>
            <a:endParaRPr lang="en-US" sz="2800" dirty="0">
              <a:solidFill>
                <a:schemeClr val="tx1"/>
              </a:solidFill>
              <a:cs typeface="Times New Roman" pitchFamily="18" charset="0"/>
            </a:endParaRPr>
          </a:p>
        </p:txBody>
      </p:sp>
    </p:spTree>
    <p:extLst>
      <p:ext uri="{BB962C8B-B14F-4D97-AF65-F5344CB8AC3E}">
        <p14:creationId xmlns:p14="http://schemas.microsoft.com/office/powerpoint/2010/main" val="21316489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lstStyle/>
          <a:p>
            <a:r>
              <a:rPr lang="en-US" dirty="0" smtClean="0"/>
              <a:t>Strategy Smart Videos</a:t>
            </a:r>
            <a:endParaRPr lang="en-US" dirty="0"/>
          </a:p>
        </p:txBody>
      </p:sp>
      <p:sp>
        <p:nvSpPr>
          <p:cNvPr id="8" name="Content Placeholder 7"/>
          <p:cNvSpPr>
            <a:spLocks noGrp="1"/>
          </p:cNvSpPr>
          <p:nvPr>
            <p:ph sz="half" idx="2"/>
          </p:nvPr>
        </p:nvSpPr>
        <p:spPr>
          <a:xfrm>
            <a:off x="457200" y="1600200"/>
            <a:ext cx="8610600" cy="4876799"/>
          </a:xfrm>
        </p:spPr>
        <p:txBody>
          <a:bodyPr>
            <a:noAutofit/>
          </a:bodyPr>
          <a:lstStyle/>
          <a:p>
            <a:pPr marL="342900" lvl="3" indent="-342900">
              <a:spcBef>
                <a:spcPts val="0"/>
              </a:spcBef>
              <a:buNone/>
            </a:pPr>
            <a:r>
              <a:rPr lang="en-US" sz="2800" b="1" i="1" kern="0" dirty="0" smtClean="0">
                <a:solidFill>
                  <a:srgbClr val="000000"/>
                </a:solidFill>
              </a:rPr>
              <a:t>What Is Good Corporate Strategy?</a:t>
            </a:r>
          </a:p>
          <a:p>
            <a:pPr marL="342900" lvl="3" indent="-342900">
              <a:spcBef>
                <a:spcPts val="0"/>
              </a:spcBef>
              <a:buNone/>
            </a:pPr>
            <a:endParaRPr lang="en-US" sz="2800" kern="0" dirty="0" smtClean="0">
              <a:solidFill>
                <a:srgbClr val="000000"/>
              </a:solidFill>
            </a:endParaRPr>
          </a:p>
          <a:p>
            <a:pPr marL="342900" lvl="3" indent="-342900">
              <a:spcBef>
                <a:spcPts val="0"/>
              </a:spcBef>
              <a:buNone/>
            </a:pPr>
            <a:r>
              <a:rPr lang="en-US" sz="2800" u="sng" kern="0" dirty="0" smtClean="0">
                <a:solidFill>
                  <a:srgbClr val="000000"/>
                </a:solidFill>
                <a:hlinkClick r:id="rId3"/>
              </a:rPr>
              <a:t>http://www.youtube.com/watch?v=43kZDnyDXOc</a:t>
            </a:r>
            <a:endParaRPr lang="en-US" sz="2800" u="sng" kern="0" dirty="0" smtClean="0">
              <a:solidFill>
                <a:srgbClr val="000000"/>
              </a:solidFill>
            </a:endParaRPr>
          </a:p>
          <a:p>
            <a:pPr marL="342900" lvl="3" indent="-342900">
              <a:spcBef>
                <a:spcPts val="0"/>
              </a:spcBef>
              <a:buNone/>
            </a:pPr>
            <a:endParaRPr lang="en-US" sz="2800" u="sng" kern="0" dirty="0" smtClean="0">
              <a:solidFill>
                <a:srgbClr val="000000"/>
              </a:solidFill>
            </a:endParaRPr>
          </a:p>
          <a:p>
            <a:pPr marL="342900" lvl="3" indent="-342900">
              <a:spcBef>
                <a:spcPts val="0"/>
              </a:spcBef>
              <a:buNone/>
            </a:pPr>
            <a:endParaRPr lang="en-US" sz="2800" u="sng" kern="0" dirty="0" smtClean="0">
              <a:solidFill>
                <a:srgbClr val="000000"/>
              </a:solidFill>
            </a:endParaRPr>
          </a:p>
          <a:p>
            <a:pPr marL="1371600" lvl="3" indent="-1371600">
              <a:spcBef>
                <a:spcPts val="0"/>
              </a:spcBef>
              <a:buNone/>
            </a:pPr>
            <a:r>
              <a:rPr lang="en-US" sz="2400" dirty="0" smtClean="0"/>
              <a:t>4:47 Minutes</a:t>
            </a:r>
          </a:p>
          <a:p>
            <a:pPr lvl="3" indent="-1600200">
              <a:spcBef>
                <a:spcPts val="0"/>
              </a:spcBef>
              <a:buNone/>
            </a:pPr>
            <a:r>
              <a:rPr lang="en-US" sz="2400" dirty="0" smtClean="0"/>
              <a:t>A conversation with Richard Rumelt; relevant for:</a:t>
            </a:r>
            <a:endParaRPr lang="en-US" sz="2400" b="1" dirty="0" smtClean="0"/>
          </a:p>
          <a:p>
            <a:pPr marL="0" lvl="3" indent="0">
              <a:spcBef>
                <a:spcPts val="0"/>
              </a:spcBef>
              <a:buNone/>
            </a:pPr>
            <a:endParaRPr lang="en-US" sz="2400" b="1" dirty="0" smtClean="0"/>
          </a:p>
          <a:p>
            <a:pPr marL="0" lvl="3" indent="0">
              <a:spcBef>
                <a:spcPts val="0"/>
              </a:spcBef>
              <a:buNone/>
            </a:pPr>
            <a:r>
              <a:rPr lang="en-US" sz="2400" b="1" dirty="0" smtClean="0"/>
              <a:t>What Strategy Is: Gaining and Sustaining Competitive Advantage and the elements of a</a:t>
            </a:r>
            <a:r>
              <a:rPr lang="en-US" sz="2400" b="1" cap="all" dirty="0" smtClean="0"/>
              <a:t> </a:t>
            </a:r>
            <a:r>
              <a:rPr lang="en-US" sz="2400" b="1" i="1" dirty="0" smtClean="0"/>
              <a:t>good strategy</a:t>
            </a:r>
            <a:endParaRPr lang="en-US" sz="2400" b="1" u="sng" kern="0" dirty="0" smtClean="0">
              <a:solidFill>
                <a:srgbClr val="00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lstStyle/>
          <a:p>
            <a:r>
              <a:rPr lang="en-US" dirty="0" smtClean="0"/>
              <a:t>Strategy Smart Videos</a:t>
            </a:r>
            <a:endParaRPr lang="en-US" dirty="0"/>
          </a:p>
        </p:txBody>
      </p:sp>
      <p:sp>
        <p:nvSpPr>
          <p:cNvPr id="3" name="Content Placeholder 2"/>
          <p:cNvSpPr>
            <a:spLocks noGrp="1"/>
          </p:cNvSpPr>
          <p:nvPr>
            <p:ph sz="half" idx="2"/>
          </p:nvPr>
        </p:nvSpPr>
        <p:spPr>
          <a:xfrm>
            <a:off x="762000" y="1752600"/>
            <a:ext cx="8153400" cy="4724399"/>
          </a:xfrm>
        </p:spPr>
        <p:txBody>
          <a:bodyPr/>
          <a:lstStyle/>
          <a:p>
            <a:r>
              <a:rPr lang="en-US" b="1" i="1" dirty="0" smtClean="0"/>
              <a:t>What Is Strategy?</a:t>
            </a:r>
          </a:p>
          <a:p>
            <a:pPr lvl="3"/>
            <a:endParaRPr lang="en-US" sz="2800" dirty="0" smtClean="0"/>
          </a:p>
          <a:p>
            <a:r>
              <a:rPr lang="en-US" dirty="0" smtClean="0">
                <a:hlinkClick r:id="rId3"/>
              </a:rPr>
              <a:t>http://www.youtube.com/watch?v=ibrxIP0H84M</a:t>
            </a:r>
            <a:endParaRPr lang="en-US" dirty="0" smtClean="0"/>
          </a:p>
          <a:p>
            <a:endParaRPr lang="en-US" dirty="0" smtClean="0"/>
          </a:p>
          <a:p>
            <a:endParaRPr lang="en-US" dirty="0"/>
          </a:p>
          <a:p>
            <a:r>
              <a:rPr lang="en-US" sz="2400" dirty="0" smtClean="0"/>
              <a:t>1:47 Minutes</a:t>
            </a:r>
          </a:p>
          <a:p>
            <a:r>
              <a:rPr lang="en-US" sz="2400" dirty="0" smtClean="0"/>
              <a:t>Michael Porter</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lstStyle/>
          <a:p>
            <a:r>
              <a:rPr lang="en-US" dirty="0" smtClean="0"/>
              <a:t>Strategy Smart Videos</a:t>
            </a:r>
            <a:endParaRPr lang="en-US" dirty="0"/>
          </a:p>
        </p:txBody>
      </p:sp>
      <p:sp>
        <p:nvSpPr>
          <p:cNvPr id="3" name="Content Placeholder 2"/>
          <p:cNvSpPr>
            <a:spLocks noGrp="1"/>
          </p:cNvSpPr>
          <p:nvPr>
            <p:ph sz="half" idx="2"/>
          </p:nvPr>
        </p:nvSpPr>
        <p:spPr>
          <a:xfrm>
            <a:off x="762000" y="1676400"/>
            <a:ext cx="8153400" cy="4800599"/>
          </a:xfrm>
        </p:spPr>
        <p:txBody>
          <a:bodyPr>
            <a:noAutofit/>
          </a:bodyPr>
          <a:lstStyle/>
          <a:p>
            <a:r>
              <a:rPr lang="en-US" b="1" i="1" dirty="0" smtClean="0"/>
              <a:t>Harvard Business School: Inside the Case Method</a:t>
            </a:r>
            <a:r>
              <a:rPr lang="en-US" dirty="0" smtClean="0"/>
              <a:t>  </a:t>
            </a:r>
          </a:p>
          <a:p>
            <a:endParaRPr lang="en-US" dirty="0" smtClean="0"/>
          </a:p>
          <a:p>
            <a:r>
              <a:rPr lang="en-US" sz="2400" dirty="0" smtClean="0"/>
              <a:t>Part 1</a:t>
            </a:r>
          </a:p>
          <a:p>
            <a:r>
              <a:rPr lang="en-US" dirty="0" smtClean="0">
                <a:hlinkClick r:id="rId3"/>
              </a:rPr>
              <a:t>http</a:t>
            </a:r>
            <a:r>
              <a:rPr lang="en-US" dirty="0">
                <a:hlinkClick r:id="rId3"/>
              </a:rPr>
              <a:t>://</a:t>
            </a:r>
            <a:r>
              <a:rPr lang="en-US" dirty="0" smtClean="0">
                <a:hlinkClick r:id="rId3"/>
              </a:rPr>
              <a:t>www.youtube.com/watch?v=Y4j25Pj4JyQ</a:t>
            </a:r>
            <a:endParaRPr lang="en-US" dirty="0" smtClean="0"/>
          </a:p>
          <a:p>
            <a:r>
              <a:rPr lang="en-US" sz="2400" dirty="0" smtClean="0"/>
              <a:t>7:57 </a:t>
            </a:r>
            <a:r>
              <a:rPr lang="en-US" sz="2400" dirty="0"/>
              <a:t>Minutes</a:t>
            </a:r>
          </a:p>
          <a:p>
            <a:endParaRPr lang="en-US" dirty="0" smtClean="0"/>
          </a:p>
          <a:p>
            <a:r>
              <a:rPr lang="en-US" sz="2400" dirty="0" smtClean="0"/>
              <a:t>Part 2</a:t>
            </a:r>
          </a:p>
          <a:p>
            <a:r>
              <a:rPr lang="en-US" dirty="0" smtClean="0">
                <a:hlinkClick r:id="rId4"/>
              </a:rPr>
              <a:t>http://www.youtube.com/watch?v=JJ7aVrtTbg0</a:t>
            </a:r>
            <a:endParaRPr lang="en-US" dirty="0" smtClean="0"/>
          </a:p>
          <a:p>
            <a:r>
              <a:rPr lang="en-US" sz="2400" dirty="0" smtClean="0"/>
              <a:t>5:40 Minutes</a:t>
            </a: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US" b="1" dirty="0" smtClean="0"/>
              <a:t>Apple: Once the World’s Most Valuable Company</a:t>
            </a:r>
          </a:p>
          <a:p>
            <a:pPr algn="ctr">
              <a:buNone/>
            </a:pPr>
            <a:endParaRPr lang="en-US" sz="2000" b="1" dirty="0" smtClean="0"/>
          </a:p>
          <a:p>
            <a:pPr marL="347472" indent="-347472">
              <a:spcBef>
                <a:spcPts val="672"/>
              </a:spcBef>
            </a:pPr>
            <a:r>
              <a:rPr lang="en-US" dirty="0" smtClean="0"/>
              <a:t>August 20, 2012</a:t>
            </a:r>
          </a:p>
          <a:p>
            <a:pPr marL="740664" lvl="1" indent="-283464">
              <a:spcBef>
                <a:spcPts val="576"/>
              </a:spcBef>
            </a:pPr>
            <a:r>
              <a:rPr lang="en-US" dirty="0" smtClean="0"/>
              <a:t>Most valuable public company of all time</a:t>
            </a:r>
          </a:p>
          <a:p>
            <a:pPr marL="347472" indent="-347472">
              <a:spcBef>
                <a:spcPts val="672"/>
              </a:spcBef>
            </a:pPr>
            <a:r>
              <a:rPr lang="en-US" dirty="0" smtClean="0"/>
              <a:t>Apple’s stock valuation reached $623 billion</a:t>
            </a:r>
          </a:p>
          <a:p>
            <a:pPr marL="347472" indent="-347472">
              <a:spcBef>
                <a:spcPts val="672"/>
              </a:spcBef>
            </a:pPr>
            <a:r>
              <a:rPr lang="en-US" dirty="0" smtClean="0"/>
              <a:t>15 years earlier, arch-rival Microsoft invested $150 million in Apple, which likely prevented Apple’s bankruptcy.</a:t>
            </a:r>
          </a:p>
        </p:txBody>
      </p:sp>
      <p:sp>
        <p:nvSpPr>
          <p:cNvPr id="2" name="Title 1"/>
          <p:cNvSpPr>
            <a:spLocks noGrp="1"/>
          </p:cNvSpPr>
          <p:nvPr>
            <p:ph type="title"/>
          </p:nvPr>
        </p:nvSpPr>
        <p:spPr>
          <a:xfrm>
            <a:off x="0" y="0"/>
            <a:ext cx="9144000" cy="1417638"/>
          </a:xfrm>
        </p:spPr>
        <p:txBody>
          <a:bodyPr/>
          <a:lstStyle/>
          <a:p>
            <a:r>
              <a:rPr lang="en-US" dirty="0" smtClean="0"/>
              <a:t>ChapterCase 1</a:t>
            </a:r>
            <a:endParaRPr lang="en-US" dirty="0"/>
          </a:p>
        </p:txBody>
      </p:sp>
      <p:pic>
        <p:nvPicPr>
          <p:cNvPr id="4" name="Picture 2"/>
          <p:cNvPicPr>
            <a:picLocks noChangeAspect="1" noChangeArrowheads="1"/>
          </p:cNvPicPr>
          <p:nvPr/>
        </p:nvPicPr>
        <p:blipFill>
          <a:blip r:embed="rId3" cstate="print"/>
          <a:stretch>
            <a:fillRect/>
          </a:stretch>
        </p:blipFill>
        <p:spPr bwMode="auto">
          <a:xfrm>
            <a:off x="6934200" y="34927"/>
            <a:ext cx="1956927" cy="1336673"/>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5" name="TextBox 4"/>
          <p:cNvSpPr txBox="1"/>
          <p:nvPr/>
        </p:nvSpPr>
        <p:spPr>
          <a:xfrm>
            <a:off x="6858000" y="1371600"/>
            <a:ext cx="2057400" cy="215444"/>
          </a:xfrm>
          <a:prstGeom prst="rect">
            <a:avLst/>
          </a:prstGeom>
          <a:noFill/>
        </p:spPr>
        <p:txBody>
          <a:bodyPr wrap="square" rtlCol="0">
            <a:spAutoFit/>
          </a:bodyPr>
          <a:lstStyle/>
          <a:p>
            <a:pPr algn="ctr"/>
            <a:r>
              <a:rPr lang="en-US" sz="800" dirty="0" smtClean="0"/>
              <a:t>©Kim Hong-JI/Reuters/Corbis</a:t>
            </a:r>
            <a:endParaRPr lang="en-US" sz="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18"/>
          <p:cNvSpPr>
            <a:spLocks noGrp="1"/>
          </p:cNvSpPr>
          <p:nvPr>
            <p:ph idx="1"/>
          </p:nvPr>
        </p:nvSpPr>
        <p:spPr/>
        <p:txBody>
          <a:bodyPr/>
          <a:lstStyle/>
          <a:p>
            <a:endParaRPr lang="en-US" sz="2000" dirty="0" smtClean="0"/>
          </a:p>
          <a:p>
            <a:r>
              <a:rPr lang="en-US" dirty="0" smtClean="0"/>
              <a:t>Founder Steve Jobs</a:t>
            </a:r>
          </a:p>
          <a:p>
            <a:r>
              <a:rPr lang="en-US" dirty="0" smtClean="0"/>
              <a:t>Business Model Innovation – powerful strategy</a:t>
            </a:r>
          </a:p>
          <a:p>
            <a:pPr lvl="1">
              <a:spcBef>
                <a:spcPts val="576"/>
              </a:spcBef>
            </a:pPr>
            <a:r>
              <a:rPr lang="en-US" dirty="0" smtClean="0"/>
              <a:t>1997 – near bankruptcy</a:t>
            </a:r>
          </a:p>
          <a:p>
            <a:pPr lvl="1">
              <a:spcBef>
                <a:spcPts val="576"/>
              </a:spcBef>
            </a:pPr>
            <a:r>
              <a:rPr lang="en-US" dirty="0" smtClean="0"/>
              <a:t>2001 – iPod launched revitalization</a:t>
            </a:r>
          </a:p>
          <a:p>
            <a:pPr lvl="1">
              <a:spcBef>
                <a:spcPts val="576"/>
              </a:spcBef>
            </a:pPr>
            <a:r>
              <a:rPr lang="en-US" dirty="0" smtClean="0"/>
              <a:t>2001 – iTunes </a:t>
            </a:r>
          </a:p>
          <a:p>
            <a:pPr lvl="1">
              <a:spcBef>
                <a:spcPts val="576"/>
              </a:spcBef>
            </a:pPr>
            <a:r>
              <a:rPr lang="en-US" dirty="0" smtClean="0"/>
              <a:t>2007 – </a:t>
            </a:r>
            <a:r>
              <a:rPr lang="en-US" dirty="0" err="1" smtClean="0"/>
              <a:t>iPhone</a:t>
            </a:r>
            <a:r>
              <a:rPr lang="en-US" dirty="0" smtClean="0"/>
              <a:t> </a:t>
            </a:r>
          </a:p>
          <a:p>
            <a:pPr lvl="1">
              <a:spcBef>
                <a:spcPts val="576"/>
              </a:spcBef>
            </a:pPr>
            <a:r>
              <a:rPr lang="en-US" dirty="0" smtClean="0"/>
              <a:t>2010 – </a:t>
            </a:r>
            <a:r>
              <a:rPr lang="en-US" dirty="0" err="1" smtClean="0"/>
              <a:t>iPad</a:t>
            </a:r>
            <a:r>
              <a:rPr lang="en-US" dirty="0" smtClean="0"/>
              <a:t> </a:t>
            </a:r>
            <a:endParaRPr lang="en-US" dirty="0"/>
          </a:p>
        </p:txBody>
      </p:sp>
      <p:sp>
        <p:nvSpPr>
          <p:cNvPr id="2" name="Title 1"/>
          <p:cNvSpPr>
            <a:spLocks noGrp="1"/>
          </p:cNvSpPr>
          <p:nvPr>
            <p:ph type="title"/>
          </p:nvPr>
        </p:nvSpPr>
        <p:spPr>
          <a:xfrm>
            <a:off x="0" y="0"/>
            <a:ext cx="9144000" cy="1417638"/>
          </a:xfrm>
        </p:spPr>
        <p:txBody>
          <a:bodyPr/>
          <a:lstStyle/>
          <a:p>
            <a:r>
              <a:rPr lang="en-US" dirty="0" smtClean="0"/>
              <a:t>ChapterCase 1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othaermel">
  <a:themeElements>
    <a:clrScheme name="Custom 8">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C87D0E"/>
      </a:hlink>
      <a:folHlink>
        <a:srgbClr val="FFC42F"/>
      </a:folHlink>
    </a:clrScheme>
    <a:fontScheme name="Custom 1">
      <a:majorFont>
        <a:latin typeface="Lucida Sans"/>
        <a:ea typeface=""/>
        <a:cs typeface=""/>
      </a:majorFont>
      <a:minorFont>
        <a:latin typeface="Times New Roman"/>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3719</TotalTime>
  <Words>3600</Words>
  <Application>Microsoft Office PowerPoint</Application>
  <PresentationFormat>On-screen Show (4:3)</PresentationFormat>
  <Paragraphs>458</Paragraphs>
  <Slides>43</Slides>
  <Notes>36</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Rothaermel</vt:lpstr>
      <vt:lpstr>PowerPoint Presentation</vt:lpstr>
      <vt:lpstr>PowerPoint Presentation</vt:lpstr>
      <vt:lpstr>Chapter Outline</vt:lpstr>
      <vt:lpstr>Strategy Smart Exercise</vt:lpstr>
      <vt:lpstr>Strategy Smart Videos</vt:lpstr>
      <vt:lpstr>Strategy Smart Videos</vt:lpstr>
      <vt:lpstr>Strategy Smart Videos</vt:lpstr>
      <vt:lpstr>ChapterCase 1</vt:lpstr>
      <vt:lpstr>ChapterCase 1 </vt:lpstr>
      <vt:lpstr>ChapterCase 1</vt:lpstr>
      <vt:lpstr>1.1  What Strategy Is: Gaining and Sustaining Competitive Advantage</vt:lpstr>
      <vt:lpstr>PowerPoint Presentation</vt:lpstr>
      <vt:lpstr>PowerPoint Presentation</vt:lpstr>
      <vt:lpstr>PowerPoint Presentation</vt:lpstr>
      <vt:lpstr>What Is Competitive Advantage?</vt:lpstr>
      <vt:lpstr>Strategy Highlight 1.1</vt:lpstr>
      <vt:lpstr>PowerPoint Presentation</vt:lpstr>
      <vt:lpstr>PowerPoint Presentation</vt:lpstr>
      <vt:lpstr>Industry vs. Firm Effects in Determining Performance</vt:lpstr>
      <vt:lpstr>Exhibit 1.1  Effects Determining Superior Firm Performance</vt:lpstr>
      <vt:lpstr>1.2  Stakeholders and Competitive Advantage</vt:lpstr>
      <vt:lpstr>PowerPoint Presentation</vt:lpstr>
      <vt:lpstr>PowerPoint Presentation</vt:lpstr>
      <vt:lpstr>Stakeholder Strategy</vt:lpstr>
      <vt:lpstr>Exhibit 1.2  Internal and External Stakeholders in an Exchange Relationship with the Firm</vt:lpstr>
      <vt:lpstr>Stakeholder Strategy </vt:lpstr>
      <vt:lpstr>Stakeholder Impact Analysis</vt:lpstr>
      <vt:lpstr>Exhibit 1.3  Stakeholder Impact Analysis</vt:lpstr>
      <vt:lpstr>PowerPoint Presentation</vt:lpstr>
      <vt:lpstr>Exhibit 1.4  Pyramid of Corporate Social Responsibility</vt:lpstr>
      <vt:lpstr>Strategy Highlight 1.2</vt:lpstr>
      <vt:lpstr>1.3  The AFI Framework</vt:lpstr>
      <vt:lpstr>PowerPoint Presentation</vt:lpstr>
      <vt:lpstr>PowerPoint Presentation</vt:lpstr>
      <vt:lpstr>1.4  Implications for the Strategist</vt:lpstr>
      <vt:lpstr>ChapterCase 1</vt:lpstr>
      <vt:lpstr>ChapterCase 1</vt:lpstr>
      <vt:lpstr>Take-Away Concepts</vt:lpstr>
      <vt:lpstr>Take-Away Concepts</vt:lpstr>
      <vt:lpstr>Take-Away Concepts</vt:lpstr>
      <vt:lpstr>Take-Away Concepts</vt:lpstr>
      <vt:lpstr>Take-Away Concepts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owner</dc:creator>
  <cp:lastModifiedBy>neh</cp:lastModifiedBy>
  <cp:revision>291</cp:revision>
  <cp:lastPrinted>2013-10-24T15:33:44Z</cp:lastPrinted>
  <dcterms:created xsi:type="dcterms:W3CDTF">2013-09-03T19:04:55Z</dcterms:created>
  <dcterms:modified xsi:type="dcterms:W3CDTF">2014-09-05T01:49:30Z</dcterms:modified>
</cp:coreProperties>
</file>