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257" r:id="rId2"/>
    <p:sldId id="559" r:id="rId3"/>
    <p:sldId id="339" r:id="rId4"/>
    <p:sldId id="263" r:id="rId5"/>
    <p:sldId id="546" r:id="rId6"/>
    <p:sldId id="264" r:id="rId7"/>
    <p:sldId id="270" r:id="rId8"/>
    <p:sldId id="504" r:id="rId9"/>
    <p:sldId id="345" r:id="rId10"/>
    <p:sldId id="561" r:id="rId11"/>
    <p:sldId id="509" r:id="rId12"/>
    <p:sldId id="510" r:id="rId13"/>
    <p:sldId id="513" r:id="rId14"/>
    <p:sldId id="565" r:id="rId15"/>
    <p:sldId id="516" r:id="rId16"/>
    <p:sldId id="564" r:id="rId17"/>
    <p:sldId id="514" r:id="rId18"/>
    <p:sldId id="517" r:id="rId19"/>
    <p:sldId id="566" r:id="rId20"/>
    <p:sldId id="578" r:id="rId21"/>
    <p:sldId id="523" r:id="rId22"/>
    <p:sldId id="579" r:id="rId23"/>
    <p:sldId id="581" r:id="rId24"/>
    <p:sldId id="582" r:id="rId25"/>
    <p:sldId id="532" r:id="rId26"/>
    <p:sldId id="533" r:id="rId27"/>
    <p:sldId id="567" r:id="rId28"/>
    <p:sldId id="420" r:id="rId29"/>
    <p:sldId id="568" r:id="rId30"/>
    <p:sldId id="537" r:id="rId31"/>
    <p:sldId id="430" r:id="rId32"/>
    <p:sldId id="490" r:id="rId33"/>
    <p:sldId id="570" r:id="rId34"/>
    <p:sldId id="491" r:id="rId35"/>
    <p:sldId id="541" r:id="rId36"/>
    <p:sldId id="571" r:id="rId37"/>
    <p:sldId id="572" r:id="rId38"/>
    <p:sldId id="446" r:id="rId39"/>
    <p:sldId id="573" r:id="rId40"/>
    <p:sldId id="574" r:id="rId41"/>
    <p:sldId id="575" r:id="rId42"/>
    <p:sldId id="576" r:id="rId43"/>
    <p:sldId id="577" r:id="rId44"/>
    <p:sldId id="32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6639"/>
    <a:srgbClr val="F0D8CC"/>
    <a:srgbClr val="8E4B2A"/>
    <a:srgbClr val="A25630"/>
    <a:srgbClr val="D69574"/>
    <a:srgbClr val="DBA285"/>
    <a:srgbClr val="B66136"/>
    <a:srgbClr val="1A0E08"/>
    <a:srgbClr val="E8C4B2"/>
    <a:srgbClr val="FA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89729" autoAdjust="0"/>
  </p:normalViewPr>
  <p:slideViewPr>
    <p:cSldViewPr>
      <p:cViewPr>
        <p:scale>
          <a:sx n="50" d="100"/>
          <a:sy n="50" d="100"/>
        </p:scale>
        <p:origin x="-2118" y="-402"/>
      </p:cViewPr>
      <p:guideLst>
        <p:guide orient="horz" pos="2160"/>
        <p:guide pos="2880"/>
      </p:guideLst>
    </p:cSldViewPr>
  </p:slideViewPr>
  <p:outlineViewPr>
    <p:cViewPr>
      <p:scale>
        <a:sx n="33" d="100"/>
        <a:sy n="33" d="100"/>
      </p:scale>
      <p:origin x="0" y="54264"/>
    </p:cViewPr>
  </p:outlineViewPr>
  <p:notesTextViewPr>
    <p:cViewPr>
      <p:scale>
        <a:sx n="100" d="100"/>
        <a:sy n="100" d="100"/>
      </p:scale>
      <p:origin x="0" y="0"/>
    </p:cViewPr>
  </p:notesTextViewPr>
  <p:sorterViewPr>
    <p:cViewPr>
      <p:scale>
        <a:sx n="120" d="100"/>
        <a:sy n="120" d="100"/>
      </p:scale>
      <p:origin x="0" y="-3228"/>
    </p:cViewPr>
  </p:sorterViewPr>
  <p:notesViewPr>
    <p:cSldViewPr>
      <p:cViewPr>
        <p:scale>
          <a:sx n="100" d="100"/>
          <a:sy n="100" d="100"/>
        </p:scale>
        <p:origin x="-1548" y="24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CORE COMPETENCIES</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CAPABILITIES</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Strategically Integrated Resources</a:t>
          </a:r>
          <a:endParaRPr lang="en-US" sz="2200" dirty="0">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A070F825-4957-4E93-B999-7D29E10AA363}">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Embedded Strengths Enabling Value-Creation</a:t>
          </a:r>
          <a:endParaRPr lang="en-US" sz="2200" dirty="0">
            <a:latin typeface="+mn-lt"/>
            <a:cs typeface="Arial" pitchFamily="34" charset="0"/>
          </a:endParaRPr>
        </a:p>
      </dgm:t>
    </dgm:pt>
    <dgm:pt modelId="{4523F644-9A0C-4608-8D42-896619844C42}" type="parTrans" cxnId="{803A96B1-FAEE-4FDC-B5F9-1D4C79E588E1}">
      <dgm:prSet/>
      <dgm:spPr/>
      <dgm:t>
        <a:bodyPr/>
        <a:lstStyle/>
        <a:p>
          <a:endParaRPr lang="en-US">
            <a:latin typeface="+mn-lt"/>
          </a:endParaRPr>
        </a:p>
      </dgm:t>
    </dgm:pt>
    <dgm:pt modelId="{EB8E21E6-322C-4097-AE93-9DEBC246DE05}" type="sibTrans" cxnId="{803A96B1-FAEE-4FDC-B5F9-1D4C79E588E1}">
      <dgm:prSet/>
      <dgm:spPr/>
      <dgm:t>
        <a:bodyPr/>
        <a:lstStyle/>
        <a:p>
          <a:endParaRPr lang="en-US">
            <a:latin typeface="+mn-lt"/>
          </a:endParaRPr>
        </a:p>
      </dgm:t>
    </dgm:pt>
    <dgm:pt modelId="{A38DFD64-256F-40EF-BB14-F6E77F68E62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09E18712-0EF8-4C37-A8E6-EDBF3AF28E88}" type="parTrans" cxnId="{0732F2D6-F775-4FC2-8BA5-2F7F38A25238}">
      <dgm:prSet/>
      <dgm:spPr/>
      <dgm:t>
        <a:bodyPr/>
        <a:lstStyle/>
        <a:p>
          <a:endParaRPr lang="en-US">
            <a:latin typeface="+mn-lt"/>
          </a:endParaRPr>
        </a:p>
      </dgm:t>
    </dgm:pt>
    <dgm:pt modelId="{A9DADBFC-E167-4E38-AF6D-3E7B87071140}" type="sibTrans" cxnId="{0732F2D6-F775-4FC2-8BA5-2F7F38A25238}">
      <dgm:prSet/>
      <dgm:spPr/>
      <dgm:t>
        <a:bodyPr/>
        <a:lstStyle/>
        <a:p>
          <a:endParaRPr lang="en-US">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RESOURCES</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5B23D8AD-E1EE-4363-97D0-F124EFA7B024}">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400" dirty="0">
            <a:solidFill>
              <a:srgbClr val="010101"/>
            </a:solidFill>
            <a:latin typeface="+mn-lt"/>
            <a:cs typeface="Arial" pitchFamily="34" charset="0"/>
          </a:endParaRPr>
        </a:p>
      </dgm:t>
    </dgm:pt>
    <dgm:pt modelId="{4954DF34-BF22-4E8C-9D84-916CC231FC6E}" type="parTrans" cxnId="{8EE8D5D8-F030-4F0B-B78B-8EA31E4A39B3}">
      <dgm:prSet/>
      <dgm:spPr/>
      <dgm:t>
        <a:bodyPr/>
        <a:lstStyle/>
        <a:p>
          <a:endParaRPr lang="en-US">
            <a:latin typeface="+mn-lt"/>
          </a:endParaRPr>
        </a:p>
      </dgm:t>
    </dgm:pt>
    <dgm:pt modelId="{D0CAAAF2-6117-4327-95AD-366FD20EBDD2}" type="sibTrans" cxnId="{8EE8D5D8-F030-4F0B-B78B-8EA31E4A39B3}">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Assets Leveraged for Strategy Formulation/ Implementation </a:t>
          </a:r>
          <a:endParaRPr lang="en-US" sz="22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28CA98C0-3CA2-4AB7-9E0A-86B8094173E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3C0797B6-4E71-42D4-9C5B-E4558A1E4232}" type="parTrans" cxnId="{DA9BBB97-A2F9-4981-9EFD-1585D20314F1}">
      <dgm:prSet/>
      <dgm:spPr/>
      <dgm:t>
        <a:bodyPr/>
        <a:lstStyle/>
        <a:p>
          <a:endParaRPr lang="en-US">
            <a:latin typeface="+mn-lt"/>
          </a:endParaRPr>
        </a:p>
      </dgm:t>
    </dgm:pt>
    <dgm:pt modelId="{E9902B74-F10B-4F8E-AFE3-55BC4895D503}" type="sibTrans" cxnId="{DA9BBB97-A2F9-4981-9EFD-1585D20314F1}">
      <dgm:prSet/>
      <dgm:spPr/>
      <dgm:t>
        <a:bodyPr/>
        <a:lstStyle/>
        <a:p>
          <a:endParaRPr lang="en-US">
            <a:latin typeface="+mn-lt"/>
          </a:endParaRPr>
        </a:p>
      </dgm:t>
    </dgm:pt>
    <dgm:pt modelId="{A7FF6500-817F-46C7-A219-54203A9A53C4}" type="pres">
      <dgm:prSet presAssocID="{DF6B4BDC-328B-45E8-8D7C-30C3242D85B1}" presName="linear" presStyleCnt="0">
        <dgm:presLayoutVars>
          <dgm:animLvl val="lvl"/>
          <dgm:resizeHandles val="exact"/>
        </dgm:presLayoutVars>
      </dgm:prSet>
      <dgm:spPr/>
      <dgm:t>
        <a:bodyPr/>
        <a:lstStyle/>
        <a:p>
          <a:endParaRPr lang="en-US"/>
        </a:p>
      </dgm:t>
    </dgm:pt>
    <dgm:pt modelId="{012086D8-A4B3-4565-AE2D-6EC8FC1E4A0F}"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1BFECF24-72D4-4D06-878E-036CFDD6D14C}" type="pres">
      <dgm:prSet presAssocID="{32D39CC1-B4D0-48CF-814C-6B1E96DFD90E}" presName="childText" presStyleLbl="revTx" presStyleIdx="0" presStyleCnt="3">
        <dgm:presLayoutVars>
          <dgm:bulletEnabled val="1"/>
        </dgm:presLayoutVars>
      </dgm:prSet>
      <dgm:spPr/>
      <dgm:t>
        <a:bodyPr/>
        <a:lstStyle/>
        <a:p>
          <a:endParaRPr lang="en-US"/>
        </a:p>
      </dgm:t>
    </dgm:pt>
    <dgm:pt modelId="{FF2F56B1-C962-4AF8-8750-B9A1117FD32C}" type="pres">
      <dgm:prSet presAssocID="{C73CC984-B92F-45C2-ADD3-0683FD8AB1DA}" presName="parentText" presStyleLbl="node1" presStyleIdx="1" presStyleCnt="3">
        <dgm:presLayoutVars>
          <dgm:chMax val="0"/>
          <dgm:bulletEnabled val="1"/>
        </dgm:presLayoutVars>
      </dgm:prSet>
      <dgm:spPr/>
      <dgm:t>
        <a:bodyPr/>
        <a:lstStyle/>
        <a:p>
          <a:endParaRPr lang="en-US"/>
        </a:p>
      </dgm:t>
    </dgm:pt>
    <dgm:pt modelId="{8EF97371-922D-44D5-86BE-C5DD98960283}" type="pres">
      <dgm:prSet presAssocID="{C73CC984-B92F-45C2-ADD3-0683FD8AB1DA}" presName="childText" presStyleLbl="revTx" presStyleIdx="1" presStyleCnt="3">
        <dgm:presLayoutVars>
          <dgm:bulletEnabled val="1"/>
        </dgm:presLayoutVars>
      </dgm:prSet>
      <dgm:spPr/>
      <dgm:t>
        <a:bodyPr/>
        <a:lstStyle/>
        <a:p>
          <a:endParaRPr lang="en-US"/>
        </a:p>
      </dgm:t>
    </dgm:pt>
    <dgm:pt modelId="{A2778C38-6E83-4168-8214-E93C1F346B6C}"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E3EA2E48-467C-4CE3-9B78-31BC5321D28C}"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0732F2D6-F775-4FC2-8BA5-2F7F38A25238}" srcId="{C73CC984-B92F-45C2-ADD3-0683FD8AB1DA}" destId="{A38DFD64-256F-40EF-BB14-F6E77F68E621}" srcOrd="0" destOrd="0" parTransId="{09E18712-0EF8-4C37-A8E6-EDBF3AF28E88}" sibTransId="{A9DADBFC-E167-4E38-AF6D-3E7B87071140}"/>
    <dgm:cxn modelId="{EBF328DA-F832-4D80-B2F1-D8DCC02F4886}" srcId="{C5377F6B-EE5B-4769-9489-96652A001900}" destId="{A17592F2-FD00-42DF-8D43-670756CE9E98}" srcOrd="1" destOrd="0" parTransId="{0842D074-5FA6-41F3-86A5-384227122A39}" sibTransId="{6E3C4AF4-8C0B-45B4-B82F-660670309699}"/>
    <dgm:cxn modelId="{8DFEC44F-C4A5-4EBD-B0F3-3BDBE074171A}" type="presOf" srcId="{5B23D8AD-E1EE-4363-97D0-F124EFA7B024}" destId="{E3EA2E48-467C-4CE3-9B78-31BC5321D28C}" srcOrd="0" destOrd="0" presId="urn:microsoft.com/office/officeart/2005/8/layout/vList2"/>
    <dgm:cxn modelId="{2A0A7745-EA99-4CBF-862F-54C6BB3C2F1B}" srcId="{DF6B4BDC-328B-45E8-8D7C-30C3242D85B1}" destId="{32D39CC1-B4D0-48CF-814C-6B1E96DFD90E}" srcOrd="0" destOrd="0" parTransId="{124D920C-E563-488B-A759-A15FBD1A3766}" sibTransId="{87F967EE-CE80-468C-A2DA-55E3BFA8714F}"/>
    <dgm:cxn modelId="{21523DF0-49FE-458E-91C4-4C7B78072440}" type="presOf" srcId="{C5377F6B-EE5B-4769-9489-96652A001900}" destId="{A2778C38-6E83-4168-8214-E93C1F346B6C}" srcOrd="0" destOrd="0" presId="urn:microsoft.com/office/officeart/2005/8/layout/vList2"/>
    <dgm:cxn modelId="{B9845209-0418-4786-91FC-83219315B7FF}" type="presOf" srcId="{A17592F2-FD00-42DF-8D43-670756CE9E98}" destId="{E3EA2E48-467C-4CE3-9B78-31BC5321D28C}" srcOrd="0" destOrd="1" presId="urn:microsoft.com/office/officeart/2005/8/layout/vList2"/>
    <dgm:cxn modelId="{DDE75046-3D48-4510-A630-037773D11A4D}" type="presOf" srcId="{A38DFD64-256F-40EF-BB14-F6E77F68E621}" destId="{8EF97371-922D-44D5-86BE-C5DD98960283}" srcOrd="0" destOrd="0" presId="urn:microsoft.com/office/officeart/2005/8/layout/vList2"/>
    <dgm:cxn modelId="{8EE8D5D8-F030-4F0B-B78B-8EA31E4A39B3}" srcId="{C5377F6B-EE5B-4769-9489-96652A001900}" destId="{5B23D8AD-E1EE-4363-97D0-F124EFA7B024}" srcOrd="0" destOrd="0" parTransId="{4954DF34-BF22-4E8C-9D84-916CC231FC6E}" sibTransId="{D0CAAAF2-6117-4327-95AD-366FD20EBDD2}"/>
    <dgm:cxn modelId="{D45FF73B-5EE3-43A7-99B0-A70438F726D2}" type="presOf" srcId="{32D39CC1-B4D0-48CF-814C-6B1E96DFD90E}" destId="{012086D8-A4B3-4565-AE2D-6EC8FC1E4A0F}" srcOrd="0" destOrd="0" presId="urn:microsoft.com/office/officeart/2005/8/layout/vList2"/>
    <dgm:cxn modelId="{C25BCB92-5871-4CB0-AE73-171FD58D6098}" type="presOf" srcId="{28CA98C0-3CA2-4AB7-9E0A-86B8094173E5}" destId="{1BFECF24-72D4-4D06-878E-036CFDD6D14C}" srcOrd="0" destOrd="0" presId="urn:microsoft.com/office/officeart/2005/8/layout/vList2"/>
    <dgm:cxn modelId="{998500BF-2766-4428-824A-F054E755F89C}" type="presOf" srcId="{DF6B4BDC-328B-45E8-8D7C-30C3242D85B1}" destId="{A7FF6500-817F-46C7-A219-54203A9A53C4}" srcOrd="0" destOrd="0" presId="urn:microsoft.com/office/officeart/2005/8/layout/vList2"/>
    <dgm:cxn modelId="{0DE014A8-31A1-401B-AA76-34252E8391B4}" type="presOf" srcId="{C73CC984-B92F-45C2-ADD3-0683FD8AB1DA}" destId="{FF2F56B1-C962-4AF8-8750-B9A1117FD32C}" srcOrd="0" destOrd="0" presId="urn:microsoft.com/office/officeart/2005/8/layout/vList2"/>
    <dgm:cxn modelId="{DA9BBB97-A2F9-4981-9EFD-1585D20314F1}" srcId="{32D39CC1-B4D0-48CF-814C-6B1E96DFD90E}" destId="{28CA98C0-3CA2-4AB7-9E0A-86B8094173E5}" srcOrd="0" destOrd="0" parTransId="{3C0797B6-4E71-42D4-9C5B-E4558A1E4232}" sibTransId="{E9902B74-F10B-4F8E-AFE3-55BC4895D503}"/>
    <dgm:cxn modelId="{803A96B1-FAEE-4FDC-B5F9-1D4C79E588E1}" srcId="{32D39CC1-B4D0-48CF-814C-6B1E96DFD90E}" destId="{A070F825-4957-4E93-B999-7D29E10AA363}" srcOrd="1" destOrd="0" parTransId="{4523F644-9A0C-4608-8D42-896619844C42}" sibTransId="{EB8E21E6-322C-4097-AE93-9DEBC246DE05}"/>
    <dgm:cxn modelId="{3613195D-EB8E-4688-A517-7937CED847A7}" type="presOf" srcId="{CAD1E0EA-9101-49B9-AF7F-7CE468D87CA5}" destId="{8EF97371-922D-44D5-86BE-C5DD98960283}" srcOrd="0" destOrd="1" presId="urn:microsoft.com/office/officeart/2005/8/layout/vList2"/>
    <dgm:cxn modelId="{0EB5C9FC-2C05-4C99-8565-8001BEA4BEAB}" srcId="{DF6B4BDC-328B-45E8-8D7C-30C3242D85B1}" destId="{C5377F6B-EE5B-4769-9489-96652A001900}" srcOrd="2" destOrd="0" parTransId="{681BB1E3-FDFE-465B-B914-56FF6B82837F}" sibTransId="{68DFA486-ED13-4DB6-98E3-8140282CC0D3}"/>
    <dgm:cxn modelId="{75CEE1FE-6867-48C6-AB70-A091B041E5E0}" srcId="{DF6B4BDC-328B-45E8-8D7C-30C3242D85B1}" destId="{C73CC984-B92F-45C2-ADD3-0683FD8AB1DA}" srcOrd="1" destOrd="0" parTransId="{305FDA63-B024-4F53-B57F-A2D711CFA174}" sibTransId="{6FD1B250-75A2-4CEF-8DD4-9951A62194C2}"/>
    <dgm:cxn modelId="{EF0062D3-3B47-40C3-8BB8-89421647A8A0}" type="presOf" srcId="{A070F825-4957-4E93-B999-7D29E10AA363}" destId="{1BFECF24-72D4-4D06-878E-036CFDD6D14C}" srcOrd="0" destOrd="1" presId="urn:microsoft.com/office/officeart/2005/8/layout/vList2"/>
    <dgm:cxn modelId="{4748BF3A-EB5C-4EA4-8495-E89FF4C27BCE}" srcId="{C73CC984-B92F-45C2-ADD3-0683FD8AB1DA}" destId="{CAD1E0EA-9101-49B9-AF7F-7CE468D87CA5}" srcOrd="1" destOrd="0" parTransId="{8845A698-9E79-4D0A-A628-DE686CE4370E}" sibTransId="{76DFEB99-A2E5-4680-BE4E-F6E0ED5F16ED}"/>
    <dgm:cxn modelId="{B61D0C3F-6634-49DF-849A-BDC030B613E4}" type="presParOf" srcId="{A7FF6500-817F-46C7-A219-54203A9A53C4}" destId="{012086D8-A4B3-4565-AE2D-6EC8FC1E4A0F}" srcOrd="0" destOrd="0" presId="urn:microsoft.com/office/officeart/2005/8/layout/vList2"/>
    <dgm:cxn modelId="{630ED816-C033-4615-A281-59C8D0B76C7E}" type="presParOf" srcId="{A7FF6500-817F-46C7-A219-54203A9A53C4}" destId="{1BFECF24-72D4-4D06-878E-036CFDD6D14C}" srcOrd="1" destOrd="0" presId="urn:microsoft.com/office/officeart/2005/8/layout/vList2"/>
    <dgm:cxn modelId="{83981A0D-7289-498F-96B6-429DA39D5EE8}" type="presParOf" srcId="{A7FF6500-817F-46C7-A219-54203A9A53C4}" destId="{FF2F56B1-C962-4AF8-8750-B9A1117FD32C}" srcOrd="2" destOrd="0" presId="urn:microsoft.com/office/officeart/2005/8/layout/vList2"/>
    <dgm:cxn modelId="{96802226-35F8-4FB3-B231-A5610012ED04}" type="presParOf" srcId="{A7FF6500-817F-46C7-A219-54203A9A53C4}" destId="{8EF97371-922D-44D5-86BE-C5DD98960283}" srcOrd="3" destOrd="0" presId="urn:microsoft.com/office/officeart/2005/8/layout/vList2"/>
    <dgm:cxn modelId="{C4061A1D-D052-4568-956E-1D7E3A070592}" type="presParOf" srcId="{A7FF6500-817F-46C7-A219-54203A9A53C4}" destId="{A2778C38-6E83-4168-8214-E93C1F346B6C}" srcOrd="4" destOrd="0" presId="urn:microsoft.com/office/officeart/2005/8/layout/vList2"/>
    <dgm:cxn modelId="{7D6DA96F-F20F-4EAD-BCD7-794D34317B76}" type="presParOf" srcId="{A7FF6500-817F-46C7-A219-54203A9A53C4}" destId="{E3EA2E48-467C-4CE3-9B78-31BC5321D28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CORE COMPETENCIES</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C73CC984-B92F-45C2-ADD3-0683FD8AB1DA}">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solidFill>
                <a:schemeClr val="accent5"/>
              </a:solidFill>
              <a:latin typeface="+mn-lt"/>
              <a:cs typeface="Arial" pitchFamily="34" charset="0"/>
            </a:rPr>
            <a:t>CAPABILITIES</a:t>
          </a:r>
          <a:endParaRPr lang="en-US" sz="2800" dirty="0">
            <a:solidFill>
              <a:schemeClr val="accent5"/>
            </a:solidFill>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solidFill>
                <a:schemeClr val="accent5"/>
              </a:solidFill>
              <a:latin typeface="+mn-lt"/>
              <a:cs typeface="Arial" pitchFamily="34" charset="0"/>
            </a:rPr>
            <a:t>Strategically Integrated Resources</a:t>
          </a:r>
          <a:endParaRPr lang="en-US" sz="2200" dirty="0">
            <a:solidFill>
              <a:schemeClr val="accent5"/>
            </a:solidFill>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A070F825-4957-4E93-B999-7D29E10AA363}">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Embedded Strengths Enabling Value-Creation</a:t>
          </a:r>
          <a:endParaRPr lang="en-US" sz="2200" dirty="0">
            <a:latin typeface="+mn-lt"/>
            <a:cs typeface="Arial" pitchFamily="34" charset="0"/>
          </a:endParaRPr>
        </a:p>
      </dgm:t>
    </dgm:pt>
    <dgm:pt modelId="{4523F644-9A0C-4608-8D42-896619844C42}" type="parTrans" cxnId="{803A96B1-FAEE-4FDC-B5F9-1D4C79E588E1}">
      <dgm:prSet/>
      <dgm:spPr/>
      <dgm:t>
        <a:bodyPr/>
        <a:lstStyle/>
        <a:p>
          <a:endParaRPr lang="en-US">
            <a:latin typeface="+mn-lt"/>
          </a:endParaRPr>
        </a:p>
      </dgm:t>
    </dgm:pt>
    <dgm:pt modelId="{EB8E21E6-322C-4097-AE93-9DEBC246DE05}" type="sibTrans" cxnId="{803A96B1-FAEE-4FDC-B5F9-1D4C79E588E1}">
      <dgm:prSet/>
      <dgm:spPr/>
      <dgm:t>
        <a:bodyPr/>
        <a:lstStyle/>
        <a:p>
          <a:endParaRPr lang="en-US">
            <a:latin typeface="+mn-lt"/>
          </a:endParaRPr>
        </a:p>
      </dgm:t>
    </dgm:pt>
    <dgm:pt modelId="{A38DFD64-256F-40EF-BB14-F6E77F68E62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chemeClr val="accent5"/>
            </a:solidFill>
            <a:latin typeface="+mn-lt"/>
            <a:cs typeface="Arial" pitchFamily="34" charset="0"/>
          </a:endParaRPr>
        </a:p>
      </dgm:t>
    </dgm:pt>
    <dgm:pt modelId="{09E18712-0EF8-4C37-A8E6-EDBF3AF28E88}" type="parTrans" cxnId="{0732F2D6-F775-4FC2-8BA5-2F7F38A25238}">
      <dgm:prSet/>
      <dgm:spPr/>
      <dgm:t>
        <a:bodyPr/>
        <a:lstStyle/>
        <a:p>
          <a:endParaRPr lang="en-US">
            <a:latin typeface="+mn-lt"/>
          </a:endParaRPr>
        </a:p>
      </dgm:t>
    </dgm:pt>
    <dgm:pt modelId="{A9DADBFC-E167-4E38-AF6D-3E7B87071140}" type="sibTrans" cxnId="{0732F2D6-F775-4FC2-8BA5-2F7F38A25238}">
      <dgm:prSet/>
      <dgm:spPr/>
      <dgm:t>
        <a:bodyPr/>
        <a:lstStyle/>
        <a:p>
          <a:endParaRPr lang="en-US">
            <a:latin typeface="+mn-lt"/>
          </a:endParaRPr>
        </a:p>
      </dgm:t>
    </dgm:pt>
    <dgm:pt modelId="{C5377F6B-EE5B-4769-9489-96652A001900}">
      <dgm:prSet phldrT="[Text]" custT="1"/>
      <dgm:spPr>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solidFill>
                <a:schemeClr val="accent5"/>
              </a:solidFill>
              <a:latin typeface="+mn-lt"/>
              <a:cs typeface="Arial" pitchFamily="34" charset="0"/>
            </a:rPr>
            <a:t>RESOURCES</a:t>
          </a:r>
          <a:endParaRPr lang="en-US" sz="2800" dirty="0">
            <a:solidFill>
              <a:schemeClr val="accent5"/>
            </a:solidFill>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5B23D8AD-E1EE-4363-97D0-F124EFA7B024}">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400" dirty="0">
            <a:solidFill>
              <a:schemeClr val="accent5"/>
            </a:solidFill>
            <a:latin typeface="+mn-lt"/>
            <a:cs typeface="Arial" pitchFamily="34" charset="0"/>
          </a:endParaRPr>
        </a:p>
      </dgm:t>
    </dgm:pt>
    <dgm:pt modelId="{4954DF34-BF22-4E8C-9D84-916CC231FC6E}" type="parTrans" cxnId="{8EE8D5D8-F030-4F0B-B78B-8EA31E4A39B3}">
      <dgm:prSet/>
      <dgm:spPr/>
      <dgm:t>
        <a:bodyPr/>
        <a:lstStyle/>
        <a:p>
          <a:endParaRPr lang="en-US">
            <a:latin typeface="+mn-lt"/>
          </a:endParaRPr>
        </a:p>
      </dgm:t>
    </dgm:pt>
    <dgm:pt modelId="{D0CAAAF2-6117-4327-95AD-366FD20EBDD2}" type="sibTrans" cxnId="{8EE8D5D8-F030-4F0B-B78B-8EA31E4A39B3}">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solidFill>
                <a:schemeClr val="accent5"/>
              </a:solidFill>
              <a:latin typeface="+mn-lt"/>
              <a:cs typeface="Arial" pitchFamily="34" charset="0"/>
            </a:rPr>
            <a:t>Assets Leveraged for Strategy Formulation/ Implementation </a:t>
          </a:r>
          <a:endParaRPr lang="en-US" sz="2200" dirty="0">
            <a:solidFill>
              <a:schemeClr val="accent5"/>
            </a:solidFill>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28CA98C0-3CA2-4AB7-9E0A-86B8094173E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3C0797B6-4E71-42D4-9C5B-E4558A1E4232}" type="parTrans" cxnId="{DA9BBB97-A2F9-4981-9EFD-1585D20314F1}">
      <dgm:prSet/>
      <dgm:spPr/>
      <dgm:t>
        <a:bodyPr/>
        <a:lstStyle/>
        <a:p>
          <a:endParaRPr lang="en-US">
            <a:latin typeface="+mn-lt"/>
          </a:endParaRPr>
        </a:p>
      </dgm:t>
    </dgm:pt>
    <dgm:pt modelId="{E9902B74-F10B-4F8E-AFE3-55BC4895D503}" type="sibTrans" cxnId="{DA9BBB97-A2F9-4981-9EFD-1585D20314F1}">
      <dgm:prSet/>
      <dgm:spPr/>
      <dgm:t>
        <a:bodyPr/>
        <a:lstStyle/>
        <a:p>
          <a:endParaRPr lang="en-US">
            <a:latin typeface="+mn-lt"/>
          </a:endParaRPr>
        </a:p>
      </dgm:t>
    </dgm:pt>
    <dgm:pt modelId="{A7FF6500-817F-46C7-A219-54203A9A53C4}" type="pres">
      <dgm:prSet presAssocID="{DF6B4BDC-328B-45E8-8D7C-30C3242D85B1}" presName="linear" presStyleCnt="0">
        <dgm:presLayoutVars>
          <dgm:animLvl val="lvl"/>
          <dgm:resizeHandles val="exact"/>
        </dgm:presLayoutVars>
      </dgm:prSet>
      <dgm:spPr/>
      <dgm:t>
        <a:bodyPr/>
        <a:lstStyle/>
        <a:p>
          <a:endParaRPr lang="en-US"/>
        </a:p>
      </dgm:t>
    </dgm:pt>
    <dgm:pt modelId="{012086D8-A4B3-4565-AE2D-6EC8FC1E4A0F}"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1BFECF24-72D4-4D06-878E-036CFDD6D14C}" type="pres">
      <dgm:prSet presAssocID="{32D39CC1-B4D0-48CF-814C-6B1E96DFD90E}" presName="childText" presStyleLbl="revTx" presStyleIdx="0" presStyleCnt="3">
        <dgm:presLayoutVars>
          <dgm:bulletEnabled val="1"/>
        </dgm:presLayoutVars>
      </dgm:prSet>
      <dgm:spPr/>
      <dgm:t>
        <a:bodyPr/>
        <a:lstStyle/>
        <a:p>
          <a:endParaRPr lang="en-US"/>
        </a:p>
      </dgm:t>
    </dgm:pt>
    <dgm:pt modelId="{FF2F56B1-C962-4AF8-8750-B9A1117FD32C}" type="pres">
      <dgm:prSet presAssocID="{C73CC984-B92F-45C2-ADD3-0683FD8AB1DA}" presName="parentText" presStyleLbl="node1" presStyleIdx="1" presStyleCnt="3">
        <dgm:presLayoutVars>
          <dgm:chMax val="0"/>
          <dgm:bulletEnabled val="1"/>
        </dgm:presLayoutVars>
      </dgm:prSet>
      <dgm:spPr/>
      <dgm:t>
        <a:bodyPr/>
        <a:lstStyle/>
        <a:p>
          <a:endParaRPr lang="en-US"/>
        </a:p>
      </dgm:t>
    </dgm:pt>
    <dgm:pt modelId="{8EF97371-922D-44D5-86BE-C5DD98960283}" type="pres">
      <dgm:prSet presAssocID="{C73CC984-B92F-45C2-ADD3-0683FD8AB1DA}" presName="childText" presStyleLbl="revTx" presStyleIdx="1" presStyleCnt="3">
        <dgm:presLayoutVars>
          <dgm:bulletEnabled val="1"/>
        </dgm:presLayoutVars>
      </dgm:prSet>
      <dgm:spPr/>
      <dgm:t>
        <a:bodyPr/>
        <a:lstStyle/>
        <a:p>
          <a:endParaRPr lang="en-US"/>
        </a:p>
      </dgm:t>
    </dgm:pt>
    <dgm:pt modelId="{A2778C38-6E83-4168-8214-E93C1F346B6C}"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E3EA2E48-467C-4CE3-9B78-31BC5321D28C}"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561DA076-0952-477D-A411-54CEA2BC68DF}" type="presOf" srcId="{A17592F2-FD00-42DF-8D43-670756CE9E98}" destId="{E3EA2E48-467C-4CE3-9B78-31BC5321D28C}" srcOrd="0" destOrd="1" presId="urn:microsoft.com/office/officeart/2005/8/layout/vList2"/>
    <dgm:cxn modelId="{47F4D844-8B50-4A36-A950-85CEF84332CC}" type="presOf" srcId="{32D39CC1-B4D0-48CF-814C-6B1E96DFD90E}" destId="{012086D8-A4B3-4565-AE2D-6EC8FC1E4A0F}" srcOrd="0" destOrd="0" presId="urn:microsoft.com/office/officeart/2005/8/layout/vList2"/>
    <dgm:cxn modelId="{0732F2D6-F775-4FC2-8BA5-2F7F38A25238}" srcId="{C73CC984-B92F-45C2-ADD3-0683FD8AB1DA}" destId="{A38DFD64-256F-40EF-BB14-F6E77F68E621}" srcOrd="0" destOrd="0" parTransId="{09E18712-0EF8-4C37-A8E6-EDBF3AF28E88}" sibTransId="{A9DADBFC-E167-4E38-AF6D-3E7B87071140}"/>
    <dgm:cxn modelId="{EBF328DA-F832-4D80-B2F1-D8DCC02F4886}" srcId="{C5377F6B-EE5B-4769-9489-96652A001900}" destId="{A17592F2-FD00-42DF-8D43-670756CE9E98}" srcOrd="1" destOrd="0" parTransId="{0842D074-5FA6-41F3-86A5-384227122A39}" sibTransId="{6E3C4AF4-8C0B-45B4-B82F-660670309699}"/>
    <dgm:cxn modelId="{2A0A7745-EA99-4CBF-862F-54C6BB3C2F1B}" srcId="{DF6B4BDC-328B-45E8-8D7C-30C3242D85B1}" destId="{32D39CC1-B4D0-48CF-814C-6B1E96DFD90E}" srcOrd="0" destOrd="0" parTransId="{124D920C-E563-488B-A759-A15FBD1A3766}" sibTransId="{87F967EE-CE80-468C-A2DA-55E3BFA8714F}"/>
    <dgm:cxn modelId="{EF71D127-25DF-49DE-9313-4DC59057FC23}" type="presOf" srcId="{C73CC984-B92F-45C2-ADD3-0683FD8AB1DA}" destId="{FF2F56B1-C962-4AF8-8750-B9A1117FD32C}" srcOrd="0" destOrd="0" presId="urn:microsoft.com/office/officeart/2005/8/layout/vList2"/>
    <dgm:cxn modelId="{DBE4B35A-22F9-4346-A4F9-CD6EFBFBCEE0}" type="presOf" srcId="{DF6B4BDC-328B-45E8-8D7C-30C3242D85B1}" destId="{A7FF6500-817F-46C7-A219-54203A9A53C4}" srcOrd="0" destOrd="0" presId="urn:microsoft.com/office/officeart/2005/8/layout/vList2"/>
    <dgm:cxn modelId="{929A6FE3-E65A-445E-90C2-EDBD6E9E63D2}" type="presOf" srcId="{28CA98C0-3CA2-4AB7-9E0A-86B8094173E5}" destId="{1BFECF24-72D4-4D06-878E-036CFDD6D14C}" srcOrd="0" destOrd="0" presId="urn:microsoft.com/office/officeart/2005/8/layout/vList2"/>
    <dgm:cxn modelId="{8EE8D5D8-F030-4F0B-B78B-8EA31E4A39B3}" srcId="{C5377F6B-EE5B-4769-9489-96652A001900}" destId="{5B23D8AD-E1EE-4363-97D0-F124EFA7B024}" srcOrd="0" destOrd="0" parTransId="{4954DF34-BF22-4E8C-9D84-916CC231FC6E}" sibTransId="{D0CAAAF2-6117-4327-95AD-366FD20EBDD2}"/>
    <dgm:cxn modelId="{61540B33-2128-446B-A76B-D6175C5D1A6A}" type="presOf" srcId="{CAD1E0EA-9101-49B9-AF7F-7CE468D87CA5}" destId="{8EF97371-922D-44D5-86BE-C5DD98960283}" srcOrd="0" destOrd="1" presId="urn:microsoft.com/office/officeart/2005/8/layout/vList2"/>
    <dgm:cxn modelId="{ED7E87DB-8D19-430A-B983-6E0E3FE6DC33}" type="presOf" srcId="{A070F825-4957-4E93-B999-7D29E10AA363}" destId="{1BFECF24-72D4-4D06-878E-036CFDD6D14C}" srcOrd="0" destOrd="1" presId="urn:microsoft.com/office/officeart/2005/8/layout/vList2"/>
    <dgm:cxn modelId="{65FA5E91-63E5-4F96-AF69-EB37224145CB}" type="presOf" srcId="{5B23D8AD-E1EE-4363-97D0-F124EFA7B024}" destId="{E3EA2E48-467C-4CE3-9B78-31BC5321D28C}" srcOrd="0" destOrd="0" presId="urn:microsoft.com/office/officeart/2005/8/layout/vList2"/>
    <dgm:cxn modelId="{DA9BBB97-A2F9-4981-9EFD-1585D20314F1}" srcId="{32D39CC1-B4D0-48CF-814C-6B1E96DFD90E}" destId="{28CA98C0-3CA2-4AB7-9E0A-86B8094173E5}" srcOrd="0" destOrd="0" parTransId="{3C0797B6-4E71-42D4-9C5B-E4558A1E4232}" sibTransId="{E9902B74-F10B-4F8E-AFE3-55BC4895D503}"/>
    <dgm:cxn modelId="{803A96B1-FAEE-4FDC-B5F9-1D4C79E588E1}" srcId="{32D39CC1-B4D0-48CF-814C-6B1E96DFD90E}" destId="{A070F825-4957-4E93-B999-7D29E10AA363}" srcOrd="1" destOrd="0" parTransId="{4523F644-9A0C-4608-8D42-896619844C42}" sibTransId="{EB8E21E6-322C-4097-AE93-9DEBC246DE05}"/>
    <dgm:cxn modelId="{0EB5C9FC-2C05-4C99-8565-8001BEA4BEAB}" srcId="{DF6B4BDC-328B-45E8-8D7C-30C3242D85B1}" destId="{C5377F6B-EE5B-4769-9489-96652A001900}" srcOrd="2" destOrd="0" parTransId="{681BB1E3-FDFE-465B-B914-56FF6B82837F}" sibTransId="{68DFA486-ED13-4DB6-98E3-8140282CC0D3}"/>
    <dgm:cxn modelId="{8DE46ACB-59A7-4AAB-B614-D4EC3B45CD8C}" type="presOf" srcId="{C5377F6B-EE5B-4769-9489-96652A001900}" destId="{A2778C38-6E83-4168-8214-E93C1F346B6C}" srcOrd="0" destOrd="0" presId="urn:microsoft.com/office/officeart/2005/8/layout/vList2"/>
    <dgm:cxn modelId="{75CEE1FE-6867-48C6-AB70-A091B041E5E0}" srcId="{DF6B4BDC-328B-45E8-8D7C-30C3242D85B1}" destId="{C73CC984-B92F-45C2-ADD3-0683FD8AB1DA}" srcOrd="1" destOrd="0" parTransId="{305FDA63-B024-4F53-B57F-A2D711CFA174}" sibTransId="{6FD1B250-75A2-4CEF-8DD4-9951A62194C2}"/>
    <dgm:cxn modelId="{8371BE1A-FD88-405D-B57C-A84585FBF839}" type="presOf" srcId="{A38DFD64-256F-40EF-BB14-F6E77F68E621}" destId="{8EF97371-922D-44D5-86BE-C5DD98960283}" srcOrd="0" destOrd="0" presId="urn:microsoft.com/office/officeart/2005/8/layout/vList2"/>
    <dgm:cxn modelId="{4748BF3A-EB5C-4EA4-8495-E89FF4C27BCE}" srcId="{C73CC984-B92F-45C2-ADD3-0683FD8AB1DA}" destId="{CAD1E0EA-9101-49B9-AF7F-7CE468D87CA5}" srcOrd="1" destOrd="0" parTransId="{8845A698-9E79-4D0A-A628-DE686CE4370E}" sibTransId="{76DFEB99-A2E5-4680-BE4E-F6E0ED5F16ED}"/>
    <dgm:cxn modelId="{1F3DDCF9-F430-4A29-95E3-A0DB2D78F8B7}" type="presParOf" srcId="{A7FF6500-817F-46C7-A219-54203A9A53C4}" destId="{012086D8-A4B3-4565-AE2D-6EC8FC1E4A0F}" srcOrd="0" destOrd="0" presId="urn:microsoft.com/office/officeart/2005/8/layout/vList2"/>
    <dgm:cxn modelId="{06835B14-108C-4E53-BF66-EF61E3DF086A}" type="presParOf" srcId="{A7FF6500-817F-46C7-A219-54203A9A53C4}" destId="{1BFECF24-72D4-4D06-878E-036CFDD6D14C}" srcOrd="1" destOrd="0" presId="urn:microsoft.com/office/officeart/2005/8/layout/vList2"/>
    <dgm:cxn modelId="{17C12B5E-EE11-49A0-881E-407376572458}" type="presParOf" srcId="{A7FF6500-817F-46C7-A219-54203A9A53C4}" destId="{FF2F56B1-C962-4AF8-8750-B9A1117FD32C}" srcOrd="2" destOrd="0" presId="urn:microsoft.com/office/officeart/2005/8/layout/vList2"/>
    <dgm:cxn modelId="{95A513E4-7158-43FC-909E-32FD7AC44372}" type="presParOf" srcId="{A7FF6500-817F-46C7-A219-54203A9A53C4}" destId="{8EF97371-922D-44D5-86BE-C5DD98960283}" srcOrd="3" destOrd="0" presId="urn:microsoft.com/office/officeart/2005/8/layout/vList2"/>
    <dgm:cxn modelId="{0087EFD5-5780-4ACF-92A1-093050E2D868}" type="presParOf" srcId="{A7FF6500-817F-46C7-A219-54203A9A53C4}" destId="{A2778C38-6E83-4168-8214-E93C1F346B6C}" srcOrd="4" destOrd="0" presId="urn:microsoft.com/office/officeart/2005/8/layout/vList2"/>
    <dgm:cxn modelId="{B13145A5-91A8-4550-96F7-7F98E03D98F0}" type="presParOf" srcId="{A7FF6500-817F-46C7-A219-54203A9A53C4}" destId="{E3EA2E48-467C-4CE3-9B78-31BC5321D28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CABABILITIES</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RESOURCES</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Tangible Assets</a:t>
          </a:r>
          <a:endParaRPr lang="en-US" sz="2200" dirty="0">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A070F825-4957-4E93-B999-7D29E10AA363}">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Strategically Orchestrating Diverse Resources</a:t>
          </a:r>
          <a:endParaRPr lang="en-US" sz="2200" dirty="0">
            <a:latin typeface="+mn-lt"/>
            <a:cs typeface="Arial" pitchFamily="34" charset="0"/>
          </a:endParaRPr>
        </a:p>
      </dgm:t>
    </dgm:pt>
    <dgm:pt modelId="{4523F644-9A0C-4608-8D42-896619844C42}" type="parTrans" cxnId="{803A96B1-FAEE-4FDC-B5F9-1D4C79E588E1}">
      <dgm:prSet/>
      <dgm:spPr/>
      <dgm:t>
        <a:bodyPr/>
        <a:lstStyle/>
        <a:p>
          <a:endParaRPr lang="en-US">
            <a:latin typeface="+mn-lt"/>
          </a:endParaRPr>
        </a:p>
      </dgm:t>
    </dgm:pt>
    <dgm:pt modelId="{EB8E21E6-322C-4097-AE93-9DEBC246DE05}" type="sibTrans" cxnId="{803A96B1-FAEE-4FDC-B5F9-1D4C79E588E1}">
      <dgm:prSet/>
      <dgm:spPr/>
      <dgm:t>
        <a:bodyPr/>
        <a:lstStyle/>
        <a:p>
          <a:endParaRPr lang="en-US">
            <a:latin typeface="+mn-lt"/>
          </a:endParaRPr>
        </a:p>
      </dgm:t>
    </dgm:pt>
    <dgm:pt modelId="{A38DFD64-256F-40EF-BB14-F6E77F68E62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09E18712-0EF8-4C37-A8E6-EDBF3AF28E88}" type="parTrans" cxnId="{0732F2D6-F775-4FC2-8BA5-2F7F38A25238}">
      <dgm:prSet/>
      <dgm:spPr/>
      <dgm:t>
        <a:bodyPr/>
        <a:lstStyle/>
        <a:p>
          <a:endParaRPr lang="en-US">
            <a:latin typeface="+mn-lt"/>
          </a:endParaRPr>
        </a:p>
      </dgm:t>
    </dgm:pt>
    <dgm:pt modelId="{A9DADBFC-E167-4E38-AF6D-3E7B87071140}" type="sibTrans" cxnId="{0732F2D6-F775-4FC2-8BA5-2F7F38A25238}">
      <dgm:prSet/>
      <dgm:spPr/>
      <dgm:t>
        <a:bodyPr/>
        <a:lstStyle/>
        <a:p>
          <a:endParaRPr lang="en-US">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ACTIVITIES</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5B23D8AD-E1EE-4363-97D0-F124EFA7B024}">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4954DF34-BF22-4E8C-9D84-916CC231FC6E}" type="parTrans" cxnId="{8EE8D5D8-F030-4F0B-B78B-8EA31E4A39B3}">
      <dgm:prSet/>
      <dgm:spPr/>
      <dgm:t>
        <a:bodyPr/>
        <a:lstStyle/>
        <a:p>
          <a:endParaRPr lang="en-US">
            <a:latin typeface="+mn-lt"/>
          </a:endParaRPr>
        </a:p>
      </dgm:t>
    </dgm:pt>
    <dgm:pt modelId="{D0CAAAF2-6117-4327-95AD-366FD20EBDD2}" type="sibTrans" cxnId="{8EE8D5D8-F030-4F0B-B78B-8EA31E4A39B3}">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Add Incremental Value by Transforming Inputs  </a:t>
          </a:r>
          <a:endParaRPr lang="en-US" sz="22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CBBD260C-E779-4725-A6AF-CD31D96F0B61}">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smtClean="0">
              <a:latin typeface="+mn-lt"/>
              <a:cs typeface="Arial" pitchFamily="34" charset="0"/>
            </a:rPr>
            <a:t>Intangible Assets</a:t>
          </a:r>
          <a:endParaRPr lang="en-US" sz="2200" dirty="0">
            <a:latin typeface="+mn-lt"/>
            <a:cs typeface="Arial" pitchFamily="34" charset="0"/>
          </a:endParaRPr>
        </a:p>
      </dgm:t>
    </dgm:pt>
    <dgm:pt modelId="{F4914D67-9C08-4A17-8AB6-E37CA2E2FF7C}" type="parTrans" cxnId="{4C94EB1A-2E15-4FB2-BBCD-56DD367315F2}">
      <dgm:prSet/>
      <dgm:spPr/>
      <dgm:t>
        <a:bodyPr/>
        <a:lstStyle/>
        <a:p>
          <a:endParaRPr lang="en-US">
            <a:latin typeface="+mn-lt"/>
          </a:endParaRPr>
        </a:p>
      </dgm:t>
    </dgm:pt>
    <dgm:pt modelId="{44882913-94B7-417A-BF23-7B058D88775E}" type="sibTrans" cxnId="{4C94EB1A-2E15-4FB2-BBCD-56DD367315F2}">
      <dgm:prSet/>
      <dgm:spPr/>
      <dgm:t>
        <a:bodyPr/>
        <a:lstStyle/>
        <a:p>
          <a:endParaRPr lang="en-US">
            <a:latin typeface="+mn-lt"/>
          </a:endParaRPr>
        </a:p>
      </dgm:t>
    </dgm:pt>
    <dgm:pt modelId="{28CA98C0-3CA2-4AB7-9E0A-86B8094173E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E9902B74-F10B-4F8E-AFE3-55BC4895D503}" type="sibTrans" cxnId="{DA9BBB97-A2F9-4981-9EFD-1585D20314F1}">
      <dgm:prSet/>
      <dgm:spPr/>
      <dgm:t>
        <a:bodyPr/>
        <a:lstStyle/>
        <a:p>
          <a:endParaRPr lang="en-US">
            <a:latin typeface="+mn-lt"/>
          </a:endParaRPr>
        </a:p>
      </dgm:t>
    </dgm:pt>
    <dgm:pt modelId="{3C0797B6-4E71-42D4-9C5B-E4558A1E4232}" type="parTrans" cxnId="{DA9BBB97-A2F9-4981-9EFD-1585D20314F1}">
      <dgm:prSet/>
      <dgm:spPr/>
      <dgm:t>
        <a:bodyPr/>
        <a:lstStyle/>
        <a:p>
          <a:endParaRPr lang="en-US">
            <a:latin typeface="+mn-lt"/>
          </a:endParaRPr>
        </a:p>
      </dgm:t>
    </dgm:pt>
    <dgm:pt modelId="{1F858300-0648-4C5B-8E03-D727F67AA253}" type="pres">
      <dgm:prSet presAssocID="{DF6B4BDC-328B-45E8-8D7C-30C3242D85B1}" presName="linear" presStyleCnt="0">
        <dgm:presLayoutVars>
          <dgm:animLvl val="lvl"/>
          <dgm:resizeHandles val="exact"/>
        </dgm:presLayoutVars>
      </dgm:prSet>
      <dgm:spPr/>
      <dgm:t>
        <a:bodyPr/>
        <a:lstStyle/>
        <a:p>
          <a:endParaRPr lang="en-US"/>
        </a:p>
      </dgm:t>
    </dgm:pt>
    <dgm:pt modelId="{BE3AF7F2-792C-453C-9711-3094EF0F775C}"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264DA4F6-22D4-4A5A-8992-E89DDE5CCF30}" type="pres">
      <dgm:prSet presAssocID="{32D39CC1-B4D0-48CF-814C-6B1E96DFD90E}" presName="childText" presStyleLbl="revTx" presStyleIdx="0" presStyleCnt="3">
        <dgm:presLayoutVars>
          <dgm:bulletEnabled val="1"/>
        </dgm:presLayoutVars>
      </dgm:prSet>
      <dgm:spPr/>
      <dgm:t>
        <a:bodyPr/>
        <a:lstStyle/>
        <a:p>
          <a:endParaRPr lang="en-US"/>
        </a:p>
      </dgm:t>
    </dgm:pt>
    <dgm:pt modelId="{FC278D04-88FD-49CF-8A0B-D7E34415DE2C}" type="pres">
      <dgm:prSet presAssocID="{C73CC984-B92F-45C2-ADD3-0683FD8AB1DA}" presName="parentText" presStyleLbl="node1" presStyleIdx="1" presStyleCnt="3">
        <dgm:presLayoutVars>
          <dgm:chMax val="0"/>
          <dgm:bulletEnabled val="1"/>
        </dgm:presLayoutVars>
      </dgm:prSet>
      <dgm:spPr/>
      <dgm:t>
        <a:bodyPr/>
        <a:lstStyle/>
        <a:p>
          <a:endParaRPr lang="en-US"/>
        </a:p>
      </dgm:t>
    </dgm:pt>
    <dgm:pt modelId="{B37F4E75-4A72-48B9-9738-8700EC0C2FC5}" type="pres">
      <dgm:prSet presAssocID="{C73CC984-B92F-45C2-ADD3-0683FD8AB1DA}" presName="childText" presStyleLbl="revTx" presStyleIdx="1" presStyleCnt="3">
        <dgm:presLayoutVars>
          <dgm:bulletEnabled val="1"/>
        </dgm:presLayoutVars>
      </dgm:prSet>
      <dgm:spPr/>
      <dgm:t>
        <a:bodyPr/>
        <a:lstStyle/>
        <a:p>
          <a:endParaRPr lang="en-US"/>
        </a:p>
      </dgm:t>
    </dgm:pt>
    <dgm:pt modelId="{EA5B3AF5-02E7-44D0-AE48-03AC6EF0D635}"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CA1B9CC7-D66A-4483-8F1E-894382357D2B}"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0732F2D6-F775-4FC2-8BA5-2F7F38A25238}" srcId="{C73CC984-B92F-45C2-ADD3-0683FD8AB1DA}" destId="{A38DFD64-256F-40EF-BB14-F6E77F68E621}" srcOrd="0" destOrd="0" parTransId="{09E18712-0EF8-4C37-A8E6-EDBF3AF28E88}" sibTransId="{A9DADBFC-E167-4E38-AF6D-3E7B87071140}"/>
    <dgm:cxn modelId="{EBF328DA-F832-4D80-B2F1-D8DCC02F4886}" srcId="{C5377F6B-EE5B-4769-9489-96652A001900}" destId="{A17592F2-FD00-42DF-8D43-670756CE9E98}" srcOrd="1" destOrd="0" parTransId="{0842D074-5FA6-41F3-86A5-384227122A39}" sibTransId="{6E3C4AF4-8C0B-45B4-B82F-660670309699}"/>
    <dgm:cxn modelId="{459F8438-0517-4B49-975C-62F3B42B3A49}" type="presOf" srcId="{C73CC984-B92F-45C2-ADD3-0683FD8AB1DA}" destId="{FC278D04-88FD-49CF-8A0B-D7E34415DE2C}" srcOrd="0" destOrd="0" presId="urn:microsoft.com/office/officeart/2005/8/layout/vList2"/>
    <dgm:cxn modelId="{2A0A7745-EA99-4CBF-862F-54C6BB3C2F1B}" srcId="{DF6B4BDC-328B-45E8-8D7C-30C3242D85B1}" destId="{32D39CC1-B4D0-48CF-814C-6B1E96DFD90E}" srcOrd="0" destOrd="0" parTransId="{124D920C-E563-488B-A759-A15FBD1A3766}" sibTransId="{87F967EE-CE80-468C-A2DA-55E3BFA8714F}"/>
    <dgm:cxn modelId="{0D667747-4D4C-4131-A43A-9ED05BFFFF14}" type="presOf" srcId="{DF6B4BDC-328B-45E8-8D7C-30C3242D85B1}" destId="{1F858300-0648-4C5B-8E03-D727F67AA253}" srcOrd="0" destOrd="0" presId="urn:microsoft.com/office/officeart/2005/8/layout/vList2"/>
    <dgm:cxn modelId="{8EE8D5D8-F030-4F0B-B78B-8EA31E4A39B3}" srcId="{C5377F6B-EE5B-4769-9489-96652A001900}" destId="{5B23D8AD-E1EE-4363-97D0-F124EFA7B024}" srcOrd="0" destOrd="0" parTransId="{4954DF34-BF22-4E8C-9D84-916CC231FC6E}" sibTransId="{D0CAAAF2-6117-4327-95AD-366FD20EBDD2}"/>
    <dgm:cxn modelId="{4C94EB1A-2E15-4FB2-BBCD-56DD367315F2}" srcId="{C73CC984-B92F-45C2-ADD3-0683FD8AB1DA}" destId="{CBBD260C-E779-4725-A6AF-CD31D96F0B61}" srcOrd="2" destOrd="0" parTransId="{F4914D67-9C08-4A17-8AB6-E37CA2E2FF7C}" sibTransId="{44882913-94B7-417A-BF23-7B058D88775E}"/>
    <dgm:cxn modelId="{7971550B-4AD7-44C2-9D9B-741710921229}" type="presOf" srcId="{A070F825-4957-4E93-B999-7D29E10AA363}" destId="{264DA4F6-22D4-4A5A-8992-E89DDE5CCF30}" srcOrd="0" destOrd="1" presId="urn:microsoft.com/office/officeart/2005/8/layout/vList2"/>
    <dgm:cxn modelId="{D11DFA36-FA01-44B0-94EC-4A42D54CE227}" type="presOf" srcId="{C5377F6B-EE5B-4769-9489-96652A001900}" destId="{EA5B3AF5-02E7-44D0-AE48-03AC6EF0D635}" srcOrd="0" destOrd="0" presId="urn:microsoft.com/office/officeart/2005/8/layout/vList2"/>
    <dgm:cxn modelId="{034730F5-4458-488E-9C54-B260C3CF70DF}" type="presOf" srcId="{A38DFD64-256F-40EF-BB14-F6E77F68E621}" destId="{B37F4E75-4A72-48B9-9738-8700EC0C2FC5}" srcOrd="0" destOrd="0" presId="urn:microsoft.com/office/officeart/2005/8/layout/vList2"/>
    <dgm:cxn modelId="{784C177E-B4A4-4460-A747-41740404E254}" type="presOf" srcId="{28CA98C0-3CA2-4AB7-9E0A-86B8094173E5}" destId="{264DA4F6-22D4-4A5A-8992-E89DDE5CCF30}" srcOrd="0" destOrd="0" presId="urn:microsoft.com/office/officeart/2005/8/layout/vList2"/>
    <dgm:cxn modelId="{DA9BBB97-A2F9-4981-9EFD-1585D20314F1}" srcId="{32D39CC1-B4D0-48CF-814C-6B1E96DFD90E}" destId="{28CA98C0-3CA2-4AB7-9E0A-86B8094173E5}" srcOrd="0" destOrd="0" parTransId="{3C0797B6-4E71-42D4-9C5B-E4558A1E4232}" sibTransId="{E9902B74-F10B-4F8E-AFE3-55BC4895D503}"/>
    <dgm:cxn modelId="{803A96B1-FAEE-4FDC-B5F9-1D4C79E588E1}" srcId="{32D39CC1-B4D0-48CF-814C-6B1E96DFD90E}" destId="{A070F825-4957-4E93-B999-7D29E10AA363}" srcOrd="1" destOrd="0" parTransId="{4523F644-9A0C-4608-8D42-896619844C42}" sibTransId="{EB8E21E6-322C-4097-AE93-9DEBC246DE05}"/>
    <dgm:cxn modelId="{0EB5C9FC-2C05-4C99-8565-8001BEA4BEAB}" srcId="{DF6B4BDC-328B-45E8-8D7C-30C3242D85B1}" destId="{C5377F6B-EE5B-4769-9489-96652A001900}" srcOrd="2" destOrd="0" parTransId="{681BB1E3-FDFE-465B-B914-56FF6B82837F}" sibTransId="{68DFA486-ED13-4DB6-98E3-8140282CC0D3}"/>
    <dgm:cxn modelId="{F29AD38C-ADBF-4D31-8A43-56DD9E331244}" type="presOf" srcId="{CAD1E0EA-9101-49B9-AF7F-7CE468D87CA5}" destId="{B37F4E75-4A72-48B9-9738-8700EC0C2FC5}" srcOrd="0" destOrd="1" presId="urn:microsoft.com/office/officeart/2005/8/layout/vList2"/>
    <dgm:cxn modelId="{07B01AAA-6E6E-4F40-A03F-9B337426A47B}" type="presOf" srcId="{CBBD260C-E779-4725-A6AF-CD31D96F0B61}" destId="{B37F4E75-4A72-48B9-9738-8700EC0C2FC5}" srcOrd="0" destOrd="2" presId="urn:microsoft.com/office/officeart/2005/8/layout/vList2"/>
    <dgm:cxn modelId="{75CEE1FE-6867-48C6-AB70-A091B041E5E0}" srcId="{DF6B4BDC-328B-45E8-8D7C-30C3242D85B1}" destId="{C73CC984-B92F-45C2-ADD3-0683FD8AB1DA}" srcOrd="1" destOrd="0" parTransId="{305FDA63-B024-4F53-B57F-A2D711CFA174}" sibTransId="{6FD1B250-75A2-4CEF-8DD4-9951A62194C2}"/>
    <dgm:cxn modelId="{00439D7F-FAA8-4F2F-BB16-36EA4298738E}" type="presOf" srcId="{5B23D8AD-E1EE-4363-97D0-F124EFA7B024}" destId="{CA1B9CC7-D66A-4483-8F1E-894382357D2B}" srcOrd="0" destOrd="0" presId="urn:microsoft.com/office/officeart/2005/8/layout/vList2"/>
    <dgm:cxn modelId="{4748BF3A-EB5C-4EA4-8495-E89FF4C27BCE}" srcId="{C73CC984-B92F-45C2-ADD3-0683FD8AB1DA}" destId="{CAD1E0EA-9101-49B9-AF7F-7CE468D87CA5}" srcOrd="1" destOrd="0" parTransId="{8845A698-9E79-4D0A-A628-DE686CE4370E}" sibTransId="{76DFEB99-A2E5-4680-BE4E-F6E0ED5F16ED}"/>
    <dgm:cxn modelId="{1007CDCF-8841-4521-8C49-D97198B578AE}" type="presOf" srcId="{A17592F2-FD00-42DF-8D43-670756CE9E98}" destId="{CA1B9CC7-D66A-4483-8F1E-894382357D2B}" srcOrd="0" destOrd="1" presId="urn:microsoft.com/office/officeart/2005/8/layout/vList2"/>
    <dgm:cxn modelId="{0C4E501D-4BA5-406C-B8B8-3CB16496B877}" type="presOf" srcId="{32D39CC1-B4D0-48CF-814C-6B1E96DFD90E}" destId="{BE3AF7F2-792C-453C-9711-3094EF0F775C}" srcOrd="0" destOrd="0" presId="urn:microsoft.com/office/officeart/2005/8/layout/vList2"/>
    <dgm:cxn modelId="{2385B76A-44DF-424D-9F1A-E9327CF5100F}" type="presParOf" srcId="{1F858300-0648-4C5B-8E03-D727F67AA253}" destId="{BE3AF7F2-792C-453C-9711-3094EF0F775C}" srcOrd="0" destOrd="0" presId="urn:microsoft.com/office/officeart/2005/8/layout/vList2"/>
    <dgm:cxn modelId="{7B7425FD-A737-4A05-9144-CD63C927F62D}" type="presParOf" srcId="{1F858300-0648-4C5B-8E03-D727F67AA253}" destId="{264DA4F6-22D4-4A5A-8992-E89DDE5CCF30}" srcOrd="1" destOrd="0" presId="urn:microsoft.com/office/officeart/2005/8/layout/vList2"/>
    <dgm:cxn modelId="{30FD9253-9386-4A0A-853C-8A2D2C96745A}" type="presParOf" srcId="{1F858300-0648-4C5B-8E03-D727F67AA253}" destId="{FC278D04-88FD-49CF-8A0B-D7E34415DE2C}" srcOrd="2" destOrd="0" presId="urn:microsoft.com/office/officeart/2005/8/layout/vList2"/>
    <dgm:cxn modelId="{65FD18EB-74E6-4406-B091-9FF3AD6D1D8C}" type="presParOf" srcId="{1F858300-0648-4C5B-8E03-D727F67AA253}" destId="{B37F4E75-4A72-48B9-9738-8700EC0C2FC5}" srcOrd="3" destOrd="0" presId="urn:microsoft.com/office/officeart/2005/8/layout/vList2"/>
    <dgm:cxn modelId="{27269654-D22F-4DB4-9257-E9C2FB57BD16}" type="presParOf" srcId="{1F858300-0648-4C5B-8E03-D727F67AA253}" destId="{EA5B3AF5-02E7-44D0-AE48-03AC6EF0D635}" srcOrd="4" destOrd="0" presId="urn:microsoft.com/office/officeart/2005/8/layout/vList2"/>
    <dgm:cxn modelId="{16FECEA7-928F-4D19-95E3-49430B373935}" type="presParOf" srcId="{1F858300-0648-4C5B-8E03-D727F67AA253}" destId="{CA1B9CC7-D66A-4483-8F1E-894382357D2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6B4BDC-328B-45E8-8D7C-30C3242D85B1}" type="doc">
      <dgm:prSet loTypeId="urn:microsoft.com/office/officeart/2005/8/layout/vList5"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EXTERNAL ANALYSIS</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BB4C5CF3-18D8-4C29-8052-2990F01D4B1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smtClean="0">
              <a:latin typeface="+mn-lt"/>
              <a:cs typeface="Arial" pitchFamily="34" charset="0"/>
            </a:rPr>
            <a:t>Exploit Opportunities</a:t>
          </a:r>
          <a:endParaRPr lang="en-US" sz="2400" dirty="0">
            <a:latin typeface="+mn-lt"/>
            <a:cs typeface="Arial" pitchFamily="34" charset="0"/>
          </a:endParaRPr>
        </a:p>
      </dgm:t>
    </dgm:pt>
    <dgm:pt modelId="{2E7A2502-7DFF-4144-B4BE-DE04888454EB}" type="parTrans" cxnId="{C32B15CF-E43F-4D59-B8FE-ECB24D32B01A}">
      <dgm:prSet/>
      <dgm:spPr/>
      <dgm:t>
        <a:bodyPr/>
        <a:lstStyle/>
        <a:p>
          <a:endParaRPr lang="en-US" sz="2800">
            <a:latin typeface="+mn-lt"/>
          </a:endParaRPr>
        </a:p>
      </dgm:t>
    </dgm:pt>
    <dgm:pt modelId="{5A4BC55F-1997-4EDB-8F8C-280AD9BEC5D3}" type="sibTrans" cxnId="{C32B15CF-E43F-4D59-B8FE-ECB24D32B01A}">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smtClean="0">
              <a:latin typeface="+mn-lt"/>
              <a:cs typeface="Arial" pitchFamily="34" charset="0"/>
            </a:rPr>
            <a:t>MATCHING</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CAD1E0EA-9101-49B9-AF7F-7CE468D87CA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smtClean="0">
              <a:latin typeface="+mn-lt"/>
              <a:cs typeface="Arial" pitchFamily="34" charset="0"/>
            </a:rPr>
            <a:t>Vision, Mission &amp; Strategy</a:t>
          </a:r>
          <a:endParaRPr lang="en-US" sz="2400" dirty="0">
            <a:latin typeface="+mn-lt"/>
            <a:cs typeface="Arial" pitchFamily="34" charset="0"/>
          </a:endParaRPr>
        </a:p>
      </dgm:t>
    </dgm:pt>
    <dgm:pt modelId="{8845A698-9E79-4D0A-A628-DE686CE4370E}" type="parTrans" cxnId="{4748BF3A-EB5C-4EA4-8495-E89FF4C27BCE}">
      <dgm:prSet/>
      <dgm:spPr/>
      <dgm:t>
        <a:bodyPr/>
        <a:lstStyle/>
        <a:p>
          <a:endParaRPr lang="en-US" sz="2800">
            <a:latin typeface="+mn-lt"/>
          </a:endParaRPr>
        </a:p>
      </dgm:t>
    </dgm:pt>
    <dgm:pt modelId="{76DFEB99-A2E5-4680-BE4E-F6E0ED5F16ED}" type="sibTrans" cxnId="{4748BF3A-EB5C-4EA4-8495-E89FF4C27BCE}">
      <dgm:prSet/>
      <dgm:spPr/>
      <dgm:t>
        <a:bodyPr/>
        <a:lstStyle/>
        <a:p>
          <a:endParaRPr lang="en-US" sz="2800">
            <a:latin typeface="+mn-lt"/>
          </a:endParaRPr>
        </a:p>
      </dgm:t>
    </dgm:pt>
    <dgm:pt modelId="{A070F825-4957-4E93-B999-7D29E10AA363}">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000" dirty="0">
            <a:solidFill>
              <a:srgbClr val="010101"/>
            </a:solidFill>
            <a:latin typeface="+mn-lt"/>
            <a:cs typeface="Arial" pitchFamily="34" charset="0"/>
          </a:endParaRPr>
        </a:p>
      </dgm:t>
    </dgm:pt>
    <dgm:pt modelId="{4523F644-9A0C-4608-8D42-896619844C42}" type="parTrans" cxnId="{803A96B1-FAEE-4FDC-B5F9-1D4C79E588E1}">
      <dgm:prSet/>
      <dgm:spPr/>
      <dgm:t>
        <a:bodyPr/>
        <a:lstStyle/>
        <a:p>
          <a:endParaRPr lang="en-US">
            <a:latin typeface="+mn-lt"/>
          </a:endParaRPr>
        </a:p>
      </dgm:t>
    </dgm:pt>
    <dgm:pt modelId="{EB8E21E6-322C-4097-AE93-9DEBC246DE05}" type="sibTrans" cxnId="{803A96B1-FAEE-4FDC-B5F9-1D4C79E588E1}">
      <dgm:prSet/>
      <dgm:spPr/>
      <dgm:t>
        <a:bodyPr/>
        <a:lstStyle/>
        <a:p>
          <a:endParaRPr lang="en-US">
            <a:latin typeface="+mn-lt"/>
          </a:endParaRPr>
        </a:p>
      </dgm:t>
    </dgm:pt>
    <dgm:pt modelId="{A38DFD64-256F-40EF-BB14-F6E77F68E62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200" dirty="0">
            <a:solidFill>
              <a:srgbClr val="010101"/>
            </a:solidFill>
            <a:latin typeface="+mn-lt"/>
            <a:cs typeface="Arial" pitchFamily="34" charset="0"/>
          </a:endParaRPr>
        </a:p>
      </dgm:t>
    </dgm:pt>
    <dgm:pt modelId="{09E18712-0EF8-4C37-A8E6-EDBF3AF28E88}" type="parTrans" cxnId="{0732F2D6-F775-4FC2-8BA5-2F7F38A25238}">
      <dgm:prSet/>
      <dgm:spPr/>
      <dgm:t>
        <a:bodyPr/>
        <a:lstStyle/>
        <a:p>
          <a:endParaRPr lang="en-US">
            <a:latin typeface="+mn-lt"/>
          </a:endParaRPr>
        </a:p>
      </dgm:t>
    </dgm:pt>
    <dgm:pt modelId="{A9DADBFC-E167-4E38-AF6D-3E7B87071140}" type="sibTrans" cxnId="{0732F2D6-F775-4FC2-8BA5-2F7F38A25238}">
      <dgm:prSet/>
      <dgm:spPr/>
      <dgm:t>
        <a:bodyPr/>
        <a:lstStyle/>
        <a:p>
          <a:endParaRPr lang="en-US">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INTERNAL ANALYSIS</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5B23D8AD-E1EE-4363-97D0-F124EFA7B024}">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1200" dirty="0">
            <a:solidFill>
              <a:srgbClr val="010101"/>
            </a:solidFill>
            <a:latin typeface="+mn-lt"/>
            <a:cs typeface="Arial" pitchFamily="34" charset="0"/>
          </a:endParaRPr>
        </a:p>
      </dgm:t>
    </dgm:pt>
    <dgm:pt modelId="{4954DF34-BF22-4E8C-9D84-916CC231FC6E}" type="parTrans" cxnId="{8EE8D5D8-F030-4F0B-B78B-8EA31E4A39B3}">
      <dgm:prSet/>
      <dgm:spPr/>
      <dgm:t>
        <a:bodyPr/>
        <a:lstStyle/>
        <a:p>
          <a:endParaRPr lang="en-US">
            <a:latin typeface="+mn-lt"/>
          </a:endParaRPr>
        </a:p>
      </dgm:t>
    </dgm:pt>
    <dgm:pt modelId="{D0CAAAF2-6117-4327-95AD-366FD20EBDD2}" type="sibTrans" cxnId="{8EE8D5D8-F030-4F0B-B78B-8EA31E4A39B3}">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dirty="0" smtClean="0">
              <a:latin typeface="+mn-lt"/>
              <a:cs typeface="Arial" pitchFamily="34" charset="0"/>
            </a:rPr>
            <a:t>Leverage Strengths</a:t>
          </a:r>
          <a:endParaRPr lang="en-US" sz="24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41D7E5C5-966B-4340-8379-0CD293DA4601}">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smtClean="0">
              <a:latin typeface="+mn-lt"/>
              <a:cs typeface="Arial" pitchFamily="34" charset="0"/>
            </a:rPr>
            <a:t>Mitigate Threats</a:t>
          </a:r>
          <a:endParaRPr lang="en-US" sz="2400" dirty="0">
            <a:latin typeface="+mn-lt"/>
            <a:cs typeface="Arial" pitchFamily="34" charset="0"/>
          </a:endParaRPr>
        </a:p>
      </dgm:t>
    </dgm:pt>
    <dgm:pt modelId="{D58843F4-5985-4D66-86F9-4619A274FB90}" type="parTrans" cxnId="{1703AAE5-F8EE-4893-94D3-4738D562C485}">
      <dgm:prSet/>
      <dgm:spPr/>
      <dgm:t>
        <a:bodyPr/>
        <a:lstStyle/>
        <a:p>
          <a:endParaRPr lang="en-US">
            <a:latin typeface="+mn-lt"/>
          </a:endParaRPr>
        </a:p>
      </dgm:t>
    </dgm:pt>
    <dgm:pt modelId="{B479B2B5-4FCB-43BE-9AEF-F6B5E0FF8616}" type="sibTrans" cxnId="{1703AAE5-F8EE-4893-94D3-4738D562C485}">
      <dgm:prSet/>
      <dgm:spPr/>
      <dgm:t>
        <a:bodyPr/>
        <a:lstStyle/>
        <a:p>
          <a:endParaRPr lang="en-US">
            <a:latin typeface="+mn-lt"/>
          </a:endParaRPr>
        </a:p>
      </dgm:t>
    </dgm:pt>
    <dgm:pt modelId="{C6CE01F2-7039-4D99-BF53-5F2F3622637E}">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smtClean="0">
              <a:latin typeface="+mn-lt"/>
              <a:cs typeface="Arial" pitchFamily="34" charset="0"/>
            </a:rPr>
            <a:t>Minimize Weaknesses</a:t>
          </a:r>
          <a:endParaRPr lang="en-US" sz="2400" dirty="0">
            <a:latin typeface="+mn-lt"/>
            <a:cs typeface="Arial" pitchFamily="34" charset="0"/>
          </a:endParaRPr>
        </a:p>
      </dgm:t>
    </dgm:pt>
    <dgm:pt modelId="{D1FA615A-18B1-4A1C-B8EC-D3F86B9B1662}" type="parTrans" cxnId="{D628170F-7C87-4F3F-9A02-054AE79793AC}">
      <dgm:prSet/>
      <dgm:spPr/>
      <dgm:t>
        <a:bodyPr/>
        <a:lstStyle/>
        <a:p>
          <a:endParaRPr lang="en-US">
            <a:latin typeface="+mn-lt"/>
          </a:endParaRPr>
        </a:p>
      </dgm:t>
    </dgm:pt>
    <dgm:pt modelId="{C3DFBC83-FEDF-490A-9FF1-84F6304EB07A}" type="sibTrans" cxnId="{D628170F-7C87-4F3F-9A02-054AE79793AC}">
      <dgm:prSet/>
      <dgm:spPr/>
      <dgm:t>
        <a:bodyPr/>
        <a:lstStyle/>
        <a:p>
          <a:endParaRPr lang="en-US">
            <a:latin typeface="+mn-lt"/>
          </a:endParaRPr>
        </a:p>
      </dgm:t>
    </dgm:pt>
    <dgm:pt modelId="{034EE63F-228F-4C6C-8616-D486312347D5}" type="pres">
      <dgm:prSet presAssocID="{DF6B4BDC-328B-45E8-8D7C-30C3242D85B1}" presName="Name0" presStyleCnt="0">
        <dgm:presLayoutVars>
          <dgm:dir/>
          <dgm:animLvl val="lvl"/>
          <dgm:resizeHandles val="exact"/>
        </dgm:presLayoutVars>
      </dgm:prSet>
      <dgm:spPr/>
      <dgm:t>
        <a:bodyPr/>
        <a:lstStyle/>
        <a:p>
          <a:endParaRPr lang="en-US"/>
        </a:p>
      </dgm:t>
    </dgm:pt>
    <dgm:pt modelId="{9D381E4C-7AF6-42D6-A053-B3D5F8D0C764}" type="pres">
      <dgm:prSet presAssocID="{32D39CC1-B4D0-48CF-814C-6B1E96DFD90E}" presName="linNod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EAC93C6D-924B-461D-853E-29C7DD58BB3F}" type="pres">
      <dgm:prSet presAssocID="{32D39CC1-B4D0-48CF-814C-6B1E96DFD90E}" presName="parentText" presStyleLbl="node1" presStyleIdx="0" presStyleCnt="3">
        <dgm:presLayoutVars>
          <dgm:chMax val="1"/>
          <dgm:bulletEnabled val="1"/>
        </dgm:presLayoutVars>
      </dgm:prSet>
      <dgm:spPr/>
      <dgm:t>
        <a:bodyPr/>
        <a:lstStyle/>
        <a:p>
          <a:endParaRPr lang="en-US"/>
        </a:p>
      </dgm:t>
    </dgm:pt>
    <dgm:pt modelId="{5400A52B-1B19-4E01-A188-9418F8943CB6}" type="pres">
      <dgm:prSet presAssocID="{32D39CC1-B4D0-48CF-814C-6B1E96DFD90E}" presName="descendantText" presStyleLbl="alignAccFollowNode1" presStyleIdx="0" presStyleCnt="3">
        <dgm:presLayoutVars>
          <dgm:bulletEnabled val="1"/>
        </dgm:presLayoutVars>
      </dgm:prSet>
      <dgm:spPr/>
      <dgm:t>
        <a:bodyPr/>
        <a:lstStyle/>
        <a:p>
          <a:endParaRPr lang="en-US"/>
        </a:p>
      </dgm:t>
    </dgm:pt>
    <dgm:pt modelId="{E4033883-7595-4FAB-86F4-2C5C27AE4883}" type="pres">
      <dgm:prSet presAssocID="{87F967EE-CE80-468C-A2DA-55E3BFA8714F}"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93B5BDC0-E5C1-4EF2-B907-45E6ADA64A5C}" type="pres">
      <dgm:prSet presAssocID="{C73CC984-B92F-45C2-ADD3-0683FD8AB1DA}" presName="linNod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01BC86FB-B48A-4D2B-889A-B4BC31F33ED0}" type="pres">
      <dgm:prSet presAssocID="{C73CC984-B92F-45C2-ADD3-0683FD8AB1DA}" presName="parentText" presStyleLbl="node1" presStyleIdx="1" presStyleCnt="3">
        <dgm:presLayoutVars>
          <dgm:chMax val="1"/>
          <dgm:bulletEnabled val="1"/>
        </dgm:presLayoutVars>
      </dgm:prSet>
      <dgm:spPr/>
      <dgm:t>
        <a:bodyPr/>
        <a:lstStyle/>
        <a:p>
          <a:endParaRPr lang="en-US"/>
        </a:p>
      </dgm:t>
    </dgm:pt>
    <dgm:pt modelId="{A8F36666-276E-45AE-83CC-94B39DFE71DF}" type="pres">
      <dgm:prSet presAssocID="{C73CC984-B92F-45C2-ADD3-0683FD8AB1DA}" presName="descendantText" presStyleLbl="alignAccFollowNode1" presStyleIdx="1" presStyleCnt="3">
        <dgm:presLayoutVars>
          <dgm:bulletEnabled val="1"/>
        </dgm:presLayoutVars>
      </dgm:prSet>
      <dgm:spPr/>
      <dgm:t>
        <a:bodyPr/>
        <a:lstStyle/>
        <a:p>
          <a:endParaRPr lang="en-US"/>
        </a:p>
      </dgm:t>
    </dgm:pt>
    <dgm:pt modelId="{3DDF718F-D4AE-4DDA-B6F2-7A1D2ED9D74E}" type="pres">
      <dgm:prSet presAssocID="{6FD1B250-75A2-4CEF-8DD4-9951A62194C2}"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89DC3188-7048-4B4F-9855-9DBFF4F72546}" type="pres">
      <dgm:prSet presAssocID="{C5377F6B-EE5B-4769-9489-96652A001900}" presName="linNod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424E9E7E-0E33-44CB-B5EE-74ABF31F4C1C}" type="pres">
      <dgm:prSet presAssocID="{C5377F6B-EE5B-4769-9489-96652A001900}" presName="parentText" presStyleLbl="node1" presStyleIdx="2" presStyleCnt="3">
        <dgm:presLayoutVars>
          <dgm:chMax val="1"/>
          <dgm:bulletEnabled val="1"/>
        </dgm:presLayoutVars>
      </dgm:prSet>
      <dgm:spPr/>
      <dgm:t>
        <a:bodyPr/>
        <a:lstStyle/>
        <a:p>
          <a:endParaRPr lang="en-US"/>
        </a:p>
      </dgm:t>
    </dgm:pt>
    <dgm:pt modelId="{BEDAD9A5-50E9-49EC-A04F-ABEBBAA515D9}" type="pres">
      <dgm:prSet presAssocID="{C5377F6B-EE5B-4769-9489-96652A001900}" presName="descendantText" presStyleLbl="alignAccFollowNode1" presStyleIdx="2" presStyleCnt="3">
        <dgm:presLayoutVars>
          <dgm:bulletEnabled val="1"/>
        </dgm:presLayoutVars>
      </dgm:prSet>
      <dgm:spPr/>
      <dgm:t>
        <a:bodyPr/>
        <a:lstStyle/>
        <a:p>
          <a:endParaRPr lang="en-US"/>
        </a:p>
      </dgm:t>
    </dgm:pt>
  </dgm:ptLst>
  <dgm:cxnLst>
    <dgm:cxn modelId="{8BF99D01-A1F0-4EB0-B007-8F2878157F0A}" type="presOf" srcId="{C5377F6B-EE5B-4769-9489-96652A001900}" destId="{424E9E7E-0E33-44CB-B5EE-74ABF31F4C1C}" srcOrd="0" destOrd="0" presId="urn:microsoft.com/office/officeart/2005/8/layout/vList5"/>
    <dgm:cxn modelId="{08B3D3F4-EF9D-4C25-88C9-5F6A723C8DC4}" type="presOf" srcId="{C73CC984-B92F-45C2-ADD3-0683FD8AB1DA}" destId="{01BC86FB-B48A-4D2B-889A-B4BC31F33ED0}" srcOrd="0" destOrd="0" presId="urn:microsoft.com/office/officeart/2005/8/layout/vList5"/>
    <dgm:cxn modelId="{0732F2D6-F775-4FC2-8BA5-2F7F38A25238}" srcId="{C73CC984-B92F-45C2-ADD3-0683FD8AB1DA}" destId="{A38DFD64-256F-40EF-BB14-F6E77F68E621}" srcOrd="0" destOrd="0" parTransId="{09E18712-0EF8-4C37-A8E6-EDBF3AF28E88}" sibTransId="{A9DADBFC-E167-4E38-AF6D-3E7B87071140}"/>
    <dgm:cxn modelId="{EBF328DA-F832-4D80-B2F1-D8DCC02F4886}" srcId="{C5377F6B-EE5B-4769-9489-96652A001900}" destId="{A17592F2-FD00-42DF-8D43-670756CE9E98}" srcOrd="1" destOrd="0" parTransId="{0842D074-5FA6-41F3-86A5-384227122A39}" sibTransId="{6E3C4AF4-8C0B-45B4-B82F-660670309699}"/>
    <dgm:cxn modelId="{5055BC4F-EFDE-474A-9EE5-2169D008EB9E}" type="presOf" srcId="{CAD1E0EA-9101-49B9-AF7F-7CE468D87CA5}" destId="{A8F36666-276E-45AE-83CC-94B39DFE71DF}" srcOrd="0" destOrd="1" presId="urn:microsoft.com/office/officeart/2005/8/layout/vList5"/>
    <dgm:cxn modelId="{2A0A7745-EA99-4CBF-862F-54C6BB3C2F1B}" srcId="{DF6B4BDC-328B-45E8-8D7C-30C3242D85B1}" destId="{32D39CC1-B4D0-48CF-814C-6B1E96DFD90E}" srcOrd="0" destOrd="0" parTransId="{124D920C-E563-488B-A759-A15FBD1A3766}" sibTransId="{87F967EE-CE80-468C-A2DA-55E3BFA8714F}"/>
    <dgm:cxn modelId="{D628170F-7C87-4F3F-9A02-054AE79793AC}" srcId="{C5377F6B-EE5B-4769-9489-96652A001900}" destId="{C6CE01F2-7039-4D99-BF53-5F2F3622637E}" srcOrd="2" destOrd="0" parTransId="{D1FA615A-18B1-4A1C-B8EC-D3F86B9B1662}" sibTransId="{C3DFBC83-FEDF-490A-9FF1-84F6304EB07A}"/>
    <dgm:cxn modelId="{AF209473-1DC4-4A1A-B63D-F5AEF5CCD32D}" type="presOf" srcId="{DF6B4BDC-328B-45E8-8D7C-30C3242D85B1}" destId="{034EE63F-228F-4C6C-8616-D486312347D5}" srcOrd="0" destOrd="0" presId="urn:microsoft.com/office/officeart/2005/8/layout/vList5"/>
    <dgm:cxn modelId="{9D949BA6-AD92-4833-9E3C-C757EDC734AC}" type="presOf" srcId="{C6CE01F2-7039-4D99-BF53-5F2F3622637E}" destId="{BEDAD9A5-50E9-49EC-A04F-ABEBBAA515D9}" srcOrd="0" destOrd="2" presId="urn:microsoft.com/office/officeart/2005/8/layout/vList5"/>
    <dgm:cxn modelId="{F23C4E64-BC1F-4D11-A88C-2BC726BB573F}" type="presOf" srcId="{41D7E5C5-966B-4340-8379-0CD293DA4601}" destId="{5400A52B-1B19-4E01-A188-9418F8943CB6}" srcOrd="0" destOrd="2" presId="urn:microsoft.com/office/officeart/2005/8/layout/vList5"/>
    <dgm:cxn modelId="{8EE8D5D8-F030-4F0B-B78B-8EA31E4A39B3}" srcId="{C5377F6B-EE5B-4769-9489-96652A001900}" destId="{5B23D8AD-E1EE-4363-97D0-F124EFA7B024}" srcOrd="0" destOrd="0" parTransId="{4954DF34-BF22-4E8C-9D84-916CC231FC6E}" sibTransId="{D0CAAAF2-6117-4327-95AD-366FD20EBDD2}"/>
    <dgm:cxn modelId="{FFA18F6B-BFDE-478B-B251-7CB059BB1815}" type="presOf" srcId="{5B23D8AD-E1EE-4363-97D0-F124EFA7B024}" destId="{BEDAD9A5-50E9-49EC-A04F-ABEBBAA515D9}" srcOrd="0" destOrd="0" presId="urn:microsoft.com/office/officeart/2005/8/layout/vList5"/>
    <dgm:cxn modelId="{1703AAE5-F8EE-4893-94D3-4738D562C485}" srcId="{32D39CC1-B4D0-48CF-814C-6B1E96DFD90E}" destId="{41D7E5C5-966B-4340-8379-0CD293DA4601}" srcOrd="2" destOrd="0" parTransId="{D58843F4-5985-4D66-86F9-4619A274FB90}" sibTransId="{B479B2B5-4FCB-43BE-9AEF-F6B5E0FF8616}"/>
    <dgm:cxn modelId="{F44516C0-E47E-42E3-B073-63CED6186A71}" type="presOf" srcId="{32D39CC1-B4D0-48CF-814C-6B1E96DFD90E}" destId="{EAC93C6D-924B-461D-853E-29C7DD58BB3F}" srcOrd="0" destOrd="0" presId="urn:microsoft.com/office/officeart/2005/8/layout/vList5"/>
    <dgm:cxn modelId="{FF65B85C-16CB-4FC6-99D9-2996AE8D8D78}" type="presOf" srcId="{A070F825-4957-4E93-B999-7D29E10AA363}" destId="{5400A52B-1B19-4E01-A188-9418F8943CB6}" srcOrd="0" destOrd="0" presId="urn:microsoft.com/office/officeart/2005/8/layout/vList5"/>
    <dgm:cxn modelId="{9697061D-B978-45B3-B15A-AAFA2645497E}" type="presOf" srcId="{A17592F2-FD00-42DF-8D43-670756CE9E98}" destId="{BEDAD9A5-50E9-49EC-A04F-ABEBBAA515D9}" srcOrd="0" destOrd="1" presId="urn:microsoft.com/office/officeart/2005/8/layout/vList5"/>
    <dgm:cxn modelId="{C32B15CF-E43F-4D59-B8FE-ECB24D32B01A}" srcId="{32D39CC1-B4D0-48CF-814C-6B1E96DFD90E}" destId="{BB4C5CF3-18D8-4C29-8052-2990F01D4B11}" srcOrd="1" destOrd="0" parTransId="{2E7A2502-7DFF-4144-B4BE-DE04888454EB}" sibTransId="{5A4BC55F-1997-4EDB-8F8C-280AD9BEC5D3}"/>
    <dgm:cxn modelId="{87B47542-C9AB-45AE-ABE6-3D4C0708A8BD}" type="presOf" srcId="{BB4C5CF3-18D8-4C29-8052-2990F01D4B11}" destId="{5400A52B-1B19-4E01-A188-9418F8943CB6}" srcOrd="0" destOrd="1" presId="urn:microsoft.com/office/officeart/2005/8/layout/vList5"/>
    <dgm:cxn modelId="{803A96B1-FAEE-4FDC-B5F9-1D4C79E588E1}" srcId="{32D39CC1-B4D0-48CF-814C-6B1E96DFD90E}" destId="{A070F825-4957-4E93-B999-7D29E10AA363}" srcOrd="0" destOrd="0" parTransId="{4523F644-9A0C-4608-8D42-896619844C42}" sibTransId="{EB8E21E6-322C-4097-AE93-9DEBC246DE05}"/>
    <dgm:cxn modelId="{0EB5C9FC-2C05-4C99-8565-8001BEA4BEAB}" srcId="{DF6B4BDC-328B-45E8-8D7C-30C3242D85B1}" destId="{C5377F6B-EE5B-4769-9489-96652A001900}" srcOrd="2" destOrd="0" parTransId="{681BB1E3-FDFE-465B-B914-56FF6B82837F}" sibTransId="{68DFA486-ED13-4DB6-98E3-8140282CC0D3}"/>
    <dgm:cxn modelId="{75CEE1FE-6867-48C6-AB70-A091B041E5E0}" srcId="{DF6B4BDC-328B-45E8-8D7C-30C3242D85B1}" destId="{C73CC984-B92F-45C2-ADD3-0683FD8AB1DA}" srcOrd="1" destOrd="0" parTransId="{305FDA63-B024-4F53-B57F-A2D711CFA174}" sibTransId="{6FD1B250-75A2-4CEF-8DD4-9951A62194C2}"/>
    <dgm:cxn modelId="{04B484AC-6195-4B4A-A5F2-EEBE695D8083}" type="presOf" srcId="{A38DFD64-256F-40EF-BB14-F6E77F68E621}" destId="{A8F36666-276E-45AE-83CC-94B39DFE71DF}" srcOrd="0" destOrd="0" presId="urn:microsoft.com/office/officeart/2005/8/layout/vList5"/>
    <dgm:cxn modelId="{4748BF3A-EB5C-4EA4-8495-E89FF4C27BCE}" srcId="{C73CC984-B92F-45C2-ADD3-0683FD8AB1DA}" destId="{CAD1E0EA-9101-49B9-AF7F-7CE468D87CA5}" srcOrd="1" destOrd="0" parTransId="{8845A698-9E79-4D0A-A628-DE686CE4370E}" sibTransId="{76DFEB99-A2E5-4680-BE4E-F6E0ED5F16ED}"/>
    <dgm:cxn modelId="{D56AEEC4-4B09-410B-B4C2-CAC08F66EB2C}" type="presParOf" srcId="{034EE63F-228F-4C6C-8616-D486312347D5}" destId="{9D381E4C-7AF6-42D6-A053-B3D5F8D0C764}" srcOrd="0" destOrd="0" presId="urn:microsoft.com/office/officeart/2005/8/layout/vList5"/>
    <dgm:cxn modelId="{5ABEA726-95C9-4CC0-B394-5585D80290DC}" type="presParOf" srcId="{9D381E4C-7AF6-42D6-A053-B3D5F8D0C764}" destId="{EAC93C6D-924B-461D-853E-29C7DD58BB3F}" srcOrd="0" destOrd="0" presId="urn:microsoft.com/office/officeart/2005/8/layout/vList5"/>
    <dgm:cxn modelId="{88AB213D-4ADC-4398-A46F-A5BC8DAE2DF8}" type="presParOf" srcId="{9D381E4C-7AF6-42D6-A053-B3D5F8D0C764}" destId="{5400A52B-1B19-4E01-A188-9418F8943CB6}" srcOrd="1" destOrd="0" presId="urn:microsoft.com/office/officeart/2005/8/layout/vList5"/>
    <dgm:cxn modelId="{96DA3027-67B9-4994-8BAB-E8474E297E86}" type="presParOf" srcId="{034EE63F-228F-4C6C-8616-D486312347D5}" destId="{E4033883-7595-4FAB-86F4-2C5C27AE4883}" srcOrd="1" destOrd="0" presId="urn:microsoft.com/office/officeart/2005/8/layout/vList5"/>
    <dgm:cxn modelId="{1D596E35-CDA0-491A-91FF-FBBCDC5EEEB3}" type="presParOf" srcId="{034EE63F-228F-4C6C-8616-D486312347D5}" destId="{93B5BDC0-E5C1-4EF2-B907-45E6ADA64A5C}" srcOrd="2" destOrd="0" presId="urn:microsoft.com/office/officeart/2005/8/layout/vList5"/>
    <dgm:cxn modelId="{673D84D9-255B-4BD7-8BBC-9424D728D08C}" type="presParOf" srcId="{93B5BDC0-E5C1-4EF2-B907-45E6ADA64A5C}" destId="{01BC86FB-B48A-4D2B-889A-B4BC31F33ED0}" srcOrd="0" destOrd="0" presId="urn:microsoft.com/office/officeart/2005/8/layout/vList5"/>
    <dgm:cxn modelId="{741B67C5-338F-493A-A82A-2E0D82BC330B}" type="presParOf" srcId="{93B5BDC0-E5C1-4EF2-B907-45E6ADA64A5C}" destId="{A8F36666-276E-45AE-83CC-94B39DFE71DF}" srcOrd="1" destOrd="0" presId="urn:microsoft.com/office/officeart/2005/8/layout/vList5"/>
    <dgm:cxn modelId="{A52BC644-4453-45A8-BA3A-DDA2D623D539}" type="presParOf" srcId="{034EE63F-228F-4C6C-8616-D486312347D5}" destId="{3DDF718F-D4AE-4DDA-B6F2-7A1D2ED9D74E}" srcOrd="3" destOrd="0" presId="urn:microsoft.com/office/officeart/2005/8/layout/vList5"/>
    <dgm:cxn modelId="{020C83C4-921A-4403-868A-4BB3E6D69740}" type="presParOf" srcId="{034EE63F-228F-4C6C-8616-D486312347D5}" destId="{89DC3188-7048-4B4F-9855-9DBFF4F72546}" srcOrd="4" destOrd="0" presId="urn:microsoft.com/office/officeart/2005/8/layout/vList5"/>
    <dgm:cxn modelId="{6D746768-3FCE-4C07-ACE6-225EA7996FC1}" type="presParOf" srcId="{89DC3188-7048-4B4F-9855-9DBFF4F72546}" destId="{424E9E7E-0E33-44CB-B5EE-74ABF31F4C1C}" srcOrd="0" destOrd="0" presId="urn:microsoft.com/office/officeart/2005/8/layout/vList5"/>
    <dgm:cxn modelId="{AE14909A-5AD9-4355-89A7-C936BEBAA11F}" type="presParOf" srcId="{89DC3188-7048-4B4F-9855-9DBFF4F72546}" destId="{BEDAD9A5-50E9-49EC-A04F-ABEBBAA515D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7CEE2293-050A-49CE-93E8-6AB7AA5B5ABF}">
      <dgm:prSet phldrT="[Text]" custT="1">
        <dgm:style>
          <a:lnRef idx="0">
            <a:schemeClr val="accent3"/>
          </a:lnRef>
          <a:fillRef idx="3">
            <a:schemeClr val="accent3"/>
          </a:fillRef>
          <a:effectRef idx="3">
            <a:schemeClr val="accent3"/>
          </a:effectRef>
          <a:fontRef idx="minor">
            <a:schemeClr val="lt1"/>
          </a:fontRef>
        </dgm:styl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endParaRPr lang="en-US" sz="800" dirty="0" smtClean="0">
            <a:latin typeface="+mn-lt"/>
            <a:cs typeface="Arial" pitchFamily="34" charset="0"/>
          </a:endParaRPr>
        </a:p>
        <a:p>
          <a:pPr algn="ctr"/>
          <a:r>
            <a:rPr lang="en-US" sz="2800" dirty="0" smtClean="0">
              <a:latin typeface="+mn-lt"/>
              <a:cs typeface="Arial" pitchFamily="34" charset="0"/>
            </a:rPr>
            <a:t>SWOT Limitations</a:t>
          </a:r>
          <a:endParaRPr lang="en-US" sz="2800" b="0" dirty="0">
            <a:latin typeface="+mn-lt"/>
            <a:cs typeface="Times New Roman" pitchFamily="18" charset="0"/>
          </a:endParaRPr>
        </a:p>
      </dgm:t>
    </dgm:pt>
    <dgm:pt modelId="{D1E05AE3-35CF-49D9-AF05-2CDD8A7DED7E}" type="parTrans" cxnId="{4CE5F1E4-8A12-46B5-9CB2-2C813ECB23C8}">
      <dgm:prSet/>
      <dgm:spPr/>
      <dgm:t>
        <a:bodyPr/>
        <a:lstStyle/>
        <a:p>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endParaRPr lang="en-US">
            <a:latin typeface="Times New Roman" pitchFamily="18" charset="0"/>
            <a:cs typeface="Times New Roman" pitchFamily="18" charset="0"/>
          </a:endParaRPr>
        </a:p>
      </dgm:t>
    </dgm:pt>
    <dgm:pt modelId="{6E0EFE18-E9C3-4A1F-ADC1-E6257DE9BE1C}">
      <dgm:prSet phldrT="[Text]"/>
      <dgm:spPr/>
      <dgm:t>
        <a:bodyPr/>
        <a:lstStyle/>
        <a:p>
          <a:endParaRPr lang="en-US" dirty="0">
            <a:latin typeface="Times New Roman" pitchFamily="18" charset="0"/>
            <a:cs typeface="Times New Roman" pitchFamily="18" charset="0"/>
          </a:endParaRPr>
        </a:p>
      </dgm:t>
    </dgm:pt>
    <dgm:pt modelId="{C8CB8D30-5D4A-444D-8F33-56D9E64C4DE6}" type="parTrans" cxnId="{D84BFB77-009C-4558-A14C-F1884D70894D}">
      <dgm:prSet/>
      <dgm:spPr/>
      <dgm:t>
        <a:bodyPr/>
        <a:lstStyle/>
        <a:p>
          <a:endParaRPr lang="en-US"/>
        </a:p>
      </dgm:t>
    </dgm:pt>
    <dgm:pt modelId="{BB59B078-646E-4734-B5C7-E81C7E237E86}" type="sibTrans" cxnId="{D84BFB77-009C-4558-A14C-F1884D70894D}">
      <dgm:prSet/>
      <dgm:spPr/>
      <dgm:t>
        <a:bodyPr/>
        <a:lstStyle/>
        <a:p>
          <a:endParaRPr lang="en-US"/>
        </a:p>
      </dgm:t>
    </dgm:pt>
    <dgm:pt modelId="{254628BE-2366-413F-91C2-D514174E9B84}" type="pres">
      <dgm:prSet presAssocID="{37B4F87C-7CFA-44BD-AF06-0FAE09C30FDB}" presName="linear" presStyleCnt="0">
        <dgm:presLayoutVars>
          <dgm:animLvl val="lvl"/>
          <dgm:resizeHandles val="exact"/>
        </dgm:presLayoutVars>
      </dgm:prSet>
      <dgm:spPr/>
      <dgm:t>
        <a:bodyPr/>
        <a:lstStyle/>
        <a:p>
          <a:endParaRPr lang="en-US"/>
        </a:p>
      </dgm:t>
    </dgm:pt>
    <dgm:pt modelId="{773C0A1A-7951-4104-A3EB-A6B3F71D7913}" type="pres">
      <dgm:prSet presAssocID="{7CEE2293-050A-49CE-93E8-6AB7AA5B5ABF}" presName="parentText" presStyleLbl="node1" presStyleIdx="0" presStyleCnt="1" custScaleX="100000" custScaleY="402347" custLinFactY="-1816" custLinFactNeighborX="926" custLinFactNeighborY="-100000">
        <dgm:presLayoutVars>
          <dgm:chMax val="0"/>
          <dgm:bulletEnabled val="1"/>
        </dgm:presLayoutVars>
      </dgm:prSet>
      <dgm:spPr/>
      <dgm:t>
        <a:bodyPr/>
        <a:lstStyle/>
        <a:p>
          <a:endParaRPr lang="en-US"/>
        </a:p>
      </dgm:t>
    </dgm:pt>
    <dgm:pt modelId="{2083979A-8D0F-49FB-9B55-505A73181513}" type="pres">
      <dgm:prSet presAssocID="{7CEE2293-050A-49CE-93E8-6AB7AA5B5ABF}" presName="childText" presStyleLbl="revTx" presStyleIdx="0" presStyleCnt="1">
        <dgm:presLayoutVars>
          <dgm:bulletEnabled val="1"/>
        </dgm:presLayoutVars>
      </dgm:prSet>
      <dgm:spPr/>
      <dgm:t>
        <a:bodyPr/>
        <a:lstStyle/>
        <a:p>
          <a:endParaRPr lang="en-US"/>
        </a:p>
      </dgm:t>
    </dgm:pt>
  </dgm:ptLst>
  <dgm:cxnLst>
    <dgm:cxn modelId="{0FF17192-65FF-43C9-A247-F771592B9733}" type="presOf" srcId="{6E0EFE18-E9C3-4A1F-ADC1-E6257DE9BE1C}" destId="{2083979A-8D0F-49FB-9B55-505A73181513}" srcOrd="0" destOrd="0" presId="urn:microsoft.com/office/officeart/2005/8/layout/vList2"/>
    <dgm:cxn modelId="{4CE5F1E4-8A12-46B5-9CB2-2C813ECB23C8}" srcId="{37B4F87C-7CFA-44BD-AF06-0FAE09C30FDB}" destId="{7CEE2293-050A-49CE-93E8-6AB7AA5B5ABF}" srcOrd="0" destOrd="0" parTransId="{D1E05AE3-35CF-49D9-AF05-2CDD8A7DED7E}" sibTransId="{47A2FCB5-A62C-483A-8846-3177EC9C3420}"/>
    <dgm:cxn modelId="{D84BFB77-009C-4558-A14C-F1884D70894D}" srcId="{7CEE2293-050A-49CE-93E8-6AB7AA5B5ABF}" destId="{6E0EFE18-E9C3-4A1F-ADC1-E6257DE9BE1C}" srcOrd="0" destOrd="0" parTransId="{C8CB8D30-5D4A-444D-8F33-56D9E64C4DE6}" sibTransId="{BB59B078-646E-4734-B5C7-E81C7E237E86}"/>
    <dgm:cxn modelId="{CA7195B3-79E4-4821-BA15-1CEE9BA5C4C7}" type="presOf" srcId="{7CEE2293-050A-49CE-93E8-6AB7AA5B5ABF}" destId="{773C0A1A-7951-4104-A3EB-A6B3F71D7913}" srcOrd="0" destOrd="0" presId="urn:microsoft.com/office/officeart/2005/8/layout/vList2"/>
    <dgm:cxn modelId="{638DCE3D-46F8-44D2-9592-9E2191F9CF77}" type="presOf" srcId="{37B4F87C-7CFA-44BD-AF06-0FAE09C30FDB}" destId="{254628BE-2366-413F-91C2-D514174E9B84}" srcOrd="0" destOrd="0" presId="urn:microsoft.com/office/officeart/2005/8/layout/vList2"/>
    <dgm:cxn modelId="{7BE00B74-50F5-4FA5-A0E3-C5EADBEB23C4}" type="presParOf" srcId="{254628BE-2366-413F-91C2-D514174E9B84}" destId="{773C0A1A-7951-4104-A3EB-A6B3F71D7913}" srcOrd="0" destOrd="0" presId="urn:microsoft.com/office/officeart/2005/8/layout/vList2"/>
    <dgm:cxn modelId="{7521B8B7-1A31-47E2-B545-D87C62579C71}" type="presParOf" srcId="{254628BE-2366-413F-91C2-D514174E9B84}" destId="{2083979A-8D0F-49FB-9B55-505A7318151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6B4BDC-328B-45E8-8D7C-30C3242D85B1}" type="doc">
      <dgm:prSet loTypeId="urn:microsoft.com/office/officeart/2005/8/layout/hList1"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300" dirty="0" smtClean="0">
              <a:latin typeface="+mn-lt"/>
              <a:cs typeface="Arial" pitchFamily="34" charset="0"/>
            </a:rPr>
            <a:t>RESOURCE HETEROGENEITY</a:t>
          </a:r>
          <a:endParaRPr lang="en-US" sz="2300" dirty="0">
            <a:latin typeface="+mn-lt"/>
            <a:cs typeface="Arial" pitchFamily="34" charset="0"/>
          </a:endParaRPr>
        </a:p>
      </dgm:t>
    </dgm:pt>
    <dgm:pt modelId="{124D920C-E563-488B-A759-A15FBD1A3766}" type="parTrans" cxnId="{2A0A7745-EA99-4CBF-862F-54C6BB3C2F1B}">
      <dgm:prSet/>
      <dgm:spPr/>
      <dgm:t>
        <a:bodyPr/>
        <a:lstStyle/>
        <a:p>
          <a:endParaRPr lang="en-US" sz="2400">
            <a:latin typeface="+mn-lt"/>
          </a:endParaRPr>
        </a:p>
      </dgm:t>
    </dgm:pt>
    <dgm:pt modelId="{87F967EE-CE80-468C-A2DA-55E3BFA8714F}" type="sibTrans" cxnId="{2A0A7745-EA99-4CBF-862F-54C6BB3C2F1B}">
      <dgm:prSet/>
      <dgm:spPr/>
      <dgm:t>
        <a:bodyPr/>
        <a:lstStyle/>
        <a:p>
          <a:endParaRPr lang="en-US" sz="24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300" dirty="0" smtClean="0">
              <a:latin typeface="+mn-lt"/>
              <a:cs typeface="Arial" pitchFamily="34" charset="0"/>
            </a:rPr>
            <a:t>RESOURCE IMMOBILITY</a:t>
          </a:r>
          <a:endParaRPr lang="en-US" sz="2300" dirty="0">
            <a:latin typeface="+mn-lt"/>
            <a:cs typeface="Arial" pitchFamily="34" charset="0"/>
          </a:endParaRPr>
        </a:p>
      </dgm:t>
    </dgm:pt>
    <dgm:pt modelId="{305FDA63-B024-4F53-B57F-A2D711CFA174}" type="parTrans" cxnId="{75CEE1FE-6867-48C6-AB70-A091B041E5E0}">
      <dgm:prSet/>
      <dgm:spPr/>
      <dgm:t>
        <a:bodyPr/>
        <a:lstStyle/>
        <a:p>
          <a:endParaRPr lang="en-US" sz="2400">
            <a:latin typeface="+mn-lt"/>
          </a:endParaRPr>
        </a:p>
      </dgm:t>
    </dgm:pt>
    <dgm:pt modelId="{6FD1B250-75A2-4CEF-8DD4-9951A62194C2}" type="sibTrans" cxnId="{75CEE1FE-6867-48C6-AB70-A091B041E5E0}">
      <dgm:prSet/>
      <dgm:spPr/>
      <dgm:t>
        <a:bodyPr/>
        <a:lstStyle/>
        <a:p>
          <a:endParaRPr lang="en-US" sz="2400">
            <a:latin typeface="+mn-lt"/>
          </a:endParaRPr>
        </a:p>
      </dgm:t>
    </dgm:pt>
    <dgm:pt modelId="{934D5D4A-2327-447D-A728-318FFBBD5AD7}">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r>
            <a:rPr lang="en-US" sz="2400" dirty="0" smtClean="0">
              <a:latin typeface="+mn-lt"/>
              <a:cs typeface="Arial" pitchFamily="34" charset="0"/>
            </a:rPr>
            <a:t>Resources tend to be “sticky” and don’t move easily from firm to firm.</a:t>
          </a:r>
          <a:endParaRPr lang="en-US" sz="2400" dirty="0">
            <a:latin typeface="+mn-lt"/>
            <a:cs typeface="Arial" pitchFamily="34" charset="0"/>
          </a:endParaRPr>
        </a:p>
      </dgm:t>
    </dgm:pt>
    <dgm:pt modelId="{A5C00135-8F4A-4C86-A5E9-D7A2A9169893}" type="parTrans" cxnId="{D2DDEA53-0C49-4E34-AECB-54448706CC21}">
      <dgm:prSet/>
      <dgm:spPr/>
      <dgm:t>
        <a:bodyPr/>
        <a:lstStyle/>
        <a:p>
          <a:endParaRPr lang="en-US" sz="2400">
            <a:latin typeface="+mn-lt"/>
          </a:endParaRPr>
        </a:p>
      </dgm:t>
    </dgm:pt>
    <dgm:pt modelId="{CF9F9B3B-15EF-44AB-A83B-990E099C2A3B}" type="sibTrans" cxnId="{D2DDEA53-0C49-4E34-AECB-54448706CC21}">
      <dgm:prSet/>
      <dgm:spPr/>
      <dgm:t>
        <a:bodyPr/>
        <a:lstStyle/>
        <a:p>
          <a:endParaRPr lang="en-US" sz="2400">
            <a:latin typeface="+mn-lt"/>
          </a:endParaRPr>
        </a:p>
      </dgm:t>
    </dgm:pt>
    <dgm:pt modelId="{4F32938A-5A90-4131-8190-11018CE3986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pPr>
            <a:lnSpc>
              <a:spcPct val="100000"/>
            </a:lnSpc>
            <a:spcAft>
              <a:spcPts val="0"/>
            </a:spcAft>
          </a:pPr>
          <a:r>
            <a:rPr lang="en-US" sz="2400" dirty="0" smtClean="0">
              <a:effectLst/>
              <a:latin typeface="+mn-lt"/>
              <a:cs typeface="Arial" pitchFamily="34" charset="0"/>
            </a:rPr>
            <a:t>Bundles of resources, capabilities, &amp; competencies differ across firms.</a:t>
          </a:r>
          <a:endParaRPr lang="en-US" sz="2400" dirty="0">
            <a:effectLst/>
            <a:latin typeface="+mn-lt"/>
            <a:cs typeface="Arial" pitchFamily="34" charset="0"/>
          </a:endParaRPr>
        </a:p>
      </dgm:t>
    </dgm:pt>
    <dgm:pt modelId="{D34E4A94-3EEF-49BE-84EC-4E4E72A84642}" type="parTrans" cxnId="{596C29B5-6C70-416B-99A4-8A010409C677}">
      <dgm:prSet/>
      <dgm:spPr/>
      <dgm:t>
        <a:bodyPr/>
        <a:lstStyle/>
        <a:p>
          <a:endParaRPr lang="en-US" sz="2400">
            <a:latin typeface="+mn-lt"/>
          </a:endParaRPr>
        </a:p>
      </dgm:t>
    </dgm:pt>
    <dgm:pt modelId="{F74D488E-FD63-4F05-B3A6-4A1FF0A3FD63}" type="sibTrans" cxnId="{596C29B5-6C70-416B-99A4-8A010409C677}">
      <dgm:prSet/>
      <dgm:spPr/>
      <dgm:t>
        <a:bodyPr/>
        <a:lstStyle/>
        <a:p>
          <a:endParaRPr lang="en-US" sz="2400">
            <a:latin typeface="+mn-lt"/>
          </a:endParaRPr>
        </a:p>
      </dgm:t>
    </dgm:pt>
    <dgm:pt modelId="{08CB0DDA-2221-49B6-B96A-3653A6560E32}">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pPr>
            <a:lnSpc>
              <a:spcPct val="100000"/>
            </a:lnSpc>
            <a:spcAft>
              <a:spcPts val="0"/>
            </a:spcAft>
          </a:pPr>
          <a:r>
            <a:rPr lang="en-US" sz="2400" dirty="0" smtClean="0">
              <a:effectLst/>
              <a:latin typeface="+mn-lt"/>
              <a:cs typeface="Arial" pitchFamily="34" charset="0"/>
            </a:rPr>
            <a:t>The resource bundles of firms competing in the same industry are unique and thus differ from one another.</a:t>
          </a:r>
          <a:endParaRPr lang="en-US" sz="2400" dirty="0">
            <a:effectLst/>
            <a:latin typeface="+mn-lt"/>
            <a:cs typeface="Arial" pitchFamily="34" charset="0"/>
          </a:endParaRPr>
        </a:p>
      </dgm:t>
    </dgm:pt>
    <dgm:pt modelId="{3ABDC44C-897E-4A1F-8114-D0925ABBA341}" type="parTrans" cxnId="{8CB868A3-2A62-460F-A231-C159BD5D1325}">
      <dgm:prSet/>
      <dgm:spPr/>
      <dgm:t>
        <a:bodyPr/>
        <a:lstStyle/>
        <a:p>
          <a:endParaRPr lang="en-US">
            <a:latin typeface="+mn-lt"/>
          </a:endParaRPr>
        </a:p>
      </dgm:t>
    </dgm:pt>
    <dgm:pt modelId="{A91E3A66-2167-4324-9087-F160A458211F}" type="sibTrans" cxnId="{8CB868A3-2A62-460F-A231-C159BD5D1325}">
      <dgm:prSet/>
      <dgm:spPr/>
      <dgm:t>
        <a:bodyPr/>
        <a:lstStyle/>
        <a:p>
          <a:endParaRPr lang="en-US">
            <a:latin typeface="+mn-lt"/>
          </a:endParaRPr>
        </a:p>
      </dgm:t>
    </dgm:pt>
    <dgm:pt modelId="{BE4CCF3D-CDE7-41CD-8D10-F566063FAB8F}">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r>
            <a:rPr lang="en-US" sz="2400" dirty="0" smtClean="0">
              <a:latin typeface="+mn-lt"/>
              <a:cs typeface="Arial" pitchFamily="34" charset="0"/>
            </a:rPr>
            <a:t>Because of this stickiness, the resource differences are difficult to replicate and, can be long-lasting.</a:t>
          </a:r>
          <a:endParaRPr lang="en-US" sz="2400" dirty="0">
            <a:latin typeface="+mn-lt"/>
            <a:cs typeface="Arial" pitchFamily="34" charset="0"/>
          </a:endParaRPr>
        </a:p>
      </dgm:t>
    </dgm:pt>
    <dgm:pt modelId="{BCB4D6D1-49B1-484E-A243-A0F9CA42061C}" type="parTrans" cxnId="{C0B2E605-3086-42BE-BF94-731C85D4364F}">
      <dgm:prSet/>
      <dgm:spPr/>
      <dgm:t>
        <a:bodyPr/>
        <a:lstStyle/>
        <a:p>
          <a:endParaRPr lang="en-US">
            <a:latin typeface="+mn-lt"/>
          </a:endParaRPr>
        </a:p>
      </dgm:t>
    </dgm:pt>
    <dgm:pt modelId="{01385A11-6138-4C41-9A85-CC2CB9CF18F8}" type="sibTrans" cxnId="{C0B2E605-3086-42BE-BF94-731C85D4364F}">
      <dgm:prSet/>
      <dgm:spPr/>
      <dgm:t>
        <a:bodyPr/>
        <a:lstStyle/>
        <a:p>
          <a:endParaRPr lang="en-US">
            <a:latin typeface="+mn-lt"/>
          </a:endParaRPr>
        </a:p>
      </dgm:t>
    </dgm:pt>
    <dgm:pt modelId="{DEB13E10-4303-4A09-A890-DCFE33B8A667}" type="pres">
      <dgm:prSet presAssocID="{DF6B4BDC-328B-45E8-8D7C-30C3242D85B1}" presName="Name0" presStyleCnt="0">
        <dgm:presLayoutVars>
          <dgm:dir/>
          <dgm:animLvl val="lvl"/>
          <dgm:resizeHandles val="exact"/>
        </dgm:presLayoutVars>
      </dgm:prSet>
      <dgm:spPr/>
      <dgm:t>
        <a:bodyPr/>
        <a:lstStyle/>
        <a:p>
          <a:endParaRPr lang="en-US"/>
        </a:p>
      </dgm:t>
    </dgm:pt>
    <dgm:pt modelId="{BFC6A166-50C4-41A2-AE19-0C492CC6B461}" type="pres">
      <dgm:prSet presAssocID="{32D39CC1-B4D0-48CF-814C-6B1E96DFD90E}" presName="composite" presStyleCnt="0"/>
      <dgm:spPr/>
    </dgm:pt>
    <dgm:pt modelId="{FA3A1FB9-EFA1-472C-9486-0E4B91E68664}" type="pres">
      <dgm:prSet presAssocID="{32D39CC1-B4D0-48CF-814C-6B1E96DFD90E}" presName="parTx" presStyleLbl="alignNode1" presStyleIdx="0" presStyleCnt="2">
        <dgm:presLayoutVars>
          <dgm:chMax val="0"/>
          <dgm:chPref val="0"/>
          <dgm:bulletEnabled val="1"/>
        </dgm:presLayoutVars>
      </dgm:prSet>
      <dgm:spPr/>
      <dgm:t>
        <a:bodyPr/>
        <a:lstStyle/>
        <a:p>
          <a:endParaRPr lang="en-US"/>
        </a:p>
      </dgm:t>
    </dgm:pt>
    <dgm:pt modelId="{9657D6E7-9191-4CA6-98CC-625E8753BDA0}" type="pres">
      <dgm:prSet presAssocID="{32D39CC1-B4D0-48CF-814C-6B1E96DFD90E}" presName="desTx" presStyleLbl="alignAccFollowNode1" presStyleIdx="0" presStyleCnt="2">
        <dgm:presLayoutVars>
          <dgm:bulletEnabled val="1"/>
        </dgm:presLayoutVars>
      </dgm:prSet>
      <dgm:spPr/>
      <dgm:t>
        <a:bodyPr/>
        <a:lstStyle/>
        <a:p>
          <a:endParaRPr lang="en-US"/>
        </a:p>
      </dgm:t>
    </dgm:pt>
    <dgm:pt modelId="{17B72921-289C-416F-82B8-FA89E93B66C6}" type="pres">
      <dgm:prSet presAssocID="{87F967EE-CE80-468C-A2DA-55E3BFA8714F}" presName="space" presStyleCnt="0"/>
      <dgm:spPr/>
    </dgm:pt>
    <dgm:pt modelId="{7228E67B-6AB5-40E2-A7AD-E4D8B2B1D11B}" type="pres">
      <dgm:prSet presAssocID="{C73CC984-B92F-45C2-ADD3-0683FD8AB1DA}" presName="composite" presStyleCnt="0"/>
      <dgm:spPr/>
    </dgm:pt>
    <dgm:pt modelId="{0CAE5D61-7CD8-4654-853A-8B2CFFBE2643}" type="pres">
      <dgm:prSet presAssocID="{C73CC984-B92F-45C2-ADD3-0683FD8AB1DA}" presName="parTx" presStyleLbl="alignNode1" presStyleIdx="1" presStyleCnt="2">
        <dgm:presLayoutVars>
          <dgm:chMax val="0"/>
          <dgm:chPref val="0"/>
          <dgm:bulletEnabled val="1"/>
        </dgm:presLayoutVars>
      </dgm:prSet>
      <dgm:spPr/>
      <dgm:t>
        <a:bodyPr/>
        <a:lstStyle/>
        <a:p>
          <a:endParaRPr lang="en-US"/>
        </a:p>
      </dgm:t>
    </dgm:pt>
    <dgm:pt modelId="{21E9A8E0-EE23-4996-A41A-25F15D823D8A}" type="pres">
      <dgm:prSet presAssocID="{C73CC984-B92F-45C2-ADD3-0683FD8AB1DA}" presName="desTx" presStyleLbl="alignAccFollowNode1" presStyleIdx="1" presStyleCnt="2">
        <dgm:presLayoutVars>
          <dgm:bulletEnabled val="1"/>
        </dgm:presLayoutVars>
      </dgm:prSet>
      <dgm:spPr/>
      <dgm:t>
        <a:bodyPr/>
        <a:lstStyle/>
        <a:p>
          <a:endParaRPr lang="en-US"/>
        </a:p>
      </dgm:t>
    </dgm:pt>
  </dgm:ptLst>
  <dgm:cxnLst>
    <dgm:cxn modelId="{8CB868A3-2A62-460F-A231-C159BD5D1325}" srcId="{32D39CC1-B4D0-48CF-814C-6B1E96DFD90E}" destId="{08CB0DDA-2221-49B6-B96A-3653A6560E32}" srcOrd="1" destOrd="0" parTransId="{3ABDC44C-897E-4A1F-8114-D0925ABBA341}" sibTransId="{A91E3A66-2167-4324-9087-F160A458211F}"/>
    <dgm:cxn modelId="{4ADF5686-CA86-4F9C-86AD-2B58C8BC3EC2}" type="presOf" srcId="{934D5D4A-2327-447D-A728-318FFBBD5AD7}" destId="{21E9A8E0-EE23-4996-A41A-25F15D823D8A}" srcOrd="0" destOrd="0" presId="urn:microsoft.com/office/officeart/2005/8/layout/hList1"/>
    <dgm:cxn modelId="{D5F0D335-11C8-4719-92A2-A36BAF5BE2D3}" type="presOf" srcId="{08CB0DDA-2221-49B6-B96A-3653A6560E32}" destId="{9657D6E7-9191-4CA6-98CC-625E8753BDA0}" srcOrd="0" destOrd="1" presId="urn:microsoft.com/office/officeart/2005/8/layout/hList1"/>
    <dgm:cxn modelId="{858A219C-B011-4B12-956D-4BD6E714DDCF}" type="presOf" srcId="{C73CC984-B92F-45C2-ADD3-0683FD8AB1DA}" destId="{0CAE5D61-7CD8-4654-853A-8B2CFFBE2643}" srcOrd="0" destOrd="0" presId="urn:microsoft.com/office/officeart/2005/8/layout/hList1"/>
    <dgm:cxn modelId="{2A0A7745-EA99-4CBF-862F-54C6BB3C2F1B}" srcId="{DF6B4BDC-328B-45E8-8D7C-30C3242D85B1}" destId="{32D39CC1-B4D0-48CF-814C-6B1E96DFD90E}" srcOrd="0" destOrd="0" parTransId="{124D920C-E563-488B-A759-A15FBD1A3766}" sibTransId="{87F967EE-CE80-468C-A2DA-55E3BFA8714F}"/>
    <dgm:cxn modelId="{C0B2E605-3086-42BE-BF94-731C85D4364F}" srcId="{C73CC984-B92F-45C2-ADD3-0683FD8AB1DA}" destId="{BE4CCF3D-CDE7-41CD-8D10-F566063FAB8F}" srcOrd="1" destOrd="0" parTransId="{BCB4D6D1-49B1-484E-A243-A0F9CA42061C}" sibTransId="{01385A11-6138-4C41-9A85-CC2CB9CF18F8}"/>
    <dgm:cxn modelId="{A7A37B2B-CA95-4DE8-8724-005D013B6D0A}" type="presOf" srcId="{DF6B4BDC-328B-45E8-8D7C-30C3242D85B1}" destId="{DEB13E10-4303-4A09-A890-DCFE33B8A667}" srcOrd="0" destOrd="0" presId="urn:microsoft.com/office/officeart/2005/8/layout/hList1"/>
    <dgm:cxn modelId="{08FF840F-88AD-4708-B97F-72EAB6A93E00}" type="presOf" srcId="{BE4CCF3D-CDE7-41CD-8D10-F566063FAB8F}" destId="{21E9A8E0-EE23-4996-A41A-25F15D823D8A}" srcOrd="0" destOrd="1" presId="urn:microsoft.com/office/officeart/2005/8/layout/hList1"/>
    <dgm:cxn modelId="{1F2E2E03-A554-4DDA-88D5-D4B8BA2FD451}" type="presOf" srcId="{4F32938A-5A90-4131-8190-11018CE39868}" destId="{9657D6E7-9191-4CA6-98CC-625E8753BDA0}" srcOrd="0" destOrd="0" presId="urn:microsoft.com/office/officeart/2005/8/layout/hList1"/>
    <dgm:cxn modelId="{71A1956A-442D-4008-B3A5-9108B32C7BEA}" type="presOf" srcId="{32D39CC1-B4D0-48CF-814C-6B1E96DFD90E}" destId="{FA3A1FB9-EFA1-472C-9486-0E4B91E68664}" srcOrd="0" destOrd="0" presId="urn:microsoft.com/office/officeart/2005/8/layout/hList1"/>
    <dgm:cxn modelId="{D2DDEA53-0C49-4E34-AECB-54448706CC21}" srcId="{C73CC984-B92F-45C2-ADD3-0683FD8AB1DA}" destId="{934D5D4A-2327-447D-A728-318FFBBD5AD7}" srcOrd="0" destOrd="0" parTransId="{A5C00135-8F4A-4C86-A5E9-D7A2A9169893}" sibTransId="{CF9F9B3B-15EF-44AB-A83B-990E099C2A3B}"/>
    <dgm:cxn modelId="{596C29B5-6C70-416B-99A4-8A010409C677}" srcId="{32D39CC1-B4D0-48CF-814C-6B1E96DFD90E}" destId="{4F32938A-5A90-4131-8190-11018CE39868}" srcOrd="0" destOrd="0" parTransId="{D34E4A94-3EEF-49BE-84EC-4E4E72A84642}" sibTransId="{F74D488E-FD63-4F05-B3A6-4A1FF0A3FD63}"/>
    <dgm:cxn modelId="{75CEE1FE-6867-48C6-AB70-A091B041E5E0}" srcId="{DF6B4BDC-328B-45E8-8D7C-30C3242D85B1}" destId="{C73CC984-B92F-45C2-ADD3-0683FD8AB1DA}" srcOrd="1" destOrd="0" parTransId="{305FDA63-B024-4F53-B57F-A2D711CFA174}" sibTransId="{6FD1B250-75A2-4CEF-8DD4-9951A62194C2}"/>
    <dgm:cxn modelId="{8A78EAE8-6A7E-429F-8BE9-FCBFCAFECAE4}" type="presParOf" srcId="{DEB13E10-4303-4A09-A890-DCFE33B8A667}" destId="{BFC6A166-50C4-41A2-AE19-0C492CC6B461}" srcOrd="0" destOrd="0" presId="urn:microsoft.com/office/officeart/2005/8/layout/hList1"/>
    <dgm:cxn modelId="{242D203F-E9E0-4459-9C7B-CE5F16CCF9C3}" type="presParOf" srcId="{BFC6A166-50C4-41A2-AE19-0C492CC6B461}" destId="{FA3A1FB9-EFA1-472C-9486-0E4B91E68664}" srcOrd="0" destOrd="0" presId="urn:microsoft.com/office/officeart/2005/8/layout/hList1"/>
    <dgm:cxn modelId="{EEEFE226-2281-4EB6-AF72-F55B29166170}" type="presParOf" srcId="{BFC6A166-50C4-41A2-AE19-0C492CC6B461}" destId="{9657D6E7-9191-4CA6-98CC-625E8753BDA0}" srcOrd="1" destOrd="0" presId="urn:microsoft.com/office/officeart/2005/8/layout/hList1"/>
    <dgm:cxn modelId="{EA605E6E-A6E2-4947-89DC-0442E541C5D0}" type="presParOf" srcId="{DEB13E10-4303-4A09-A890-DCFE33B8A667}" destId="{17B72921-289C-416F-82B8-FA89E93B66C6}" srcOrd="1" destOrd="0" presId="urn:microsoft.com/office/officeart/2005/8/layout/hList1"/>
    <dgm:cxn modelId="{56B11307-4E18-4FDE-B527-B2FB4FDECD5A}" type="presParOf" srcId="{DEB13E10-4303-4A09-A890-DCFE33B8A667}" destId="{7228E67B-6AB5-40E2-A7AD-E4D8B2B1D11B}" srcOrd="2" destOrd="0" presId="urn:microsoft.com/office/officeart/2005/8/layout/hList1"/>
    <dgm:cxn modelId="{9F5DE589-CCDB-4B11-B101-BB4015A2BF97}" type="presParOf" srcId="{7228E67B-6AB5-40E2-A7AD-E4D8B2B1D11B}" destId="{0CAE5D61-7CD8-4654-853A-8B2CFFBE2643}" srcOrd="0" destOrd="0" presId="urn:microsoft.com/office/officeart/2005/8/layout/hList1"/>
    <dgm:cxn modelId="{F8D066E8-64AE-4A18-902B-3DA888150669}" type="presParOf" srcId="{7228E67B-6AB5-40E2-A7AD-E4D8B2B1D11B}" destId="{21E9A8E0-EE23-4996-A41A-25F15D823D8A}" srcOrd="1" destOrd="0" presId="urn:microsoft.com/office/officeart/2005/8/layout/h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086D8-A4B3-4565-AE2D-6EC8FC1E4A0F}">
      <dsp:nvSpPr>
        <dsp:cNvPr id="0" name=""/>
        <dsp:cNvSpPr/>
      </dsp:nvSpPr>
      <dsp:spPr>
        <a:xfrm>
          <a:off x="0" y="48540"/>
          <a:ext cx="6324600" cy="804960"/>
        </a:xfrm>
        <a:prstGeom prst="roundRect">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CORE COMPETENCIES</a:t>
          </a:r>
          <a:endParaRPr lang="en-US" sz="2800" kern="1200" dirty="0">
            <a:latin typeface="+mn-lt"/>
            <a:cs typeface="Arial" pitchFamily="34" charset="0"/>
          </a:endParaRPr>
        </a:p>
      </dsp:txBody>
      <dsp:txXfrm>
        <a:off x="39295" y="87835"/>
        <a:ext cx="6246010" cy="726370"/>
      </dsp:txXfrm>
    </dsp:sp>
    <dsp:sp modelId="{1BFECF24-72D4-4D06-878E-036CFDD6D14C}">
      <dsp:nvSpPr>
        <dsp:cNvPr id="0" name=""/>
        <dsp:cNvSpPr/>
      </dsp:nvSpPr>
      <dsp:spPr>
        <a:xfrm>
          <a:off x="0" y="853500"/>
          <a:ext cx="6324600" cy="7120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00806" tIns="12700" rIns="71120" bIns="12700" numCol="1" spcCol="1270" anchor="t" anchorCtr="0">
          <a:noAutofit/>
        </a:bodyPr>
        <a:lstStyle/>
        <a:p>
          <a:pPr marL="57150" lvl="1" indent="-57150" algn="l" defTabSz="444500">
            <a:lnSpc>
              <a:spcPct val="90000"/>
            </a:lnSpc>
            <a:spcBef>
              <a:spcPct val="0"/>
            </a:spcBef>
            <a:spcAft>
              <a:spcPct val="20000"/>
            </a:spcAft>
            <a:buChar char="••"/>
          </a:pPr>
          <a:endParaRPr lang="en-US" sz="1000" kern="1200" dirty="0">
            <a:solidFill>
              <a:srgbClr val="010101"/>
            </a:solidFill>
            <a:latin typeface="+mn-lt"/>
            <a:cs typeface="Arial" pitchFamily="34" charset="0"/>
          </a:endParaRPr>
        </a:p>
        <a:p>
          <a:pPr marL="228600" lvl="1" indent="-228600" algn="l" defTabSz="977900">
            <a:lnSpc>
              <a:spcPct val="90000"/>
            </a:lnSpc>
            <a:spcBef>
              <a:spcPct val="0"/>
            </a:spcBef>
            <a:spcAft>
              <a:spcPct val="20000"/>
            </a:spcAft>
            <a:buChar char="••"/>
          </a:pPr>
          <a:r>
            <a:rPr lang="en-US" sz="2200" kern="1200" dirty="0" smtClean="0">
              <a:latin typeface="+mn-lt"/>
              <a:cs typeface="Arial" pitchFamily="34" charset="0"/>
            </a:rPr>
            <a:t>Embedded Strengths Enabling Value-Creation</a:t>
          </a:r>
          <a:endParaRPr lang="en-US" sz="2200" kern="1200" dirty="0">
            <a:latin typeface="+mn-lt"/>
            <a:cs typeface="Arial" pitchFamily="34" charset="0"/>
          </a:endParaRPr>
        </a:p>
      </dsp:txBody>
      <dsp:txXfrm>
        <a:off x="0" y="853500"/>
        <a:ext cx="6324600" cy="712080"/>
      </dsp:txXfrm>
    </dsp:sp>
    <dsp:sp modelId="{FF2F56B1-C962-4AF8-8750-B9A1117FD32C}">
      <dsp:nvSpPr>
        <dsp:cNvPr id="0" name=""/>
        <dsp:cNvSpPr/>
      </dsp:nvSpPr>
      <dsp:spPr>
        <a:xfrm>
          <a:off x="0" y="1565580"/>
          <a:ext cx="6324600" cy="804960"/>
        </a:xfrm>
        <a:prstGeom prst="roundRect">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CAPABILITIES</a:t>
          </a:r>
          <a:endParaRPr lang="en-US" sz="2800" kern="1200" dirty="0">
            <a:latin typeface="+mn-lt"/>
            <a:cs typeface="Arial" pitchFamily="34" charset="0"/>
          </a:endParaRPr>
        </a:p>
      </dsp:txBody>
      <dsp:txXfrm>
        <a:off x="39295" y="1604875"/>
        <a:ext cx="6246010" cy="726370"/>
      </dsp:txXfrm>
    </dsp:sp>
    <dsp:sp modelId="{8EF97371-922D-44D5-86BE-C5DD98960283}">
      <dsp:nvSpPr>
        <dsp:cNvPr id="0" name=""/>
        <dsp:cNvSpPr/>
      </dsp:nvSpPr>
      <dsp:spPr>
        <a:xfrm>
          <a:off x="0" y="2370540"/>
          <a:ext cx="6324600" cy="7120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00806" tIns="12700" rIns="71120" bIns="12700" numCol="1" spcCol="1270" anchor="t" anchorCtr="0">
          <a:noAutofit/>
        </a:bodyPr>
        <a:lstStyle/>
        <a:p>
          <a:pPr marL="57150" lvl="1" indent="-57150" algn="l" defTabSz="444500">
            <a:lnSpc>
              <a:spcPct val="90000"/>
            </a:lnSpc>
            <a:spcBef>
              <a:spcPct val="0"/>
            </a:spcBef>
            <a:spcAft>
              <a:spcPct val="20000"/>
            </a:spcAft>
            <a:buChar char="••"/>
          </a:pPr>
          <a:endParaRPr lang="en-US" sz="1000" kern="1200" dirty="0">
            <a:solidFill>
              <a:srgbClr val="010101"/>
            </a:solidFill>
            <a:latin typeface="+mn-lt"/>
            <a:cs typeface="Arial" pitchFamily="34" charset="0"/>
          </a:endParaRPr>
        </a:p>
        <a:p>
          <a:pPr marL="228600" lvl="1" indent="-228600" algn="l" defTabSz="977900">
            <a:lnSpc>
              <a:spcPct val="90000"/>
            </a:lnSpc>
            <a:spcBef>
              <a:spcPct val="0"/>
            </a:spcBef>
            <a:spcAft>
              <a:spcPct val="20000"/>
            </a:spcAft>
            <a:buChar char="••"/>
          </a:pPr>
          <a:r>
            <a:rPr lang="en-US" sz="2200" kern="1200" dirty="0" smtClean="0">
              <a:latin typeface="+mn-lt"/>
              <a:cs typeface="Arial" pitchFamily="34" charset="0"/>
            </a:rPr>
            <a:t>Strategically Integrated Resources</a:t>
          </a:r>
          <a:endParaRPr lang="en-US" sz="2200" kern="1200" dirty="0">
            <a:latin typeface="+mn-lt"/>
            <a:cs typeface="Arial" pitchFamily="34" charset="0"/>
          </a:endParaRPr>
        </a:p>
      </dsp:txBody>
      <dsp:txXfrm>
        <a:off x="0" y="2370540"/>
        <a:ext cx="6324600" cy="712080"/>
      </dsp:txXfrm>
    </dsp:sp>
    <dsp:sp modelId="{A2778C38-6E83-4168-8214-E93C1F346B6C}">
      <dsp:nvSpPr>
        <dsp:cNvPr id="0" name=""/>
        <dsp:cNvSpPr/>
      </dsp:nvSpPr>
      <dsp:spPr>
        <a:xfrm>
          <a:off x="0" y="3082620"/>
          <a:ext cx="6324600" cy="804960"/>
        </a:xfrm>
        <a:prstGeom prst="roundRect">
          <a:avLst/>
        </a:prstGeom>
        <a:gradFill rotWithShape="0">
          <a:gsLst>
            <a:gs pos="0">
              <a:schemeClr val="accent4">
                <a:hueOff val="839916"/>
                <a:satOff val="-22434"/>
                <a:lumOff val="-5294"/>
                <a:alphaOff val="0"/>
                <a:tint val="75000"/>
                <a:shade val="85000"/>
                <a:satMod val="230000"/>
              </a:schemeClr>
            </a:gs>
            <a:gs pos="25000">
              <a:schemeClr val="accent4">
                <a:hueOff val="839916"/>
                <a:satOff val="-22434"/>
                <a:lumOff val="-5294"/>
                <a:alphaOff val="0"/>
                <a:tint val="90000"/>
                <a:shade val="70000"/>
                <a:satMod val="220000"/>
              </a:schemeClr>
            </a:gs>
            <a:gs pos="50000">
              <a:schemeClr val="accent4">
                <a:hueOff val="839916"/>
                <a:satOff val="-22434"/>
                <a:lumOff val="-5294"/>
                <a:alphaOff val="0"/>
                <a:tint val="90000"/>
                <a:shade val="58000"/>
                <a:satMod val="225000"/>
              </a:schemeClr>
            </a:gs>
            <a:gs pos="65000">
              <a:schemeClr val="accent4">
                <a:hueOff val="839916"/>
                <a:satOff val="-22434"/>
                <a:lumOff val="-5294"/>
                <a:alphaOff val="0"/>
                <a:tint val="90000"/>
                <a:shade val="58000"/>
                <a:satMod val="225000"/>
              </a:schemeClr>
            </a:gs>
            <a:gs pos="80000">
              <a:schemeClr val="accent4">
                <a:hueOff val="839916"/>
                <a:satOff val="-22434"/>
                <a:lumOff val="-5294"/>
                <a:alphaOff val="0"/>
                <a:tint val="90000"/>
                <a:shade val="69000"/>
                <a:satMod val="220000"/>
              </a:schemeClr>
            </a:gs>
            <a:gs pos="100000">
              <a:schemeClr val="accent4">
                <a:hueOff val="839916"/>
                <a:satOff val="-22434"/>
                <a:lumOff val="-5294"/>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RESOURCES</a:t>
          </a:r>
          <a:endParaRPr lang="en-US" sz="2800" kern="1200" dirty="0">
            <a:latin typeface="+mn-lt"/>
            <a:cs typeface="Arial" pitchFamily="34" charset="0"/>
          </a:endParaRPr>
        </a:p>
      </dsp:txBody>
      <dsp:txXfrm>
        <a:off x="39295" y="3121915"/>
        <a:ext cx="6246010" cy="726370"/>
      </dsp:txXfrm>
    </dsp:sp>
    <dsp:sp modelId="{E3EA2E48-467C-4CE3-9B78-31BC5321D28C}">
      <dsp:nvSpPr>
        <dsp:cNvPr id="0" name=""/>
        <dsp:cNvSpPr/>
      </dsp:nvSpPr>
      <dsp:spPr>
        <a:xfrm>
          <a:off x="0" y="3887580"/>
          <a:ext cx="6324600" cy="7120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00806" tIns="5080" rIns="28448" bIns="508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solidFill>
              <a:srgbClr val="010101"/>
            </a:solidFill>
            <a:latin typeface="+mn-lt"/>
            <a:cs typeface="Arial" pitchFamily="34" charset="0"/>
          </a:endParaRPr>
        </a:p>
        <a:p>
          <a:pPr marL="228600" lvl="1" indent="-228600" algn="l" defTabSz="977900">
            <a:lnSpc>
              <a:spcPct val="90000"/>
            </a:lnSpc>
            <a:spcBef>
              <a:spcPct val="0"/>
            </a:spcBef>
            <a:spcAft>
              <a:spcPct val="20000"/>
            </a:spcAft>
            <a:buChar char="••"/>
          </a:pPr>
          <a:r>
            <a:rPr lang="en-US" sz="2200" kern="1200" dirty="0" smtClean="0">
              <a:latin typeface="+mn-lt"/>
              <a:cs typeface="Arial" pitchFamily="34" charset="0"/>
            </a:rPr>
            <a:t>Assets Leveraged for Strategy Formulation/ Implementation </a:t>
          </a:r>
          <a:endParaRPr lang="en-US" sz="2200" kern="1200" dirty="0">
            <a:latin typeface="+mn-lt"/>
            <a:cs typeface="Arial" pitchFamily="34" charset="0"/>
          </a:endParaRPr>
        </a:p>
      </dsp:txBody>
      <dsp:txXfrm>
        <a:off x="0" y="3887580"/>
        <a:ext cx="6324600" cy="712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086D8-A4B3-4565-AE2D-6EC8FC1E4A0F}">
      <dsp:nvSpPr>
        <dsp:cNvPr id="0" name=""/>
        <dsp:cNvSpPr/>
      </dsp:nvSpPr>
      <dsp:spPr>
        <a:xfrm>
          <a:off x="0" y="48540"/>
          <a:ext cx="6324600" cy="804960"/>
        </a:xfrm>
        <a:prstGeom prst="roundRect">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CORE COMPETENCIES</a:t>
          </a:r>
          <a:endParaRPr lang="en-US" sz="2800" kern="1200" dirty="0">
            <a:latin typeface="+mn-lt"/>
            <a:cs typeface="Arial" pitchFamily="34" charset="0"/>
          </a:endParaRPr>
        </a:p>
      </dsp:txBody>
      <dsp:txXfrm>
        <a:off x="39295" y="87835"/>
        <a:ext cx="6246010" cy="726370"/>
      </dsp:txXfrm>
    </dsp:sp>
    <dsp:sp modelId="{1BFECF24-72D4-4D06-878E-036CFDD6D14C}">
      <dsp:nvSpPr>
        <dsp:cNvPr id="0" name=""/>
        <dsp:cNvSpPr/>
      </dsp:nvSpPr>
      <dsp:spPr>
        <a:xfrm>
          <a:off x="0" y="853500"/>
          <a:ext cx="6324600" cy="7120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00806" tIns="12700" rIns="71120" bIns="12700" numCol="1" spcCol="1270" anchor="t" anchorCtr="0">
          <a:noAutofit/>
        </a:bodyPr>
        <a:lstStyle/>
        <a:p>
          <a:pPr marL="57150" lvl="1" indent="-57150" algn="l" defTabSz="444500">
            <a:lnSpc>
              <a:spcPct val="90000"/>
            </a:lnSpc>
            <a:spcBef>
              <a:spcPct val="0"/>
            </a:spcBef>
            <a:spcAft>
              <a:spcPct val="20000"/>
            </a:spcAft>
            <a:buChar char="••"/>
          </a:pPr>
          <a:endParaRPr lang="en-US" sz="1000" kern="1200" dirty="0">
            <a:solidFill>
              <a:srgbClr val="010101"/>
            </a:solidFill>
            <a:latin typeface="+mn-lt"/>
            <a:cs typeface="Arial" pitchFamily="34" charset="0"/>
          </a:endParaRPr>
        </a:p>
        <a:p>
          <a:pPr marL="228600" lvl="1" indent="-228600" algn="l" defTabSz="977900">
            <a:lnSpc>
              <a:spcPct val="90000"/>
            </a:lnSpc>
            <a:spcBef>
              <a:spcPct val="0"/>
            </a:spcBef>
            <a:spcAft>
              <a:spcPct val="20000"/>
            </a:spcAft>
            <a:buChar char="••"/>
          </a:pPr>
          <a:r>
            <a:rPr lang="en-US" sz="2200" kern="1200" dirty="0" smtClean="0">
              <a:latin typeface="+mn-lt"/>
              <a:cs typeface="Arial" pitchFamily="34" charset="0"/>
            </a:rPr>
            <a:t>Embedded Strengths Enabling Value-Creation</a:t>
          </a:r>
          <a:endParaRPr lang="en-US" sz="2200" kern="1200" dirty="0">
            <a:latin typeface="+mn-lt"/>
            <a:cs typeface="Arial" pitchFamily="34" charset="0"/>
          </a:endParaRPr>
        </a:p>
      </dsp:txBody>
      <dsp:txXfrm>
        <a:off x="0" y="853500"/>
        <a:ext cx="6324600" cy="712080"/>
      </dsp:txXfrm>
    </dsp:sp>
    <dsp:sp modelId="{FF2F56B1-C962-4AF8-8750-B9A1117FD32C}">
      <dsp:nvSpPr>
        <dsp:cNvPr id="0" name=""/>
        <dsp:cNvSpPr/>
      </dsp:nvSpPr>
      <dsp:spPr>
        <a:xfrm>
          <a:off x="0" y="1565580"/>
          <a:ext cx="6324600" cy="804960"/>
        </a:xfrm>
        <a:prstGeom prst="roundRect">
          <a:avLst/>
        </a:prstGeom>
        <a:solidFill>
          <a:schemeClr val="bg2"/>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solidFill>
                <a:schemeClr val="accent5"/>
              </a:solidFill>
              <a:latin typeface="+mn-lt"/>
              <a:cs typeface="Arial" pitchFamily="34" charset="0"/>
            </a:rPr>
            <a:t>CAPABILITIES</a:t>
          </a:r>
          <a:endParaRPr lang="en-US" sz="2800" kern="1200" dirty="0">
            <a:solidFill>
              <a:schemeClr val="accent5"/>
            </a:solidFill>
            <a:latin typeface="+mn-lt"/>
            <a:cs typeface="Arial" pitchFamily="34" charset="0"/>
          </a:endParaRPr>
        </a:p>
      </dsp:txBody>
      <dsp:txXfrm>
        <a:off x="39295" y="1604875"/>
        <a:ext cx="6246010" cy="726370"/>
      </dsp:txXfrm>
    </dsp:sp>
    <dsp:sp modelId="{8EF97371-922D-44D5-86BE-C5DD98960283}">
      <dsp:nvSpPr>
        <dsp:cNvPr id="0" name=""/>
        <dsp:cNvSpPr/>
      </dsp:nvSpPr>
      <dsp:spPr>
        <a:xfrm>
          <a:off x="0" y="2370540"/>
          <a:ext cx="6324600" cy="7120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00806" tIns="12700" rIns="71120" bIns="12700" numCol="1" spcCol="1270" anchor="t" anchorCtr="0">
          <a:noAutofit/>
        </a:bodyPr>
        <a:lstStyle/>
        <a:p>
          <a:pPr marL="57150" lvl="1" indent="-57150" algn="l" defTabSz="444500">
            <a:lnSpc>
              <a:spcPct val="90000"/>
            </a:lnSpc>
            <a:spcBef>
              <a:spcPct val="0"/>
            </a:spcBef>
            <a:spcAft>
              <a:spcPct val="20000"/>
            </a:spcAft>
            <a:buChar char="••"/>
          </a:pPr>
          <a:endParaRPr lang="en-US" sz="1000" kern="1200" dirty="0">
            <a:solidFill>
              <a:schemeClr val="accent5"/>
            </a:solidFill>
            <a:latin typeface="+mn-lt"/>
            <a:cs typeface="Arial"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accent5"/>
              </a:solidFill>
              <a:latin typeface="+mn-lt"/>
              <a:cs typeface="Arial" pitchFamily="34" charset="0"/>
            </a:rPr>
            <a:t>Strategically Integrated Resources</a:t>
          </a:r>
          <a:endParaRPr lang="en-US" sz="2200" kern="1200" dirty="0">
            <a:solidFill>
              <a:schemeClr val="accent5"/>
            </a:solidFill>
            <a:latin typeface="+mn-lt"/>
            <a:cs typeface="Arial" pitchFamily="34" charset="0"/>
          </a:endParaRPr>
        </a:p>
      </dsp:txBody>
      <dsp:txXfrm>
        <a:off x="0" y="2370540"/>
        <a:ext cx="6324600" cy="712080"/>
      </dsp:txXfrm>
    </dsp:sp>
    <dsp:sp modelId="{A2778C38-6E83-4168-8214-E93C1F346B6C}">
      <dsp:nvSpPr>
        <dsp:cNvPr id="0" name=""/>
        <dsp:cNvSpPr/>
      </dsp:nvSpPr>
      <dsp:spPr>
        <a:xfrm>
          <a:off x="0" y="3082620"/>
          <a:ext cx="6324600" cy="804960"/>
        </a:xfrm>
        <a:prstGeom prst="roundRect">
          <a:avLst/>
        </a:prstGeom>
        <a:solidFill>
          <a:schemeClr val="bg2"/>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solidFill>
                <a:schemeClr val="accent5"/>
              </a:solidFill>
              <a:latin typeface="+mn-lt"/>
              <a:cs typeface="Arial" pitchFamily="34" charset="0"/>
            </a:rPr>
            <a:t>RESOURCES</a:t>
          </a:r>
          <a:endParaRPr lang="en-US" sz="2800" kern="1200" dirty="0">
            <a:solidFill>
              <a:schemeClr val="accent5"/>
            </a:solidFill>
            <a:latin typeface="+mn-lt"/>
            <a:cs typeface="Arial" pitchFamily="34" charset="0"/>
          </a:endParaRPr>
        </a:p>
      </dsp:txBody>
      <dsp:txXfrm>
        <a:off x="39295" y="3121915"/>
        <a:ext cx="6246010" cy="726370"/>
      </dsp:txXfrm>
    </dsp:sp>
    <dsp:sp modelId="{E3EA2E48-467C-4CE3-9B78-31BC5321D28C}">
      <dsp:nvSpPr>
        <dsp:cNvPr id="0" name=""/>
        <dsp:cNvSpPr/>
      </dsp:nvSpPr>
      <dsp:spPr>
        <a:xfrm>
          <a:off x="0" y="3887580"/>
          <a:ext cx="6324600" cy="7120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00806" tIns="5080" rIns="28448" bIns="508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solidFill>
              <a:schemeClr val="accent5"/>
            </a:solidFill>
            <a:latin typeface="+mn-lt"/>
            <a:cs typeface="Arial"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accent5"/>
              </a:solidFill>
              <a:latin typeface="+mn-lt"/>
              <a:cs typeface="Arial" pitchFamily="34" charset="0"/>
            </a:rPr>
            <a:t>Assets Leveraged for Strategy Formulation/ Implementation </a:t>
          </a:r>
          <a:endParaRPr lang="en-US" sz="2200" kern="1200" dirty="0">
            <a:solidFill>
              <a:schemeClr val="accent5"/>
            </a:solidFill>
            <a:latin typeface="+mn-lt"/>
            <a:cs typeface="Arial" pitchFamily="34" charset="0"/>
          </a:endParaRPr>
        </a:p>
      </dsp:txBody>
      <dsp:txXfrm>
        <a:off x="0" y="3887580"/>
        <a:ext cx="6324600" cy="712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FD0F4-7BF9-4157-A963-77469053F89A}" type="datetimeFigureOut">
              <a:rPr lang="en-US" smtClean="0"/>
              <a:pPr/>
              <a:t>10/1/2014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04462-9E32-4573-B3DE-B02ED0601481}" type="slidenum">
              <a:rPr lang="en-US" smtClean="0"/>
              <a:pPr/>
              <a:t>‹#›</a:t>
            </a:fld>
            <a:endParaRPr lang="en-US"/>
          </a:p>
        </p:txBody>
      </p:sp>
    </p:spTree>
    <p:extLst>
      <p:ext uri="{BB962C8B-B14F-4D97-AF65-F5344CB8AC3E}">
        <p14:creationId xmlns:p14="http://schemas.microsoft.com/office/powerpoint/2010/main" val="3792553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525F3-CFD6-4BBA-A626-60F71C23CDBF}" type="datetimeFigureOut">
              <a:rPr lang="en-US" smtClean="0"/>
              <a:pPr/>
              <a:t>10/1/2014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E02E5-0AB3-456D-87DB-05645708439C}" type="slidenum">
              <a:rPr lang="en-US" smtClean="0"/>
              <a:pPr/>
              <a:t>‹#›</a:t>
            </a:fld>
            <a:endParaRPr lang="en-US"/>
          </a:p>
        </p:txBody>
      </p:sp>
    </p:spTree>
    <p:extLst>
      <p:ext uri="{BB962C8B-B14F-4D97-AF65-F5344CB8AC3E}">
        <p14:creationId xmlns:p14="http://schemas.microsoft.com/office/powerpoint/2010/main" val="295825040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432"/>
      </a:spcBef>
      <a:buFont typeface="Arial" pitchFamily="34" charset="0"/>
      <a:buNone/>
      <a:defRPr sz="1200" kern="1200">
        <a:solidFill>
          <a:schemeClr val="tx1"/>
        </a:solidFill>
        <a:latin typeface="Arial" pitchFamily="34" charset="0"/>
        <a:ea typeface="+mn-ea"/>
        <a:cs typeface="Arial" pitchFamily="34" charset="0"/>
      </a:defRPr>
    </a:lvl1pPr>
    <a:lvl2pPr marL="4572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2pPr>
    <a:lvl3pPr marL="9144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3pPr>
    <a:lvl4pPr marL="13716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4pPr>
    <a:lvl5pPr marL="18288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hhe.com/ftrStrategy2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sz="1200" b="0" i="0" kern="1200" dirty="0" smtClean="0">
                <a:solidFill>
                  <a:schemeClr val="tx1"/>
                </a:solidFill>
                <a:latin typeface="Arial" pitchFamily="34" charset="0"/>
                <a:ea typeface="+mn-ea"/>
                <a:cs typeface="Arial" pitchFamily="34" charset="0"/>
              </a:rPr>
              <a:t>Be sure to see experienced and newer versions of the Instructor’s Manual at</a:t>
            </a:r>
            <a:r>
              <a:rPr lang="en-US" sz="1200" b="0" i="0" kern="1200" smtClean="0">
                <a:solidFill>
                  <a:schemeClr val="tx1"/>
                </a:solidFill>
                <a:latin typeface="Arial" pitchFamily="34" charset="0"/>
                <a:ea typeface="+mn-ea"/>
                <a:cs typeface="Arial" pitchFamily="34" charset="0"/>
              </a:rPr>
              <a:t> </a:t>
            </a:r>
            <a:r>
              <a:rPr lang="en-US" b="1" smtClean="0">
                <a:latin typeface="Arial" pitchFamily="34" charset="0"/>
                <a:cs typeface="Arial" pitchFamily="34" charset="0"/>
                <a:hlinkClick r:id="rId3"/>
              </a:rPr>
              <a:t>http://www.mhhe.com/ftrStrategy2e.com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a:t>
            </a:fld>
            <a:endParaRPr lang="en-US" dirty="0"/>
          </a:p>
        </p:txBody>
      </p:sp>
    </p:spTree>
    <p:extLst>
      <p:ext uri="{BB962C8B-B14F-4D97-AF65-F5344CB8AC3E}">
        <p14:creationId xmlns:p14="http://schemas.microsoft.com/office/powerpoint/2010/main" val="3483317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11</a:t>
            </a:fld>
            <a:endParaRPr lang="en-US"/>
          </a:p>
        </p:txBody>
      </p:sp>
    </p:spTree>
    <p:extLst>
      <p:ext uri="{BB962C8B-B14F-4D97-AF65-F5344CB8AC3E}">
        <p14:creationId xmlns:p14="http://schemas.microsoft.com/office/powerpoint/2010/main" val="347912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a:t>
            </a:r>
            <a:r>
              <a:rPr lang="en-US" baseline="0" dirty="0" smtClean="0"/>
              <a:t> </a:t>
            </a:r>
          </a:p>
          <a:p>
            <a:pPr>
              <a:spcBef>
                <a:spcPts val="0"/>
              </a:spcBef>
            </a:pPr>
            <a:endParaRPr lang="en-US" baseline="0" dirty="0" smtClean="0"/>
          </a:p>
          <a:p>
            <a:pPr>
              <a:spcBef>
                <a:spcPts val="0"/>
              </a:spcBef>
            </a:pPr>
            <a:r>
              <a:rPr lang="en-US" baseline="0" dirty="0" smtClean="0"/>
              <a:t>We like to spend a few minutes discussing Honda here. Most students are familiar with them for cars or lawnmowers but very few have considered what it is that ties their businesses together. Highly reliable engines which started small and have now expanded to a broad array of products and categories.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12</a:t>
            </a:fld>
            <a:endParaRPr lang="en-US"/>
          </a:p>
        </p:txBody>
      </p:sp>
    </p:spTree>
    <p:extLst>
      <p:ext uri="{BB962C8B-B14F-4D97-AF65-F5344CB8AC3E}">
        <p14:creationId xmlns:p14="http://schemas.microsoft.com/office/powerpoint/2010/main" val="239917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13</a:t>
            </a:fld>
            <a:endParaRPr lang="en-US"/>
          </a:p>
        </p:txBody>
      </p:sp>
    </p:spTree>
    <p:extLst>
      <p:ext uri="{BB962C8B-B14F-4D97-AF65-F5344CB8AC3E}">
        <p14:creationId xmlns:p14="http://schemas.microsoft.com/office/powerpoint/2010/main" val="269015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the internal analysis and tangible and intangible resources (LO 4-1 and 4-2). </a:t>
            </a: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14</a:t>
            </a:fld>
            <a:endParaRPr lang="en-US"/>
          </a:p>
        </p:txBody>
      </p:sp>
    </p:spTree>
    <p:extLst>
      <p:ext uri="{BB962C8B-B14F-4D97-AF65-F5344CB8AC3E}">
        <p14:creationId xmlns:p14="http://schemas.microsoft.com/office/powerpoint/2010/main" val="42461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r>
              <a:rPr lang="en-US" dirty="0" smtClean="0"/>
              <a:t>Instructors: </a:t>
            </a:r>
          </a:p>
          <a:p>
            <a:pPr>
              <a:spcBef>
                <a:spcPts val="0"/>
              </a:spcBef>
            </a:pPr>
            <a:endParaRPr lang="en-US" dirty="0" smtClean="0"/>
          </a:p>
          <a:p>
            <a:pPr>
              <a:spcBef>
                <a:spcPts val="0"/>
              </a:spcBef>
            </a:pPr>
            <a:r>
              <a:rPr lang="en-US" dirty="0" smtClean="0"/>
              <a:t>The IM suggests</a:t>
            </a:r>
            <a:r>
              <a:rPr lang="en-US" baseline="0" dirty="0" smtClean="0"/>
              <a:t> the following simple class exercise to engage the students further in these concepts of tangible and intangible resources. </a:t>
            </a:r>
          </a:p>
          <a:p>
            <a:pPr>
              <a:spcBef>
                <a:spcPts val="0"/>
              </a:spcBef>
            </a:pPr>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Assign some of the examples in Exhibit 4.3 to a different team and ask them to develop a list of the tangible resources,</a:t>
            </a:r>
          </a:p>
          <a:p>
            <a:r>
              <a:rPr lang="en-US" sz="1200" b="0" i="0" u="none" strike="noStrike" kern="1200" baseline="0" dirty="0" smtClean="0">
                <a:solidFill>
                  <a:schemeClr val="tx1"/>
                </a:solidFill>
                <a:latin typeface="Arial" pitchFamily="34" charset="0"/>
                <a:ea typeface="+mn-ea"/>
                <a:cs typeface="Arial" pitchFamily="34" charset="0"/>
              </a:rPr>
              <a:t>intangible resources, and capabilities that are needed to deliver the core competency of the firm.</a:t>
            </a:r>
          </a:p>
          <a:p>
            <a:endParaRPr lang="en-US" sz="1200" b="0" i="0" u="none" strike="noStrike" kern="1200" baseline="0" dirty="0" smtClean="0">
              <a:solidFill>
                <a:schemeClr val="tx1"/>
              </a:solidFill>
              <a:latin typeface="Arial" pitchFamily="34" charset="0"/>
              <a:ea typeface="+mn-ea"/>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15</a:t>
            </a:fld>
            <a:endParaRPr lang="en-US"/>
          </a:p>
        </p:txBody>
      </p:sp>
    </p:spTree>
    <p:extLst>
      <p:ext uri="{BB962C8B-B14F-4D97-AF65-F5344CB8AC3E}">
        <p14:creationId xmlns:p14="http://schemas.microsoft.com/office/powerpoint/2010/main" val="93745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the internal analysis and tangible and intangible resources (LO 4-1 and 4-2). </a:t>
            </a: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16</a:t>
            </a:fld>
            <a:endParaRPr lang="en-US"/>
          </a:p>
        </p:txBody>
      </p:sp>
    </p:spTree>
    <p:extLst>
      <p:ext uri="{BB962C8B-B14F-4D97-AF65-F5344CB8AC3E}">
        <p14:creationId xmlns:p14="http://schemas.microsoft.com/office/powerpoint/2010/main" val="2931723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17</a:t>
            </a:fld>
            <a:endParaRPr lang="en-US"/>
          </a:p>
        </p:txBody>
      </p:sp>
    </p:spTree>
    <p:extLst>
      <p:ext uri="{BB962C8B-B14F-4D97-AF65-F5344CB8AC3E}">
        <p14:creationId xmlns:p14="http://schemas.microsoft.com/office/powerpoint/2010/main" val="1450221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r>
              <a:rPr lang="en-US" baseline="0" dirty="0" smtClean="0"/>
              <a:t> </a:t>
            </a:r>
          </a:p>
          <a:p>
            <a:endParaRPr lang="en-US" baseline="0" dirty="0" smtClean="0"/>
          </a:p>
          <a:p>
            <a:r>
              <a:rPr lang="en-US" baseline="0" dirty="0" smtClean="0"/>
              <a:t>We suggest spending a few minutes on these assumptions as though they may seem “common sense” we find they are often not commonly thought about.  </a:t>
            </a:r>
          </a:p>
          <a:p>
            <a:endParaRPr lang="en-US" baseline="0" dirty="0" smtClean="0"/>
          </a:p>
          <a:p>
            <a:r>
              <a:rPr lang="en-US" baseline="0" dirty="0" smtClean="0"/>
              <a:t>The IM has a couple of suggestions for classroom discussion starters. </a:t>
            </a:r>
          </a:p>
          <a:p>
            <a:r>
              <a:rPr lang="en-US" sz="1200" b="0" i="0" u="none" strike="noStrike" kern="1200" baseline="0" dirty="0" smtClean="0">
                <a:solidFill>
                  <a:schemeClr val="tx1"/>
                </a:solidFill>
                <a:latin typeface="Arial" pitchFamily="34" charset="0"/>
                <a:ea typeface="+mn-ea"/>
                <a:cs typeface="Arial" pitchFamily="34" charset="0"/>
              </a:rPr>
              <a:t>Invite students to identify examples of resource heterogeneity within an industry: For example, compare the search algorithm capability of Microsoft (Bing) versus Google or the economies of scale of Wal-Mart versus Target, or the app store content for Android, Apple, Microsoft, and Blackberry.</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Invite students to identify examples of resource immobility within an industry: For example, long patent lives for proprietary drugs, long-term licenses for access to petroleum reserves (usually 20 years or more), trademark protection for valuable Disney characters, or copyright protection for the Harry Potter books and licensing.</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18</a:t>
            </a:fld>
            <a:endParaRPr lang="en-US"/>
          </a:p>
        </p:txBody>
      </p:sp>
    </p:spTree>
    <p:extLst>
      <p:ext uri="{BB962C8B-B14F-4D97-AF65-F5344CB8AC3E}">
        <p14:creationId xmlns:p14="http://schemas.microsoft.com/office/powerpoint/2010/main" val="303306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case exercise on this section of the textbook. It builds student confidence on the VRIO framework by looking at a short case on Nintendo (LO 4-4). </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We recommend describing each of the four characteristics of the VRIO analysis separately in your lecture. Of particular note is that the fourth characteristic is actually about the organization or firm itself rather than its resources. This point is often difficult for students to grasp, as they are often not used to ordering their thoughts into levels of analysis, so it is worth emphasizing. </a:t>
            </a:r>
          </a:p>
          <a:p>
            <a:endParaRPr lang="en-US" sz="1200" b="0" i="0" u="none" strike="noStrike" kern="1200" baseline="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19</a:t>
            </a:fld>
            <a:endParaRPr lang="en-US"/>
          </a:p>
        </p:txBody>
      </p:sp>
    </p:spTree>
    <p:extLst>
      <p:ext uri="{BB962C8B-B14F-4D97-AF65-F5344CB8AC3E}">
        <p14:creationId xmlns:p14="http://schemas.microsoft.com/office/powerpoint/2010/main" val="2787896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case exercise on this section of the textbook. It builds student confidence on the VRIO framework by looking at a short case on Nintendo (LO 4-4). </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An example of VRIO analysis from the IM is below.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The commercialization of the CAT scanner provides a classic example for a VRIO analysis, in which direct imitation through a work around allowed a second mover not only to mitigate the innovator’s advantage but also to gain and even sustain a competitive advantage. Based on internal research, the British conglomerate EMI developed and launched the computed axial tomography (CAT) scanner. This technology, for which EMI received several patents, can take </a:t>
            </a:r>
            <a:r>
              <a:rPr lang="en-US" sz="1200" b="0" i="0" u="none" strike="noStrike" kern="1200" baseline="0" dirty="0" err="1" smtClean="0">
                <a:solidFill>
                  <a:schemeClr val="tx1"/>
                </a:solidFill>
                <a:latin typeface="Arial" pitchFamily="34" charset="0"/>
                <a:ea typeface="+mn-ea"/>
                <a:cs typeface="Arial" pitchFamily="34" charset="0"/>
              </a:rPr>
              <a:t>threedimensional</a:t>
            </a:r>
            <a:r>
              <a:rPr lang="en-US" sz="1200" b="0" i="0" u="none" strike="noStrike" kern="1200" baseline="0" dirty="0" smtClean="0">
                <a:solidFill>
                  <a:schemeClr val="tx1"/>
                </a:solidFill>
                <a:latin typeface="Arial" pitchFamily="34" charset="0"/>
                <a:ea typeface="+mn-ea"/>
                <a:cs typeface="Arial" pitchFamily="34" charset="0"/>
              </a:rPr>
              <a:t> pictures of the human body and is considered to be the most important breakthrough in radiology since the discovery of X-rays. The invention of the CAT scanner also paved the way for follow-up innovations like nuclear magnetic resonance imaging (MRI). Despite its initial success, EMI lost out quickly to GE Medical Systems (GEMS). How can the innovator with a patent-protected technology lose out to a follower? GEMS was able to reverse-engineer EMI’s CAT scanner to produce a model that worked around EMI’s patents. Moreover, GEMS was able to leverage important complementary resources such as financing, large-scale manufacturing, and a wide distribution and marketing network. While EMI clearly possessed a valuable and rare resource, it was not able to protect itself from GE’s substitution attempt.</a:t>
            </a:r>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20</a:t>
            </a:fld>
            <a:endParaRPr lang="en-US"/>
          </a:p>
        </p:txBody>
      </p:sp>
    </p:spTree>
    <p:extLst>
      <p:ext uri="{BB962C8B-B14F-4D97-AF65-F5344CB8AC3E}">
        <p14:creationId xmlns:p14="http://schemas.microsoft.com/office/powerpoint/2010/main" val="256465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3</a:t>
            </a:fld>
            <a:endParaRPr lang="en-US"/>
          </a:p>
        </p:txBody>
      </p:sp>
    </p:spTree>
    <p:extLst>
      <p:ext uri="{BB962C8B-B14F-4D97-AF65-F5344CB8AC3E}">
        <p14:creationId xmlns:p14="http://schemas.microsoft.com/office/powerpoint/2010/main" val="4283558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100" dirty="0" smtClean="0">
                <a:latin typeface="Arial" pitchFamily="34" charset="0"/>
                <a:cs typeface="Arial" pitchFamily="34" charset="0"/>
              </a:rPr>
              <a:t>Instructors: </a:t>
            </a:r>
          </a:p>
          <a:p>
            <a:pPr fontAlgn="ctr"/>
            <a:endParaRPr lang="en-US" sz="1100" dirty="0" smtClean="0">
              <a:latin typeface="Arial" pitchFamily="34" charset="0"/>
              <a:cs typeface="Arial" pitchFamily="34" charset="0"/>
            </a:endParaRPr>
          </a:p>
          <a:p>
            <a:pPr fontAlgn="ctr"/>
            <a:r>
              <a:rPr lang="en-US" sz="1100" dirty="0" smtClean="0">
                <a:latin typeface="Arial" pitchFamily="34" charset="0"/>
                <a:cs typeface="Arial" pitchFamily="34" charset="0"/>
              </a:rPr>
              <a:t>Small Group Exercise #2 (page 124) extends the ideas from this</a:t>
            </a:r>
            <a:r>
              <a:rPr lang="en-US" sz="1100" baseline="0" dirty="0" smtClean="0">
                <a:latin typeface="Arial" pitchFamily="34" charset="0"/>
                <a:cs typeface="Arial" pitchFamily="34" charset="0"/>
              </a:rPr>
              <a:t> strategy highlight into some thoughtful questions for the students to discuss in small break out sessions. </a:t>
            </a:r>
          </a:p>
          <a:p>
            <a:pPr fontAlgn="ctr"/>
            <a:endParaRPr lang="en-US" sz="1100" baseline="0" dirty="0" smtClean="0">
              <a:latin typeface="Arial" pitchFamily="34" charset="0"/>
              <a:cs typeface="Arial" pitchFamily="34" charset="0"/>
            </a:endParaRPr>
          </a:p>
          <a:p>
            <a:pPr fontAlgn="ctr"/>
            <a:r>
              <a:rPr lang="en-US" sz="1100" baseline="0" dirty="0" smtClean="0">
                <a:latin typeface="Arial" pitchFamily="34" charset="0"/>
                <a:cs typeface="Arial" pitchFamily="34" charset="0"/>
              </a:rPr>
              <a:t>You may want to update Groupon info before your class to have information on where the firm has gone since the press time of the text.  http://www.groupon.com/</a:t>
            </a:r>
          </a:p>
          <a:p>
            <a:pPr fontAlgn="ctr"/>
            <a:endParaRPr lang="en-US" sz="1100" baseline="0"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For year 2013, the stock market responded positively to a new strategy to develop a network of warehouses to support the sale of goods, growth in business</a:t>
            </a:r>
          </a:p>
          <a:p>
            <a:r>
              <a:rPr lang="en-US" sz="1200" b="0" i="0" u="none" strike="noStrike" kern="1200" baseline="0" dirty="0" smtClean="0">
                <a:solidFill>
                  <a:schemeClr val="tx1"/>
                </a:solidFill>
                <a:latin typeface="Arial" pitchFamily="34" charset="0"/>
                <a:ea typeface="+mn-ea"/>
                <a:cs typeface="Arial" pitchFamily="34" charset="0"/>
              </a:rPr>
              <a:t>through their mobile app, rapid growth in North American revenue, a shift away from pushing deals through email to a marketplace for deals that users that users can pull when they want them, and firing of CEO Andrew Mason.</a:t>
            </a:r>
            <a:endParaRPr lang="en-US" sz="1100" dirty="0" smtClean="0">
              <a:latin typeface="Arial" pitchFamily="34" charset="0"/>
              <a:cs typeface="Arial" pitchFamily="34" charset="0"/>
            </a:endParaRPr>
          </a:p>
          <a:p>
            <a:pPr>
              <a:spcBef>
                <a:spcPts val="0"/>
              </a:spcBef>
            </a:pPr>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21</a:t>
            </a:fld>
            <a:endParaRPr lang="en-US" dirty="0"/>
          </a:p>
        </p:txBody>
      </p:sp>
    </p:spTree>
    <p:extLst>
      <p:ext uri="{BB962C8B-B14F-4D97-AF65-F5344CB8AC3E}">
        <p14:creationId xmlns:p14="http://schemas.microsoft.com/office/powerpoint/2010/main" val="1820368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There are four conditions above and beyond core competencies that can help a firm protect and sustain a competitive advantage. If one of any of these four is present, the firm can strengthen its basis for competitive advantage, increasing its chance to be sustainable over a longer period of time.</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Students typically have a good feel for these two mechanisms however the two on the next slide seem to take more explanation and examples. </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22</a:t>
            </a:fld>
            <a:endParaRPr lang="en-US"/>
          </a:p>
        </p:txBody>
      </p:sp>
    </p:spTree>
    <p:extLst>
      <p:ext uri="{BB962C8B-B14F-4D97-AF65-F5344CB8AC3E}">
        <p14:creationId xmlns:p14="http://schemas.microsoft.com/office/powerpoint/2010/main" val="108912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 </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Some students may need some additional explanation of the differences between causal ambiguity and social complexity. In some sense, this is natural because there is a relationship between these two items. Social complexity can be </a:t>
            </a:r>
            <a:r>
              <a:rPr lang="en-US" sz="1200" b="0" i="1" u="none" strike="noStrike" kern="1200" baseline="0" dirty="0" smtClean="0">
                <a:solidFill>
                  <a:schemeClr val="tx1"/>
                </a:solidFill>
                <a:latin typeface="Arial" pitchFamily="34" charset="0"/>
                <a:ea typeface="+mn-ea"/>
                <a:cs typeface="Arial" pitchFamily="34" charset="0"/>
              </a:rPr>
              <a:t>one reason </a:t>
            </a:r>
            <a:r>
              <a:rPr lang="en-US" sz="1200" b="0" i="0" u="none" strike="noStrike" kern="1200" baseline="0" dirty="0" smtClean="0">
                <a:solidFill>
                  <a:schemeClr val="tx1"/>
                </a:solidFill>
                <a:latin typeface="Arial" pitchFamily="34" charset="0"/>
                <a:ea typeface="+mn-ea"/>
                <a:cs typeface="Arial" pitchFamily="34" charset="0"/>
              </a:rPr>
              <a:t>for causal ambiguity.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Causal ambiguity is pointing to the fact that we can’t identify within the firm specifically how the firm has been able to be successful. Social complexity relates to interactions of multiple elements in the business model. </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23</a:t>
            </a:fld>
            <a:endParaRPr lang="en-US"/>
          </a:p>
        </p:txBody>
      </p:sp>
    </p:spTree>
    <p:extLst>
      <p:ext uri="{BB962C8B-B14F-4D97-AF65-F5344CB8AC3E}">
        <p14:creationId xmlns:p14="http://schemas.microsoft.com/office/powerpoint/2010/main" val="2658543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25</a:t>
            </a:fld>
            <a:endParaRPr lang="en-US"/>
          </a:p>
        </p:txBody>
      </p:sp>
    </p:spTree>
    <p:extLst>
      <p:ext uri="{BB962C8B-B14F-4D97-AF65-F5344CB8AC3E}">
        <p14:creationId xmlns:p14="http://schemas.microsoft.com/office/powerpoint/2010/main" val="1926264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fontScale="85000" lnSpcReduction="10000"/>
          </a:bodyPr>
          <a:lstStyle/>
          <a:p>
            <a:r>
              <a:rPr lang="en-US" dirty="0" smtClean="0"/>
              <a:t>Instructors: </a:t>
            </a:r>
          </a:p>
          <a:p>
            <a:endParaRPr lang="en-US" dirty="0" smtClean="0"/>
          </a:p>
          <a:p>
            <a:r>
              <a:rPr lang="en-US" dirty="0" smtClean="0"/>
              <a:t>The second discussion question</a:t>
            </a:r>
            <a:r>
              <a:rPr lang="en-US" baseline="0" dirty="0" smtClean="0"/>
              <a:t> on ethical and social issues (page 123) relates to resource loss of key personnel. Below are some thoughts on this discussion point from the IM. </a:t>
            </a:r>
          </a:p>
          <a:p>
            <a:endParaRPr lang="en-US" baseline="0" dirty="0" smtClean="0"/>
          </a:p>
          <a:p>
            <a:r>
              <a:rPr lang="en-US" sz="1200" b="1" i="0" u="none" strike="noStrike" kern="1200" baseline="0" dirty="0" smtClean="0">
                <a:solidFill>
                  <a:schemeClr val="tx1"/>
                </a:solidFill>
                <a:latin typeface="Arial" pitchFamily="34" charset="0"/>
                <a:ea typeface="+mn-ea"/>
                <a:cs typeface="Arial" pitchFamily="34" charset="0"/>
              </a:rPr>
              <a:t>The chapter mentions that one type of resource flow is the loss of key personnel who move to another firm. Assume that the human resources department of your firm has started running ads and billboards for open positions near the office of your top competitor. Your firm is also running Google ads on a keyword search for this same competitor. Is there anything unethical about this activity? Would your view change if this key competitor had just announced a major layoff?</a:t>
            </a:r>
          </a:p>
          <a:p>
            <a:endParaRPr lang="en-US" sz="1200" b="1"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Students will have a variety of viewpoints on this matter. As a matter of practice, the other firm can also run ads outside “my firm” as well. Effective managers recognize many of their best employees will have headhunters call them with jobs at competitors, for example. The best counter to this situation is keeping an open dialogue with the associates at the firm so you know why they come to work every morning. If they are fairly satisfied with their current assignments and job situation, they will not answer the competitor ads, nor the headhunter phone calls. We find this does often change the student’s perspective on the situation. Some of the most ardent in favor of an ethical violation in the first question now see it has a bridge to a fresh employment option for employees who did, or may be about to, lose their jobs.</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26</a:t>
            </a:fld>
            <a:endParaRPr lang="en-US"/>
          </a:p>
        </p:txBody>
      </p:sp>
    </p:spTree>
    <p:extLst>
      <p:ext uri="{BB962C8B-B14F-4D97-AF65-F5344CB8AC3E}">
        <p14:creationId xmlns:p14="http://schemas.microsoft.com/office/powerpoint/2010/main" val="1272246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Instructors:</a:t>
            </a:r>
            <a:r>
              <a:rPr lang="en-US" baseline="0" dirty="0" smtClean="0"/>
              <a:t> </a:t>
            </a:r>
          </a:p>
          <a:p>
            <a:endParaRPr lang="en-US" baseline="0" dirty="0" smtClean="0"/>
          </a:p>
          <a:p>
            <a:r>
              <a:rPr lang="en-US" baseline="0" dirty="0" smtClean="0"/>
              <a:t>The following is a further discussion of this exhibit from the IM. There is also an extensive discussion of Circuit City in the IM. </a:t>
            </a:r>
          </a:p>
          <a:p>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The investments can be several different types. It could be money, but it could also be people or time invested in building intangible resource stocks. The outflow can be key employees that leave the organization or the lack of organizational memory, causing the same lesson to be learned several times.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A useful example of dynamic capabilities in action is IBM’s success at transforming itself from a hardware company to a services company. IBM—nicknamed Big Blue—helped kick-start the PC revolution in 1981 by setting an open standard in the computer industry with the introduction of the IBM PC running on an Intel 8088 chip and a Microsoft operating system (MS-DOS). Ironically, in the years following, IBM nearly vanished after experiencing the full force of that revolution, because its executives believed that the future of computing lay in mainframe and mini-computers that would be produced by fully integrated companies. However, with an open standard in personal computing, the entire industry value chain disintegrated, and many new firms entered into its different stages .This in turn led to a strategic misfit for IBM, which</a:t>
            </a:r>
          </a:p>
          <a:p>
            <a:r>
              <a:rPr lang="en-US" sz="1200" b="0" i="0" u="none" strike="noStrike" kern="1200" baseline="0" dirty="0" smtClean="0">
                <a:solidFill>
                  <a:schemeClr val="tx1"/>
                </a:solidFill>
                <a:latin typeface="Arial" pitchFamily="34" charset="0"/>
                <a:ea typeface="+mn-ea"/>
                <a:cs typeface="Arial" pitchFamily="34" charset="0"/>
              </a:rPr>
              <a:t>resulted in a competitive </a:t>
            </a:r>
            <a:r>
              <a:rPr lang="en-US" sz="1200" b="0" i="1" u="none" strike="noStrike" kern="1200" baseline="0" dirty="0" smtClean="0">
                <a:solidFill>
                  <a:schemeClr val="tx1"/>
                </a:solidFill>
                <a:latin typeface="Arial" pitchFamily="34" charset="0"/>
                <a:ea typeface="+mn-ea"/>
                <a:cs typeface="Arial" pitchFamily="34" charset="0"/>
              </a:rPr>
              <a:t>dis</a:t>
            </a:r>
            <a:r>
              <a:rPr lang="en-US" sz="1200" b="0" i="0" u="none" strike="noStrike" kern="1200" baseline="0" dirty="0" smtClean="0">
                <a:solidFill>
                  <a:schemeClr val="tx1"/>
                </a:solidFill>
                <a:latin typeface="Arial" pitchFamily="34" charset="0"/>
                <a:ea typeface="+mn-ea"/>
                <a:cs typeface="Arial" pitchFamily="34" charset="0"/>
              </a:rPr>
              <a:t>advantage. Rather than breaking up IBM into independent businesses, Gerstner refocused the company on satisfying market needs, which demanded sophisticated IT services. Keeping IBM together as one entity allowed Gerstner to integrate hardware, software, and services to provide sophisticated solutions to customers’ IT challenges. IBM was also quick to capitalize on the emergence of the Internet to add further value to its business solutions. They also moved quickly to sell their PC business when substitution from tablet computers were just beginning to impact demand.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The IBM of today is an agile and nimble global IT-services company. You might want to show the NY Times video “How does Watson Work?” to accompany this discussion.</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27</a:t>
            </a:fld>
            <a:endParaRPr lang="en-US"/>
          </a:p>
        </p:txBody>
      </p:sp>
    </p:spTree>
    <p:extLst>
      <p:ext uri="{BB962C8B-B14F-4D97-AF65-F5344CB8AC3E}">
        <p14:creationId xmlns:p14="http://schemas.microsoft.com/office/powerpoint/2010/main" val="127162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b="0" dirty="0" smtClean="0">
                <a:latin typeface="Arial" pitchFamily="34" charset="0"/>
                <a:cs typeface="Arial" pitchFamily="34" charset="0"/>
              </a:rPr>
              <a:t>Instructors:</a:t>
            </a:r>
            <a:r>
              <a:rPr lang="en-US" sz="1200" b="0" baseline="0" dirty="0" smtClean="0">
                <a:latin typeface="Arial" pitchFamily="34" charset="0"/>
                <a:cs typeface="Arial" pitchFamily="34" charset="0"/>
              </a:rPr>
              <a:t> </a:t>
            </a:r>
          </a:p>
          <a:p>
            <a:endParaRPr lang="en-US" sz="1200" b="1" baseline="0" dirty="0" smtClean="0">
              <a:latin typeface="Arial" pitchFamily="34" charset="0"/>
              <a:cs typeface="Arial" pitchFamily="34" charset="0"/>
            </a:endParaRPr>
          </a:p>
          <a:p>
            <a:r>
              <a:rPr lang="en-US" sz="1200" b="1" dirty="0" smtClean="0">
                <a:latin typeface="Arial" pitchFamily="34" charset="0"/>
                <a:cs typeface="Arial" pitchFamily="34" charset="0"/>
              </a:rPr>
              <a:t> </a:t>
            </a:r>
            <a:r>
              <a:rPr lang="en-US" sz="1200" b="0" i="0" u="none" strike="noStrike" kern="1200" baseline="0" dirty="0" smtClean="0">
                <a:solidFill>
                  <a:schemeClr val="tx1"/>
                </a:solidFill>
                <a:latin typeface="Arial" pitchFamily="34" charset="0"/>
                <a:ea typeface="+mn-ea"/>
                <a:cs typeface="Arial" pitchFamily="34" charset="0"/>
              </a:rPr>
              <a:t>The Value Chain describes the internal activities a firm engages in when transforming inputs into outputs. The concept is general enough to be applied to basically any firm, from those in old-line manufacturing industries to those in high-tech ones or even service firms.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We find that fewer students today have actually seen something “made.” This can create some confusion regarding the differences between primary and support activities. You may ask if any of the students have worked in any sort of manufacturing or process-related business. Using an example of a product or service will help the students frame the differences between primary and support functions.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Students may be interested in watching this 4 minute video showing the manufacturing of a Tesla Motors Model S in California. http://www.youtube.com/watch?v=8_lfxPI5ObM</a:t>
            </a:r>
          </a:p>
          <a:p>
            <a:endParaRPr lang="en-US" sz="1200" b="0" i="0" u="none" strike="noStrike" kern="1200" baseline="0" dirty="0" smtClean="0">
              <a:solidFill>
                <a:schemeClr val="tx1"/>
              </a:solidFill>
              <a:latin typeface="Arial" pitchFamily="34" charset="0"/>
              <a:ea typeface="+mn-ea"/>
              <a:cs typeface="Arial" pitchFamily="34" charset="0"/>
            </a:endParaRPr>
          </a:p>
          <a:p>
            <a:endParaRPr lang="en-US" sz="1200" dirty="0" smtClean="0">
              <a:latin typeface="Arial" pitchFamily="34" charset="0"/>
              <a:cs typeface="Arial" pitchFamily="34" charset="0"/>
            </a:endParaRPr>
          </a:p>
          <a:p>
            <a:pPr fontAlgn="ctr">
              <a:spcBef>
                <a:spcPts val="0"/>
              </a:spcBef>
            </a:pPr>
            <a:endParaRPr lang="en-US" sz="1200" dirty="0" smtClean="0">
              <a:latin typeface="Arial" pitchFamily="34" charset="0"/>
              <a:cs typeface="Arial" pitchFamily="34" charset="0"/>
            </a:endParaRPr>
          </a:p>
          <a:p>
            <a:pPr>
              <a:spcBef>
                <a:spcPts val="0"/>
              </a:spcBef>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28</a:t>
            </a:fld>
            <a:endParaRPr lang="en-US"/>
          </a:p>
        </p:txBody>
      </p:sp>
    </p:spTree>
    <p:extLst>
      <p:ext uri="{BB962C8B-B14F-4D97-AF65-F5344CB8AC3E}">
        <p14:creationId xmlns:p14="http://schemas.microsoft.com/office/powerpoint/2010/main" val="1616995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Instructors:</a:t>
            </a:r>
            <a:r>
              <a:rPr lang="en-US" baseline="0" dirty="0" smtClean="0"/>
              <a:t> </a:t>
            </a:r>
          </a:p>
          <a:p>
            <a:endParaRPr lang="en-US" baseline="0" dirty="0" smtClean="0"/>
          </a:p>
          <a:p>
            <a:r>
              <a:rPr lang="en-US" baseline="0" dirty="0" smtClean="0"/>
              <a:t>The IM has a suggested activity to solidify student understanding of this firm level value chain tool building from discussion question 2 on McDonald’s. </a:t>
            </a:r>
          </a:p>
          <a:p>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Draw the students’ attention to Exhibit 4.8. Ask them to identify at least one activity in each category. Taking the consumers’ perspective should be easy for them and they are likely to identify research and development of new menu items and sourcing high quality ingredients at good prices as generating the most value for them. They are likely to identify supply chain management as critical to cost control. Some of them may have experience working for McDonalds or another fast food restaurant. If so, they should be able to identify the major cost structure drivers as: store labor, food wastage, and foot traffic per store. They may also note the importance of getting the maximum impact and reach from advertising and sales promotion programs. If your course is a capstone that focuses on integrating theory across functional areas, you might also ask the students to download the spreadsheet of McDonalds financial highlights. By analyzing these statements they should be able to see the high level of SG&amp;A (mainly marketing) and the high operating costs for company-owned stores. They also should identify the importance of franchise operations to market share, cash flow, and margins, showing that service to franchisees is critically important.</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1" i="0" u="none" strike="noStrike" kern="1200" baseline="0" dirty="0" smtClean="0">
                <a:solidFill>
                  <a:schemeClr val="tx1"/>
                </a:solidFill>
                <a:latin typeface="Arial" pitchFamily="34" charset="0"/>
                <a:ea typeface="+mn-ea"/>
                <a:cs typeface="Arial" pitchFamily="34" charset="0"/>
              </a:rPr>
              <a:t>In the last few years, McDonald’s has made a lot of changes to its menu, adding more healthy choices and more higher-priced items, such as those offered in </a:t>
            </a:r>
            <a:r>
              <a:rPr lang="en-US" sz="1200" b="1" i="0" u="none" strike="noStrike" kern="1200" baseline="0" dirty="0" err="1" smtClean="0">
                <a:solidFill>
                  <a:schemeClr val="tx1"/>
                </a:solidFill>
                <a:latin typeface="Arial" pitchFamily="34" charset="0"/>
                <a:ea typeface="+mn-ea"/>
                <a:cs typeface="Arial" pitchFamily="34" charset="0"/>
              </a:rPr>
              <a:t>McCafé</a:t>
            </a:r>
            <a:r>
              <a:rPr lang="en-US" sz="1200" b="1" i="0" u="none" strike="noStrike" kern="1200" baseline="0" dirty="0" smtClean="0">
                <a:solidFill>
                  <a:schemeClr val="tx1"/>
                </a:solidFill>
                <a:latin typeface="Arial" pitchFamily="34" charset="0"/>
                <a:ea typeface="+mn-ea"/>
                <a:cs typeface="Arial" pitchFamily="34" charset="0"/>
              </a:rPr>
              <a:t> (e.g., premium roast coffee, </a:t>
            </a:r>
            <a:r>
              <a:rPr lang="en-US" sz="1200" b="1" i="0" u="none" strike="noStrike" kern="1200" baseline="0" dirty="0" err="1" smtClean="0">
                <a:solidFill>
                  <a:schemeClr val="tx1"/>
                </a:solidFill>
                <a:latin typeface="Arial" pitchFamily="34" charset="0"/>
                <a:ea typeface="+mn-ea"/>
                <a:cs typeface="Arial" pitchFamily="34" charset="0"/>
              </a:rPr>
              <a:t>frappé</a:t>
            </a:r>
            <a:r>
              <a:rPr lang="en-US" sz="1200" b="1" i="0" u="none" strike="noStrike" kern="1200" baseline="0" dirty="0" smtClean="0">
                <a:solidFill>
                  <a:schemeClr val="tx1"/>
                </a:solidFill>
                <a:latin typeface="Arial" pitchFamily="34" charset="0"/>
                <a:ea typeface="+mn-ea"/>
                <a:cs typeface="Arial" pitchFamily="34" charset="0"/>
              </a:rPr>
              <a:t>, and fruit smoothies), and has also enhanced its in-restaurant services (e.g., free, unlimited Wi-Fi, newer interiors). Did McDonald’s new priorities—in terms of a broader, healthier menu and an improved in-restaurant experience—require changes to its traditional value chain activities? If so, how? Try to be as specific as possible in comparing the McDonald’s from the recent past (focusing on low-cost burgers) to the McDonald’s today.</a:t>
            </a:r>
          </a:p>
          <a:p>
            <a:r>
              <a:rPr lang="en-US" sz="1200" b="0" i="0" u="none" strike="noStrike" kern="1200" baseline="0" dirty="0" smtClean="0">
                <a:solidFill>
                  <a:schemeClr val="tx1"/>
                </a:solidFill>
                <a:latin typeface="Arial" pitchFamily="34" charset="0"/>
                <a:ea typeface="+mn-ea"/>
                <a:cs typeface="Arial" pitchFamily="34" charset="0"/>
              </a:rPr>
              <a:t>Invite students to check out McDonalds corporate blog to get a real-time update and an international perspective. The students should be able to identify differences in R&amp;D, marketing, and design &amp; engineering, but most importantly, they should identify the impact on the supply chain </a:t>
            </a:r>
            <a:r>
              <a:rPr lang="en-US" sz="1200" b="0" i="0" u="none" strike="noStrike" kern="1200" baseline="0" dirty="0" err="1" smtClean="0">
                <a:solidFill>
                  <a:schemeClr val="tx1"/>
                </a:solidFill>
                <a:latin typeface="Arial" pitchFamily="34" charset="0"/>
                <a:ea typeface="+mn-ea"/>
                <a:cs typeface="Arial" pitchFamily="34" charset="0"/>
              </a:rPr>
              <a:t>processees</a:t>
            </a:r>
            <a:r>
              <a:rPr lang="en-US" sz="1200" b="0" i="0" u="none" strike="noStrike" kern="1200" baseline="0" dirty="0" smtClean="0">
                <a:solidFill>
                  <a:schemeClr val="tx1"/>
                </a:solidFill>
                <a:latin typeface="Arial" pitchFamily="34" charset="0"/>
                <a:ea typeface="+mn-ea"/>
                <a:cs typeface="Arial" pitchFamily="34" charset="0"/>
              </a:rPr>
              <a:t> of incorporating more fresh, less frozen food ingredients.</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29</a:t>
            </a:fld>
            <a:endParaRPr lang="en-US"/>
          </a:p>
        </p:txBody>
      </p:sp>
    </p:spTree>
    <p:extLst>
      <p:ext uri="{BB962C8B-B14F-4D97-AF65-F5344CB8AC3E}">
        <p14:creationId xmlns:p14="http://schemas.microsoft.com/office/powerpoint/2010/main" val="1075376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fontAlgn="ctr">
              <a:spcBef>
                <a:spcPts val="0"/>
              </a:spcBef>
            </a:pPr>
            <a:r>
              <a:rPr lang="en-US" sz="1200" dirty="0" smtClean="0">
                <a:latin typeface="Arial" pitchFamily="34" charset="0"/>
                <a:cs typeface="Arial" pitchFamily="34" charset="0"/>
              </a:rPr>
              <a:t>Instructors:</a:t>
            </a:r>
          </a:p>
          <a:p>
            <a:pPr fontAlgn="ctr">
              <a:spcBef>
                <a:spcPts val="0"/>
              </a:spcBef>
            </a:pPr>
            <a:endParaRPr lang="en-US" sz="1200"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We find that fewer students today have actually seen something “made.” This can create some confusion regarding the differences between primary and support activities. You may ask if any of the students have worked in any sort of manufacturing or process-related business. Using an example of a product or service will help the students frame the differences between primary and support functions.</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Students may be interested in watching this 4 minute video showing the manufacturing of a Tesla Motors Model S in California. http://www.youtube.com/watch?v=8_lfxPI5ObM</a:t>
            </a:r>
          </a:p>
          <a:p>
            <a:endParaRPr lang="en-US" sz="1200" b="0" i="0" u="none" strike="noStrike" kern="1200" baseline="0" dirty="0" smtClean="0">
              <a:solidFill>
                <a:schemeClr val="tx1"/>
              </a:solidFill>
              <a:latin typeface="Arial" pitchFamily="34" charset="0"/>
              <a:ea typeface="+mn-ea"/>
              <a:cs typeface="Arial" pitchFamily="34" charset="0"/>
            </a:endParaRPr>
          </a:p>
          <a:p>
            <a:endParaRPr lang="en-US" sz="1200" dirty="0" smtClean="0">
              <a:latin typeface="Arial" pitchFamily="34" charset="0"/>
              <a:cs typeface="Arial" pitchFamily="34" charset="0"/>
            </a:endParaRPr>
          </a:p>
          <a:p>
            <a:pPr fontAlgn="ctr">
              <a:spcBef>
                <a:spcPts val="0"/>
              </a:spcBef>
            </a:pPr>
            <a:endParaRPr lang="en-US" sz="1200" dirty="0" smtClean="0">
              <a:latin typeface="Arial" pitchFamily="34" charset="0"/>
              <a:cs typeface="Arial" pitchFamily="34" charset="0"/>
            </a:endParaRPr>
          </a:p>
          <a:p>
            <a:pPr>
              <a:spcBef>
                <a:spcPts val="0"/>
              </a:spcBef>
            </a:pPr>
            <a:endParaRPr lang="en-US" dirty="0" smtClean="0"/>
          </a:p>
          <a:p>
            <a:endParaRPr lang="en-US" dirty="0" smtClean="0"/>
          </a:p>
          <a:p>
            <a:pPr fontAlgn="ctr">
              <a:spcBef>
                <a:spcPts val="0"/>
              </a:spcBef>
            </a:pPr>
            <a:endParaRPr lang="en-US"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30</a:t>
            </a:fld>
            <a:endParaRPr lang="en-US"/>
          </a:p>
        </p:txBody>
      </p:sp>
    </p:spTree>
    <p:extLst>
      <p:ext uri="{BB962C8B-B14F-4D97-AF65-F5344CB8AC3E}">
        <p14:creationId xmlns:p14="http://schemas.microsoft.com/office/powerpoint/2010/main" val="361199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31</a:t>
            </a:fld>
            <a:endParaRPr lang="en-US"/>
          </a:p>
        </p:txBody>
      </p:sp>
    </p:spTree>
    <p:extLst>
      <p:ext uri="{BB962C8B-B14F-4D97-AF65-F5344CB8AC3E}">
        <p14:creationId xmlns:p14="http://schemas.microsoft.com/office/powerpoint/2010/main" val="390956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3" indent="0">
              <a:buFont typeface="Arial" pitchFamily="34" charset="0"/>
              <a:buNone/>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4</a:t>
            </a:fld>
            <a:endParaRPr lang="en-US"/>
          </a:p>
        </p:txBody>
      </p:sp>
    </p:spTree>
    <p:extLst>
      <p:ext uri="{BB962C8B-B14F-4D97-AF65-F5344CB8AC3E}">
        <p14:creationId xmlns:p14="http://schemas.microsoft.com/office/powerpoint/2010/main" val="231993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Arial" pitchFamily="34" charset="0"/>
                <a:cs typeface="Arial" pitchFamily="34" charset="0"/>
              </a:rPr>
              <a:t>  </a:t>
            </a:r>
          </a:p>
          <a:p>
            <a:r>
              <a:rPr lang="en-US" sz="1200" kern="1200" dirty="0" smtClean="0">
                <a:solidFill>
                  <a:schemeClr val="tx1"/>
                </a:solidFill>
                <a:effectLst/>
                <a:latin typeface="Arial" pitchFamily="34" charset="0"/>
                <a:cs typeface="Arial" pitchFamily="34" charset="0"/>
              </a:rPr>
              <a:t>Instructors: </a:t>
            </a:r>
          </a:p>
          <a:p>
            <a:endParaRPr lang="en-US" sz="1200" kern="1200" dirty="0" smtClean="0">
              <a:solidFill>
                <a:schemeClr val="tx1"/>
              </a:solidFill>
              <a:effectLst/>
              <a:latin typeface="Arial" pitchFamily="34" charset="0"/>
              <a:cs typeface="Arial" pitchFamily="34" charset="0"/>
            </a:endParaRPr>
          </a:p>
          <a:p>
            <a:r>
              <a:rPr lang="en-US" sz="1200" kern="1200" dirty="0" smtClean="0">
                <a:solidFill>
                  <a:schemeClr val="tx1"/>
                </a:solidFill>
                <a:effectLst/>
                <a:latin typeface="Arial" pitchFamily="34" charset="0"/>
                <a:cs typeface="Arial" pitchFamily="34" charset="0"/>
              </a:rPr>
              <a:t>A</a:t>
            </a:r>
            <a:r>
              <a:rPr lang="en-US" sz="1200" kern="1200" baseline="0" dirty="0" smtClean="0">
                <a:solidFill>
                  <a:schemeClr val="tx1"/>
                </a:solidFill>
                <a:effectLst/>
                <a:latin typeface="Arial" pitchFamily="34" charset="0"/>
                <a:cs typeface="Arial" pitchFamily="34" charset="0"/>
              </a:rPr>
              <a:t> SWOT analysis is still one of the most widely used tools of strategy in industry. </a:t>
            </a:r>
            <a:endParaRPr lang="en-US" sz="1200" kern="1200" dirty="0" smtClean="0">
              <a:solidFill>
                <a:schemeClr val="tx1"/>
              </a:solidFill>
              <a:effectLst/>
              <a:latin typeface="Arial" pitchFamily="34" charset="0"/>
              <a:cs typeface="Arial" pitchFamily="34" charset="0"/>
            </a:endParaRPr>
          </a:p>
          <a:p>
            <a:endParaRPr lang="en-US" sz="1200" kern="1200" dirty="0" smtClean="0">
              <a:solidFill>
                <a:schemeClr val="tx1"/>
              </a:solidFill>
              <a:effectLst/>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We bring together the concepts of this chapter’s internal analysis with those of Chapter 3 about outside the firm in the SWOT analysis. In addition to simply using the SWOT analysis appropriately, an additional step is required to make it a truly useful tool in the strategic management process: making decisions about how to create competitive advantage from the elements listed in the SWOT categories. It is for this reason we bring in the SWOT matrix tool here. The matrix adds alternatives, which are developed from the SWOT elements. This is a critically important step that helps to drive strategy out of the analysis phase and toward the implementation stage, because as we have already learned (from </a:t>
            </a:r>
            <a:r>
              <a:rPr lang="en-US" sz="1200" b="0" i="0" u="none" strike="noStrike" kern="1200" baseline="0" dirty="0" err="1" smtClean="0">
                <a:solidFill>
                  <a:schemeClr val="tx1"/>
                </a:solidFill>
                <a:latin typeface="Arial" pitchFamily="34" charset="0"/>
                <a:ea typeface="+mn-ea"/>
                <a:cs typeface="Arial" pitchFamily="34" charset="0"/>
              </a:rPr>
              <a:t>Mintzberg</a:t>
            </a:r>
            <a:r>
              <a:rPr lang="en-US" sz="1200" b="0" i="0" u="none" strike="noStrike" kern="1200" baseline="0" dirty="0" smtClean="0">
                <a:solidFill>
                  <a:schemeClr val="tx1"/>
                </a:solidFill>
                <a:latin typeface="Arial" pitchFamily="34" charset="0"/>
                <a:ea typeface="+mn-ea"/>
                <a:cs typeface="Arial" pitchFamily="34" charset="0"/>
              </a:rPr>
              <a:t> in Chapter 2), a strategy that has no action behind it is not really a strategy at all! Alternatives build plans that match the organization’s strengths to its opportunities, minimize or address its weaknesses, and compete in the face of its threats.</a:t>
            </a:r>
          </a:p>
          <a:p>
            <a:endParaRPr lang="en-US" sz="1200" b="0" i="0" u="none" strike="noStrike" kern="1200" baseline="0" dirty="0" smtClean="0">
              <a:solidFill>
                <a:schemeClr val="tx1"/>
              </a:solidFill>
              <a:effectLst/>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You may want to use one of the mini-cases in the text as a basis for inviting students to brainstorm alternatives for each box in the diagram in Exhibit 4.9. </a:t>
            </a:r>
          </a:p>
          <a:p>
            <a:endParaRPr lang="en-US" sz="1200" kern="1200" dirty="0" smtClean="0">
              <a:solidFill>
                <a:schemeClr val="tx1"/>
              </a:solidFill>
              <a:effectLst/>
              <a:latin typeface="Arial" pitchFamily="34" charset="0"/>
              <a:cs typeface="Arial" pitchFamily="34" charset="0"/>
            </a:endParaRPr>
          </a:p>
          <a:p>
            <a:pPr fontAlgn="ctr">
              <a:spcBef>
                <a:spcPct val="0"/>
              </a:spcBef>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32</a:t>
            </a:fld>
            <a:endParaRPr lang="en-US"/>
          </a:p>
        </p:txBody>
      </p:sp>
    </p:spTree>
    <p:extLst>
      <p:ext uri="{BB962C8B-B14F-4D97-AF65-F5344CB8AC3E}">
        <p14:creationId xmlns:p14="http://schemas.microsoft.com/office/powerpoint/2010/main" val="1520726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spcBef>
                <a:spcPct val="0"/>
              </a:spcBef>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34</a:t>
            </a:fld>
            <a:endParaRPr lang="en-US"/>
          </a:p>
        </p:txBody>
      </p:sp>
    </p:spTree>
    <p:extLst>
      <p:ext uri="{BB962C8B-B14F-4D97-AF65-F5344CB8AC3E}">
        <p14:creationId xmlns:p14="http://schemas.microsoft.com/office/powerpoint/2010/main" val="4093297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nSpc>
                <a:spcPct val="110000"/>
              </a:lnSpc>
              <a:spcBef>
                <a:spcPts val="0"/>
              </a:spcBef>
            </a:pPr>
            <a:r>
              <a:rPr lang="en-US" sz="1200" dirty="0" smtClean="0">
                <a:latin typeface="Arial" pitchFamily="34" charset="0"/>
                <a:cs typeface="Arial" pitchFamily="34" charset="0"/>
              </a:rPr>
              <a:t>Instructors: </a:t>
            </a:r>
          </a:p>
          <a:p>
            <a:pPr>
              <a:lnSpc>
                <a:spcPct val="110000"/>
              </a:lnSpc>
              <a:spcBef>
                <a:spcPts val="0"/>
              </a:spcBef>
            </a:pPr>
            <a:endParaRPr lang="en-US" sz="1200" dirty="0" smtClean="0">
              <a:latin typeface="Arial" pitchFamily="34" charset="0"/>
              <a:cs typeface="Arial" pitchFamily="34" charset="0"/>
            </a:endParaRPr>
          </a:p>
          <a:p>
            <a:pPr>
              <a:lnSpc>
                <a:spcPct val="110000"/>
              </a:lnSpc>
              <a:spcBef>
                <a:spcPts val="0"/>
              </a:spcBef>
            </a:pPr>
            <a:r>
              <a:rPr lang="en-US" sz="1200" dirty="0" smtClean="0">
                <a:latin typeface="Arial" pitchFamily="34" charset="0"/>
                <a:cs typeface="Arial" pitchFamily="34" charset="0"/>
              </a:rPr>
              <a:t>The IM has some thoughts on</a:t>
            </a:r>
            <a:r>
              <a:rPr lang="en-US" sz="1200" baseline="0" dirty="0" smtClean="0">
                <a:latin typeface="Arial" pitchFamily="34" charset="0"/>
                <a:cs typeface="Arial" pitchFamily="34" charset="0"/>
              </a:rPr>
              <a:t> the discussion questions provided here (page 120 of the text). Below is a synopsis of the IM. </a:t>
            </a:r>
          </a:p>
          <a:p>
            <a:pPr>
              <a:lnSpc>
                <a:spcPct val="110000"/>
              </a:lnSpc>
              <a:spcBef>
                <a:spcPts val="0"/>
              </a:spcBef>
            </a:pPr>
            <a:endParaRPr lang="en-US" sz="1200" baseline="0" dirty="0" smtClean="0">
              <a:latin typeface="Arial" pitchFamily="34" charset="0"/>
              <a:cs typeface="Arial" pitchFamily="34" charset="0"/>
            </a:endParaRPr>
          </a:p>
          <a:p>
            <a:r>
              <a:rPr lang="en-US" sz="1200" b="1" i="0" u="none" strike="noStrike" kern="1200" baseline="0" dirty="0" smtClean="0">
                <a:solidFill>
                  <a:schemeClr val="tx1"/>
                </a:solidFill>
                <a:latin typeface="Arial" pitchFamily="34" charset="0"/>
                <a:ea typeface="+mn-ea"/>
                <a:cs typeface="Arial" pitchFamily="34" charset="0"/>
              </a:rPr>
              <a:t>What would it take for Nike’s approach to turn from a strength into a</a:t>
            </a:r>
          </a:p>
          <a:p>
            <a:r>
              <a:rPr lang="en-US" sz="1200" b="1" i="0" u="none" strike="noStrike" kern="1200" baseline="0" dirty="0" smtClean="0">
                <a:solidFill>
                  <a:schemeClr val="tx1"/>
                </a:solidFill>
                <a:latin typeface="Arial" pitchFamily="34" charset="0"/>
                <a:ea typeface="+mn-ea"/>
                <a:cs typeface="Arial" pitchFamily="34" charset="0"/>
              </a:rPr>
              <a:t>weakness? Did this tipping point already occur? Why or why not?</a:t>
            </a:r>
          </a:p>
          <a:p>
            <a:r>
              <a:rPr lang="en-US" sz="1200" b="0" i="0" u="none" strike="noStrike" kern="1200" baseline="0" dirty="0" smtClean="0">
                <a:solidFill>
                  <a:schemeClr val="tx1"/>
                </a:solidFill>
                <a:latin typeface="Arial" pitchFamily="34" charset="0"/>
                <a:ea typeface="+mn-ea"/>
                <a:cs typeface="Arial" pitchFamily="34" charset="0"/>
              </a:rPr>
              <a:t>Students are likely to point out that Nike’s competence in creating heroes by focusing on athletes from disadvantaged backgrounds can lead and has led to public relations nightmares. It is risky. The key to this discussion is to draw in the students’ knowledge from their marketing courses on how closely brand image is tied to celebrity endorsers public image. </a:t>
            </a:r>
          </a:p>
          <a:p>
            <a:r>
              <a:rPr lang="en-US" sz="1200" b="1" i="0" u="none" strike="noStrike" kern="1200" baseline="0" dirty="0" smtClean="0">
                <a:solidFill>
                  <a:schemeClr val="tx1"/>
                </a:solidFill>
                <a:latin typeface="Arial" pitchFamily="34" charset="0"/>
                <a:ea typeface="+mn-ea"/>
                <a:cs typeface="Arial" pitchFamily="34" charset="0"/>
              </a:rPr>
              <a:t>What recommendations would you have for Phil Knight and Nike? Can you identify a way to “reframe” the</a:t>
            </a:r>
          </a:p>
          <a:p>
            <a:r>
              <a:rPr lang="en-US" sz="1200" b="1" i="0" u="none" strike="noStrike" kern="1200" baseline="0" dirty="0" smtClean="0">
                <a:solidFill>
                  <a:schemeClr val="tx1"/>
                </a:solidFill>
                <a:latin typeface="Arial" pitchFamily="34" charset="0"/>
                <a:ea typeface="+mn-ea"/>
                <a:cs typeface="Arial" pitchFamily="34" charset="0"/>
              </a:rPr>
              <a:t>competency of creating heroes? Or a new way to think of heroes that would continue to build the brand?</a:t>
            </a:r>
          </a:p>
          <a:p>
            <a:r>
              <a:rPr lang="en-US" sz="1200" b="0" i="0" u="none" strike="noStrike" kern="1200" baseline="0" dirty="0" smtClean="0">
                <a:solidFill>
                  <a:schemeClr val="tx1"/>
                </a:solidFill>
                <a:latin typeface="Arial" pitchFamily="34" charset="0"/>
                <a:ea typeface="+mn-ea"/>
                <a:cs typeface="Arial" pitchFamily="34" charset="0"/>
              </a:rPr>
              <a:t>An obvious way of diversifying risk is to spread endorsement funds across multiple athletes, this reduces the positive impact of each association on the brand, but it also reduces the negative impacts of a “failed hero”. Students may come up with many new ideas on how to build heroes. One such concept that would lower the firms risk is to reduce the emphasis on heroes that have risen from disadvantaged circumstances to heroes who serve the community through charitable activities. </a:t>
            </a:r>
          </a:p>
          <a:p>
            <a:r>
              <a:rPr lang="en-US" sz="1200" b="1" i="0" u="none" strike="noStrike" kern="1200" baseline="0" dirty="0" smtClean="0">
                <a:solidFill>
                  <a:schemeClr val="tx1"/>
                </a:solidFill>
                <a:latin typeface="Arial" pitchFamily="34" charset="0"/>
                <a:ea typeface="+mn-ea"/>
                <a:cs typeface="Arial" pitchFamily="34" charset="0"/>
              </a:rPr>
              <a:t>If you are a competitor of Nike (such as Adidas, Under </a:t>
            </a:r>
            <a:r>
              <a:rPr lang="en-US" sz="1200" b="1" i="0" u="none" strike="noStrike" kern="1200" baseline="0" dirty="0" err="1" smtClean="0">
                <a:solidFill>
                  <a:schemeClr val="tx1"/>
                </a:solidFill>
                <a:latin typeface="Arial" pitchFamily="34" charset="0"/>
                <a:ea typeface="+mn-ea"/>
                <a:cs typeface="Arial" pitchFamily="34" charset="0"/>
              </a:rPr>
              <a:t>Armour</a:t>
            </a:r>
            <a:r>
              <a:rPr lang="en-US" sz="1200" b="1" i="0" u="none" strike="noStrike" kern="1200" baseline="0" dirty="0" smtClean="0">
                <a:solidFill>
                  <a:schemeClr val="tx1"/>
                </a:solidFill>
                <a:latin typeface="Arial" pitchFamily="34" charset="0"/>
                <a:ea typeface="+mn-ea"/>
                <a:cs typeface="Arial" pitchFamily="34" charset="0"/>
              </a:rPr>
              <a:t>, New Balance, or Li </a:t>
            </a:r>
            <a:r>
              <a:rPr lang="en-US" sz="1200" b="1" i="0" u="none" strike="noStrike" kern="1200" baseline="0" dirty="0" err="1" smtClean="0">
                <a:solidFill>
                  <a:schemeClr val="tx1"/>
                </a:solidFill>
                <a:latin typeface="Arial" pitchFamily="34" charset="0"/>
                <a:ea typeface="+mn-ea"/>
                <a:cs typeface="Arial" pitchFamily="34" charset="0"/>
              </a:rPr>
              <a:t>Ning</a:t>
            </a:r>
            <a:r>
              <a:rPr lang="en-US" sz="1200" b="1" i="0" u="none" strike="noStrike" kern="1200" baseline="0" dirty="0" smtClean="0">
                <a:solidFill>
                  <a:schemeClr val="tx1"/>
                </a:solidFill>
                <a:latin typeface="Arial" pitchFamily="34" charset="0"/>
                <a:ea typeface="+mn-ea"/>
                <a:cs typeface="Arial" pitchFamily="34" charset="0"/>
              </a:rPr>
              <a:t>), how could you exploit</a:t>
            </a:r>
          </a:p>
          <a:p>
            <a:r>
              <a:rPr lang="en-US" sz="1200" b="1" i="0" u="none" strike="noStrike" kern="1200" baseline="0" dirty="0" smtClean="0">
                <a:solidFill>
                  <a:schemeClr val="tx1"/>
                </a:solidFill>
                <a:latin typeface="Arial" pitchFamily="34" charset="0"/>
                <a:ea typeface="+mn-ea"/>
                <a:cs typeface="Arial" pitchFamily="34" charset="0"/>
              </a:rPr>
              <a:t>Nike’s apparent vulnerability? Provide a set of concrete recommendations.</a:t>
            </a:r>
          </a:p>
          <a:p>
            <a:r>
              <a:rPr lang="en-US" sz="1200" b="0" i="0" u="none" strike="noStrike" kern="1200" baseline="0" dirty="0" smtClean="0">
                <a:solidFill>
                  <a:schemeClr val="tx1"/>
                </a:solidFill>
                <a:latin typeface="Arial" pitchFamily="34" charset="0"/>
                <a:ea typeface="+mn-ea"/>
                <a:cs typeface="Arial" pitchFamily="34" charset="0"/>
              </a:rPr>
              <a:t>Students should find this a rich topic for creative thinking. Encourage them to identify both offensive and defensive tactics. Ideas might include: keeping disgraced endorsers in the limelight, developing endorsement deals with other athletes, creating campaigns based on the idea that everyone is a hero to someone, or creating endorsement deals with child athletes. AACSB 2013 Standard 9 Thinking creatively</a:t>
            </a:r>
            <a:r>
              <a:rPr lang="en-US" sz="1200" dirty="0" smtClean="0">
                <a:latin typeface="Arial" pitchFamily="34" charset="0"/>
                <a:cs typeface="Arial" pitchFamily="34" charset="0"/>
              </a:rPr>
              <a:t> </a:t>
            </a:r>
          </a:p>
        </p:txBody>
      </p:sp>
      <p:sp>
        <p:nvSpPr>
          <p:cNvPr id="4" name="Slide Number Placeholder 3"/>
          <p:cNvSpPr>
            <a:spLocks noGrp="1"/>
          </p:cNvSpPr>
          <p:nvPr>
            <p:ph type="sldNum" sz="quarter" idx="10"/>
          </p:nvPr>
        </p:nvSpPr>
        <p:spPr/>
        <p:txBody>
          <a:bodyPr/>
          <a:lstStyle/>
          <a:p>
            <a:fld id="{12EE02E5-0AB3-456D-87DB-05645708439C}" type="slidenum">
              <a:rPr lang="en-US" smtClean="0"/>
              <a:pPr/>
              <a:t>35</a:t>
            </a:fld>
            <a:endParaRPr lang="en-US"/>
          </a:p>
        </p:txBody>
      </p:sp>
    </p:spTree>
    <p:extLst>
      <p:ext uri="{BB962C8B-B14F-4D97-AF65-F5344CB8AC3E}">
        <p14:creationId xmlns:p14="http://schemas.microsoft.com/office/powerpoint/2010/main" val="3032038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36</a:t>
            </a:fld>
            <a:endParaRPr lang="en-US"/>
          </a:p>
        </p:txBody>
      </p:sp>
    </p:spTree>
    <p:extLst>
      <p:ext uri="{BB962C8B-B14F-4D97-AF65-F5344CB8AC3E}">
        <p14:creationId xmlns:p14="http://schemas.microsoft.com/office/powerpoint/2010/main" val="862316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37</a:t>
            </a:fld>
            <a:endParaRPr lang="en-US"/>
          </a:p>
        </p:txBody>
      </p:sp>
    </p:spTree>
    <p:extLst>
      <p:ext uri="{BB962C8B-B14F-4D97-AF65-F5344CB8AC3E}">
        <p14:creationId xmlns:p14="http://schemas.microsoft.com/office/powerpoint/2010/main" val="660748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sz="1200" kern="120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38</a:t>
            </a:fld>
            <a:endParaRPr lang="en-US"/>
          </a:p>
        </p:txBody>
      </p:sp>
    </p:spTree>
    <p:extLst>
      <p:ext uri="{BB962C8B-B14F-4D97-AF65-F5344CB8AC3E}">
        <p14:creationId xmlns:p14="http://schemas.microsoft.com/office/powerpoint/2010/main" val="3557224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39</a:t>
            </a:fld>
            <a:endParaRPr lang="en-US"/>
          </a:p>
        </p:txBody>
      </p:sp>
    </p:spTree>
    <p:extLst>
      <p:ext uri="{BB962C8B-B14F-4D97-AF65-F5344CB8AC3E}">
        <p14:creationId xmlns:p14="http://schemas.microsoft.com/office/powerpoint/2010/main" val="3304740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40</a:t>
            </a:fld>
            <a:endParaRPr lang="en-US"/>
          </a:p>
        </p:txBody>
      </p:sp>
    </p:spTree>
    <p:extLst>
      <p:ext uri="{BB962C8B-B14F-4D97-AF65-F5344CB8AC3E}">
        <p14:creationId xmlns:p14="http://schemas.microsoft.com/office/powerpoint/2010/main" val="3941179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41</a:t>
            </a:fld>
            <a:endParaRPr lang="en-US"/>
          </a:p>
        </p:txBody>
      </p:sp>
    </p:spTree>
    <p:extLst>
      <p:ext uri="{BB962C8B-B14F-4D97-AF65-F5344CB8AC3E}">
        <p14:creationId xmlns:p14="http://schemas.microsoft.com/office/powerpoint/2010/main" val="751656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42</a:t>
            </a:fld>
            <a:endParaRPr lang="en-US"/>
          </a:p>
        </p:txBody>
      </p:sp>
    </p:spTree>
    <p:extLst>
      <p:ext uri="{BB962C8B-B14F-4D97-AF65-F5344CB8AC3E}">
        <p14:creationId xmlns:p14="http://schemas.microsoft.com/office/powerpoint/2010/main" val="2354310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876800"/>
          </a:xfrm>
        </p:spPr>
        <p:txBody>
          <a:bodyPr>
            <a:normAutofit/>
          </a:bodyPr>
          <a:lstStyle/>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endParaRPr lang="en-US" b="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5</a:t>
            </a:fld>
            <a:endParaRPr lang="en-US"/>
          </a:p>
        </p:txBody>
      </p:sp>
    </p:spTree>
    <p:extLst>
      <p:ext uri="{BB962C8B-B14F-4D97-AF65-F5344CB8AC3E}">
        <p14:creationId xmlns:p14="http://schemas.microsoft.com/office/powerpoint/2010/main" val="2349425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43</a:t>
            </a:fld>
            <a:endParaRPr lang="en-US"/>
          </a:p>
        </p:txBody>
      </p:sp>
    </p:spTree>
    <p:extLst>
      <p:ext uri="{BB962C8B-B14F-4D97-AF65-F5344CB8AC3E}">
        <p14:creationId xmlns:p14="http://schemas.microsoft.com/office/powerpoint/2010/main" val="685797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44</a:t>
            </a:fld>
            <a:endParaRPr lang="en-US"/>
          </a:p>
        </p:txBody>
      </p:sp>
    </p:spTree>
    <p:extLst>
      <p:ext uri="{BB962C8B-B14F-4D97-AF65-F5344CB8AC3E}">
        <p14:creationId xmlns:p14="http://schemas.microsoft.com/office/powerpoint/2010/main" val="352339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6</a:t>
            </a:fld>
            <a:endParaRPr lang="en-US"/>
          </a:p>
        </p:txBody>
      </p:sp>
    </p:spTree>
    <p:extLst>
      <p:ext uri="{BB962C8B-B14F-4D97-AF65-F5344CB8AC3E}">
        <p14:creationId xmlns:p14="http://schemas.microsoft.com/office/powerpoint/2010/main" val="396735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Instructors:</a:t>
            </a:r>
            <a:r>
              <a:rPr lang="en-US" baseline="0" dirty="0" smtClean="0"/>
              <a:t> </a:t>
            </a:r>
          </a:p>
          <a:p>
            <a:r>
              <a:rPr lang="en-US" baseline="0" dirty="0" smtClean="0"/>
              <a:t>This brief case is designed to provide material for an internal analysis of Nike’s core competencies that led it to a commanding market share in both basketball and running shoes.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7</a:t>
            </a:fld>
            <a:endParaRPr lang="en-US"/>
          </a:p>
        </p:txBody>
      </p:sp>
    </p:spTree>
    <p:extLst>
      <p:ext uri="{BB962C8B-B14F-4D97-AF65-F5344CB8AC3E}">
        <p14:creationId xmlns:p14="http://schemas.microsoft.com/office/powerpoint/2010/main" val="369104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8</a:t>
            </a:fld>
            <a:endParaRPr lang="en-US"/>
          </a:p>
        </p:txBody>
      </p:sp>
    </p:spTree>
    <p:extLst>
      <p:ext uri="{BB962C8B-B14F-4D97-AF65-F5344CB8AC3E}">
        <p14:creationId xmlns:p14="http://schemas.microsoft.com/office/powerpoint/2010/main" val="82866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lnSpcReduction="10000"/>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video case exercise on this section of the textbook. It builds student confidence on internal analysis and covers human capital in particular (LO 4-1). </a:t>
            </a:r>
          </a:p>
          <a:p>
            <a:pPr>
              <a:spcBef>
                <a:spcPts val="0"/>
              </a:spcBef>
            </a:pPr>
            <a:endParaRPr lang="en-US" dirty="0" smtClean="0"/>
          </a:p>
          <a:p>
            <a:r>
              <a:rPr lang="en-US" dirty="0" smtClean="0"/>
              <a:t>Exhibit 4.3 has a number of examples of firms with their</a:t>
            </a:r>
            <a:r>
              <a:rPr lang="en-US" baseline="0" dirty="0" smtClean="0"/>
              <a:t> core competencies and applications. </a:t>
            </a:r>
          </a:p>
          <a:p>
            <a:endParaRPr lang="en-US" baseline="0" dirty="0" smtClean="0"/>
          </a:p>
          <a:p>
            <a:r>
              <a:rPr lang="en-US" dirty="0" smtClean="0"/>
              <a:t>The</a:t>
            </a:r>
            <a:r>
              <a:rPr lang="en-US" baseline="0" dirty="0" smtClean="0"/>
              <a:t> IM notes the Starbucks min-case (</a:t>
            </a:r>
            <a:r>
              <a:rPr lang="en-US" b="1" baseline="0" dirty="0" smtClean="0"/>
              <a:t>MiniCase6</a:t>
            </a:r>
            <a:r>
              <a:rPr lang="en-US" baseline="0" dirty="0" smtClean="0"/>
              <a:t> at the end of the core chapters in the text) would be a good example to use in discussing resources, capabilities and core competencies. </a:t>
            </a:r>
          </a:p>
          <a:p>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Encourage students to work in small group to develop a list of resources for a simple case, then a list of capabilities. When they have spent a few moments on this, call on various groups to allow you to create a list of resources and capabilities on the board.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As an example using the Starbucks mini-case, you might discuss how Starbucks’ resource of exclusive supply contracts with superior coffee growers, combined with Starbucks’ capabilities to roast coffee and to train highly skilled baristas, enables them to create a core competence of superior tasting coffee. In a capstone course, you might use this exercise to illustrate the interaction of business level strategy and marketing functional strategy.</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9</a:t>
            </a:fld>
            <a:endParaRPr lang="en-US"/>
          </a:p>
        </p:txBody>
      </p:sp>
    </p:spTree>
    <p:extLst>
      <p:ext uri="{BB962C8B-B14F-4D97-AF65-F5344CB8AC3E}">
        <p14:creationId xmlns:p14="http://schemas.microsoft.com/office/powerpoint/2010/main" val="3198366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r>
              <a:rPr lang="en-US" dirty="0" smtClean="0"/>
              <a:t>This figure can be used to transition from the external view of Chapter 3 to the internal</a:t>
            </a:r>
            <a:r>
              <a:rPr lang="en-US" baseline="0" dirty="0" smtClean="0"/>
              <a:t> view here in Chapter 4. </a:t>
            </a:r>
          </a:p>
          <a:p>
            <a:endParaRPr lang="en-US" baseline="0" dirty="0" smtClean="0"/>
          </a:p>
          <a:p>
            <a:r>
              <a:rPr lang="en-US" baseline="0" dirty="0" smtClean="0"/>
              <a:t>From the IM: </a:t>
            </a:r>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You might want to begin your lecture by returning to the illustration of peeling back layers of an onion to show students the</a:t>
            </a:r>
          </a:p>
          <a:p>
            <a:r>
              <a:rPr lang="en-US" sz="1200" b="0" i="0" u="none" strike="noStrike" kern="1200" baseline="0" dirty="0" smtClean="0">
                <a:solidFill>
                  <a:schemeClr val="tx1"/>
                </a:solidFill>
                <a:latin typeface="Arial" pitchFamily="34" charset="0"/>
                <a:ea typeface="+mn-ea"/>
                <a:cs typeface="Arial" pitchFamily="34" charset="0"/>
              </a:rPr>
              <a:t>strategic analysis process of beginning in the broad macro-environment, closing in to the industry environment, and then</a:t>
            </a:r>
          </a:p>
          <a:p>
            <a:r>
              <a:rPr lang="en-US" sz="1200" b="0" i="0" u="none" strike="noStrike" kern="1200" baseline="0" dirty="0" smtClean="0">
                <a:solidFill>
                  <a:schemeClr val="tx1"/>
                </a:solidFill>
                <a:latin typeface="Arial" pitchFamily="34" charset="0"/>
                <a:ea typeface="+mn-ea"/>
                <a:cs typeface="Arial" pitchFamily="34" charset="0"/>
              </a:rPr>
              <a:t>finally reaching the firm environment. Refer here to Exhibit 4.2 to help students put external and internal analysis in context.</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Core competencies allow a firm to differentiate its products and services from those of its rivals, creating higher value for</a:t>
            </a:r>
          </a:p>
          <a:p>
            <a:r>
              <a:rPr lang="en-US" sz="1200" b="0" i="0" u="none" strike="noStrike" kern="1200" baseline="0" dirty="0" smtClean="0">
                <a:solidFill>
                  <a:schemeClr val="tx1"/>
                </a:solidFill>
                <a:latin typeface="Arial" pitchFamily="34" charset="0"/>
                <a:ea typeface="+mn-ea"/>
                <a:cs typeface="Arial" pitchFamily="34" charset="0"/>
              </a:rPr>
              <a:t>the customer or offering products and services of comparable value at lower cost. The important point here is that</a:t>
            </a:r>
          </a:p>
          <a:p>
            <a:r>
              <a:rPr lang="en-US" sz="1200" b="0" i="0" u="none" strike="noStrike" kern="1200" baseline="0" dirty="0" smtClean="0">
                <a:solidFill>
                  <a:schemeClr val="tx1"/>
                </a:solidFill>
                <a:latin typeface="Arial" pitchFamily="34" charset="0"/>
                <a:ea typeface="+mn-ea"/>
                <a:cs typeface="Arial" pitchFamily="34" charset="0"/>
              </a:rPr>
              <a:t>competitive advantage can be driven by core competencies.</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10</a:t>
            </a:fld>
            <a:endParaRPr lang="en-US"/>
          </a:p>
        </p:txBody>
      </p:sp>
    </p:spTree>
    <p:extLst>
      <p:ext uri="{BB962C8B-B14F-4D97-AF65-F5344CB8AC3E}">
        <p14:creationId xmlns:p14="http://schemas.microsoft.com/office/powerpoint/2010/main" val="3394885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othaermel - 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r="877"/>
          <a:stretch>
            <a:fillRect/>
          </a:stretch>
        </p:blipFill>
        <p:spPr bwMode="auto">
          <a:xfrm>
            <a:off x="0" y="1828800"/>
            <a:ext cx="9144000" cy="4495800"/>
          </a:xfrm>
          <a:prstGeom prst="rect">
            <a:avLst/>
          </a:prstGeom>
          <a:noFill/>
          <a:ln w="9525">
            <a:noFill/>
            <a:miter lim="800000"/>
            <a:headEnd/>
            <a:tailEnd/>
          </a:ln>
        </p:spPr>
      </p:pic>
      <p:sp>
        <p:nvSpPr>
          <p:cNvPr id="11" name="Text Placeholder 10"/>
          <p:cNvSpPr>
            <a:spLocks noGrp="1"/>
          </p:cNvSpPr>
          <p:nvPr>
            <p:ph type="body" sz="quarter" idx="13" hasCustomPrompt="1"/>
          </p:nvPr>
        </p:nvSpPr>
        <p:spPr>
          <a:xfrm>
            <a:off x="228600" y="5029200"/>
            <a:ext cx="5029200" cy="533400"/>
          </a:xfrm>
        </p:spPr>
        <p:txBody>
          <a:bodyPr>
            <a:noAutofit/>
          </a:bodyPr>
          <a:lstStyle>
            <a:lvl1pPr>
              <a:buFontTx/>
              <a:buNone/>
              <a:defRPr sz="2400" baseline="0">
                <a:latin typeface="+mn-lt"/>
                <a:cs typeface="FrankRuehl" pitchFamily="34" charset="-79"/>
              </a:defRPr>
            </a:lvl1pPr>
          </a:lstStyle>
          <a:p>
            <a:pPr lvl="0"/>
            <a:r>
              <a:rPr lang="en-US" dirty="0" smtClean="0"/>
              <a:t>Click to edit Chapter Title</a:t>
            </a:r>
            <a:endParaRPr lang="en-US" dirty="0"/>
          </a:p>
        </p:txBody>
      </p:sp>
      <p:pic>
        <p:nvPicPr>
          <p:cNvPr id="15" name="Picture 14" descr="cover_title.jpg"/>
          <p:cNvPicPr>
            <a:picLocks noChangeAspect="1"/>
          </p:cNvPicPr>
          <p:nvPr userDrawn="1"/>
        </p:nvPicPr>
        <p:blipFill>
          <a:blip r:embed="rId3" cstate="print"/>
          <a:stretch>
            <a:fillRect/>
          </a:stretch>
        </p:blipFill>
        <p:spPr>
          <a:xfrm>
            <a:off x="2663952" y="92685"/>
            <a:ext cx="4270248" cy="1431315"/>
          </a:xfrm>
          <a:prstGeom prst="rect">
            <a:avLst/>
          </a:prstGeom>
        </p:spPr>
      </p:pic>
      <p:sp>
        <p:nvSpPr>
          <p:cNvPr id="6" name="Rectangle 13"/>
          <p:cNvSpPr>
            <a:spLocks noChangeArrowheads="1"/>
          </p:cNvSpPr>
          <p:nvPr userDrawn="1"/>
        </p:nvSpPr>
        <p:spPr bwMode="auto">
          <a:xfrm>
            <a:off x="152400" y="6629400"/>
            <a:ext cx="890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IN" altLang="en-US" sz="1000" dirty="0">
                <a:latin typeface="Times New Roman" pitchFamily="18" charset="0"/>
                <a:cs typeface="Times New Roman" pitchFamily="18" charset="0"/>
              </a:rPr>
              <a:t>Copyright © 2015 McGraw-Hill Education. All rights reserved. No reproduction or distribution without the prior written consent of McGraw-Hill Education.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othaermel - Discussion Slide">
    <p:bg>
      <p:bgPr>
        <a:solidFill>
          <a:srgbClr val="B6613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Edit Chapter Outline or Case Study or Instruction slide title</a:t>
            </a:r>
            <a:endParaRPr lang="en-US" dirty="0"/>
          </a:p>
        </p:txBody>
      </p:sp>
      <p:sp>
        <p:nvSpPr>
          <p:cNvPr id="3" name="Content Placeholder 2"/>
          <p:cNvSpPr>
            <a:spLocks noGrp="1"/>
          </p:cNvSpPr>
          <p:nvPr>
            <p:ph idx="1"/>
          </p:nvPr>
        </p:nvSpPr>
        <p:spPr>
          <a:xfrm>
            <a:off x="457200" y="1600199"/>
            <a:ext cx="8458200" cy="4727448"/>
          </a:xfr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none"/>
        </p:style>
        <p:txBody>
          <a:bodyPr/>
          <a:lstStyle>
            <a:lvl1pPr>
              <a:buFont typeface="Wingdings" pitchFamily="2" charset="2"/>
              <a:buChar char="§"/>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4-</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thaermel - 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video slide title</a:t>
            </a:r>
            <a:endParaRPr lang="en-US" dirty="0"/>
          </a:p>
        </p:txBody>
      </p:sp>
      <p:sp>
        <p:nvSpPr>
          <p:cNvPr id="4" name="Content Placeholder 3"/>
          <p:cNvSpPr>
            <a:spLocks noGrp="1"/>
          </p:cNvSpPr>
          <p:nvPr>
            <p:ph sz="half" idx="2"/>
          </p:nvPr>
        </p:nvSpPr>
        <p:spPr>
          <a:xfrm>
            <a:off x="762000" y="2133600"/>
            <a:ext cx="8382000" cy="4343399"/>
          </a:xfrm>
        </p:spPr>
        <p:txBody>
          <a:bodyPr/>
          <a:lstStyle>
            <a:lvl1pPr>
              <a:buFont typeface="Wingdings" pitchFamily="2" charset="2"/>
              <a:buNone/>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76201" y="0"/>
            <a:ext cx="152399" cy="6858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76200"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4-</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thaermel - Content Slide">
    <p:spTree>
      <p:nvGrpSpPr>
        <p:cNvPr id="1" name=""/>
        <p:cNvGrpSpPr/>
        <p:nvPr/>
      </p:nvGrpSpPr>
      <p:grpSpPr>
        <a:xfrm>
          <a:off x="0" y="0"/>
          <a:ext cx="0" cy="0"/>
          <a:chOff x="0" y="0"/>
          <a:chExt cx="0" cy="0"/>
        </a:xfrm>
      </p:grpSpPr>
      <p:sp>
        <p:nvSpPr>
          <p:cNvPr id="10" name="Rectangle 9"/>
          <p:cNvSpPr/>
          <p:nvPr userDrawn="1"/>
        </p:nvSpPr>
        <p:spPr>
          <a:xfrm rot="5400000">
            <a:off x="4495800" y="2133600"/>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4"/>
          </p:nvPr>
        </p:nvSpPr>
        <p:spPr>
          <a:xfrm>
            <a:off x="0" y="1676400"/>
            <a:ext cx="9144000" cy="609600"/>
          </a:xfrm>
        </p:spPr>
        <p:txBody>
          <a:bodyPr>
            <a:normAutofit/>
          </a:bodyPr>
          <a:lstStyle>
            <a:lvl1pPr algn="ctr">
              <a:buNone/>
              <a:defRPr sz="2600"/>
            </a:lvl1pPr>
            <a:lvl5pPr>
              <a:buNone/>
              <a:defRPr/>
            </a:lvl5pPr>
          </a:lstStyle>
          <a:p>
            <a:pPr lvl="0"/>
            <a:r>
              <a:rPr lang="en-US" dirty="0" smtClean="0"/>
              <a:t>Click to edit Master text styles</a:t>
            </a:r>
          </a:p>
        </p:txBody>
      </p:sp>
      <p:sp>
        <p:nvSpPr>
          <p:cNvPr id="11" name="Rectangle 10"/>
          <p:cNvSpPr/>
          <p:nvPr userDrawn="1"/>
        </p:nvSpPr>
        <p:spPr>
          <a:xfrm rot="5400000">
            <a:off x="4533900" y="2247900"/>
            <a:ext cx="76200" cy="9144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4-</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othaermel - Copyright Slide">
    <p:bg>
      <p:bgPr>
        <a:solidFill>
          <a:srgbClr val="B66136"/>
        </a:solidFill>
        <a:effectLst/>
      </p:bgPr>
    </p:bg>
    <p:spTree>
      <p:nvGrpSpPr>
        <p:cNvPr id="1" name=""/>
        <p:cNvGrpSpPr/>
        <p:nvPr/>
      </p:nvGrpSpPr>
      <p:grpSpPr>
        <a:xfrm>
          <a:off x="0" y="0"/>
          <a:ext cx="0" cy="0"/>
          <a:chOff x="0" y="0"/>
          <a:chExt cx="0" cy="0"/>
        </a:xfrm>
      </p:grpSpPr>
      <p:sp>
        <p:nvSpPr>
          <p:cNvPr id="9" name="Rectangle 8"/>
          <p:cNvSpPr/>
          <p:nvPr userDrawn="1"/>
        </p:nvSpPr>
        <p:spPr>
          <a:xfrm>
            <a:off x="685800" y="1371600"/>
            <a:ext cx="7699248" cy="418795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ver_title.jpg"/>
          <p:cNvPicPr>
            <a:picLocks noChangeAspect="1"/>
          </p:cNvPicPr>
          <p:nvPr userDrawn="1"/>
        </p:nvPicPr>
        <p:blipFill>
          <a:blip r:embed="rId2" cstate="print"/>
          <a:stretch>
            <a:fillRect/>
          </a:stretch>
        </p:blipFill>
        <p:spPr>
          <a:xfrm>
            <a:off x="1600200" y="1524000"/>
            <a:ext cx="5810769" cy="1947672"/>
          </a:xfrm>
          <a:prstGeom prst="rect">
            <a:avLst/>
          </a:prstGeom>
        </p:spPr>
      </p:pic>
      <p:pic>
        <p:nvPicPr>
          <p:cNvPr id="7" name="Picture 6" descr="disclaimer"/>
          <p:cNvPicPr/>
          <p:nvPr userDrawn="1"/>
        </p:nvPicPr>
        <p:blipFill>
          <a:blip r:embed="rId3" cstate="print"/>
          <a:srcRect/>
          <a:stretch>
            <a:fillRect/>
          </a:stretch>
        </p:blipFill>
        <p:spPr bwMode="auto">
          <a:xfrm>
            <a:off x="2438400" y="3657600"/>
            <a:ext cx="4038600" cy="1828800"/>
          </a:xfrm>
          <a:prstGeom prst="rect">
            <a:avLst/>
          </a:prstGeom>
          <a:noFill/>
          <a:ln w="9525">
            <a:noFill/>
            <a:miter lim="800000"/>
            <a:headEnd/>
            <a:tailEnd/>
          </a:ln>
        </p:spPr>
      </p:pic>
      <p:pic>
        <p:nvPicPr>
          <p:cNvPr id="5" name="Picture 2" descr="http://www.mcgraw-hill.com/landingimages/logo-hil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8200" y="4191000"/>
            <a:ext cx="124777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4-</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4-</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21393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4-</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194407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62" r:id="rId2"/>
    <p:sldLayoutId id="2147483664" r:id="rId3"/>
    <p:sldLayoutId id="2147483666" r:id="rId4"/>
    <p:sldLayoutId id="2147483668" r:id="rId5"/>
    <p:sldLayoutId id="2147483671" r:id="rId6"/>
    <p:sldLayoutId id="2147483672" r:id="rId7"/>
  </p:sldLayoutIdLst>
  <p:hf hdr="0" ftr="0" dt="0"/>
  <p:txStyles>
    <p:titleStyle>
      <a:lvl1pPr algn="ctr" defTabSz="914400" rtl="0" eaLnBrk="1" latinLnBrk="0" hangingPunct="1">
        <a:spcBef>
          <a:spcPct val="0"/>
        </a:spcBef>
        <a:buNone/>
        <a:defRPr sz="4000" kern="1200">
          <a:solidFill>
            <a:schemeClr val="tx1"/>
          </a:solidFill>
          <a:latin typeface="Lucida Sans" pitchFamily="34" charset="0"/>
          <a:ea typeface="+mj-ea"/>
          <a:cs typeface="+mj-cs"/>
        </a:defRPr>
      </a:lvl1pPr>
    </p:titleStyle>
    <p:body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1bPzCZCmMfQ"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youtube.com/watch?v=2FzYhdS4pq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85PMSYAguZ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8JSQxzDKBj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youtube.com/watch?v=0lvMgMrNDl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28600" y="4922520"/>
            <a:ext cx="6324600" cy="1173480"/>
          </a:xfrm>
        </p:spPr>
        <p:txBody>
          <a:bodyPr>
            <a:noAutofit/>
          </a:bodyPr>
          <a:lstStyle/>
          <a:p>
            <a:pPr>
              <a:spcBef>
                <a:spcPts val="0"/>
              </a:spcBef>
            </a:pPr>
            <a:r>
              <a:rPr lang="en-US" dirty="0" smtClean="0">
                <a:latin typeface="FrankRuehl" pitchFamily="34" charset="-79"/>
                <a:cs typeface="FrankRuehl" pitchFamily="34" charset="-79"/>
              </a:rPr>
              <a:t>Chapter 4</a:t>
            </a:r>
          </a:p>
          <a:p>
            <a:pPr marL="0" indent="0">
              <a:spcBef>
                <a:spcPts val="0"/>
              </a:spcBef>
              <a:defRPr/>
            </a:pPr>
            <a:r>
              <a:rPr lang="en-US" dirty="0" smtClean="0"/>
              <a:t>Internal Analysis:</a:t>
            </a:r>
          </a:p>
          <a:p>
            <a:pPr marL="0" indent="0">
              <a:spcBef>
                <a:spcPts val="0"/>
              </a:spcBef>
              <a:defRPr/>
            </a:pPr>
            <a:r>
              <a:rPr lang="en-US" dirty="0" smtClean="0"/>
              <a:t>Resources, Capabilities, and Core Competencies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144000" cy="1143000"/>
          </a:xfrm>
        </p:spPr>
        <p:txBody>
          <a:bodyPr>
            <a:noAutofit/>
          </a:bodyPr>
          <a:lstStyle/>
          <a:p>
            <a:r>
              <a:rPr lang="en-US" dirty="0" smtClean="0">
                <a:solidFill>
                  <a:schemeClr val="tx1"/>
                </a:solidFill>
              </a:rPr>
              <a:t>Exhibit 4.2  </a:t>
            </a:r>
            <a:r>
              <a:rPr lang="en-US" sz="2800" dirty="0" smtClean="0">
                <a:solidFill>
                  <a:schemeClr val="tx1"/>
                </a:solidFill>
              </a:rPr>
              <a:t>Looking Inside the Firm for Competitive Advantage, Resources, Capabilities, Core Competencies, and Activities</a:t>
            </a:r>
            <a:endParaRPr lang="en-US" sz="2800" dirty="0">
              <a:solidFill>
                <a:schemeClr val="tx1"/>
              </a:solidFill>
            </a:endParaRPr>
          </a:p>
        </p:txBody>
      </p:sp>
      <p:pic>
        <p:nvPicPr>
          <p:cNvPr id="5" name="Picture 4" descr="rot45065_ex0402.jpg"/>
          <p:cNvPicPr>
            <a:picLocks noChangeAspect="1"/>
          </p:cNvPicPr>
          <p:nvPr/>
        </p:nvPicPr>
        <p:blipFill>
          <a:blip r:embed="rId3" cstate="print"/>
          <a:stretch>
            <a:fillRect/>
          </a:stretch>
        </p:blipFill>
        <p:spPr>
          <a:xfrm>
            <a:off x="1602876" y="1780032"/>
            <a:ext cx="6017124" cy="4572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1000" y="1447800"/>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sp>
        <p:nvSpPr>
          <p:cNvPr id="12" name="Rounded Rectangle 11"/>
          <p:cNvSpPr/>
          <p:nvPr/>
        </p:nvSpPr>
        <p:spPr>
          <a:xfrm>
            <a:off x="457200" y="1679448"/>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dirty="0" smtClean="0">
              <a:solidFill>
                <a:srgbClr val="010101"/>
              </a:solidFill>
              <a:latin typeface="Times New Roman" pitchFamily="18" charset="0"/>
              <a:cs typeface="Times New Roman" pitchFamily="18" charset="0"/>
            </a:endParaRPr>
          </a:p>
          <a:p>
            <a:pPr algn="ctr"/>
            <a:r>
              <a:rPr lang="en-US" sz="2200" dirty="0" smtClean="0">
                <a:solidFill>
                  <a:srgbClr val="010101"/>
                </a:solidFill>
                <a:latin typeface="Times New Roman" pitchFamily="18" charset="0"/>
                <a:cs typeface="Times New Roman" pitchFamily="18" charset="0"/>
              </a:rPr>
              <a:t>Competitive Advantage</a:t>
            </a:r>
          </a:p>
          <a:p>
            <a:pPr algn="ctr"/>
            <a:endParaRPr lang="en-US" sz="2200" dirty="0">
              <a:solidFill>
                <a:srgbClr val="010101"/>
              </a:solidFill>
              <a:latin typeface="Times New Roman" pitchFamily="18" charset="0"/>
              <a:cs typeface="Times New Roman" pitchFamily="18" charset="0"/>
            </a:endParaRPr>
          </a:p>
        </p:txBody>
      </p:sp>
      <p:sp>
        <p:nvSpPr>
          <p:cNvPr id="13" name="Rounded Rectangle 12"/>
          <p:cNvSpPr/>
          <p:nvPr/>
        </p:nvSpPr>
        <p:spPr>
          <a:xfrm>
            <a:off x="457200" y="4270248"/>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200" dirty="0" smtClean="0">
                <a:solidFill>
                  <a:srgbClr val="010101"/>
                </a:solidFill>
                <a:latin typeface="Times New Roman" pitchFamily="18" charset="0"/>
                <a:cs typeface="Times New Roman" pitchFamily="18" charset="0"/>
              </a:rPr>
              <a:t>Gaining &amp; Sustaining</a:t>
            </a:r>
            <a:endParaRPr lang="en-US" sz="2200" dirty="0">
              <a:solidFill>
                <a:srgbClr val="010101"/>
              </a:solidFill>
              <a:latin typeface="Times New Roman" pitchFamily="18" charset="0"/>
              <a:cs typeface="Times New Roman" pitchFamily="18" charset="0"/>
            </a:endParaRPr>
          </a:p>
        </p:txBody>
      </p:sp>
      <p:sp>
        <p:nvSpPr>
          <p:cNvPr id="14" name="Down Arrow 13"/>
          <p:cNvSpPr/>
          <p:nvPr/>
        </p:nvSpPr>
        <p:spPr>
          <a:xfrm rot="10800000">
            <a:off x="762000" y="2898648"/>
            <a:ext cx="1066800" cy="1295400"/>
          </a:xfrm>
          <a:prstGeom prst="downArrow">
            <a:avLst>
              <a:gd name="adj1" fmla="val 32266"/>
              <a:gd name="adj2" fmla="val 3226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15" name="Diagram 14"/>
          <p:cNvGraphicFramePr/>
          <p:nvPr>
            <p:extLst>
              <p:ext uri="{D42A27DB-BD31-4B8C-83A1-F6EECF244321}">
                <p14:modId xmlns:p14="http://schemas.microsoft.com/office/powerpoint/2010/main" val="156828987"/>
              </p:ext>
            </p:extLst>
          </p:nvPr>
        </p:nvGraphicFramePr>
        <p:xfrm>
          <a:off x="2362200" y="1527048"/>
          <a:ext cx="6324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3301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057400"/>
            <a:ext cx="8229600" cy="4495800"/>
          </a:xfrm>
        </p:spPr>
        <p:txBody>
          <a:bodyPr>
            <a:normAutofit/>
          </a:bodyPr>
          <a:lstStyle/>
          <a:p>
            <a:pPr>
              <a:spcBef>
                <a:spcPts val="672"/>
              </a:spcBef>
            </a:pPr>
            <a:r>
              <a:rPr lang="en-US" dirty="0" smtClean="0"/>
              <a:t>Developing </a:t>
            </a:r>
            <a:r>
              <a:rPr lang="en-US" dirty="0"/>
              <a:t>the product /service markets </a:t>
            </a:r>
            <a:r>
              <a:rPr lang="en-US" dirty="0" smtClean="0"/>
              <a:t>[visible side] is just as important as </a:t>
            </a:r>
            <a:r>
              <a:rPr lang="en-US" dirty="0"/>
              <a:t>leveraging core competencies </a:t>
            </a:r>
            <a:r>
              <a:rPr lang="en-US" dirty="0" smtClean="0"/>
              <a:t>[invisible side].</a:t>
            </a:r>
            <a:endParaRPr lang="en-US" dirty="0"/>
          </a:p>
          <a:p>
            <a:pPr>
              <a:spcBef>
                <a:spcPts val="0"/>
              </a:spcBef>
            </a:pPr>
            <a:endParaRPr lang="en-US" sz="2000" b="1" dirty="0"/>
          </a:p>
          <a:p>
            <a:pPr>
              <a:spcBef>
                <a:spcPts val="672"/>
              </a:spcBef>
            </a:pPr>
            <a:r>
              <a:rPr lang="en-US" dirty="0" smtClean="0"/>
              <a:t>Honda </a:t>
            </a:r>
            <a:r>
              <a:rPr lang="en-US" dirty="0"/>
              <a:t>has developed a distinct competency in engines with a business model of locating places to place these </a:t>
            </a:r>
            <a:r>
              <a:rPr lang="en-US" dirty="0" smtClean="0"/>
              <a:t>engines – from </a:t>
            </a:r>
            <a:r>
              <a:rPr lang="en-US" dirty="0"/>
              <a:t>cars, SUVs, vans, trucks, motorcycles, ATVs, boats, airplanes, generators, snow blowers, lawn mowers, other yard equipment, </a:t>
            </a:r>
            <a:r>
              <a:rPr lang="en-US" dirty="0" smtClean="0"/>
              <a:t>etc.</a:t>
            </a:r>
            <a:endParaRPr lang="en-US" dirty="0"/>
          </a:p>
          <a:p>
            <a:pPr>
              <a:spcBef>
                <a:spcPts val="0"/>
              </a:spcBef>
            </a:pPr>
            <a:endParaRPr lang="en-US" dirty="0"/>
          </a:p>
        </p:txBody>
      </p:sp>
      <p:sp>
        <p:nvSpPr>
          <p:cNvPr id="4"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KEY CONCEPTS</a:t>
            </a:r>
          </a:p>
        </p:txBody>
      </p:sp>
    </p:spTree>
    <p:extLst>
      <p:ext uri="{BB962C8B-B14F-4D97-AF65-F5344CB8AC3E}">
        <p14:creationId xmlns:p14="http://schemas.microsoft.com/office/powerpoint/2010/main" val="515692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1447800"/>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sz="2400" dirty="0" smtClean="0">
                <a:solidFill>
                  <a:srgbClr val="080808"/>
                </a:solidFill>
                <a:latin typeface="+mn-lt"/>
              </a:rPr>
              <a:t>CORE COMPETENCIES DERIVE FROM:</a:t>
            </a:r>
            <a:r>
              <a:rPr lang="en-US"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7" name="Diagram 6"/>
          <p:cNvGraphicFramePr/>
          <p:nvPr>
            <p:extLst>
              <p:ext uri="{D42A27DB-BD31-4B8C-83A1-F6EECF244321}">
                <p14:modId xmlns:p14="http://schemas.microsoft.com/office/powerpoint/2010/main" val="2599386472"/>
              </p:ext>
            </p:extLst>
          </p:nvPr>
        </p:nvGraphicFramePr>
        <p:xfrm>
          <a:off x="2514600" y="2057400"/>
          <a:ext cx="62484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11"/>
          <p:cNvSpPr/>
          <p:nvPr/>
        </p:nvSpPr>
        <p:spPr>
          <a:xfrm>
            <a:off x="533400" y="2057400"/>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dirty="0" smtClean="0">
              <a:solidFill>
                <a:srgbClr val="010101"/>
              </a:solidFill>
              <a:latin typeface="Times New Roman" pitchFamily="18" charset="0"/>
              <a:cs typeface="Times New Roman" pitchFamily="18" charset="0"/>
            </a:endParaRPr>
          </a:p>
          <a:p>
            <a:pPr algn="ctr"/>
            <a:r>
              <a:rPr lang="en-US" sz="2200" dirty="0" smtClean="0">
                <a:solidFill>
                  <a:srgbClr val="010101"/>
                </a:solidFill>
                <a:latin typeface="Times New Roman" pitchFamily="18" charset="0"/>
                <a:cs typeface="Times New Roman" pitchFamily="18" charset="0"/>
              </a:rPr>
              <a:t>Competitive Advantage</a:t>
            </a:r>
          </a:p>
          <a:p>
            <a:pPr algn="ctr"/>
            <a:endParaRPr lang="en-US" sz="2200" dirty="0">
              <a:solidFill>
                <a:srgbClr val="010101"/>
              </a:solidFill>
              <a:latin typeface="Times New Roman" pitchFamily="18" charset="0"/>
              <a:cs typeface="Times New Roman" pitchFamily="18" charset="0"/>
            </a:endParaRPr>
          </a:p>
        </p:txBody>
      </p:sp>
      <p:sp>
        <p:nvSpPr>
          <p:cNvPr id="13" name="Rounded Rectangle 12"/>
          <p:cNvSpPr/>
          <p:nvPr/>
        </p:nvSpPr>
        <p:spPr>
          <a:xfrm>
            <a:off x="533400" y="4648200"/>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200" dirty="0" smtClean="0">
                <a:solidFill>
                  <a:srgbClr val="010101"/>
                </a:solidFill>
                <a:latin typeface="Times New Roman" pitchFamily="18" charset="0"/>
                <a:cs typeface="Times New Roman" pitchFamily="18" charset="0"/>
              </a:rPr>
              <a:t>Gaining &amp; Sustaining</a:t>
            </a:r>
            <a:endParaRPr lang="en-US" sz="2200" dirty="0">
              <a:solidFill>
                <a:srgbClr val="010101"/>
              </a:solidFill>
              <a:latin typeface="Times New Roman" pitchFamily="18" charset="0"/>
              <a:cs typeface="Times New Roman" pitchFamily="18" charset="0"/>
            </a:endParaRPr>
          </a:p>
        </p:txBody>
      </p:sp>
      <p:sp>
        <p:nvSpPr>
          <p:cNvPr id="14" name="Down Arrow 13"/>
          <p:cNvSpPr/>
          <p:nvPr/>
        </p:nvSpPr>
        <p:spPr>
          <a:xfrm rot="10800000">
            <a:off x="838200" y="3276600"/>
            <a:ext cx="1066800" cy="1295400"/>
          </a:xfrm>
          <a:prstGeom prst="downArrow">
            <a:avLst>
              <a:gd name="adj1" fmla="val 32266"/>
              <a:gd name="adj2" fmla="val 3226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0090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3200" dirty="0" smtClean="0">
                <a:solidFill>
                  <a:schemeClr val="tx1"/>
                </a:solidFill>
              </a:rPr>
              <a:t>Exhibit 4.4  </a:t>
            </a:r>
            <a:r>
              <a:rPr lang="en-US" sz="2900" dirty="0" smtClean="0">
                <a:solidFill>
                  <a:schemeClr val="tx1"/>
                </a:solidFill>
              </a:rPr>
              <a:t>Linking Resources, Capabilities, Core Competencies, and Activities to Competitive Advantage and Superior Firm Performance </a:t>
            </a:r>
            <a:endParaRPr lang="en-US" sz="2900" dirty="0">
              <a:solidFill>
                <a:schemeClr val="tx1"/>
              </a:solidFill>
            </a:endParaRPr>
          </a:p>
        </p:txBody>
      </p:sp>
      <p:pic>
        <p:nvPicPr>
          <p:cNvPr id="5" name="Picture 4" descr="rot45065_ex0404.jpg"/>
          <p:cNvPicPr>
            <a:picLocks noChangeAspect="1"/>
          </p:cNvPicPr>
          <p:nvPr/>
        </p:nvPicPr>
        <p:blipFill>
          <a:blip r:embed="rId3" cstate="print"/>
          <a:stretch>
            <a:fillRect/>
          </a:stretch>
        </p:blipFill>
        <p:spPr>
          <a:xfrm>
            <a:off x="990600" y="1752600"/>
            <a:ext cx="7053146" cy="4572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676400"/>
            <a:ext cx="8229600" cy="4953000"/>
          </a:xfrm>
        </p:spPr>
        <p:txBody>
          <a:bodyPr>
            <a:noAutofit/>
          </a:bodyPr>
          <a:lstStyle/>
          <a:p>
            <a:pPr>
              <a:spcBef>
                <a:spcPts val="672"/>
              </a:spcBef>
            </a:pPr>
            <a:r>
              <a:rPr lang="en-US" dirty="0">
                <a:latin typeface="+mn-lt"/>
                <a:cs typeface="Arial" pitchFamily="34" charset="0"/>
              </a:rPr>
              <a:t>Competitive advantage is more likely to develop </a:t>
            </a:r>
            <a:r>
              <a:rPr lang="en-US" dirty="0" smtClean="0">
                <a:latin typeface="+mn-lt"/>
                <a:cs typeface="Arial" pitchFamily="34" charset="0"/>
              </a:rPr>
              <a:t> from </a:t>
            </a:r>
            <a:r>
              <a:rPr lang="en-US" i="1" dirty="0" smtClean="0">
                <a:latin typeface="+mn-lt"/>
                <a:cs typeface="Arial" pitchFamily="34" charset="0"/>
              </a:rPr>
              <a:t>intangible</a:t>
            </a:r>
            <a:r>
              <a:rPr lang="en-US" dirty="0" smtClean="0">
                <a:latin typeface="+mn-lt"/>
                <a:cs typeface="Arial" pitchFamily="34" charset="0"/>
              </a:rPr>
              <a:t> </a:t>
            </a:r>
            <a:r>
              <a:rPr lang="en-US" dirty="0">
                <a:latin typeface="+mn-lt"/>
                <a:cs typeface="Arial" pitchFamily="34" charset="0"/>
              </a:rPr>
              <a:t>rather than tangible </a:t>
            </a:r>
            <a:r>
              <a:rPr lang="en-US" dirty="0" smtClean="0">
                <a:latin typeface="+mn-lt"/>
                <a:cs typeface="Arial" pitchFamily="34" charset="0"/>
              </a:rPr>
              <a:t>resources.</a:t>
            </a:r>
            <a:r>
              <a:rPr lang="en-US" dirty="0" smtClean="0">
                <a:solidFill>
                  <a:schemeClr val="bg1"/>
                </a:solidFill>
                <a:latin typeface="+mn-lt"/>
                <a:cs typeface="Arial" pitchFamily="34" charset="0"/>
              </a:rPr>
              <a:t>.</a:t>
            </a:r>
            <a:endParaRPr lang="en-US" sz="2000" dirty="0">
              <a:solidFill>
                <a:schemeClr val="bg1"/>
              </a:solidFill>
              <a:latin typeface="+mn-lt"/>
              <a:cs typeface="Arial" pitchFamily="34" charset="0"/>
            </a:endParaRPr>
          </a:p>
          <a:p>
            <a:pPr>
              <a:spcBef>
                <a:spcPts val="672"/>
              </a:spcBef>
            </a:pPr>
            <a:r>
              <a:rPr lang="en-US" dirty="0" smtClean="0">
                <a:latin typeface="+mn-lt"/>
              </a:rPr>
              <a:t>Tangible </a:t>
            </a:r>
            <a:r>
              <a:rPr lang="en-US" dirty="0">
                <a:latin typeface="+mn-lt"/>
              </a:rPr>
              <a:t>and Intangible </a:t>
            </a:r>
            <a:r>
              <a:rPr lang="en-US" dirty="0" smtClean="0">
                <a:latin typeface="+mn-lt"/>
              </a:rPr>
              <a:t>Resources – Examples:</a:t>
            </a:r>
            <a:endParaRPr lang="en-US" sz="2000" dirty="0">
              <a:latin typeface="+mn-lt"/>
            </a:endParaRPr>
          </a:p>
          <a:p>
            <a:pPr>
              <a:spcBef>
                <a:spcPts val="672"/>
              </a:spcBef>
            </a:pPr>
            <a:r>
              <a:rPr lang="en-US" dirty="0" smtClean="0">
                <a:latin typeface="+mn-lt"/>
              </a:rPr>
              <a:t>Apple</a:t>
            </a:r>
          </a:p>
          <a:p>
            <a:pPr lvl="1">
              <a:spcBef>
                <a:spcPts val="576"/>
              </a:spcBef>
            </a:pPr>
            <a:r>
              <a:rPr lang="en-US" dirty="0" smtClean="0"/>
              <a:t>Tangible </a:t>
            </a:r>
            <a:r>
              <a:rPr lang="en-US" dirty="0"/>
              <a:t>Resource Value: $15 Billion</a:t>
            </a:r>
          </a:p>
          <a:p>
            <a:pPr lvl="1">
              <a:spcBef>
                <a:spcPts val="576"/>
              </a:spcBef>
            </a:pPr>
            <a:r>
              <a:rPr lang="en-US" dirty="0"/>
              <a:t>Intangible Resource Value: $180 </a:t>
            </a:r>
            <a:r>
              <a:rPr lang="en-US" dirty="0" smtClean="0"/>
              <a:t>Billion</a:t>
            </a:r>
            <a:endParaRPr lang="en-US" sz="2000" dirty="0"/>
          </a:p>
          <a:p>
            <a:pPr>
              <a:spcBef>
                <a:spcPts val="672"/>
              </a:spcBef>
            </a:pPr>
            <a:r>
              <a:rPr lang="en-US" dirty="0" smtClean="0"/>
              <a:t>Google</a:t>
            </a:r>
          </a:p>
          <a:p>
            <a:pPr lvl="1">
              <a:spcBef>
                <a:spcPts val="576"/>
              </a:spcBef>
            </a:pPr>
            <a:r>
              <a:rPr lang="en-US" dirty="0" smtClean="0"/>
              <a:t>Tangible </a:t>
            </a:r>
            <a:r>
              <a:rPr lang="en-US" dirty="0"/>
              <a:t>Resource Value: $8 Billion</a:t>
            </a:r>
          </a:p>
          <a:p>
            <a:pPr lvl="1">
              <a:spcBef>
                <a:spcPts val="576"/>
              </a:spcBef>
            </a:pPr>
            <a:r>
              <a:rPr lang="en-US" dirty="0"/>
              <a:t>Intangible Resource Value: $110 Billion</a:t>
            </a:r>
          </a:p>
          <a:p>
            <a:pPr>
              <a:spcBef>
                <a:spcPts val="0"/>
              </a:spcBef>
            </a:pPr>
            <a:endParaRPr lang="en-US" dirty="0"/>
          </a:p>
        </p:txBody>
      </p:sp>
      <p:sp>
        <p:nvSpPr>
          <p:cNvPr id="5" name="Title 1"/>
          <p:cNvSpPr>
            <a:spLocks noGrp="1"/>
          </p:cNvSpPr>
          <p:nvPr>
            <p:ph type="title"/>
          </p:nvPr>
        </p:nvSpPr>
        <p:spPr>
          <a:xfrm>
            <a:off x="457200" y="0"/>
            <a:ext cx="8229600" cy="1417638"/>
          </a:xfrm>
        </p:spPr>
        <p:txBody>
          <a:bodyPr>
            <a:normAutofit/>
          </a:bodyPr>
          <a:lstStyle/>
          <a:p>
            <a:r>
              <a:rPr lang="en-US" dirty="0" smtClean="0"/>
              <a:t>4.2 The Resource-Based View</a:t>
            </a:r>
            <a:endParaRPr lang="en-US" dirty="0"/>
          </a:p>
        </p:txBody>
      </p:sp>
    </p:spTree>
    <p:extLst>
      <p:ext uri="{BB962C8B-B14F-4D97-AF65-F5344CB8AC3E}">
        <p14:creationId xmlns:p14="http://schemas.microsoft.com/office/powerpoint/2010/main" val="1650958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4.5  </a:t>
            </a:r>
            <a:r>
              <a:rPr lang="en-US" sz="2800" dirty="0" smtClean="0">
                <a:solidFill>
                  <a:schemeClr val="tx1"/>
                </a:solidFill>
              </a:rPr>
              <a:t>Tangible and Intangible Resources</a:t>
            </a:r>
            <a:endParaRPr lang="en-US" sz="2800" dirty="0">
              <a:solidFill>
                <a:schemeClr val="tx1"/>
              </a:solidFill>
            </a:endParaRPr>
          </a:p>
        </p:txBody>
      </p:sp>
      <p:pic>
        <p:nvPicPr>
          <p:cNvPr id="5" name="Picture 4" descr="rot45065_ex0405.jpg"/>
          <p:cNvPicPr>
            <a:picLocks noChangeAspect="1"/>
          </p:cNvPicPr>
          <p:nvPr/>
        </p:nvPicPr>
        <p:blipFill>
          <a:blip r:embed="rId3" cstate="print"/>
          <a:stretch>
            <a:fillRect/>
          </a:stretch>
        </p:blipFill>
        <p:spPr>
          <a:xfrm>
            <a:off x="2209800" y="1676400"/>
            <a:ext cx="4856564" cy="4572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1828800"/>
            <a:ext cx="8382000" cy="4495800"/>
          </a:xfrm>
        </p:spPr>
        <p:txBody>
          <a:bodyPr>
            <a:normAutofit lnSpcReduction="10000"/>
          </a:bodyPr>
          <a:lstStyle/>
          <a:p>
            <a:r>
              <a:rPr lang="en-US" dirty="0" smtClean="0"/>
              <a:t>Resources </a:t>
            </a:r>
            <a:r>
              <a:rPr lang="en-US" dirty="0"/>
              <a:t>are key to superior firm </a:t>
            </a:r>
            <a:r>
              <a:rPr lang="en-US" dirty="0" smtClean="0"/>
              <a:t>performance.</a:t>
            </a:r>
            <a:endParaRPr lang="en-US" dirty="0"/>
          </a:p>
          <a:p>
            <a:endParaRPr lang="en-US" sz="100" dirty="0"/>
          </a:p>
          <a:p>
            <a:r>
              <a:rPr lang="en-US" dirty="0"/>
              <a:t>If resources and capabilities exhibit VRIO attributes, they become the building blocks for gaining and sustaining competitive </a:t>
            </a:r>
            <a:r>
              <a:rPr lang="en-US" dirty="0" smtClean="0"/>
              <a:t>advantage.</a:t>
            </a:r>
          </a:p>
          <a:p>
            <a:endParaRPr lang="en-US" sz="2000" dirty="0">
              <a:solidFill>
                <a:srgbClr val="800000"/>
              </a:solidFill>
            </a:endParaRPr>
          </a:p>
          <a:p>
            <a:pPr>
              <a:spcBef>
                <a:spcPts val="672"/>
              </a:spcBef>
            </a:pPr>
            <a:r>
              <a:rPr lang="en-US" dirty="0" smtClean="0"/>
              <a:t>VRIO</a:t>
            </a:r>
          </a:p>
          <a:p>
            <a:pPr lvl="1">
              <a:spcBef>
                <a:spcPts val="576"/>
              </a:spcBef>
            </a:pPr>
            <a:r>
              <a:rPr lang="en-US" dirty="0"/>
              <a:t>(V</a:t>
            </a:r>
            <a:r>
              <a:rPr lang="en-US" dirty="0" smtClean="0"/>
              <a:t>) Valuable</a:t>
            </a:r>
          </a:p>
          <a:p>
            <a:pPr lvl="1">
              <a:spcBef>
                <a:spcPts val="576"/>
              </a:spcBef>
            </a:pPr>
            <a:r>
              <a:rPr lang="en-US" dirty="0"/>
              <a:t>(R</a:t>
            </a:r>
            <a:r>
              <a:rPr lang="en-US" dirty="0" smtClean="0"/>
              <a:t>) Rare</a:t>
            </a:r>
          </a:p>
          <a:p>
            <a:pPr lvl="1">
              <a:spcBef>
                <a:spcPts val="576"/>
              </a:spcBef>
            </a:pPr>
            <a:r>
              <a:rPr lang="en-US" dirty="0" smtClean="0"/>
              <a:t>(I)  Costly </a:t>
            </a:r>
            <a:r>
              <a:rPr lang="en-US" dirty="0"/>
              <a:t>to </a:t>
            </a:r>
            <a:r>
              <a:rPr lang="en-US" dirty="0" smtClean="0"/>
              <a:t>imitate</a:t>
            </a:r>
          </a:p>
          <a:p>
            <a:pPr lvl="1">
              <a:spcBef>
                <a:spcPts val="576"/>
              </a:spcBef>
            </a:pPr>
            <a:r>
              <a:rPr lang="en-US" dirty="0"/>
              <a:t>(O</a:t>
            </a:r>
            <a:r>
              <a:rPr lang="en-US" dirty="0" smtClean="0"/>
              <a:t>) Organized to </a:t>
            </a:r>
            <a:r>
              <a:rPr lang="en-US" dirty="0"/>
              <a:t>capture </a:t>
            </a:r>
            <a:r>
              <a:rPr lang="en-US" dirty="0" smtClean="0"/>
              <a:t>the value </a:t>
            </a:r>
            <a:r>
              <a:rPr lang="en-US" dirty="0"/>
              <a:t>of </a:t>
            </a:r>
            <a:r>
              <a:rPr lang="en-US" dirty="0" smtClean="0"/>
              <a:t>the resource/capability </a:t>
            </a:r>
            <a:endParaRPr lang="en-US" dirty="0"/>
          </a:p>
          <a:p>
            <a:pPr>
              <a:spcBef>
                <a:spcPts val="0"/>
              </a:spcBef>
            </a:pP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t>4.2  The Resource-Based View</a:t>
            </a:r>
            <a:endParaRPr lang="en-US" dirty="0"/>
          </a:p>
        </p:txBody>
      </p:sp>
    </p:spTree>
    <p:extLst>
      <p:ext uri="{BB962C8B-B14F-4D97-AF65-F5344CB8AC3E}">
        <p14:creationId xmlns:p14="http://schemas.microsoft.com/office/powerpoint/2010/main" val="370499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1524000"/>
            <a:ext cx="8229600" cy="5029200"/>
          </a:xfrm>
        </p:spPr>
        <p:txBody>
          <a:bodyPr>
            <a:noAutofit/>
          </a:bodyPr>
          <a:lstStyle/>
          <a:p>
            <a:pPr marL="0" indent="0">
              <a:buNone/>
            </a:pPr>
            <a:r>
              <a:rPr lang="en-US" dirty="0" smtClean="0">
                <a:latin typeface="+mn-lt"/>
              </a:rPr>
              <a:t>The </a:t>
            </a:r>
            <a:r>
              <a:rPr lang="en-US" dirty="0">
                <a:latin typeface="+mn-lt"/>
              </a:rPr>
              <a:t>two </a:t>
            </a:r>
            <a:r>
              <a:rPr lang="en-US" dirty="0" smtClean="0">
                <a:latin typeface="+mn-lt"/>
              </a:rPr>
              <a:t>assumptions – that firms may control – are </a:t>
            </a:r>
            <a:r>
              <a:rPr lang="en-US" dirty="0">
                <a:latin typeface="+mn-lt"/>
              </a:rPr>
              <a:t>critical in explaining superior firm performance for </a:t>
            </a:r>
            <a:r>
              <a:rPr lang="en-US" dirty="0" smtClean="0">
                <a:latin typeface="+mn-lt"/>
              </a:rPr>
              <a:t>the resource-based model:</a:t>
            </a:r>
            <a:endParaRPr lang="en-US" dirty="0" smtClean="0">
              <a:latin typeface="+mn-lt"/>
              <a:cs typeface="Arial" pitchFamily="34" charset="0"/>
            </a:endParaRPr>
          </a:p>
          <a:p>
            <a:pPr marL="514350" indent="-514350">
              <a:spcBef>
                <a:spcPts val="672"/>
              </a:spcBef>
              <a:buFont typeface="+mj-lt"/>
              <a:buAutoNum type="arabicPeriod"/>
            </a:pPr>
            <a:r>
              <a:rPr lang="en-US" dirty="0" smtClean="0"/>
              <a:t>Resource </a:t>
            </a:r>
            <a:r>
              <a:rPr lang="en-US" dirty="0"/>
              <a:t>Heterogeneity </a:t>
            </a:r>
          </a:p>
          <a:p>
            <a:pPr marL="740664" lvl="1">
              <a:spcBef>
                <a:spcPts val="576"/>
              </a:spcBef>
            </a:pPr>
            <a:r>
              <a:rPr lang="en-US" dirty="0" smtClean="0"/>
              <a:t>Model assumption that </a:t>
            </a:r>
            <a:r>
              <a:rPr lang="en-US" dirty="0"/>
              <a:t>a firm is a bundle of resources and capabilities </a:t>
            </a:r>
            <a:r>
              <a:rPr lang="en-US" dirty="0" smtClean="0"/>
              <a:t>differ </a:t>
            </a:r>
            <a:r>
              <a:rPr lang="en-US" dirty="0"/>
              <a:t>across </a:t>
            </a:r>
            <a:r>
              <a:rPr lang="en-US" dirty="0" smtClean="0"/>
              <a:t>firms</a:t>
            </a:r>
            <a:endParaRPr lang="en-US" sz="1050" dirty="0"/>
          </a:p>
          <a:p>
            <a:pPr marL="514350" indent="-514350">
              <a:spcBef>
                <a:spcPts val="672"/>
              </a:spcBef>
              <a:buFont typeface="+mj-lt"/>
              <a:buAutoNum type="arabicPeriod"/>
            </a:pPr>
            <a:r>
              <a:rPr lang="en-US" dirty="0" smtClean="0"/>
              <a:t>Resource </a:t>
            </a:r>
            <a:r>
              <a:rPr lang="en-US" dirty="0"/>
              <a:t>Immobility</a:t>
            </a:r>
          </a:p>
          <a:p>
            <a:pPr marL="740664" lvl="1">
              <a:spcBef>
                <a:spcPts val="576"/>
              </a:spcBef>
            </a:pPr>
            <a:r>
              <a:rPr lang="en-US" dirty="0" smtClean="0"/>
              <a:t>Model assumption that </a:t>
            </a:r>
            <a:r>
              <a:rPr lang="en-US" dirty="0"/>
              <a:t>a firm has resources that tend to be “sticky” and that do not move easily from firm to </a:t>
            </a:r>
            <a:r>
              <a:rPr lang="en-US" dirty="0" smtClean="0"/>
              <a:t>firm</a:t>
            </a:r>
            <a:endParaRPr lang="en-US" sz="1800" dirty="0"/>
          </a:p>
        </p:txBody>
      </p:sp>
      <p:sp>
        <p:nvSpPr>
          <p:cNvPr id="5" name="Title 1"/>
          <p:cNvSpPr>
            <a:spLocks noGrp="1"/>
          </p:cNvSpPr>
          <p:nvPr>
            <p:ph type="title"/>
          </p:nvPr>
        </p:nvSpPr>
        <p:spPr>
          <a:xfrm>
            <a:off x="0" y="0"/>
            <a:ext cx="9144000" cy="1417638"/>
          </a:xfrm>
        </p:spPr>
        <p:txBody>
          <a:bodyPr>
            <a:normAutofit/>
          </a:bodyPr>
          <a:lstStyle/>
          <a:p>
            <a:r>
              <a:rPr lang="en-US" b="1" dirty="0" smtClean="0"/>
              <a:t>Two Critical Assumptions</a:t>
            </a:r>
            <a:endParaRPr lang="en-US" dirty="0">
              <a:solidFill>
                <a:schemeClr val="tx1"/>
              </a:solidFill>
            </a:endParaRPr>
          </a:p>
        </p:txBody>
      </p:sp>
    </p:spTree>
    <p:extLst>
      <p:ext uri="{BB962C8B-B14F-4D97-AF65-F5344CB8AC3E}">
        <p14:creationId xmlns:p14="http://schemas.microsoft.com/office/powerpoint/2010/main" val="751568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447800"/>
          </a:xfrm>
        </p:spPr>
        <p:txBody>
          <a:bodyPr>
            <a:noAutofit/>
          </a:bodyPr>
          <a:lstStyle/>
          <a:p>
            <a:r>
              <a:rPr lang="en-US" sz="3200" dirty="0" smtClean="0">
                <a:solidFill>
                  <a:schemeClr val="tx1"/>
                </a:solidFill>
              </a:rPr>
              <a:t>Exhibit 4.6  Applying the </a:t>
            </a:r>
            <a:br>
              <a:rPr lang="en-US" sz="3200" dirty="0" smtClean="0">
                <a:solidFill>
                  <a:schemeClr val="tx1"/>
                </a:solidFill>
              </a:rPr>
            </a:br>
            <a:r>
              <a:rPr lang="en-US" sz="3200" dirty="0" smtClean="0">
                <a:solidFill>
                  <a:schemeClr val="tx1"/>
                </a:solidFill>
              </a:rPr>
              <a:t>Resource-Based View: </a:t>
            </a:r>
            <a:r>
              <a:rPr lang="en-US" sz="2800" dirty="0" smtClean="0">
                <a:solidFill>
                  <a:schemeClr val="tx1"/>
                </a:solidFill>
              </a:rPr>
              <a:t>A Decision Tree Revealing Competitive Implications</a:t>
            </a:r>
            <a:endParaRPr lang="en-US" sz="2800" dirty="0">
              <a:solidFill>
                <a:schemeClr val="tx1"/>
              </a:solidFill>
            </a:endParaRPr>
          </a:p>
        </p:txBody>
      </p:sp>
      <p:pic>
        <p:nvPicPr>
          <p:cNvPr id="5" name="Picture 4" descr="rot45065_ex0406.jpg"/>
          <p:cNvPicPr>
            <a:picLocks noChangeAspect="1"/>
          </p:cNvPicPr>
          <p:nvPr/>
        </p:nvPicPr>
        <p:blipFill>
          <a:blip r:embed="rId3" cstate="print"/>
          <a:stretch>
            <a:fillRect/>
          </a:stretch>
        </p:blipFill>
        <p:spPr>
          <a:xfrm>
            <a:off x="365420" y="2468880"/>
            <a:ext cx="8490713" cy="27889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t45065_ex0105.jpg"/>
          <p:cNvPicPr>
            <a:picLocks noChangeAspect="1"/>
          </p:cNvPicPr>
          <p:nvPr/>
        </p:nvPicPr>
        <p:blipFill>
          <a:blip r:embed="rId2" cstate="print"/>
          <a:stretch>
            <a:fillRect/>
          </a:stretch>
        </p:blipFill>
        <p:spPr>
          <a:xfrm>
            <a:off x="152400" y="457200"/>
            <a:ext cx="8915400" cy="5956749"/>
          </a:xfrm>
          <a:prstGeom prst="rect">
            <a:avLst/>
          </a:prstGeom>
        </p:spPr>
      </p:pic>
      <p:sp>
        <p:nvSpPr>
          <p:cNvPr id="6" name="Oval 5"/>
          <p:cNvSpPr>
            <a:spLocks noChangeArrowheads="1"/>
          </p:cNvSpPr>
          <p:nvPr/>
        </p:nvSpPr>
        <p:spPr bwMode="auto">
          <a:xfrm>
            <a:off x="7086600" y="2895600"/>
            <a:ext cx="1905000" cy="914400"/>
          </a:xfrm>
          <a:prstGeom prst="ellipse">
            <a:avLst/>
          </a:prstGeom>
          <a:noFill/>
          <a:ln w="57150" algn="ctr">
            <a:solidFill>
              <a:srgbClr val="FF0000"/>
            </a:solidFill>
            <a:round/>
            <a:headEnd/>
            <a:tailEnd/>
          </a:ln>
        </p:spPr>
        <p:txBody>
          <a:bodyPr lIns="24616" tIns="12308" rIns="24616" bIns="12308"/>
          <a:lstStyle/>
          <a:p>
            <a:pPr>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3"/>
          </a:xfrm>
        </p:spPr>
        <p:txBody>
          <a:bodyPr>
            <a:normAutofit/>
          </a:bodyPr>
          <a:lstStyle/>
          <a:p>
            <a:r>
              <a:rPr lang="en-US" b="1" dirty="0"/>
              <a:t>The VRIO </a:t>
            </a:r>
            <a:r>
              <a:rPr lang="en-US" b="1" dirty="0" smtClean="0"/>
              <a:t>Framework</a:t>
            </a:r>
            <a:endParaRPr lang="en-US" dirty="0"/>
          </a:p>
        </p:txBody>
      </p:sp>
      <p:sp>
        <p:nvSpPr>
          <p:cNvPr id="5" name="Title 1"/>
          <p:cNvSpPr txBox="1">
            <a:spLocks/>
          </p:cNvSpPr>
          <p:nvPr/>
        </p:nvSpPr>
        <p:spPr>
          <a:xfrm>
            <a:off x="523875" y="228600"/>
            <a:ext cx="8077200" cy="57943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000" kern="1200">
                <a:solidFill>
                  <a:srgbClr val="B66136"/>
                </a:solidFill>
                <a:latin typeface="Lucida Sans" pitchFamily="34" charset="0"/>
                <a:ea typeface="+mj-ea"/>
                <a:cs typeface="+mj-cs"/>
              </a:defRPr>
            </a:lvl1pPr>
          </a:lstStyle>
          <a:p>
            <a:pPr>
              <a:defRPr/>
            </a:pPr>
            <a:endParaRPr lang="en-US" b="1" dirty="0"/>
          </a:p>
        </p:txBody>
      </p:sp>
      <p:sp>
        <p:nvSpPr>
          <p:cNvPr id="6" name="Content Placeholder 2"/>
          <p:cNvSpPr txBox="1">
            <a:spLocks/>
          </p:cNvSpPr>
          <p:nvPr/>
        </p:nvSpPr>
        <p:spPr>
          <a:xfrm>
            <a:off x="457200" y="838200"/>
            <a:ext cx="3975100" cy="5303838"/>
          </a:xfrm>
          <a:prstGeom prst="rect">
            <a:avLst/>
          </a:prstGeom>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smtClean="0"/>
              <a:t>Valuable</a:t>
            </a:r>
          </a:p>
          <a:p>
            <a:pPr lvl="1">
              <a:defRPr/>
            </a:pPr>
            <a:r>
              <a:rPr lang="en-US" dirty="0" smtClean="0"/>
              <a:t>Attractive features</a:t>
            </a:r>
          </a:p>
          <a:p>
            <a:pPr lvl="1">
              <a:defRPr/>
            </a:pPr>
            <a:r>
              <a:rPr lang="en-US" dirty="0"/>
              <a:t>L</a:t>
            </a:r>
            <a:r>
              <a:rPr lang="en-US" dirty="0" smtClean="0"/>
              <a:t>ower costs (&amp; price)</a:t>
            </a:r>
          </a:p>
          <a:p>
            <a:pPr lvl="2">
              <a:defRPr/>
            </a:pPr>
            <a:r>
              <a:rPr lang="en-US" dirty="0" smtClean="0"/>
              <a:t>  Higher profits</a:t>
            </a:r>
          </a:p>
          <a:p>
            <a:pPr lvl="1">
              <a:defRPr/>
            </a:pPr>
            <a:r>
              <a:rPr lang="en-US" dirty="0" smtClean="0"/>
              <a:t>Honda – design &amp; build engines</a:t>
            </a:r>
          </a:p>
          <a:p>
            <a:pPr>
              <a:defRPr/>
            </a:pPr>
            <a:r>
              <a:rPr lang="en-US" dirty="0" smtClean="0"/>
              <a:t>Rare</a:t>
            </a:r>
          </a:p>
          <a:p>
            <a:pPr lvl="1">
              <a:defRPr/>
            </a:pPr>
            <a:r>
              <a:rPr lang="en-US" dirty="0" smtClean="0"/>
              <a:t>Only a few firms possess</a:t>
            </a:r>
          </a:p>
          <a:p>
            <a:pPr lvl="1">
              <a:defRPr/>
            </a:pPr>
            <a:r>
              <a:rPr lang="en-US" dirty="0" smtClean="0"/>
              <a:t>Toyota – lean manufacturing</a:t>
            </a:r>
          </a:p>
          <a:p>
            <a:pPr lvl="2">
              <a:defRPr/>
            </a:pPr>
            <a:r>
              <a:rPr lang="en-US" dirty="0" smtClean="0"/>
              <a:t>Temporary competitive advantage</a:t>
            </a:r>
            <a:endParaRPr lang="en-US" dirty="0"/>
          </a:p>
        </p:txBody>
      </p:sp>
      <p:sp>
        <p:nvSpPr>
          <p:cNvPr id="7" name="Content Placeholder 3"/>
          <p:cNvSpPr txBox="1">
            <a:spLocks/>
          </p:cNvSpPr>
          <p:nvPr/>
        </p:nvSpPr>
        <p:spPr>
          <a:xfrm>
            <a:off x="4641850" y="868363"/>
            <a:ext cx="3975100" cy="5303837"/>
          </a:xfrm>
          <a:prstGeom prst="rect">
            <a:avLst/>
          </a:prstGeom>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smtClean="0"/>
              <a:t>Costly to Imitate</a:t>
            </a:r>
          </a:p>
          <a:p>
            <a:pPr lvl="1">
              <a:defRPr/>
            </a:pPr>
            <a:r>
              <a:rPr lang="en-US" dirty="0" smtClean="0"/>
              <a:t>Unable to develop or buy at a reasonable price</a:t>
            </a:r>
          </a:p>
          <a:p>
            <a:pPr lvl="1">
              <a:defRPr/>
            </a:pPr>
            <a:r>
              <a:rPr lang="en-US" dirty="0" smtClean="0"/>
              <a:t>Nike – Yes</a:t>
            </a:r>
          </a:p>
          <a:p>
            <a:pPr lvl="1">
              <a:defRPr/>
            </a:pPr>
            <a:r>
              <a:rPr lang="en-US" dirty="0" smtClean="0"/>
              <a:t>Crocs – No</a:t>
            </a:r>
          </a:p>
          <a:p>
            <a:pPr>
              <a:defRPr/>
            </a:pPr>
            <a:r>
              <a:rPr lang="en-US" dirty="0" smtClean="0"/>
              <a:t>Organized to Capture</a:t>
            </a:r>
          </a:p>
          <a:p>
            <a:pPr lvl="1">
              <a:defRPr/>
            </a:pPr>
            <a:r>
              <a:rPr lang="en-US" dirty="0" smtClean="0"/>
              <a:t>Exploit competitive potential</a:t>
            </a:r>
          </a:p>
          <a:p>
            <a:pPr lvl="2">
              <a:defRPr/>
            </a:pPr>
            <a:r>
              <a:rPr lang="en-US" dirty="0" smtClean="0"/>
              <a:t>Structure</a:t>
            </a:r>
          </a:p>
          <a:p>
            <a:pPr lvl="2">
              <a:defRPr/>
            </a:pPr>
            <a:r>
              <a:rPr lang="en-US" dirty="0" smtClean="0"/>
              <a:t>Coordinating systems</a:t>
            </a:r>
          </a:p>
          <a:p>
            <a:pPr lvl="1">
              <a:defRPr/>
            </a:pPr>
            <a:r>
              <a:rPr lang="en-US" dirty="0" smtClean="0"/>
              <a:t>Xerox PARC – No</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191000"/>
            <a:ext cx="1601788"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15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left)">
                                      <p:cBhvr>
                                        <p:cTn id="29" dur="500"/>
                                        <p:tgtEl>
                                          <p:spTgt spid="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wipe(left)">
                                      <p:cBhvr>
                                        <p:cTn id="34" dur="500"/>
                                        <p:tgtEl>
                                          <p:spTgt spid="6">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wipe(left)">
                                      <p:cBhvr>
                                        <p:cTn id="46" dur="500"/>
                                        <p:tgtEl>
                                          <p:spTgt spid="6">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50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50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50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500"/>
                                        <p:tgtEl>
                                          <p:spTgt spid="7">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xEl>
                                              <p:pRg st="4" end="4"/>
                                            </p:txEl>
                                          </p:spTgt>
                                        </p:tgtEl>
                                        <p:attrNameLst>
                                          <p:attrName>style.visibility</p:attrName>
                                        </p:attrNameLst>
                                      </p:cBhvr>
                                      <p:to>
                                        <p:strVal val="visible"/>
                                      </p:to>
                                    </p:set>
                                    <p:animEffect transition="in" filter="wipe(left)">
                                      <p:cBhvr>
                                        <p:cTn id="69" dur="500"/>
                                        <p:tgtEl>
                                          <p:spTgt spid="7">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animEffect transition="in" filter="wipe(left)">
                                      <p:cBhvr>
                                        <p:cTn id="74" dur="500"/>
                                        <p:tgtEl>
                                          <p:spTgt spid="7">
                                            <p:txEl>
                                              <p:pRg st="5" end="5"/>
                                            </p:txEl>
                                          </p:spTgt>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animEffect transition="in" filter="wipe(left)">
                                      <p:cBhvr>
                                        <p:cTn id="78" dur="500"/>
                                        <p:tgtEl>
                                          <p:spTgt spid="7">
                                            <p:txEl>
                                              <p:pRg st="6" end="6"/>
                                            </p:txEl>
                                          </p:spTgt>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animEffect transition="in" filter="wipe(left)">
                                      <p:cBhvr>
                                        <p:cTn id="82" dur="500"/>
                                        <p:tgtEl>
                                          <p:spTgt spid="7">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
                                            <p:txEl>
                                              <p:pRg st="8" end="8"/>
                                            </p:txEl>
                                          </p:spTgt>
                                        </p:tgtEl>
                                        <p:attrNameLst>
                                          <p:attrName>style.visibility</p:attrName>
                                        </p:attrNameLst>
                                      </p:cBhvr>
                                      <p:to>
                                        <p:strVal val="visible"/>
                                      </p:to>
                                    </p:set>
                                    <p:animEffect transition="in" filter="wipe(left)">
                                      <p:cBhvr>
                                        <p:cTn id="8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P spid="7"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4.1</a:t>
            </a:r>
            <a:endParaRPr lang="en-US" dirty="0"/>
          </a:p>
        </p:txBody>
      </p:sp>
      <p:sp>
        <p:nvSpPr>
          <p:cNvPr id="3" name="Content Placeholder 2"/>
          <p:cNvSpPr>
            <a:spLocks noGrp="1"/>
          </p:cNvSpPr>
          <p:nvPr>
            <p:ph idx="1"/>
          </p:nvPr>
        </p:nvSpPr>
        <p:spPr>
          <a:xfrm>
            <a:off x="381000" y="1520952"/>
            <a:ext cx="8458200" cy="4803648"/>
          </a:xfrm>
        </p:spPr>
        <p:txBody>
          <a:bodyPr>
            <a:noAutofit/>
          </a:bodyPr>
          <a:lstStyle/>
          <a:p>
            <a:pPr marL="0" indent="0" algn="ctr">
              <a:spcBef>
                <a:spcPts val="0"/>
              </a:spcBef>
              <a:buNone/>
            </a:pPr>
            <a:r>
              <a:rPr lang="en-US" b="1" dirty="0">
                <a:solidFill>
                  <a:srgbClr val="8E4B2A"/>
                </a:solidFill>
              </a:rPr>
              <a:t>Applying VRIO: The Rise and Fall of </a:t>
            </a:r>
            <a:r>
              <a:rPr lang="en-US" b="1" dirty="0" err="1">
                <a:solidFill>
                  <a:srgbClr val="8E4B2A"/>
                </a:solidFill>
              </a:rPr>
              <a:t>Groupon</a:t>
            </a:r>
            <a:endParaRPr lang="en-US" b="1" dirty="0">
              <a:solidFill>
                <a:srgbClr val="8E4B2A"/>
              </a:solidFill>
            </a:endParaRPr>
          </a:p>
          <a:p>
            <a:pPr algn="ctr">
              <a:spcBef>
                <a:spcPts val="0"/>
              </a:spcBef>
              <a:buNone/>
              <a:defRPr/>
            </a:pPr>
            <a:r>
              <a:rPr lang="en-US" sz="2600" b="1" dirty="0"/>
              <a:t>Mason’s </a:t>
            </a:r>
            <a:r>
              <a:rPr lang="en-US" sz="2600" b="1" dirty="0" smtClean="0"/>
              <a:t>Strategic </a:t>
            </a:r>
            <a:r>
              <a:rPr lang="en-US" sz="2600" b="1" dirty="0"/>
              <a:t>V</a:t>
            </a:r>
            <a:r>
              <a:rPr lang="en-US" sz="2600" b="1" dirty="0" smtClean="0"/>
              <a:t>ision </a:t>
            </a:r>
            <a:r>
              <a:rPr lang="en-US" sz="2600" b="1" dirty="0"/>
              <a:t>for </a:t>
            </a:r>
            <a:r>
              <a:rPr lang="en-US" sz="2600" b="1" dirty="0" err="1"/>
              <a:t>Groupon</a:t>
            </a:r>
            <a:r>
              <a:rPr lang="en-US" sz="2600" b="1" dirty="0"/>
              <a:t> </a:t>
            </a:r>
            <a:r>
              <a:rPr lang="en-US" sz="2600" b="1" dirty="0" smtClean="0"/>
              <a:t>Was </a:t>
            </a:r>
          </a:p>
          <a:p>
            <a:pPr algn="ctr">
              <a:spcBef>
                <a:spcPts val="0"/>
              </a:spcBef>
              <a:buNone/>
              <a:defRPr/>
            </a:pPr>
            <a:r>
              <a:rPr lang="en-US" sz="2600" b="1" i="1" dirty="0" smtClean="0"/>
              <a:t>To </a:t>
            </a:r>
            <a:r>
              <a:rPr lang="en-US" sz="2600" b="1" i="1" dirty="0"/>
              <a:t>B</a:t>
            </a:r>
            <a:r>
              <a:rPr lang="en-US" sz="2600" b="1" i="1" dirty="0" smtClean="0"/>
              <a:t>e </a:t>
            </a:r>
            <a:r>
              <a:rPr lang="en-US" sz="2600" b="1" i="1" dirty="0"/>
              <a:t>the </a:t>
            </a:r>
            <a:r>
              <a:rPr lang="en-US" sz="2600" b="1" i="1" dirty="0" smtClean="0"/>
              <a:t>Global Leader </a:t>
            </a:r>
            <a:r>
              <a:rPr lang="en-US" sz="2600" b="1" i="1" dirty="0"/>
              <a:t>in L</a:t>
            </a:r>
            <a:r>
              <a:rPr lang="en-US" sz="2600" b="1" i="1" dirty="0" smtClean="0"/>
              <a:t>ocal Commerce:</a:t>
            </a:r>
          </a:p>
          <a:p>
            <a:pPr algn="ctr">
              <a:spcBef>
                <a:spcPts val="0"/>
              </a:spcBef>
              <a:buNone/>
              <a:defRPr/>
            </a:pPr>
            <a:endParaRPr lang="en-US" sz="2000" dirty="0"/>
          </a:p>
          <a:p>
            <a:pPr>
              <a:spcBef>
                <a:spcPts val="0"/>
              </a:spcBef>
            </a:pPr>
            <a:r>
              <a:rPr lang="en-US" dirty="0" smtClean="0"/>
              <a:t>2008 – 27-year-old </a:t>
            </a:r>
            <a:r>
              <a:rPr lang="en-US" dirty="0"/>
              <a:t>Andrew Mason founded </a:t>
            </a:r>
            <a:r>
              <a:rPr lang="en-US" dirty="0" err="1" smtClean="0"/>
              <a:t>Groupon</a:t>
            </a:r>
            <a:r>
              <a:rPr lang="en-US" dirty="0" smtClean="0"/>
              <a:t> </a:t>
            </a:r>
          </a:p>
          <a:p>
            <a:pPr>
              <a:spcBef>
                <a:spcPts val="0"/>
              </a:spcBef>
            </a:pPr>
            <a:r>
              <a:rPr lang="en-US" dirty="0" smtClean="0"/>
              <a:t>Groupon </a:t>
            </a:r>
            <a:r>
              <a:rPr lang="en-US" dirty="0"/>
              <a:t>creates marketplaces, i.e</a:t>
            </a:r>
            <a:r>
              <a:rPr lang="en-US" dirty="0" smtClean="0"/>
              <a:t>., </a:t>
            </a:r>
            <a:r>
              <a:rPr lang="en-US" dirty="0"/>
              <a:t>a </a:t>
            </a:r>
            <a:r>
              <a:rPr lang="en-US" i="1" dirty="0" smtClean="0"/>
              <a:t>group-coupon</a:t>
            </a:r>
            <a:r>
              <a:rPr lang="en-US" dirty="0"/>
              <a:t> </a:t>
            </a:r>
            <a:endParaRPr lang="en-US" dirty="0" smtClean="0"/>
          </a:p>
          <a:p>
            <a:pPr>
              <a:spcBef>
                <a:spcPts val="0"/>
              </a:spcBef>
            </a:pPr>
            <a:r>
              <a:rPr lang="en-US" dirty="0" smtClean="0"/>
              <a:t>Internal </a:t>
            </a:r>
            <a:r>
              <a:rPr lang="en-US" dirty="0"/>
              <a:t>Analysis – VRIO framework application would have </a:t>
            </a:r>
            <a:r>
              <a:rPr lang="en-US" dirty="0" smtClean="0"/>
              <a:t>predicted </a:t>
            </a:r>
            <a:r>
              <a:rPr lang="en-US" dirty="0" err="1"/>
              <a:t>Groupon’s</a:t>
            </a:r>
            <a:r>
              <a:rPr lang="en-US" dirty="0"/>
              <a:t> </a:t>
            </a:r>
            <a:r>
              <a:rPr lang="en-US" dirty="0" smtClean="0"/>
              <a:t>first-mover </a:t>
            </a:r>
            <a:r>
              <a:rPr lang="en-US" dirty="0"/>
              <a:t>competitive advantage as </a:t>
            </a:r>
            <a:r>
              <a:rPr lang="en-US" i="1" dirty="0"/>
              <a:t>temporary</a:t>
            </a:r>
            <a:r>
              <a:rPr lang="en-US" dirty="0"/>
              <a:t> at </a:t>
            </a:r>
            <a:r>
              <a:rPr lang="en-US" dirty="0" smtClean="0"/>
              <a:t>best.</a:t>
            </a:r>
            <a:endParaRPr lang="en-US" sz="1000" dirty="0"/>
          </a:p>
          <a:p>
            <a:pPr>
              <a:spcBef>
                <a:spcPts val="0"/>
              </a:spcBef>
            </a:pPr>
            <a:r>
              <a:rPr lang="en-US" dirty="0"/>
              <a:t>External Analysis – The five forces model would have predicted low industry profit </a:t>
            </a:r>
            <a:r>
              <a:rPr lang="en-US" dirty="0" smtClean="0"/>
              <a:t>potential.</a:t>
            </a:r>
            <a:endParaRPr lang="en-US" dirty="0"/>
          </a:p>
          <a:p>
            <a:pPr indent="0">
              <a:spcBef>
                <a:spcPts val="0"/>
              </a:spcBef>
              <a:buNone/>
            </a:pPr>
            <a:endParaRPr lang="en-US" i="1" dirty="0" smtClean="0"/>
          </a:p>
          <a:p>
            <a:pPr indent="0">
              <a:spcBef>
                <a:spcPts val="0"/>
              </a:spcBef>
              <a:buNone/>
            </a:pPr>
            <a:r>
              <a:rPr lang="en-US" i="1" dirty="0" smtClean="0"/>
              <a:t> </a:t>
            </a:r>
            <a:endParaRPr lang="en-US" dirty="0"/>
          </a:p>
        </p:txBody>
      </p:sp>
    </p:spTree>
    <p:extLst>
      <p:ext uri="{BB962C8B-B14F-4D97-AF65-F5344CB8AC3E}">
        <p14:creationId xmlns:p14="http://schemas.microsoft.com/office/powerpoint/2010/main" val="325552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a:t>HOW TO SUSTAIN A COMPETITIVE ADVANTAGE</a:t>
            </a:r>
            <a:br>
              <a:rPr lang="en-US" dirty="0"/>
            </a:br>
            <a:endParaRPr lang="en-US" dirty="0"/>
          </a:p>
        </p:txBody>
      </p:sp>
      <p:sp>
        <p:nvSpPr>
          <p:cNvPr id="3" name="Text Placeholder 2"/>
          <p:cNvSpPr>
            <a:spLocks noGrp="1"/>
          </p:cNvSpPr>
          <p:nvPr>
            <p:ph type="body" sz="quarter" idx="13"/>
          </p:nvPr>
        </p:nvSpPr>
        <p:spPr>
          <a:xfrm>
            <a:off x="533400" y="2209800"/>
            <a:ext cx="8229600" cy="3962400"/>
          </a:xfrm>
        </p:spPr>
        <p:txBody>
          <a:bodyPr>
            <a:normAutofit fontScale="92500" lnSpcReduction="10000"/>
          </a:bodyPr>
          <a:lstStyle/>
          <a:p>
            <a:pPr marL="514350" indent="-514350">
              <a:buFont typeface="+mj-lt"/>
              <a:buAutoNum type="arabicPeriod"/>
              <a:defRPr/>
            </a:pPr>
            <a:r>
              <a:rPr lang="en-US" dirty="0"/>
              <a:t>Better Expectations of Future Values</a:t>
            </a:r>
          </a:p>
          <a:p>
            <a:pPr lvl="1">
              <a:defRPr/>
            </a:pPr>
            <a:r>
              <a:rPr lang="en-US" dirty="0"/>
              <a:t>Buy Resources at a low </a:t>
            </a:r>
            <a:r>
              <a:rPr lang="en-US" dirty="0" smtClean="0"/>
              <a:t>cost.</a:t>
            </a:r>
            <a:endParaRPr lang="en-US" dirty="0"/>
          </a:p>
          <a:p>
            <a:pPr lvl="2">
              <a:defRPr/>
            </a:pPr>
            <a:r>
              <a:rPr lang="en-US" dirty="0" smtClean="0"/>
              <a:t>Nike signing future mega-athletes early in their career (i.e., Michael Jordan) </a:t>
            </a:r>
          </a:p>
          <a:p>
            <a:pPr lvl="2">
              <a:defRPr/>
            </a:pPr>
            <a:r>
              <a:rPr lang="en-US" dirty="0"/>
              <a:t>Real </a:t>
            </a:r>
            <a:r>
              <a:rPr lang="en-US" dirty="0" smtClean="0"/>
              <a:t>estate </a:t>
            </a:r>
            <a:r>
              <a:rPr lang="en-US" dirty="0"/>
              <a:t>d</a:t>
            </a:r>
            <a:r>
              <a:rPr lang="en-US" dirty="0" smtClean="0"/>
              <a:t>evelopment- </a:t>
            </a:r>
            <a:r>
              <a:rPr lang="en-US" dirty="0"/>
              <a:t>H</a:t>
            </a:r>
            <a:r>
              <a:rPr lang="en-US" dirty="0" smtClean="0"/>
              <a:t>ighway </a:t>
            </a:r>
            <a:r>
              <a:rPr lang="en-US" dirty="0"/>
              <a:t>expansion</a:t>
            </a:r>
          </a:p>
          <a:p>
            <a:pPr lvl="2">
              <a:defRPr/>
            </a:pPr>
            <a:endParaRPr lang="en-US" dirty="0"/>
          </a:p>
          <a:p>
            <a:pPr marL="514350" indent="-514350">
              <a:buFont typeface="+mj-lt"/>
              <a:buAutoNum type="arabicPeriod"/>
              <a:defRPr/>
            </a:pPr>
            <a:r>
              <a:rPr lang="en-US" dirty="0"/>
              <a:t> Path Dependence</a:t>
            </a:r>
          </a:p>
          <a:p>
            <a:pPr lvl="1">
              <a:defRPr/>
            </a:pPr>
            <a:r>
              <a:rPr lang="en-US" dirty="0"/>
              <a:t>Current alternatives are limited by past </a:t>
            </a:r>
            <a:r>
              <a:rPr lang="en-US" dirty="0" smtClean="0"/>
              <a:t>decisions.</a:t>
            </a:r>
            <a:endParaRPr lang="en-US" dirty="0"/>
          </a:p>
          <a:p>
            <a:pPr lvl="2">
              <a:defRPr/>
            </a:pPr>
            <a:r>
              <a:rPr lang="en-US" dirty="0" smtClean="0"/>
              <a:t>Geographic concentration of the U.S. carpet industry</a:t>
            </a:r>
            <a:endParaRPr lang="en-US" dirty="0"/>
          </a:p>
          <a:p>
            <a:pPr lvl="2">
              <a:defRPr/>
            </a:pPr>
            <a:r>
              <a:rPr lang="en-US" dirty="0" smtClean="0"/>
              <a:t>GM’s problems competing with Toyota Prius was decades in the making.</a:t>
            </a:r>
            <a:endParaRPr lang="en-US" dirty="0"/>
          </a:p>
          <a:p>
            <a:endParaRPr lang="en-US" dirty="0"/>
          </a:p>
        </p:txBody>
      </p:sp>
      <p:sp>
        <p:nvSpPr>
          <p:cNvPr id="4" name="Text Placeholder 3"/>
          <p:cNvSpPr>
            <a:spLocks noGrp="1"/>
          </p:cNvSpPr>
          <p:nvPr>
            <p:ph type="body" sz="quarter" idx="14"/>
          </p:nvPr>
        </p:nvSpPr>
        <p:spPr/>
        <p:txBody>
          <a:bodyPr/>
          <a:lstStyle/>
          <a:p>
            <a:r>
              <a:rPr lang="en-US" dirty="0" smtClean="0"/>
              <a:t>Isolating Mechanisms</a:t>
            </a:r>
            <a:endParaRPr lang="en-US" dirty="0"/>
          </a:p>
        </p:txBody>
      </p:sp>
      <p:sp>
        <p:nvSpPr>
          <p:cNvPr id="6" name="Content Placeholder 2"/>
          <p:cNvSpPr txBox="1">
            <a:spLocks/>
          </p:cNvSpPr>
          <p:nvPr/>
        </p:nvSpPr>
        <p:spPr>
          <a:xfrm>
            <a:off x="514350" y="1690688"/>
            <a:ext cx="8102600" cy="4664075"/>
          </a:xfrm>
          <a:prstGeom prst="rect">
            <a:avLst/>
          </a:prstGeom>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defRPr/>
            </a:pPr>
            <a:endParaRPr lang="en-US" dirty="0" smtClean="0"/>
          </a:p>
        </p:txBody>
      </p:sp>
    </p:spTree>
    <p:extLst>
      <p:ext uri="{BB962C8B-B14F-4D97-AF65-F5344CB8AC3E}">
        <p14:creationId xmlns:p14="http://schemas.microsoft.com/office/powerpoint/2010/main" val="146324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a:t>HOW TO SUSTAIN A COMPETITIVE </a:t>
            </a:r>
            <a:r>
              <a:rPr lang="en-US" dirty="0" smtClean="0"/>
              <a:t>ADVANTAGE (cont’d)</a:t>
            </a:r>
            <a:r>
              <a:rPr lang="en-US" dirty="0"/>
              <a:t/>
            </a:r>
            <a:br>
              <a:rPr lang="en-US" dirty="0"/>
            </a:br>
            <a:endParaRPr lang="en-US" dirty="0"/>
          </a:p>
        </p:txBody>
      </p:sp>
      <p:sp>
        <p:nvSpPr>
          <p:cNvPr id="3" name="Text Placeholder 2"/>
          <p:cNvSpPr>
            <a:spLocks noGrp="1"/>
          </p:cNvSpPr>
          <p:nvPr>
            <p:ph type="body" sz="quarter" idx="13"/>
          </p:nvPr>
        </p:nvSpPr>
        <p:spPr>
          <a:xfrm>
            <a:off x="533400" y="2209800"/>
            <a:ext cx="8229600" cy="3962400"/>
          </a:xfrm>
        </p:spPr>
        <p:txBody>
          <a:bodyPr>
            <a:normAutofit fontScale="92500" lnSpcReduction="10000"/>
          </a:bodyPr>
          <a:lstStyle/>
          <a:p>
            <a:pPr marL="0" indent="0">
              <a:buFontTx/>
              <a:buNone/>
              <a:defRPr/>
            </a:pPr>
            <a:r>
              <a:rPr lang="en-US" dirty="0" smtClean="0"/>
              <a:t>3. Causal </a:t>
            </a:r>
            <a:r>
              <a:rPr lang="en-US" dirty="0"/>
              <a:t>Ambiguity</a:t>
            </a:r>
          </a:p>
          <a:p>
            <a:pPr lvl="1">
              <a:defRPr/>
            </a:pPr>
            <a:r>
              <a:rPr lang="en-US" dirty="0"/>
              <a:t>Cause of success or failure </a:t>
            </a:r>
            <a:r>
              <a:rPr lang="en-US" dirty="0" smtClean="0"/>
              <a:t>is </a:t>
            </a:r>
            <a:r>
              <a:rPr lang="en-US" dirty="0"/>
              <a:t>not </a:t>
            </a:r>
            <a:r>
              <a:rPr lang="en-US" dirty="0" smtClean="0"/>
              <a:t>apparent.</a:t>
            </a:r>
            <a:endParaRPr lang="en-US" dirty="0"/>
          </a:p>
          <a:p>
            <a:pPr lvl="2">
              <a:defRPr/>
            </a:pPr>
            <a:r>
              <a:rPr lang="en-US" i="1" dirty="0"/>
              <a:t>Why</a:t>
            </a:r>
            <a:r>
              <a:rPr lang="en-US" dirty="0"/>
              <a:t> has Apple had such a string of successful products?</a:t>
            </a:r>
          </a:p>
          <a:p>
            <a:pPr lvl="3">
              <a:defRPr/>
            </a:pPr>
            <a:r>
              <a:rPr lang="en-US" dirty="0"/>
              <a:t>Role of Steve Job’s vision?</a:t>
            </a:r>
          </a:p>
          <a:p>
            <a:pPr lvl="3">
              <a:defRPr/>
            </a:pPr>
            <a:r>
              <a:rPr lang="en-US" dirty="0" smtClean="0"/>
              <a:t>Unique </a:t>
            </a:r>
            <a:r>
              <a:rPr lang="en-US" dirty="0"/>
              <a:t>talents of the Apple design team?</a:t>
            </a:r>
          </a:p>
          <a:p>
            <a:pPr lvl="3">
              <a:defRPr/>
            </a:pPr>
            <a:r>
              <a:rPr lang="en-US" dirty="0"/>
              <a:t>Timing of product introductions? </a:t>
            </a:r>
          </a:p>
          <a:p>
            <a:pPr lvl="3">
              <a:defRPr/>
            </a:pPr>
            <a:endParaRPr lang="en-US" dirty="0"/>
          </a:p>
          <a:p>
            <a:pPr marL="0" indent="0">
              <a:buFontTx/>
              <a:buNone/>
              <a:defRPr/>
            </a:pPr>
            <a:r>
              <a:rPr lang="en-US" dirty="0"/>
              <a:t>4. Social Complexity</a:t>
            </a:r>
          </a:p>
          <a:p>
            <a:pPr lvl="1">
              <a:defRPr/>
            </a:pPr>
            <a:r>
              <a:rPr lang="en-US" dirty="0"/>
              <a:t>Two or more systems interact creating many </a:t>
            </a:r>
            <a:r>
              <a:rPr lang="en-US" dirty="0" smtClean="0"/>
              <a:t>possibilities.</a:t>
            </a:r>
            <a:endParaRPr lang="en-US" dirty="0"/>
          </a:p>
          <a:p>
            <a:pPr lvl="2">
              <a:defRPr/>
            </a:pPr>
            <a:r>
              <a:rPr lang="en-US" i="1" dirty="0"/>
              <a:t> A group of 3 people has 3 </a:t>
            </a:r>
            <a:r>
              <a:rPr lang="en-US" i="1" dirty="0" smtClean="0"/>
              <a:t>relationships.</a:t>
            </a:r>
            <a:endParaRPr lang="en-US" i="1" dirty="0"/>
          </a:p>
          <a:p>
            <a:pPr lvl="2">
              <a:defRPr/>
            </a:pPr>
            <a:r>
              <a:rPr lang="en-US" i="1" dirty="0" smtClean="0"/>
              <a:t>A </a:t>
            </a:r>
            <a:r>
              <a:rPr lang="en-US" i="1" dirty="0"/>
              <a:t>group of 5 people has </a:t>
            </a:r>
            <a:r>
              <a:rPr lang="en-US" i="1" dirty="0" smtClean="0"/>
              <a:t>10 relationships.</a:t>
            </a:r>
            <a:endParaRPr lang="en-US" dirty="0"/>
          </a:p>
          <a:p>
            <a:endParaRPr lang="en-US" dirty="0"/>
          </a:p>
        </p:txBody>
      </p:sp>
      <p:sp>
        <p:nvSpPr>
          <p:cNvPr id="6" name="Content Placeholder 2"/>
          <p:cNvSpPr txBox="1">
            <a:spLocks/>
          </p:cNvSpPr>
          <p:nvPr/>
        </p:nvSpPr>
        <p:spPr>
          <a:xfrm>
            <a:off x="514350" y="1690688"/>
            <a:ext cx="8102600" cy="4664075"/>
          </a:xfrm>
          <a:prstGeom prst="rect">
            <a:avLst/>
          </a:prstGeom>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defRPr/>
            </a:pPr>
            <a:endParaRPr lang="en-US" dirty="0" smtClean="0"/>
          </a:p>
        </p:txBody>
      </p:sp>
    </p:spTree>
    <p:extLst>
      <p:ext uri="{BB962C8B-B14F-4D97-AF65-F5344CB8AC3E}">
        <p14:creationId xmlns:p14="http://schemas.microsoft.com/office/powerpoint/2010/main" val="53624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Highlight 4.2</a:t>
            </a:r>
          </a:p>
        </p:txBody>
      </p:sp>
      <p:sp>
        <p:nvSpPr>
          <p:cNvPr id="3" name="Content Placeholder 2"/>
          <p:cNvSpPr>
            <a:spLocks noGrp="1"/>
          </p:cNvSpPr>
          <p:nvPr>
            <p:ph idx="1"/>
          </p:nvPr>
        </p:nvSpPr>
        <p:spPr/>
        <p:txBody>
          <a:bodyPr>
            <a:normAutofit fontScale="85000" lnSpcReduction="20000"/>
          </a:bodyPr>
          <a:lstStyle/>
          <a:p>
            <a:pPr marL="0" indent="0" algn="ctr" eaLnBrk="0" hangingPunct="0">
              <a:lnSpc>
                <a:spcPct val="150000"/>
              </a:lnSpc>
              <a:buClr>
                <a:srgbClr val="003366"/>
              </a:buClr>
              <a:buNone/>
              <a:defRPr/>
            </a:pPr>
            <a:r>
              <a:rPr lang="en-US" sz="3300" b="1" dirty="0">
                <a:solidFill>
                  <a:srgbClr val="8E4B2A"/>
                </a:solidFill>
              </a:rPr>
              <a:t>Bill “Lucky” Gates</a:t>
            </a:r>
            <a:endParaRPr lang="en-US" sz="3300" dirty="0">
              <a:solidFill>
                <a:srgbClr val="8E4B2A"/>
              </a:solidFill>
            </a:endParaRPr>
          </a:p>
          <a:p>
            <a:pPr eaLnBrk="0" hangingPunct="0">
              <a:lnSpc>
                <a:spcPct val="150000"/>
              </a:lnSpc>
              <a:buClr>
                <a:srgbClr val="003366"/>
              </a:buClr>
              <a:defRPr/>
            </a:pPr>
            <a:r>
              <a:rPr lang="en-US" kern="0" dirty="0" smtClean="0">
                <a:effectLst>
                  <a:outerShdw blurRad="38100" dist="38100" dir="2700000" algn="tl">
                    <a:srgbClr val="C0C0C0"/>
                  </a:outerShdw>
                </a:effectLst>
                <a:latin typeface="Arial"/>
              </a:rPr>
              <a:t>Bill </a:t>
            </a:r>
            <a:r>
              <a:rPr lang="en-US" kern="0" dirty="0">
                <a:effectLst>
                  <a:outerShdw blurRad="38100" dist="38100" dir="2700000" algn="tl">
                    <a:srgbClr val="C0C0C0"/>
                  </a:outerShdw>
                </a:effectLst>
                <a:latin typeface="Arial"/>
              </a:rPr>
              <a:t>Gates is one of the richest people in the world </a:t>
            </a:r>
          </a:p>
          <a:p>
            <a:pPr marL="684212" lvl="1" indent="-342900" eaLnBrk="0" hangingPunct="0">
              <a:lnSpc>
                <a:spcPct val="150000"/>
              </a:lnSpc>
              <a:buClr>
                <a:srgbClr val="336699"/>
              </a:buClr>
              <a:buSzPct val="90000"/>
              <a:buFont typeface="Wingdings" panose="05000000000000000000" pitchFamily="2" charset="2"/>
              <a:buChar char="§"/>
              <a:defRPr/>
            </a:pPr>
            <a:r>
              <a:rPr lang="en-US" kern="0" dirty="0">
                <a:effectLst>
                  <a:outerShdw blurRad="38100" dist="38100" dir="2700000" algn="tl">
                    <a:srgbClr val="C0C0C0"/>
                  </a:outerShdw>
                </a:effectLst>
                <a:latin typeface="Arial"/>
              </a:rPr>
              <a:t>He is also </a:t>
            </a:r>
            <a:r>
              <a:rPr lang="en-US" kern="0" dirty="0" smtClean="0">
                <a:effectLst>
                  <a:outerShdw blurRad="38100" dist="38100" dir="2700000" algn="tl">
                    <a:srgbClr val="C0C0C0"/>
                  </a:outerShdw>
                </a:effectLst>
                <a:latin typeface="Arial"/>
              </a:rPr>
              <a:t>“rich” </a:t>
            </a:r>
            <a:r>
              <a:rPr lang="en-US" kern="0" dirty="0">
                <a:effectLst>
                  <a:outerShdw blurRad="38100" dist="38100" dir="2700000" algn="tl">
                    <a:srgbClr val="C0C0C0"/>
                  </a:outerShdw>
                </a:effectLst>
                <a:latin typeface="Arial"/>
              </a:rPr>
              <a:t>in </a:t>
            </a:r>
            <a:r>
              <a:rPr lang="en-US" kern="0" dirty="0" smtClean="0">
                <a:effectLst>
                  <a:outerShdw blurRad="38100" dist="38100" dir="2700000" algn="tl">
                    <a:srgbClr val="C0C0C0"/>
                  </a:outerShdw>
                </a:effectLst>
                <a:latin typeface="Arial"/>
              </a:rPr>
              <a:t>LUCK.</a:t>
            </a:r>
            <a:endParaRPr lang="en-US" kern="0" dirty="0">
              <a:effectLst>
                <a:outerShdw blurRad="38100" dist="38100" dir="2700000" algn="tl">
                  <a:srgbClr val="C0C0C0"/>
                </a:outerShdw>
              </a:effectLst>
              <a:latin typeface="Arial"/>
            </a:endParaRPr>
          </a:p>
          <a:p>
            <a:pPr marL="684212" lvl="1" indent="-342900" eaLnBrk="0" hangingPunct="0">
              <a:lnSpc>
                <a:spcPct val="150000"/>
              </a:lnSpc>
              <a:buClr>
                <a:srgbClr val="336699"/>
              </a:buClr>
              <a:buSzPct val="90000"/>
              <a:buFont typeface="Wingdings" panose="05000000000000000000" pitchFamily="2" charset="2"/>
              <a:buChar char="§"/>
              <a:defRPr/>
            </a:pPr>
            <a:r>
              <a:rPr lang="en-US" kern="0" dirty="0">
                <a:effectLst>
                  <a:outerShdw blurRad="38100" dist="38100" dir="2700000" algn="tl">
                    <a:srgbClr val="C0C0C0"/>
                  </a:outerShdw>
                </a:effectLst>
                <a:latin typeface="Arial"/>
              </a:rPr>
              <a:t>In 8</a:t>
            </a:r>
            <a:r>
              <a:rPr lang="en-US" kern="0" baseline="30000" dirty="0">
                <a:effectLst>
                  <a:outerShdw blurRad="38100" dist="38100" dir="2700000" algn="tl">
                    <a:srgbClr val="C0C0C0"/>
                  </a:outerShdw>
                </a:effectLst>
                <a:latin typeface="Arial"/>
              </a:rPr>
              <a:t>th</a:t>
            </a:r>
            <a:r>
              <a:rPr lang="en-US" kern="0" dirty="0">
                <a:effectLst>
                  <a:outerShdw blurRad="38100" dist="38100" dir="2700000" algn="tl">
                    <a:srgbClr val="C0C0C0"/>
                  </a:outerShdw>
                </a:effectLst>
                <a:latin typeface="Arial"/>
              </a:rPr>
              <a:t> </a:t>
            </a:r>
            <a:r>
              <a:rPr lang="en-US" kern="0" dirty="0" smtClean="0">
                <a:effectLst>
                  <a:outerShdw blurRad="38100" dist="38100" dir="2700000" algn="tl">
                    <a:srgbClr val="C0C0C0"/>
                  </a:outerShdw>
                </a:effectLst>
                <a:latin typeface="Arial"/>
              </a:rPr>
              <a:t>grade, </a:t>
            </a:r>
            <a:r>
              <a:rPr lang="en-US" kern="0" dirty="0">
                <a:effectLst>
                  <a:outerShdw blurRad="38100" dist="38100" dir="2700000" algn="tl">
                    <a:srgbClr val="C0C0C0"/>
                  </a:outerShdw>
                </a:effectLst>
                <a:latin typeface="Arial"/>
              </a:rPr>
              <a:t>his school got a computer and </a:t>
            </a:r>
            <a:r>
              <a:rPr lang="en-US" kern="0" dirty="0" smtClean="0">
                <a:effectLst>
                  <a:outerShdw blurRad="38100" dist="38100" dir="2700000" algn="tl">
                    <a:srgbClr val="C0C0C0"/>
                  </a:outerShdw>
                </a:effectLst>
                <a:latin typeface="Arial"/>
              </a:rPr>
              <a:t>software programs. </a:t>
            </a:r>
            <a:endParaRPr lang="en-US" kern="0" dirty="0">
              <a:effectLst>
                <a:outerShdw blurRad="38100" dist="38100" dir="2700000" algn="tl">
                  <a:srgbClr val="C0C0C0"/>
                </a:outerShdw>
              </a:effectLst>
              <a:latin typeface="Arial"/>
            </a:endParaRPr>
          </a:p>
          <a:p>
            <a:pPr marL="684212" lvl="1" indent="-342900" eaLnBrk="0" hangingPunct="0">
              <a:lnSpc>
                <a:spcPct val="150000"/>
              </a:lnSpc>
              <a:buClr>
                <a:srgbClr val="336699"/>
              </a:buClr>
              <a:buSzPct val="90000"/>
              <a:buFont typeface="Wingdings" panose="05000000000000000000" pitchFamily="2" charset="2"/>
              <a:buChar char="§"/>
              <a:defRPr/>
            </a:pPr>
            <a:r>
              <a:rPr lang="en-US" kern="0" dirty="0" smtClean="0">
                <a:effectLst>
                  <a:outerShdw blurRad="38100" dist="38100" dir="2700000" algn="tl">
                    <a:srgbClr val="C0C0C0"/>
                  </a:outerShdw>
                </a:effectLst>
                <a:latin typeface="Arial"/>
              </a:rPr>
              <a:t>In 1975, </a:t>
            </a:r>
            <a:r>
              <a:rPr lang="en-US" kern="0" dirty="0">
                <a:effectLst>
                  <a:outerShdw blurRad="38100" dist="38100" dir="2700000" algn="tl">
                    <a:srgbClr val="C0C0C0"/>
                  </a:outerShdw>
                </a:effectLst>
                <a:latin typeface="Arial"/>
              </a:rPr>
              <a:t>founded Microsoft with long-time friend Paul </a:t>
            </a:r>
            <a:r>
              <a:rPr lang="en-US" kern="0" dirty="0" smtClean="0">
                <a:effectLst>
                  <a:outerShdw blurRad="38100" dist="38100" dir="2700000" algn="tl">
                    <a:srgbClr val="C0C0C0"/>
                  </a:outerShdw>
                </a:effectLst>
                <a:latin typeface="Arial"/>
              </a:rPr>
              <a:t>Allen.</a:t>
            </a:r>
            <a:endParaRPr lang="en-US" kern="0" dirty="0">
              <a:effectLst>
                <a:outerShdw blurRad="38100" dist="38100" dir="2700000" algn="tl">
                  <a:srgbClr val="C0C0C0"/>
                </a:outerShdw>
              </a:effectLst>
              <a:latin typeface="Arial"/>
            </a:endParaRPr>
          </a:p>
          <a:p>
            <a:pPr marL="684212" lvl="1" indent="-342900" eaLnBrk="0" hangingPunct="0">
              <a:lnSpc>
                <a:spcPct val="150000"/>
              </a:lnSpc>
              <a:buClr>
                <a:srgbClr val="336699"/>
              </a:buClr>
              <a:buSzPct val="90000"/>
              <a:buFont typeface="Wingdings" panose="05000000000000000000" pitchFamily="2" charset="2"/>
              <a:buChar char="§"/>
              <a:defRPr/>
            </a:pPr>
            <a:r>
              <a:rPr lang="en-US" kern="0" dirty="0">
                <a:effectLst>
                  <a:outerShdw blurRad="38100" dist="38100" dir="2700000" algn="tl">
                    <a:srgbClr val="C0C0C0"/>
                  </a:outerShdw>
                </a:effectLst>
                <a:latin typeface="Arial"/>
              </a:rPr>
              <a:t>In </a:t>
            </a:r>
            <a:r>
              <a:rPr lang="en-US" kern="0" dirty="0" smtClean="0">
                <a:effectLst>
                  <a:outerShdw blurRad="38100" dist="38100" dir="2700000" algn="tl">
                    <a:srgbClr val="C0C0C0"/>
                  </a:outerShdw>
                </a:effectLst>
                <a:latin typeface="Arial"/>
              </a:rPr>
              <a:t>1980, </a:t>
            </a:r>
            <a:r>
              <a:rPr lang="en-US" kern="0" dirty="0">
                <a:effectLst>
                  <a:outerShdw blurRad="38100" dist="38100" dir="2700000" algn="tl">
                    <a:srgbClr val="C0C0C0"/>
                  </a:outerShdw>
                </a:effectLst>
                <a:latin typeface="Arial"/>
              </a:rPr>
              <a:t>his mother heard IBM was looking for an operating system…</a:t>
            </a:r>
          </a:p>
          <a:p>
            <a:pPr marL="1082675" lvl="2" indent="-342900" eaLnBrk="0" hangingPunct="0">
              <a:lnSpc>
                <a:spcPct val="150000"/>
              </a:lnSpc>
              <a:buClr>
                <a:srgbClr val="0099CC"/>
              </a:buClr>
              <a:buSzPct val="75000"/>
              <a:buFont typeface="Wingdings" panose="05000000000000000000" pitchFamily="2" charset="2"/>
              <a:buChar char="§"/>
              <a:defRPr/>
            </a:pPr>
            <a:r>
              <a:rPr lang="en-US" kern="0" dirty="0">
                <a:effectLst>
                  <a:outerShdw blurRad="38100" dist="38100" dir="2700000" algn="tl">
                    <a:srgbClr val="C0C0C0"/>
                  </a:outerShdw>
                </a:effectLst>
                <a:latin typeface="Arial"/>
              </a:rPr>
              <a:t>Bill Gates didn’t have one, but he knew where to </a:t>
            </a:r>
            <a:r>
              <a:rPr lang="en-US" u="sng" kern="0" dirty="0">
                <a:effectLst>
                  <a:outerShdw blurRad="38100" dist="38100" dir="2700000" algn="tl">
                    <a:srgbClr val="C0C0C0"/>
                  </a:outerShdw>
                </a:effectLst>
                <a:latin typeface="Arial"/>
              </a:rPr>
              <a:t>get</a:t>
            </a:r>
            <a:r>
              <a:rPr lang="en-US" kern="0" dirty="0">
                <a:effectLst>
                  <a:outerShdw blurRad="38100" dist="38100" dir="2700000" algn="tl">
                    <a:srgbClr val="C0C0C0"/>
                  </a:outerShdw>
                </a:effectLst>
                <a:latin typeface="Arial"/>
              </a:rPr>
              <a:t> </a:t>
            </a:r>
            <a:r>
              <a:rPr lang="en-US" kern="0" dirty="0" smtClean="0">
                <a:effectLst>
                  <a:outerShdw blurRad="38100" dist="38100" dir="2700000" algn="tl">
                    <a:srgbClr val="C0C0C0"/>
                  </a:outerShdw>
                </a:effectLst>
                <a:latin typeface="Arial"/>
              </a:rPr>
              <a:t>one.</a:t>
            </a:r>
            <a:endParaRPr lang="en-US" kern="0" dirty="0">
              <a:effectLst>
                <a:outerShdw blurRad="38100" dist="38100" dir="2700000" algn="tl">
                  <a:srgbClr val="C0C0C0"/>
                </a:outerShdw>
              </a:effectLst>
              <a:latin typeface="Arial"/>
            </a:endParaRPr>
          </a:p>
          <a:p>
            <a:pPr marL="1082675" lvl="2" indent="-342900" eaLnBrk="0" hangingPunct="0">
              <a:lnSpc>
                <a:spcPct val="150000"/>
              </a:lnSpc>
              <a:buClr>
                <a:srgbClr val="0099CC"/>
              </a:buClr>
              <a:buSzPct val="75000"/>
              <a:buFont typeface="Wingdings" panose="05000000000000000000" pitchFamily="2" charset="2"/>
              <a:buChar char="§"/>
              <a:defRPr/>
            </a:pPr>
            <a:r>
              <a:rPr lang="en-US" kern="0" dirty="0">
                <a:effectLst>
                  <a:outerShdw blurRad="38100" dist="38100" dir="2700000" algn="tl">
                    <a:srgbClr val="C0C0C0"/>
                  </a:outerShdw>
                </a:effectLst>
                <a:latin typeface="Arial"/>
              </a:rPr>
              <a:t>He then sold copies of MS-DOS to IBM (through a non-exclusive license), and thus kept the </a:t>
            </a:r>
            <a:r>
              <a:rPr lang="en-US" kern="0" dirty="0" smtClean="0">
                <a:effectLst>
                  <a:outerShdw blurRad="38100" dist="38100" dir="2700000" algn="tl">
                    <a:srgbClr val="C0C0C0"/>
                  </a:outerShdw>
                </a:effectLst>
                <a:latin typeface="Arial"/>
              </a:rPr>
              <a:t>copyright.</a:t>
            </a:r>
            <a:endParaRPr lang="en-US" kern="0" dirty="0">
              <a:effectLst>
                <a:outerShdw blurRad="38100" dist="38100" dir="2700000" algn="tl">
                  <a:srgbClr val="C0C0C0"/>
                </a:outerShdw>
              </a:effectLst>
              <a:latin typeface="Arial"/>
            </a:endParaRPr>
          </a:p>
          <a:p>
            <a:endParaRPr lang="en-US" dirty="0"/>
          </a:p>
        </p:txBody>
      </p:sp>
    </p:spTree>
    <p:extLst>
      <p:ext uri="{BB962C8B-B14F-4D97-AF65-F5344CB8AC3E}">
        <p14:creationId xmlns:p14="http://schemas.microsoft.com/office/powerpoint/2010/main" val="2501406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133600"/>
            <a:ext cx="8229600" cy="4267200"/>
          </a:xfrm>
        </p:spPr>
        <p:txBody>
          <a:bodyPr>
            <a:noAutofit/>
          </a:bodyPr>
          <a:lstStyle/>
          <a:p>
            <a:pPr marL="0" indent="0">
              <a:spcBef>
                <a:spcPts val="672"/>
              </a:spcBef>
              <a:buNone/>
            </a:pPr>
            <a:r>
              <a:rPr lang="en-US" dirty="0" smtClean="0"/>
              <a:t>Taken </a:t>
            </a:r>
            <a:r>
              <a:rPr lang="en-US" dirty="0"/>
              <a:t>together, a firm may be able to protect its competitive </a:t>
            </a:r>
            <a:r>
              <a:rPr lang="en-US" dirty="0" smtClean="0"/>
              <a:t>advantage – even </a:t>
            </a:r>
            <a:r>
              <a:rPr lang="en-US" dirty="0"/>
              <a:t>for long </a:t>
            </a:r>
            <a:r>
              <a:rPr lang="en-US" dirty="0" smtClean="0"/>
              <a:t>periods </a:t>
            </a:r>
            <a:r>
              <a:rPr lang="en-US" dirty="0"/>
              <a:t>of </a:t>
            </a:r>
            <a:r>
              <a:rPr lang="en-US" dirty="0" smtClean="0"/>
              <a:t>time – when </a:t>
            </a:r>
            <a:r>
              <a:rPr lang="en-US" dirty="0"/>
              <a:t>its managers have consistently: </a:t>
            </a:r>
            <a:endParaRPr lang="en-US" sz="500" dirty="0"/>
          </a:p>
          <a:p>
            <a:pPr marL="971550" indent="-514350">
              <a:spcBef>
                <a:spcPts val="576"/>
              </a:spcBef>
              <a:buFont typeface="+mj-lt"/>
              <a:buAutoNum type="arabicPeriod"/>
            </a:pPr>
            <a:r>
              <a:rPr lang="en-US" sz="2400" dirty="0" smtClean="0"/>
              <a:t>Better </a:t>
            </a:r>
            <a:r>
              <a:rPr lang="en-US" sz="2400" dirty="0"/>
              <a:t>expectations about the future value of </a:t>
            </a:r>
            <a:r>
              <a:rPr lang="en-US" sz="2400" dirty="0" smtClean="0"/>
              <a:t>resources.                                                           </a:t>
            </a:r>
            <a:endParaRPr lang="en-US" sz="2400" dirty="0"/>
          </a:p>
          <a:p>
            <a:pPr marL="971550" indent="-514350">
              <a:spcBef>
                <a:spcPts val="576"/>
              </a:spcBef>
              <a:buFont typeface="+mj-lt"/>
              <a:buAutoNum type="arabicPeriod"/>
            </a:pPr>
            <a:r>
              <a:rPr lang="en-US" sz="2400" dirty="0" smtClean="0"/>
              <a:t>Have </a:t>
            </a:r>
            <a:r>
              <a:rPr lang="en-US" sz="2400" dirty="0"/>
              <a:t>accumulated a resource advantage that can be imitated </a:t>
            </a:r>
            <a:r>
              <a:rPr lang="en-US" sz="2400" u="sng" dirty="0"/>
              <a:t>only</a:t>
            </a:r>
            <a:r>
              <a:rPr lang="en-US" sz="2400" dirty="0"/>
              <a:t> over long periods of </a:t>
            </a:r>
            <a:r>
              <a:rPr lang="en-US" sz="2400" dirty="0" smtClean="0"/>
              <a:t>time.    </a:t>
            </a:r>
            <a:endParaRPr lang="en-US" sz="2400" dirty="0"/>
          </a:p>
          <a:p>
            <a:pPr marL="971550" indent="-514350">
              <a:spcBef>
                <a:spcPts val="576"/>
              </a:spcBef>
              <a:buFont typeface="+mj-lt"/>
              <a:buAutoNum type="arabicPeriod"/>
            </a:pPr>
            <a:r>
              <a:rPr lang="en-US" sz="2400" dirty="0" smtClean="0"/>
              <a:t>When </a:t>
            </a:r>
            <a:r>
              <a:rPr lang="en-US" sz="2400" dirty="0"/>
              <a:t>the source of their competitive advantage </a:t>
            </a:r>
            <a:r>
              <a:rPr lang="en-US" sz="2400" dirty="0" smtClean="0"/>
              <a:t>is causally </a:t>
            </a:r>
            <a:r>
              <a:rPr lang="en-US" sz="2400" dirty="0"/>
              <a:t>ambiguous or socially </a:t>
            </a:r>
            <a:r>
              <a:rPr lang="en-US" sz="2400" dirty="0" smtClean="0"/>
              <a:t>complex.</a:t>
            </a:r>
            <a:endParaRPr lang="en-US" sz="2400" dirty="0"/>
          </a:p>
        </p:txBody>
      </p:sp>
      <p:sp>
        <p:nvSpPr>
          <p:cNvPr id="4"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SUMMARY</a:t>
            </a:r>
          </a:p>
        </p:txBody>
      </p:sp>
    </p:spTree>
    <p:extLst>
      <p:ext uri="{BB962C8B-B14F-4D97-AF65-F5344CB8AC3E}">
        <p14:creationId xmlns:p14="http://schemas.microsoft.com/office/powerpoint/2010/main" val="2552671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371600"/>
            <a:ext cx="8229600" cy="4953000"/>
          </a:xfrm>
        </p:spPr>
        <p:txBody>
          <a:bodyPr>
            <a:noAutofit/>
          </a:bodyPr>
          <a:lstStyle/>
          <a:p>
            <a:pPr fontAlgn="ctr">
              <a:spcBef>
                <a:spcPts val="672"/>
              </a:spcBef>
            </a:pPr>
            <a:r>
              <a:rPr lang="en-US" dirty="0" smtClean="0"/>
              <a:t>A firm’s </a:t>
            </a:r>
            <a:r>
              <a:rPr lang="en-US" dirty="0"/>
              <a:t>ability to create, deploy, modify, reconfigure, upgrade, or leverage its resources in its quest for competitive </a:t>
            </a:r>
            <a:r>
              <a:rPr lang="en-US" dirty="0" smtClean="0"/>
              <a:t>advantage</a:t>
            </a:r>
            <a:endParaRPr lang="en-US" dirty="0"/>
          </a:p>
          <a:p>
            <a:pPr fontAlgn="ctr">
              <a:spcBef>
                <a:spcPts val="672"/>
              </a:spcBef>
            </a:pPr>
            <a:r>
              <a:rPr lang="en-US" dirty="0"/>
              <a:t>E</a:t>
            </a:r>
            <a:r>
              <a:rPr lang="en-US" dirty="0" smtClean="0"/>
              <a:t>ssential to create a sustained competitive advantage</a:t>
            </a:r>
            <a:endParaRPr lang="en-US" dirty="0"/>
          </a:p>
          <a:p>
            <a:pPr lvl="1" fontAlgn="ctr">
              <a:spcBef>
                <a:spcPts val="672"/>
              </a:spcBef>
            </a:pPr>
            <a:r>
              <a:rPr lang="en-US" dirty="0"/>
              <a:t>A</a:t>
            </a:r>
            <a:r>
              <a:rPr lang="en-US" dirty="0" smtClean="0"/>
              <a:t> dynamic fit between internal strengths and external opportunities</a:t>
            </a:r>
            <a:endParaRPr lang="en-US" dirty="0"/>
          </a:p>
          <a:p>
            <a:pPr fontAlgn="ctr">
              <a:spcBef>
                <a:spcPts val="672"/>
              </a:spcBef>
            </a:pPr>
            <a:r>
              <a:rPr lang="en-US" dirty="0"/>
              <a:t>Resource stocks </a:t>
            </a:r>
            <a:r>
              <a:rPr lang="en-US" dirty="0" smtClean="0"/>
              <a:t>– current </a:t>
            </a:r>
            <a:r>
              <a:rPr lang="en-US" dirty="0"/>
              <a:t>level of intangible resources</a:t>
            </a:r>
          </a:p>
          <a:p>
            <a:pPr fontAlgn="ctr">
              <a:spcBef>
                <a:spcPts val="672"/>
              </a:spcBef>
            </a:pPr>
            <a:r>
              <a:rPr lang="en-US" dirty="0"/>
              <a:t>Resource flows </a:t>
            </a:r>
            <a:r>
              <a:rPr lang="en-US" dirty="0" smtClean="0"/>
              <a:t>– investments </a:t>
            </a:r>
            <a:r>
              <a:rPr lang="en-US" dirty="0"/>
              <a:t>to maintain or build a resource</a:t>
            </a:r>
          </a:p>
        </p:txBody>
      </p:sp>
      <p:sp>
        <p:nvSpPr>
          <p:cNvPr id="5" name="Title 1"/>
          <p:cNvSpPr>
            <a:spLocks noGrp="1"/>
          </p:cNvSpPr>
          <p:nvPr>
            <p:ph type="title"/>
          </p:nvPr>
        </p:nvSpPr>
        <p:spPr>
          <a:xfrm>
            <a:off x="0" y="0"/>
            <a:ext cx="9144000" cy="1417638"/>
          </a:xfrm>
        </p:spPr>
        <p:txBody>
          <a:bodyPr>
            <a:normAutofit/>
          </a:bodyPr>
          <a:lstStyle/>
          <a:p>
            <a:r>
              <a:rPr lang="en-US" sz="3600" dirty="0" smtClean="0"/>
              <a:t>4.3  The Dynamic Capabilities Perspective</a:t>
            </a:r>
            <a:endParaRPr lang="en-US" sz="3600" dirty="0"/>
          </a:p>
        </p:txBody>
      </p:sp>
    </p:spTree>
    <p:extLst>
      <p:ext uri="{BB962C8B-B14F-4D97-AF65-F5344CB8AC3E}">
        <p14:creationId xmlns:p14="http://schemas.microsoft.com/office/powerpoint/2010/main" val="2470234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1143000"/>
          </a:xfrm>
        </p:spPr>
        <p:txBody>
          <a:bodyPr>
            <a:noAutofit/>
          </a:bodyPr>
          <a:lstStyle/>
          <a:p>
            <a:r>
              <a:rPr lang="en-US" sz="3600" dirty="0" smtClean="0">
                <a:solidFill>
                  <a:schemeClr val="tx1"/>
                </a:solidFill>
              </a:rPr>
              <a:t>Exhibit 4.7  The Bathtub Metaphor: </a:t>
            </a:r>
            <a:br>
              <a:rPr lang="en-US" sz="3600" dirty="0" smtClean="0">
                <a:solidFill>
                  <a:schemeClr val="tx1"/>
                </a:solidFill>
              </a:rPr>
            </a:br>
            <a:r>
              <a:rPr lang="en-US" sz="2800" dirty="0" smtClean="0">
                <a:solidFill>
                  <a:schemeClr val="tx1"/>
                </a:solidFill>
              </a:rPr>
              <a:t>The Role of Inflows and Outflows in Building Stocks of Intangible Resources</a:t>
            </a:r>
            <a:endParaRPr lang="en-US" sz="2800" dirty="0">
              <a:solidFill>
                <a:schemeClr val="tx1"/>
              </a:solidFill>
            </a:endParaRPr>
          </a:p>
        </p:txBody>
      </p:sp>
      <p:pic>
        <p:nvPicPr>
          <p:cNvPr id="5" name="Picture 4" descr="rot45065_ex0407.jpg"/>
          <p:cNvPicPr>
            <a:picLocks noChangeAspect="1"/>
          </p:cNvPicPr>
          <p:nvPr/>
        </p:nvPicPr>
        <p:blipFill>
          <a:blip r:embed="rId3" cstate="print"/>
          <a:stretch>
            <a:fillRect/>
          </a:stretch>
        </p:blipFill>
        <p:spPr>
          <a:xfrm>
            <a:off x="1490133" y="1752600"/>
            <a:ext cx="5977467" cy="4572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676400"/>
            <a:ext cx="8229600" cy="4800600"/>
          </a:xfrm>
        </p:spPr>
        <p:txBody>
          <a:bodyPr>
            <a:normAutofit/>
          </a:bodyPr>
          <a:lstStyle/>
          <a:p>
            <a:pPr>
              <a:spcBef>
                <a:spcPts val="672"/>
              </a:spcBef>
            </a:pPr>
            <a:r>
              <a:rPr lang="en-US" dirty="0" smtClean="0"/>
              <a:t>The internal </a:t>
            </a:r>
            <a:r>
              <a:rPr lang="en-US" dirty="0"/>
              <a:t>activities a firm engages in when transforming inputs into </a:t>
            </a:r>
            <a:r>
              <a:rPr lang="en-US" dirty="0" smtClean="0"/>
              <a:t>outputs</a:t>
            </a:r>
            <a:endParaRPr lang="en-US" sz="300" dirty="0"/>
          </a:p>
          <a:p>
            <a:pPr>
              <a:spcBef>
                <a:spcPts val="672"/>
              </a:spcBef>
            </a:pPr>
            <a:r>
              <a:rPr lang="en-US" dirty="0"/>
              <a:t>Each activity adds incremental value and </a:t>
            </a:r>
            <a:r>
              <a:rPr lang="en-US" dirty="0" smtClean="0"/>
              <a:t>associated costs.</a:t>
            </a:r>
            <a:endParaRPr lang="en-US" sz="300" dirty="0"/>
          </a:p>
          <a:p>
            <a:pPr>
              <a:spcBef>
                <a:spcPts val="672"/>
              </a:spcBef>
            </a:pPr>
            <a:r>
              <a:rPr lang="en-US" dirty="0"/>
              <a:t>This concept can be applied to any </a:t>
            </a:r>
            <a:r>
              <a:rPr lang="en-US" dirty="0" smtClean="0"/>
              <a:t>firm – goods </a:t>
            </a:r>
            <a:r>
              <a:rPr lang="en-US" dirty="0"/>
              <a:t>or </a:t>
            </a:r>
            <a:r>
              <a:rPr lang="en-US" dirty="0" smtClean="0"/>
              <a:t>service.</a:t>
            </a:r>
            <a:endParaRPr lang="en-US" sz="300" dirty="0"/>
          </a:p>
          <a:p>
            <a:pPr>
              <a:spcBef>
                <a:spcPts val="672"/>
              </a:spcBef>
            </a:pPr>
            <a:r>
              <a:rPr lang="en-US" dirty="0"/>
              <a:t>The value chain helps to assess which parts </a:t>
            </a:r>
            <a:r>
              <a:rPr lang="en-US" dirty="0" smtClean="0"/>
              <a:t>add  value </a:t>
            </a:r>
            <a:r>
              <a:rPr lang="en-US" dirty="0"/>
              <a:t>and which do </a:t>
            </a:r>
            <a:r>
              <a:rPr lang="en-US" dirty="0" smtClean="0"/>
              <a:t>not.</a:t>
            </a:r>
            <a:endParaRPr lang="en-US" sz="300" dirty="0"/>
          </a:p>
        </p:txBody>
      </p:sp>
      <p:sp>
        <p:nvSpPr>
          <p:cNvPr id="5" name="Title 1"/>
          <p:cNvSpPr>
            <a:spLocks noGrp="1"/>
          </p:cNvSpPr>
          <p:nvPr>
            <p:ph type="title"/>
          </p:nvPr>
        </p:nvSpPr>
        <p:spPr>
          <a:xfrm>
            <a:off x="0" y="0"/>
            <a:ext cx="9144000" cy="1417638"/>
          </a:xfrm>
        </p:spPr>
        <p:txBody>
          <a:bodyPr>
            <a:normAutofit/>
          </a:bodyPr>
          <a:lstStyle/>
          <a:p>
            <a:r>
              <a:rPr lang="en-US" dirty="0" smtClean="0"/>
              <a:t>4.4  The Value Chain Analysis</a:t>
            </a:r>
            <a:endParaRPr lang="en-US" dirty="0"/>
          </a:p>
        </p:txBody>
      </p:sp>
    </p:spTree>
    <p:extLst>
      <p:ext uri="{BB962C8B-B14F-4D97-AF65-F5344CB8AC3E}">
        <p14:creationId xmlns:p14="http://schemas.microsoft.com/office/powerpoint/2010/main" val="4044617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4.8  A Generic Value Chain: </a:t>
            </a:r>
            <a:r>
              <a:rPr lang="en-US" sz="3500" dirty="0" smtClean="0">
                <a:solidFill>
                  <a:schemeClr val="tx1"/>
                </a:solidFill>
              </a:rPr>
              <a:t>Primary and Support Activities</a:t>
            </a:r>
            <a:endParaRPr lang="en-US" dirty="0">
              <a:solidFill>
                <a:schemeClr val="tx1"/>
              </a:solidFill>
            </a:endParaRPr>
          </a:p>
        </p:txBody>
      </p:sp>
      <p:pic>
        <p:nvPicPr>
          <p:cNvPr id="5" name="Picture 4" descr="rot45065_ex0408.jpg"/>
          <p:cNvPicPr>
            <a:picLocks noChangeAspect="1"/>
          </p:cNvPicPr>
          <p:nvPr/>
        </p:nvPicPr>
        <p:blipFill>
          <a:blip r:embed="rId3" cstate="print"/>
          <a:stretch>
            <a:fillRect/>
          </a:stretch>
        </p:blipFill>
        <p:spPr>
          <a:xfrm>
            <a:off x="1219200" y="1752600"/>
            <a:ext cx="6679734" cy="4572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B66136"/>
          </a:solidFill>
        </p:spPr>
        <p:txBody>
          <a:bodyPr/>
          <a:lstStyle/>
          <a:p>
            <a:r>
              <a:rPr lang="en-US" dirty="0" smtClean="0"/>
              <a:t>Chapter Outline</a:t>
            </a:r>
            <a:endParaRPr lang="en-US" dirty="0"/>
          </a:p>
        </p:txBody>
      </p:sp>
      <p:sp>
        <p:nvSpPr>
          <p:cNvPr id="3" name="Content Placeholder 2"/>
          <p:cNvSpPr>
            <a:spLocks noGrp="1"/>
          </p:cNvSpPr>
          <p:nvPr>
            <p:ph idx="1"/>
          </p:nvPr>
        </p:nvSpPr>
        <p:spPr>
          <a:xfrm>
            <a:off x="533400" y="1447800"/>
            <a:ext cx="8229600" cy="4724400"/>
          </a:xfrm>
        </p:spPr>
        <p:txBody>
          <a:bodyPr>
            <a:noAutofit/>
          </a:bodyPr>
          <a:lstStyle/>
          <a:p>
            <a:pPr lvl="0">
              <a:spcBef>
                <a:spcPts val="672"/>
              </a:spcBef>
              <a:buNone/>
              <a:defRPr/>
            </a:pPr>
            <a:r>
              <a:rPr lang="en-US" dirty="0" smtClean="0"/>
              <a:t>4.1  Looking Inside the Firm for Core Competencies</a:t>
            </a:r>
          </a:p>
          <a:p>
            <a:pPr lvl="0">
              <a:spcBef>
                <a:spcPts val="672"/>
              </a:spcBef>
              <a:buNone/>
              <a:defRPr/>
            </a:pPr>
            <a:r>
              <a:rPr lang="en-US" dirty="0"/>
              <a:t>4.2  The </a:t>
            </a:r>
            <a:r>
              <a:rPr lang="en-US" dirty="0" smtClean="0"/>
              <a:t>Resource-Based </a:t>
            </a:r>
            <a:r>
              <a:rPr lang="en-US" dirty="0"/>
              <a:t>View </a:t>
            </a:r>
            <a:endParaRPr lang="en-US" dirty="0" smtClean="0"/>
          </a:p>
          <a:p>
            <a:pPr lvl="1">
              <a:spcBef>
                <a:spcPts val="576"/>
              </a:spcBef>
              <a:defRPr/>
            </a:pPr>
            <a:r>
              <a:rPr lang="en-US" dirty="0" smtClean="0"/>
              <a:t>Two </a:t>
            </a:r>
            <a:r>
              <a:rPr lang="en-US" dirty="0"/>
              <a:t>Critical </a:t>
            </a:r>
            <a:r>
              <a:rPr lang="en-US" dirty="0" smtClean="0"/>
              <a:t>Assumptions</a:t>
            </a:r>
          </a:p>
          <a:p>
            <a:pPr lvl="1">
              <a:spcBef>
                <a:spcPts val="576"/>
              </a:spcBef>
              <a:defRPr/>
            </a:pPr>
            <a:r>
              <a:rPr lang="en-US" dirty="0" smtClean="0"/>
              <a:t>The </a:t>
            </a:r>
            <a:r>
              <a:rPr lang="en-US" dirty="0"/>
              <a:t>VRIO Framework </a:t>
            </a:r>
            <a:endParaRPr lang="en-US" sz="1200" dirty="0" smtClean="0"/>
          </a:p>
          <a:p>
            <a:pPr lvl="1">
              <a:spcBef>
                <a:spcPts val="576"/>
              </a:spcBef>
              <a:defRPr/>
            </a:pPr>
            <a:r>
              <a:rPr lang="en-US" dirty="0" smtClean="0"/>
              <a:t>How </a:t>
            </a:r>
            <a:r>
              <a:rPr lang="en-US" dirty="0"/>
              <a:t>to Sustain a Competitive </a:t>
            </a:r>
            <a:r>
              <a:rPr lang="en-US" dirty="0" smtClean="0"/>
              <a:t>Advantage</a:t>
            </a:r>
            <a:endParaRPr lang="en-US" sz="800" dirty="0"/>
          </a:p>
          <a:p>
            <a:pPr>
              <a:spcBef>
                <a:spcPts val="672"/>
              </a:spcBef>
              <a:buNone/>
              <a:tabLst>
                <a:tab pos="1085850" algn="l"/>
              </a:tabLst>
            </a:pPr>
            <a:r>
              <a:rPr lang="en-US" dirty="0"/>
              <a:t>4.3 </a:t>
            </a:r>
            <a:r>
              <a:rPr lang="en-US" dirty="0" smtClean="0"/>
              <a:t> The </a:t>
            </a:r>
            <a:r>
              <a:rPr lang="en-US" dirty="0"/>
              <a:t>Dynamic Capabilities </a:t>
            </a:r>
            <a:r>
              <a:rPr lang="en-US" dirty="0" smtClean="0"/>
              <a:t>Perspective</a:t>
            </a:r>
            <a:endParaRPr lang="en-US" sz="800" dirty="0"/>
          </a:p>
          <a:p>
            <a:pPr>
              <a:spcBef>
                <a:spcPts val="672"/>
              </a:spcBef>
              <a:buNone/>
              <a:tabLst>
                <a:tab pos="1085850" algn="l"/>
              </a:tabLst>
            </a:pPr>
            <a:r>
              <a:rPr lang="en-US" dirty="0"/>
              <a:t>4.4 </a:t>
            </a:r>
            <a:r>
              <a:rPr lang="en-US" dirty="0" smtClean="0"/>
              <a:t> The </a:t>
            </a:r>
            <a:r>
              <a:rPr lang="en-US" dirty="0"/>
              <a:t>Value Chain Analysis </a:t>
            </a:r>
            <a:endParaRPr lang="en-US" sz="800" dirty="0"/>
          </a:p>
          <a:p>
            <a:pPr>
              <a:spcBef>
                <a:spcPts val="672"/>
              </a:spcBef>
              <a:buNone/>
              <a:tabLst>
                <a:tab pos="1085850" algn="l"/>
              </a:tabLst>
            </a:pPr>
            <a:r>
              <a:rPr lang="en-US" dirty="0"/>
              <a:t>4.5  Implications for the </a:t>
            </a:r>
            <a:r>
              <a:rPr lang="en-US" dirty="0" smtClean="0"/>
              <a:t>Strategist</a:t>
            </a:r>
          </a:p>
          <a:p>
            <a:pPr lvl="1">
              <a:spcBef>
                <a:spcPts val="576"/>
              </a:spcBef>
              <a:tabLst>
                <a:tab pos="1085850" algn="l"/>
              </a:tabLst>
            </a:pPr>
            <a:r>
              <a:rPr lang="en-US" dirty="0" smtClean="0"/>
              <a:t>Using </a:t>
            </a:r>
            <a:r>
              <a:rPr lang="en-US" dirty="0"/>
              <a:t>SWOT Analysis to Combine External and Internal Analysis </a:t>
            </a:r>
            <a:r>
              <a:rPr lang="en-US" dirty="0" smtClean="0"/>
              <a:t> </a:t>
            </a: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133600"/>
            <a:ext cx="8229600" cy="4343400"/>
          </a:xfrm>
        </p:spPr>
        <p:txBody>
          <a:bodyPr>
            <a:normAutofit/>
          </a:bodyPr>
          <a:lstStyle/>
          <a:p>
            <a:pPr>
              <a:spcBef>
                <a:spcPts val="672"/>
              </a:spcBef>
            </a:pPr>
            <a:r>
              <a:rPr lang="en-US" dirty="0" smtClean="0"/>
              <a:t>The </a:t>
            </a:r>
            <a:r>
              <a:rPr lang="en-US" dirty="0"/>
              <a:t>value chain is divided into primary and support </a:t>
            </a:r>
            <a:r>
              <a:rPr lang="en-US" dirty="0" smtClean="0"/>
              <a:t>activities.</a:t>
            </a:r>
            <a:endParaRPr lang="en-US" sz="300" dirty="0"/>
          </a:p>
          <a:p>
            <a:r>
              <a:rPr lang="en-US" dirty="0"/>
              <a:t>Primary </a:t>
            </a:r>
            <a:r>
              <a:rPr lang="en-US" dirty="0" smtClean="0"/>
              <a:t>activities – Firm </a:t>
            </a:r>
            <a:r>
              <a:rPr lang="en-US" dirty="0"/>
              <a:t>activities that add value directly by transforming inputs into outputs as the firm moves a product or service horizontally along the internal value </a:t>
            </a:r>
            <a:r>
              <a:rPr lang="en-US" dirty="0" smtClean="0"/>
              <a:t>chain</a:t>
            </a:r>
            <a:endParaRPr lang="en-US" dirty="0"/>
          </a:p>
          <a:p>
            <a:r>
              <a:rPr lang="en-US" dirty="0"/>
              <a:t>Support </a:t>
            </a:r>
            <a:r>
              <a:rPr lang="en-US" dirty="0" smtClean="0"/>
              <a:t>activities – Firm </a:t>
            </a:r>
            <a:r>
              <a:rPr lang="en-US" dirty="0"/>
              <a:t>activities that add value indirectly, but are necessary to sustain primary </a:t>
            </a:r>
            <a:r>
              <a:rPr lang="en-US" dirty="0" smtClean="0"/>
              <a:t>activities</a:t>
            </a:r>
            <a:endParaRPr lang="en-US" dirty="0"/>
          </a:p>
        </p:txBody>
      </p:sp>
      <p:sp>
        <p:nvSpPr>
          <p:cNvPr id="4"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PRIMARY AND SUPPORT ACTIVITIES</a:t>
            </a:r>
          </a:p>
        </p:txBody>
      </p:sp>
    </p:spTree>
    <p:extLst>
      <p:ext uri="{BB962C8B-B14F-4D97-AF65-F5344CB8AC3E}">
        <p14:creationId xmlns:p14="http://schemas.microsoft.com/office/powerpoint/2010/main" val="3159247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762000"/>
            <a:ext cx="8382000" cy="5334000"/>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dirty="0" smtClean="0">
                <a:solidFill>
                  <a:srgbClr val="080808"/>
                </a:solidFill>
                <a:latin typeface="+mn-lt"/>
              </a:rPr>
              <a:t>IMPLICATIONS FOR THE STRATEGIST</a:t>
            </a:r>
            <a:r>
              <a:rPr lang="en-US" dirty="0" smtClean="0">
                <a:latin typeface="+mn-lt"/>
              </a:rPr>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7" name="Diagram 6"/>
          <p:cNvGraphicFramePr/>
          <p:nvPr>
            <p:extLst>
              <p:ext uri="{D42A27DB-BD31-4B8C-83A1-F6EECF244321}">
                <p14:modId xmlns:p14="http://schemas.microsoft.com/office/powerpoint/2010/main" val="2593040399"/>
              </p:ext>
            </p:extLst>
          </p:nvPr>
        </p:nvGraphicFramePr>
        <p:xfrm>
          <a:off x="2514600" y="1371600"/>
          <a:ext cx="6248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Up-Down Arrow 10"/>
          <p:cNvSpPr/>
          <p:nvPr/>
        </p:nvSpPr>
        <p:spPr>
          <a:xfrm>
            <a:off x="3124200" y="4056888"/>
            <a:ext cx="533400" cy="838200"/>
          </a:xfrm>
          <a:prstGeom prst="upDown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Up-Down Arrow 11"/>
          <p:cNvSpPr/>
          <p:nvPr/>
        </p:nvSpPr>
        <p:spPr>
          <a:xfrm>
            <a:off x="3124200" y="2667000"/>
            <a:ext cx="533400" cy="800100"/>
          </a:xfrm>
          <a:prstGeom prst="upDown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ounded Rectangle 12"/>
          <p:cNvSpPr/>
          <p:nvPr/>
        </p:nvSpPr>
        <p:spPr>
          <a:xfrm>
            <a:off x="533400" y="1752600"/>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800" dirty="0" smtClean="0">
              <a:solidFill>
                <a:srgbClr val="010101"/>
              </a:solidFill>
              <a:latin typeface="Times New Roman" pitchFamily="18" charset="0"/>
              <a:cs typeface="Times New Roman" pitchFamily="18" charset="0"/>
            </a:endParaRPr>
          </a:p>
          <a:p>
            <a:pPr algn="ctr"/>
            <a:r>
              <a:rPr lang="en-US" sz="2900" dirty="0" smtClean="0">
                <a:solidFill>
                  <a:srgbClr val="010101"/>
                </a:solidFill>
                <a:latin typeface="Times New Roman" pitchFamily="18" charset="0"/>
                <a:cs typeface="Times New Roman" pitchFamily="18" charset="0"/>
              </a:rPr>
              <a:t>MACRO</a:t>
            </a:r>
          </a:p>
          <a:p>
            <a:pPr algn="ctr"/>
            <a:r>
              <a:rPr lang="en-US" sz="2200" dirty="0" smtClean="0">
                <a:solidFill>
                  <a:srgbClr val="010101"/>
                </a:solidFill>
                <a:latin typeface="Times New Roman" pitchFamily="18" charset="0"/>
                <a:cs typeface="Times New Roman" pitchFamily="18" charset="0"/>
              </a:rPr>
              <a:t>PESTEL</a:t>
            </a:r>
          </a:p>
          <a:p>
            <a:pPr algn="ctr"/>
            <a:r>
              <a:rPr lang="en-US" sz="2200" dirty="0" smtClean="0">
                <a:solidFill>
                  <a:srgbClr val="010101"/>
                </a:solidFill>
                <a:latin typeface="Times New Roman" pitchFamily="18" charset="0"/>
                <a:cs typeface="Times New Roman" pitchFamily="18" charset="0"/>
              </a:rPr>
              <a:t>PORTER</a:t>
            </a:r>
          </a:p>
          <a:p>
            <a:pPr algn="ctr"/>
            <a:endParaRPr lang="en-US" sz="2800" dirty="0">
              <a:solidFill>
                <a:srgbClr val="010101"/>
              </a:solidFill>
              <a:latin typeface="Times New Roman" pitchFamily="18" charset="0"/>
              <a:cs typeface="Times New Roman" pitchFamily="18" charset="0"/>
            </a:endParaRPr>
          </a:p>
        </p:txBody>
      </p:sp>
      <p:sp>
        <p:nvSpPr>
          <p:cNvPr id="14" name="Rounded Rectangle 13"/>
          <p:cNvSpPr/>
          <p:nvPr/>
        </p:nvSpPr>
        <p:spPr>
          <a:xfrm>
            <a:off x="533400" y="4343400"/>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900" dirty="0" smtClean="0">
                <a:solidFill>
                  <a:srgbClr val="010101"/>
                </a:solidFill>
                <a:latin typeface="Times New Roman" pitchFamily="18" charset="0"/>
                <a:cs typeface="Times New Roman" pitchFamily="18" charset="0"/>
              </a:rPr>
              <a:t>MICRO</a:t>
            </a:r>
          </a:p>
          <a:p>
            <a:pPr algn="ctr"/>
            <a:r>
              <a:rPr lang="en-US" sz="2200" dirty="0" smtClean="0">
                <a:solidFill>
                  <a:srgbClr val="010101"/>
                </a:solidFill>
                <a:latin typeface="Times New Roman" pitchFamily="18" charset="0"/>
                <a:cs typeface="Times New Roman" pitchFamily="18" charset="0"/>
              </a:rPr>
              <a:t>VRIO</a:t>
            </a:r>
            <a:endParaRPr lang="en-US" sz="2200" dirty="0">
              <a:solidFill>
                <a:srgbClr val="010101"/>
              </a:solidFill>
              <a:latin typeface="Times New Roman" pitchFamily="18" charset="0"/>
              <a:cs typeface="Times New Roman" pitchFamily="18" charset="0"/>
            </a:endParaRPr>
          </a:p>
        </p:txBody>
      </p:sp>
      <p:sp>
        <p:nvSpPr>
          <p:cNvPr id="15" name="Down Arrow 14"/>
          <p:cNvSpPr/>
          <p:nvPr/>
        </p:nvSpPr>
        <p:spPr>
          <a:xfrm>
            <a:off x="838200" y="2971800"/>
            <a:ext cx="1066800" cy="1295400"/>
          </a:xfrm>
          <a:prstGeom prst="downArrow">
            <a:avLst>
              <a:gd name="adj1" fmla="val 32266"/>
              <a:gd name="adj2" fmla="val 3226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12837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p:spPr>
        <p:txBody>
          <a:bodyPr/>
          <a:lstStyle/>
          <a:p>
            <a:r>
              <a:rPr lang="en-US" dirty="0" smtClean="0"/>
              <a:t>4.5  Implications for the Strategist</a:t>
            </a:r>
            <a:endParaRPr lang="en-US" dirty="0"/>
          </a:p>
        </p:txBody>
      </p:sp>
      <p:sp>
        <p:nvSpPr>
          <p:cNvPr id="4" name="Text Placeholder 3"/>
          <p:cNvSpPr>
            <a:spLocks noGrp="1"/>
          </p:cNvSpPr>
          <p:nvPr>
            <p:ph type="body" sz="quarter" idx="13"/>
          </p:nvPr>
        </p:nvSpPr>
        <p:spPr>
          <a:xfrm>
            <a:off x="533400" y="2209800"/>
            <a:ext cx="8153400" cy="4343400"/>
          </a:xfrm>
        </p:spPr>
        <p:txBody>
          <a:bodyPr>
            <a:normAutofit/>
          </a:bodyPr>
          <a:lstStyle/>
          <a:p>
            <a:r>
              <a:rPr lang="en-US" dirty="0" smtClean="0"/>
              <a:t>Synthesizes internal </a:t>
            </a:r>
            <a:r>
              <a:rPr lang="en-US" dirty="0"/>
              <a:t>analysis of the company’s strengths and weaknesses (S and W) with </a:t>
            </a:r>
            <a:r>
              <a:rPr lang="en-US" dirty="0" smtClean="0"/>
              <a:t>those from </a:t>
            </a:r>
            <a:r>
              <a:rPr lang="en-US" dirty="0"/>
              <a:t>an analysis of external opportunities and </a:t>
            </a:r>
            <a:r>
              <a:rPr lang="en-US" dirty="0" smtClean="0"/>
              <a:t> threats     (</a:t>
            </a:r>
            <a:r>
              <a:rPr lang="en-US" dirty="0"/>
              <a:t>O and T</a:t>
            </a:r>
            <a:r>
              <a:rPr lang="en-US" dirty="0" smtClean="0"/>
              <a:t>)</a:t>
            </a:r>
            <a:endParaRPr lang="en-US" sz="1100" i="1" dirty="0"/>
          </a:p>
          <a:p>
            <a:r>
              <a:rPr lang="en-US" dirty="0" smtClean="0"/>
              <a:t>SWOT = </a:t>
            </a:r>
          </a:p>
          <a:p>
            <a:pPr lvl="1">
              <a:spcBef>
                <a:spcPts val="576"/>
              </a:spcBef>
            </a:pPr>
            <a:r>
              <a:rPr lang="en-US" i="1" dirty="0" smtClean="0"/>
              <a:t>VRIO</a:t>
            </a:r>
            <a:r>
              <a:rPr lang="en-US" dirty="0" smtClean="0"/>
              <a:t> </a:t>
            </a:r>
            <a:r>
              <a:rPr lang="en-US" dirty="0"/>
              <a:t>framework </a:t>
            </a:r>
            <a:r>
              <a:rPr lang="en-US" dirty="0" smtClean="0"/>
              <a:t>plus </a:t>
            </a:r>
          </a:p>
          <a:p>
            <a:pPr lvl="1">
              <a:spcBef>
                <a:spcPts val="576"/>
              </a:spcBef>
            </a:pPr>
            <a:r>
              <a:rPr lang="en-US" dirty="0" smtClean="0"/>
              <a:t>PESTEL plus </a:t>
            </a:r>
          </a:p>
          <a:p>
            <a:pPr lvl="1">
              <a:spcBef>
                <a:spcPts val="576"/>
              </a:spcBef>
            </a:pPr>
            <a:r>
              <a:rPr lang="en-US" dirty="0" smtClean="0"/>
              <a:t>Porter’s </a:t>
            </a:r>
            <a:r>
              <a:rPr lang="en-US" dirty="0"/>
              <a:t>f</a:t>
            </a:r>
            <a:r>
              <a:rPr lang="en-US" dirty="0" smtClean="0"/>
              <a:t>ive </a:t>
            </a:r>
            <a:r>
              <a:rPr lang="en-US" dirty="0"/>
              <a:t>f</a:t>
            </a:r>
            <a:r>
              <a:rPr lang="en-US" dirty="0" smtClean="0"/>
              <a:t>orces analyses </a:t>
            </a:r>
            <a:endParaRPr lang="en-US" dirty="0"/>
          </a:p>
        </p:txBody>
      </p:sp>
      <p:sp>
        <p:nvSpPr>
          <p:cNvPr id="6" name="Text Placeholder 6"/>
          <p:cNvSpPr>
            <a:spLocks noGrp="1"/>
          </p:cNvSpPr>
          <p:nvPr>
            <p:ph type="body" sz="quarter" idx="14"/>
          </p:nvPr>
        </p:nvSpPr>
        <p:spPr>
          <a:xfrm>
            <a:off x="0" y="1447800"/>
            <a:ext cx="9144000" cy="609600"/>
          </a:xfrm>
        </p:spPr>
        <p:txBody>
          <a:bodyPr>
            <a:normAutofit fontScale="70000" lnSpcReduction="20000"/>
          </a:bodyPr>
          <a:lstStyle>
            <a:lvl1pPr algn="ctr">
              <a:buNone/>
              <a:defRPr sz="2600"/>
            </a:lvl1pPr>
            <a:lvl5pPr>
              <a:buNone/>
              <a:defRPr/>
            </a:lvl5pPr>
          </a:lstStyle>
          <a:p>
            <a:pPr lvl="0"/>
            <a:r>
              <a:rPr lang="en-US" dirty="0" smtClean="0"/>
              <a:t>USING SWOT ANALYSIS TO COMBINE EXTERNAL </a:t>
            </a:r>
          </a:p>
          <a:p>
            <a:pPr lvl="0"/>
            <a:r>
              <a:rPr lang="en-US" dirty="0" smtClean="0"/>
              <a:t>AND INTERNAL ANALYSIS</a:t>
            </a:r>
          </a:p>
        </p:txBody>
      </p:sp>
    </p:spTree>
    <p:extLst>
      <p:ext uri="{BB962C8B-B14F-4D97-AF65-F5344CB8AC3E}">
        <p14:creationId xmlns:p14="http://schemas.microsoft.com/office/powerpoint/2010/main" val="605603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62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Lucida Sans" pitchFamily="34" charset="0"/>
                <a:ea typeface="+mj-ea"/>
                <a:cs typeface="+mj-cs"/>
              </a:rPr>
              <a:t>Exhibit 4.10  Strategic Questions within the SWOT Matrix</a:t>
            </a:r>
            <a:endParaRPr kumimoji="0" lang="en-US" sz="4000" b="0" i="0" u="none" strike="noStrike" kern="1200" cap="none" spc="0" normalizeH="0" baseline="0" noProof="0" dirty="0">
              <a:ln>
                <a:noFill/>
              </a:ln>
              <a:solidFill>
                <a:schemeClr val="tx1"/>
              </a:solidFill>
              <a:effectLst/>
              <a:uLnTx/>
              <a:uFillTx/>
              <a:latin typeface="Lucida Sans" pitchFamily="34" charset="0"/>
              <a:ea typeface="+mj-ea"/>
              <a:cs typeface="+mj-cs"/>
            </a:endParaRPr>
          </a:p>
        </p:txBody>
      </p:sp>
      <p:pic>
        <p:nvPicPr>
          <p:cNvPr id="6" name="Picture 5" descr="rot45065_ex0410.jpg"/>
          <p:cNvPicPr>
            <a:picLocks noChangeAspect="1"/>
          </p:cNvPicPr>
          <p:nvPr/>
        </p:nvPicPr>
        <p:blipFill>
          <a:blip r:embed="rId2" cstate="print"/>
          <a:stretch>
            <a:fillRect/>
          </a:stretch>
        </p:blipFill>
        <p:spPr>
          <a:xfrm>
            <a:off x="609600" y="1752600"/>
            <a:ext cx="7925495" cy="4572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Using SWOT Analysis to Combine External and Internal Analysis</a:t>
            </a:r>
            <a:endParaRPr lang="en-US" dirty="0">
              <a:solidFill>
                <a:schemeClr val="tx1"/>
              </a:solidFill>
            </a:endParaRPr>
          </a:p>
        </p:txBody>
      </p:sp>
      <p:sp>
        <p:nvSpPr>
          <p:cNvPr id="4" name="Text Placeholder 3"/>
          <p:cNvSpPr>
            <a:spLocks noGrp="1"/>
          </p:cNvSpPr>
          <p:nvPr>
            <p:ph type="body" sz="quarter" idx="13"/>
          </p:nvPr>
        </p:nvSpPr>
        <p:spPr>
          <a:xfrm>
            <a:off x="533400" y="2286000"/>
            <a:ext cx="8229600" cy="4114800"/>
          </a:xfrm>
        </p:spPr>
        <p:txBody>
          <a:bodyPr>
            <a:normAutofit/>
          </a:bodyPr>
          <a:lstStyle/>
          <a:p>
            <a:endParaRPr lang="en-US" b="1" dirty="0"/>
          </a:p>
          <a:p>
            <a:pPr>
              <a:spcBef>
                <a:spcPts val="0"/>
              </a:spcBef>
            </a:pPr>
            <a:r>
              <a:rPr lang="en-US" sz="2600" dirty="0"/>
              <a:t>SWOT </a:t>
            </a:r>
            <a:r>
              <a:rPr lang="en-US" sz="2600" dirty="0" smtClean="0"/>
              <a:t>analysis – widely </a:t>
            </a:r>
            <a:r>
              <a:rPr lang="en-US" sz="2600" dirty="0"/>
              <a:t>used management </a:t>
            </a:r>
            <a:r>
              <a:rPr lang="en-US" sz="2600" dirty="0" smtClean="0"/>
              <a:t>tool</a:t>
            </a:r>
          </a:p>
          <a:p>
            <a:pPr>
              <a:spcBef>
                <a:spcPts val="0"/>
              </a:spcBef>
            </a:pPr>
            <a:endParaRPr lang="en-US" sz="400" i="1" dirty="0"/>
          </a:p>
          <a:p>
            <a:pPr>
              <a:spcBef>
                <a:spcPts val="0"/>
              </a:spcBef>
            </a:pPr>
            <a:r>
              <a:rPr lang="en-US" sz="2600" dirty="0"/>
              <a:t>However, a strength can also be a weakness, and an opportunity can also be a </a:t>
            </a:r>
            <a:r>
              <a:rPr lang="en-US" sz="2600" dirty="0" smtClean="0"/>
              <a:t>threat.</a:t>
            </a:r>
          </a:p>
          <a:p>
            <a:pPr>
              <a:spcBef>
                <a:spcPts val="0"/>
              </a:spcBef>
            </a:pPr>
            <a:endParaRPr lang="en-US" sz="400" dirty="0"/>
          </a:p>
          <a:p>
            <a:pPr>
              <a:spcBef>
                <a:spcPts val="0"/>
              </a:spcBef>
            </a:pPr>
            <a:r>
              <a:rPr lang="en-US" sz="2600" dirty="0"/>
              <a:t>The answer </a:t>
            </a:r>
            <a:r>
              <a:rPr lang="en-US" sz="2600" dirty="0" smtClean="0"/>
              <a:t>is – it depends…</a:t>
            </a:r>
          </a:p>
          <a:p>
            <a:pPr>
              <a:spcBef>
                <a:spcPts val="0"/>
              </a:spcBef>
            </a:pPr>
            <a:endParaRPr lang="en-US" sz="400" dirty="0"/>
          </a:p>
          <a:p>
            <a:pPr>
              <a:spcBef>
                <a:spcPts val="0"/>
              </a:spcBef>
            </a:pPr>
            <a:r>
              <a:rPr lang="en-US" sz="2600" dirty="0"/>
              <a:t>To be an effective management tool, the strategist must conduct thorough external and internal analyses, grounding these analyses in rigorous theoretical frameworks, in order to derive a set of strategic </a:t>
            </a:r>
            <a:r>
              <a:rPr lang="en-US" sz="2600" dirty="0" smtClean="0"/>
              <a:t>options. </a:t>
            </a:r>
            <a:endParaRPr lang="en-US" sz="2600" dirty="0"/>
          </a:p>
          <a:p>
            <a:endParaRPr lang="en-US" dirty="0"/>
          </a:p>
        </p:txBody>
      </p:sp>
      <p:graphicFrame>
        <p:nvGraphicFramePr>
          <p:cNvPr id="6" name="Diagram 5"/>
          <p:cNvGraphicFramePr/>
          <p:nvPr>
            <p:extLst>
              <p:ext uri="{D42A27DB-BD31-4B8C-83A1-F6EECF244321}">
                <p14:modId xmlns:p14="http://schemas.microsoft.com/office/powerpoint/2010/main" val="1298445794"/>
              </p:ext>
            </p:extLst>
          </p:nvPr>
        </p:nvGraphicFramePr>
        <p:xfrm>
          <a:off x="1447800" y="1752600"/>
          <a:ext cx="61722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0606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4</a:t>
            </a:r>
            <a:endParaRPr lang="en-US" dirty="0"/>
          </a:p>
        </p:txBody>
      </p:sp>
      <p:sp>
        <p:nvSpPr>
          <p:cNvPr id="3" name="Content Placeholder 2"/>
          <p:cNvSpPr>
            <a:spLocks noGrp="1"/>
          </p:cNvSpPr>
          <p:nvPr>
            <p:ph idx="1"/>
          </p:nvPr>
        </p:nvSpPr>
        <p:spPr/>
        <p:txBody>
          <a:bodyPr>
            <a:noAutofit/>
          </a:bodyPr>
          <a:lstStyle/>
          <a:p>
            <a:pPr>
              <a:buNone/>
            </a:pPr>
            <a:r>
              <a:rPr lang="en-US" dirty="0" smtClean="0"/>
              <a:t>Consider This…</a:t>
            </a:r>
          </a:p>
          <a:p>
            <a:endParaRPr lang="en-US" sz="2000" dirty="0" smtClean="0"/>
          </a:p>
          <a:p>
            <a:pPr lvl="1" fontAlgn="ctr">
              <a:spcBef>
                <a:spcPts val="576"/>
              </a:spcBef>
              <a:defRPr/>
            </a:pPr>
            <a:r>
              <a:rPr lang="en-US" dirty="0"/>
              <a:t>Nike’s strategy of building its core competency by </a:t>
            </a:r>
            <a:r>
              <a:rPr lang="en-US" dirty="0" smtClean="0"/>
              <a:t>creating </a:t>
            </a:r>
            <a:r>
              <a:rPr lang="en-US" dirty="0"/>
              <a:t>heroes is not without </a:t>
            </a:r>
            <a:r>
              <a:rPr lang="en-US" dirty="0" smtClean="0"/>
              <a:t>risks.</a:t>
            </a:r>
            <a:endParaRPr lang="en-US" sz="1300" dirty="0"/>
          </a:p>
          <a:p>
            <a:pPr lvl="1" fontAlgn="ctr">
              <a:spcBef>
                <a:spcPts val="576"/>
              </a:spcBef>
              <a:defRPr/>
            </a:pPr>
            <a:r>
              <a:rPr lang="en-US" dirty="0"/>
              <a:t>Time and time again Nike’s heroes have fallen from </a:t>
            </a:r>
            <a:r>
              <a:rPr lang="en-US" dirty="0" smtClean="0"/>
              <a:t>grace.</a:t>
            </a:r>
            <a:endParaRPr lang="en-US" sz="1300" dirty="0"/>
          </a:p>
          <a:p>
            <a:pPr lvl="1" fontAlgn="ctr">
              <a:spcBef>
                <a:spcPts val="576"/>
              </a:spcBef>
              <a:defRPr/>
            </a:pPr>
            <a:r>
              <a:rPr lang="en-US" dirty="0"/>
              <a:t>Although Nike’s co-founder and chairman Phil Knight declared that scandals surrounding its superstar endorsement athletes are “part of the game,” too many of these public relations disasters could damage the company’s brand and lead to a loss of competitive </a:t>
            </a:r>
            <a:r>
              <a:rPr lang="en-US" dirty="0" smtClean="0"/>
              <a:t>advantage.</a:t>
            </a:r>
            <a:endParaRPr lang="en-US" dirty="0"/>
          </a:p>
        </p:txBody>
      </p:sp>
      <p:sp>
        <p:nvSpPr>
          <p:cNvPr id="4" name="TextBox 3"/>
          <p:cNvSpPr txBox="1"/>
          <p:nvPr/>
        </p:nvSpPr>
        <p:spPr>
          <a:xfrm>
            <a:off x="7162800" y="1295400"/>
            <a:ext cx="2057400" cy="246221"/>
          </a:xfrm>
          <a:prstGeom prst="rect">
            <a:avLst/>
          </a:prstGeom>
          <a:noFill/>
        </p:spPr>
        <p:txBody>
          <a:bodyPr wrap="square" rtlCol="0">
            <a:spAutoFit/>
          </a:bodyPr>
          <a:lstStyle/>
          <a:p>
            <a:r>
              <a:rPr lang="en-US" sz="1000" dirty="0" smtClean="0">
                <a:solidFill>
                  <a:schemeClr val="tx1">
                    <a:lumMod val="75000"/>
                    <a:lumOff val="25000"/>
                  </a:schemeClr>
                </a:solidFill>
              </a:rPr>
              <a:t>©Lucy Nicholson/Reuters/</a:t>
            </a:r>
            <a:r>
              <a:rPr lang="en-US" sz="1000" dirty="0" err="1" smtClean="0">
                <a:solidFill>
                  <a:schemeClr val="tx1">
                    <a:lumMod val="75000"/>
                    <a:lumOff val="25000"/>
                  </a:schemeClr>
                </a:solidFill>
              </a:rPr>
              <a:t>Landov</a:t>
            </a:r>
            <a:endParaRPr lang="en-US" sz="1000" dirty="0">
              <a:solidFill>
                <a:schemeClr val="tx1">
                  <a:lumMod val="75000"/>
                  <a:lumOff val="25000"/>
                </a:schemeClr>
              </a:solidFill>
            </a:endParaRPr>
          </a:p>
        </p:txBody>
      </p:sp>
      <p:pic>
        <p:nvPicPr>
          <p:cNvPr id="5" name="Picture 4" descr="rot45065_po04_cropped.jpg"/>
          <p:cNvPicPr>
            <a:picLocks noChangeAspect="1"/>
          </p:cNvPicPr>
          <p:nvPr/>
        </p:nvPicPr>
        <p:blipFill>
          <a:blip r:embed="rId3" cstate="print"/>
          <a:stretch>
            <a:fillRect/>
          </a:stretch>
        </p:blipFill>
        <p:spPr>
          <a:xfrm>
            <a:off x="7315200" y="43150"/>
            <a:ext cx="1524000" cy="12522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Box 5"/>
          <p:cNvSpPr txBox="1"/>
          <p:nvPr/>
        </p:nvSpPr>
        <p:spPr>
          <a:xfrm>
            <a:off x="8001000" y="1066800"/>
            <a:ext cx="990600" cy="246221"/>
          </a:xfrm>
          <a:prstGeom prst="rect">
            <a:avLst/>
          </a:prstGeom>
          <a:noFill/>
        </p:spPr>
        <p:txBody>
          <a:bodyPr wrap="square" rtlCol="0">
            <a:spAutoFit/>
          </a:bodyPr>
          <a:lstStyle/>
          <a:p>
            <a:pPr algn="ctr"/>
            <a:r>
              <a:rPr lang="en-US" sz="1000" dirty="0" smtClean="0">
                <a:solidFill>
                  <a:schemeClr val="bg1"/>
                </a:solidFill>
              </a:rPr>
              <a:t>Kobe Bryant</a:t>
            </a:r>
            <a:endParaRPr lang="en-US" sz="1000" dirty="0">
              <a:solidFill>
                <a:schemeClr val="bg1"/>
              </a:solidFill>
            </a:endParaRPr>
          </a:p>
        </p:txBody>
      </p:sp>
    </p:spTree>
    <p:extLst>
      <p:ext uri="{BB962C8B-B14F-4D97-AF65-F5344CB8AC3E}">
        <p14:creationId xmlns:p14="http://schemas.microsoft.com/office/powerpoint/2010/main" val="3814025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07267" y="1371600"/>
            <a:ext cx="5791200" cy="4648200"/>
          </a:xfrm>
        </p:spPr>
        <p:txBody>
          <a:bodyPr>
            <a:noAutofit/>
          </a:bodyPr>
          <a:lstStyle/>
          <a:p>
            <a:r>
              <a:rPr lang="en-US" sz="1800" i="1" dirty="0" smtClean="0">
                <a:solidFill>
                  <a:srgbClr val="000000"/>
                </a:solidFill>
                <a:latin typeface="TimesLTStd-Italic"/>
              </a:rPr>
              <a:t>Core competencies </a:t>
            </a:r>
            <a:r>
              <a:rPr lang="en-US" sz="1800" dirty="0" smtClean="0">
                <a:solidFill>
                  <a:srgbClr val="000000"/>
                </a:solidFill>
                <a:latin typeface="TimesLTStd-Roman"/>
              </a:rPr>
              <a:t>are unique, deeply embedded, firm-specific strengths that allow companies to differentiate their products and services and thus create more value for customers than their rivals, or offer products and services of acceptable value at lower cost.</a:t>
            </a:r>
          </a:p>
          <a:p>
            <a:r>
              <a:rPr lang="en-US" sz="1800" i="1" dirty="0" smtClean="0">
                <a:solidFill>
                  <a:srgbClr val="000000"/>
                </a:solidFill>
                <a:latin typeface="TimesLTStd-Italic"/>
              </a:rPr>
              <a:t>Resources </a:t>
            </a:r>
            <a:r>
              <a:rPr lang="en-US" sz="1800" dirty="0">
                <a:solidFill>
                  <a:srgbClr val="000000"/>
                </a:solidFill>
                <a:latin typeface="TimesLTStd-Roman"/>
              </a:rPr>
              <a:t>are any assets that a company can draw on when crafting and executing strategy.</a:t>
            </a:r>
          </a:p>
          <a:p>
            <a:r>
              <a:rPr lang="en-US" sz="1800" i="1" dirty="0" smtClean="0">
                <a:solidFill>
                  <a:srgbClr val="000000"/>
                </a:solidFill>
                <a:latin typeface="TimesLTStd-Italic"/>
              </a:rPr>
              <a:t>Capabilities </a:t>
            </a:r>
            <a:r>
              <a:rPr lang="en-US" sz="1800" dirty="0">
                <a:solidFill>
                  <a:srgbClr val="000000"/>
                </a:solidFill>
                <a:latin typeface="TimesLTStd-Roman"/>
              </a:rPr>
              <a:t>are the organizational and managerial skills necessary to orchestrate a diverse set of resources to deploy them </a:t>
            </a:r>
            <a:r>
              <a:rPr lang="en-US" sz="1800" dirty="0" smtClean="0">
                <a:solidFill>
                  <a:srgbClr val="000000"/>
                </a:solidFill>
                <a:latin typeface="TimesLTStd-Roman"/>
              </a:rPr>
              <a:t>strategically.</a:t>
            </a:r>
            <a:r>
              <a:rPr lang="en-US" sz="1800" i="1" dirty="0"/>
              <a:t> </a:t>
            </a:r>
            <a:endParaRPr lang="en-US" sz="1800" i="1" dirty="0" smtClean="0"/>
          </a:p>
          <a:p>
            <a:r>
              <a:rPr lang="en-US" sz="1800" i="1" dirty="0" smtClean="0">
                <a:latin typeface="TimesLTStd-Italic"/>
              </a:rPr>
              <a:t>Activities </a:t>
            </a:r>
            <a:r>
              <a:rPr lang="en-US" sz="1800" dirty="0">
                <a:latin typeface="TimesLTStd-Roman"/>
              </a:rPr>
              <a:t>are distinct and fine-grained </a:t>
            </a:r>
            <a:r>
              <a:rPr lang="en-US" sz="1800" dirty="0" smtClean="0">
                <a:latin typeface="TimesLTStd-Roman"/>
              </a:rPr>
              <a:t>business processes </a:t>
            </a:r>
            <a:r>
              <a:rPr lang="en-US" sz="1800" dirty="0">
                <a:latin typeface="TimesLTStd-Roman"/>
              </a:rPr>
              <a:t>that enable firms to add </a:t>
            </a:r>
            <a:r>
              <a:rPr lang="en-US" sz="1800" dirty="0" smtClean="0">
                <a:latin typeface="TimesLTStd-Roman"/>
              </a:rPr>
              <a:t>incremental value </a:t>
            </a:r>
            <a:r>
              <a:rPr lang="en-US" sz="1800" dirty="0">
                <a:latin typeface="TimesLTStd-Roman"/>
              </a:rPr>
              <a:t>by transforming input into goods </a:t>
            </a:r>
            <a:r>
              <a:rPr lang="en-US" sz="1800" dirty="0" smtClean="0">
                <a:latin typeface="TimesLTStd-Roman"/>
              </a:rPr>
              <a:t>and services</a:t>
            </a:r>
            <a:r>
              <a:rPr lang="en-US" sz="1800" dirty="0">
                <a:latin typeface="TimesLTStd-Roman"/>
              </a:rPr>
              <a:t>.</a:t>
            </a:r>
            <a:endParaRPr lang="en-US" sz="1800" dirty="0"/>
          </a:p>
        </p:txBody>
      </p:sp>
      <p:sp>
        <p:nvSpPr>
          <p:cNvPr id="5" name="Text Placeholder 3"/>
          <p:cNvSpPr txBox="1">
            <a:spLocks/>
          </p:cNvSpPr>
          <p:nvPr/>
        </p:nvSpPr>
        <p:spPr>
          <a:xfrm>
            <a:off x="76200" y="1371600"/>
            <a:ext cx="2971800" cy="32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marL="114300" indent="0" algn="ctr" fontAlgn="ctr">
              <a:buNone/>
            </a:pPr>
            <a:r>
              <a:rPr lang="en-US" sz="2800" dirty="0"/>
              <a:t>LO 4-1  </a:t>
            </a:r>
            <a:r>
              <a:rPr lang="en-US" sz="2800" dirty="0">
                <a:cs typeface="Arial" pitchFamily="34" charset="0"/>
              </a:rPr>
              <a:t>Differentiate among a firm’s resources,  capabilities, core competencies, and activities.</a:t>
            </a:r>
          </a:p>
        </p:txBody>
      </p:sp>
    </p:spTree>
    <p:extLst>
      <p:ext uri="{BB962C8B-B14F-4D97-AF65-F5344CB8AC3E}">
        <p14:creationId xmlns:p14="http://schemas.microsoft.com/office/powerpoint/2010/main" val="3862962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15000" cy="3581400"/>
          </a:xfrm>
        </p:spPr>
        <p:txBody>
          <a:bodyPr>
            <a:noAutofit/>
          </a:bodyPr>
          <a:lstStyle/>
          <a:p>
            <a:r>
              <a:rPr lang="en-US" sz="2000" i="1" dirty="0" smtClean="0">
                <a:solidFill>
                  <a:srgbClr val="000000"/>
                </a:solidFill>
                <a:latin typeface="TimesLTStd-Italic"/>
              </a:rPr>
              <a:t>Tangible </a:t>
            </a:r>
            <a:r>
              <a:rPr lang="en-US" sz="2000" i="1" dirty="0">
                <a:solidFill>
                  <a:srgbClr val="000000"/>
                </a:solidFill>
                <a:latin typeface="TimesLTStd-Italic"/>
              </a:rPr>
              <a:t>resources </a:t>
            </a:r>
            <a:r>
              <a:rPr lang="en-US" sz="2000" dirty="0">
                <a:solidFill>
                  <a:srgbClr val="000000"/>
                </a:solidFill>
                <a:latin typeface="TimesLTStd-Roman"/>
              </a:rPr>
              <a:t>have physical attributes </a:t>
            </a:r>
            <a:r>
              <a:rPr lang="en-US" sz="2000" dirty="0" smtClean="0">
                <a:solidFill>
                  <a:srgbClr val="000000"/>
                </a:solidFill>
                <a:latin typeface="TimesLTStd-Roman"/>
              </a:rPr>
              <a:t>and are </a:t>
            </a:r>
            <a:r>
              <a:rPr lang="en-US" sz="2000" dirty="0">
                <a:solidFill>
                  <a:srgbClr val="000000"/>
                </a:solidFill>
                <a:latin typeface="TimesLTStd-Roman"/>
              </a:rPr>
              <a:t>visible</a:t>
            </a:r>
            <a:r>
              <a:rPr lang="en-US" sz="2000" dirty="0" smtClean="0">
                <a:solidFill>
                  <a:srgbClr val="000000"/>
                </a:solidFill>
                <a:latin typeface="TimesLTStd-Roman"/>
              </a:rPr>
              <a:t>.</a:t>
            </a:r>
          </a:p>
          <a:p>
            <a:endParaRPr lang="en-US" sz="2000" dirty="0" smtClean="0">
              <a:solidFill>
                <a:srgbClr val="000000"/>
              </a:solidFill>
              <a:latin typeface="TimesLTStd-Roman"/>
            </a:endParaRPr>
          </a:p>
          <a:p>
            <a:r>
              <a:rPr lang="en-US" sz="2000" i="1" dirty="0" smtClean="0">
                <a:solidFill>
                  <a:srgbClr val="000000"/>
                </a:solidFill>
                <a:latin typeface="TimesLTStd-Italic"/>
              </a:rPr>
              <a:t>Intangible </a:t>
            </a:r>
            <a:r>
              <a:rPr lang="en-US" sz="2000" i="1" dirty="0">
                <a:solidFill>
                  <a:srgbClr val="000000"/>
                </a:solidFill>
                <a:latin typeface="TimesLTStd-Italic"/>
              </a:rPr>
              <a:t>resources </a:t>
            </a:r>
            <a:r>
              <a:rPr lang="en-US" sz="2000" dirty="0">
                <a:solidFill>
                  <a:srgbClr val="000000"/>
                </a:solidFill>
                <a:latin typeface="TimesLTStd-Roman"/>
              </a:rPr>
              <a:t>have no physical </a:t>
            </a:r>
            <a:r>
              <a:rPr lang="en-US" sz="2000" dirty="0" smtClean="0">
                <a:solidFill>
                  <a:srgbClr val="000000"/>
                </a:solidFill>
                <a:latin typeface="TimesLTStd-Roman"/>
              </a:rPr>
              <a:t>attributes and </a:t>
            </a:r>
            <a:r>
              <a:rPr lang="en-US" sz="2000" dirty="0">
                <a:solidFill>
                  <a:srgbClr val="000000"/>
                </a:solidFill>
                <a:latin typeface="TimesLTStd-Roman"/>
              </a:rPr>
              <a:t>are invisible</a:t>
            </a:r>
            <a:r>
              <a:rPr lang="en-US" sz="2000" dirty="0" smtClean="0">
                <a:solidFill>
                  <a:srgbClr val="000000"/>
                </a:solidFill>
                <a:latin typeface="TimesLTStd-Roman"/>
              </a:rPr>
              <a:t>.</a:t>
            </a:r>
          </a:p>
          <a:p>
            <a:endParaRPr lang="en-US" sz="2000" dirty="0" smtClean="0">
              <a:solidFill>
                <a:srgbClr val="000000"/>
              </a:solidFill>
              <a:latin typeface="TimesLTStd-Roman"/>
            </a:endParaRPr>
          </a:p>
          <a:p>
            <a:r>
              <a:rPr lang="en-US" sz="2000" dirty="0" smtClean="0">
                <a:solidFill>
                  <a:srgbClr val="000000"/>
                </a:solidFill>
                <a:latin typeface="TimesLTStd-Roman"/>
              </a:rPr>
              <a:t>Competitive </a:t>
            </a:r>
            <a:r>
              <a:rPr lang="en-US" sz="2000" dirty="0">
                <a:solidFill>
                  <a:srgbClr val="000000"/>
                </a:solidFill>
                <a:latin typeface="TimesLTStd-Roman"/>
              </a:rPr>
              <a:t>advantage is more likely to be </a:t>
            </a:r>
            <a:r>
              <a:rPr lang="en-US" sz="2000" dirty="0" smtClean="0">
                <a:solidFill>
                  <a:srgbClr val="000000"/>
                </a:solidFill>
                <a:latin typeface="TimesLTStd-Roman"/>
              </a:rPr>
              <a:t>based on </a:t>
            </a:r>
            <a:r>
              <a:rPr lang="en-US" sz="2000" dirty="0">
                <a:solidFill>
                  <a:srgbClr val="000000"/>
                </a:solidFill>
                <a:latin typeface="TimesLTStd-Roman"/>
              </a:rPr>
              <a:t>intangible </a:t>
            </a:r>
            <a:r>
              <a:rPr lang="en-US" sz="2000" dirty="0" smtClean="0">
                <a:solidFill>
                  <a:srgbClr val="000000"/>
                </a:solidFill>
                <a:latin typeface="TimesLTStd-Roman"/>
              </a:rPr>
              <a:t>resources. A firm can shape an industry’s structure in its favor through its strategy.</a:t>
            </a:r>
            <a:endParaRPr lang="en-US" sz="2000" dirty="0">
              <a:latin typeface="+mn-lt"/>
              <a:cs typeface="Arial" pitchFamily="34" charset="0"/>
            </a:endParaRPr>
          </a:p>
          <a:p>
            <a:endParaRPr lang="en-US" sz="2000" dirty="0">
              <a:latin typeface="+mn-lt"/>
            </a:endParaRPr>
          </a:p>
          <a:p>
            <a:endParaRPr lang="en-US" sz="2000" dirty="0">
              <a:latin typeface="+mn-lt"/>
            </a:endParaRPr>
          </a:p>
        </p:txBody>
      </p:sp>
      <p:sp>
        <p:nvSpPr>
          <p:cNvPr id="5" name="Text Placeholder 3"/>
          <p:cNvSpPr txBox="1">
            <a:spLocks/>
          </p:cNvSpPr>
          <p:nvPr/>
        </p:nvSpPr>
        <p:spPr>
          <a:xfrm>
            <a:off x="76200" y="1371600"/>
            <a:ext cx="2971800" cy="2971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fontAlgn="ctr"/>
            <a:r>
              <a:rPr lang="en-US" sz="2800" dirty="0"/>
              <a:t>LO 4-2  </a:t>
            </a:r>
            <a:endParaRPr lang="en-US" sz="2800" dirty="0" smtClean="0"/>
          </a:p>
          <a:p>
            <a:pPr algn="ctr" fontAlgn="ctr"/>
            <a:r>
              <a:rPr lang="en-US" sz="2800" dirty="0" smtClean="0">
                <a:cs typeface="Arial" pitchFamily="34" charset="0"/>
              </a:rPr>
              <a:t>Compare </a:t>
            </a:r>
            <a:r>
              <a:rPr lang="en-US" sz="2800" dirty="0">
                <a:cs typeface="Arial" pitchFamily="34" charset="0"/>
              </a:rPr>
              <a:t>and contrast tangible and intangible </a:t>
            </a:r>
            <a:r>
              <a:rPr lang="en-US" sz="2800" dirty="0" smtClean="0">
                <a:cs typeface="Arial" pitchFamily="34" charset="0"/>
              </a:rPr>
              <a:t>resources</a:t>
            </a:r>
            <a:r>
              <a:rPr lang="en-US" sz="2800" dirty="0">
                <a:cs typeface="Arial" pitchFamily="34" charset="0"/>
              </a:rPr>
              <a:t>.</a:t>
            </a:r>
          </a:p>
        </p:txBody>
      </p:sp>
    </p:spTree>
    <p:extLst>
      <p:ext uri="{BB962C8B-B14F-4D97-AF65-F5344CB8AC3E}">
        <p14:creationId xmlns:p14="http://schemas.microsoft.com/office/powerpoint/2010/main" val="36806245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p:spPr>
        <p:txBody>
          <a:bodyPr>
            <a:normAutofit/>
          </a:bodyPr>
          <a:lstStyle/>
          <a:p>
            <a:r>
              <a:rPr lang="en-US" dirty="0" smtClean="0"/>
              <a:t>Take-Away Concepts </a:t>
            </a:r>
            <a:endParaRPr lang="en-US" dirty="0"/>
          </a:p>
        </p:txBody>
      </p:sp>
      <p:graphicFrame>
        <p:nvGraphicFramePr>
          <p:cNvPr id="4" name="Diagram 3"/>
          <p:cNvGraphicFramePr/>
          <p:nvPr>
            <p:extLst>
              <p:ext uri="{D42A27DB-BD31-4B8C-83A1-F6EECF244321}">
                <p14:modId xmlns:p14="http://schemas.microsoft.com/office/powerpoint/2010/main" val="2501376152"/>
              </p:ext>
            </p:extLst>
          </p:nvPr>
        </p:nvGraphicFramePr>
        <p:xfrm>
          <a:off x="2286000" y="1295400"/>
          <a:ext cx="6781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3"/>
          <p:cNvSpPr>
            <a:spLocks noGrp="1"/>
          </p:cNvSpPr>
          <p:nvPr>
            <p:ph type="body" sz="quarter" idx="13"/>
          </p:nvPr>
        </p:nvSpPr>
        <p:spPr>
          <a:xfrm>
            <a:off x="152400" y="2209800"/>
            <a:ext cx="1828800" cy="3048000"/>
          </a:xfrm>
        </p:spPr>
        <p:style>
          <a:lnRef idx="2">
            <a:schemeClr val="accent2"/>
          </a:lnRef>
          <a:fillRef idx="1">
            <a:schemeClr val="lt1"/>
          </a:fillRef>
          <a:effectRef idx="0">
            <a:schemeClr val="accent2"/>
          </a:effectRef>
          <a:fontRef idx="minor">
            <a:schemeClr val="dk1"/>
          </a:fontRef>
        </p:style>
        <p:txBody>
          <a:bodyPr>
            <a:noAutofit/>
          </a:bodyPr>
          <a:lstStyle/>
          <a:p>
            <a:pPr marL="0" indent="0" algn="ctr" fontAlgn="ctr">
              <a:buNone/>
            </a:pPr>
            <a:r>
              <a:rPr lang="en-US" sz="2600" dirty="0" smtClean="0"/>
              <a:t>LO 4-3  </a:t>
            </a:r>
            <a:r>
              <a:rPr lang="en-US" sz="2600" dirty="0">
                <a:cs typeface="Arial" pitchFamily="34" charset="0"/>
              </a:rPr>
              <a:t>Evaluate the two critical assumptions behind the resource-based view.</a:t>
            </a:r>
          </a:p>
        </p:txBody>
      </p:sp>
    </p:spTree>
    <p:extLst>
      <p:ext uri="{BB962C8B-B14F-4D97-AF65-F5344CB8AC3E}">
        <p14:creationId xmlns:p14="http://schemas.microsoft.com/office/powerpoint/2010/main" val="2082058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219200"/>
            <a:ext cx="5715000" cy="5257800"/>
          </a:xfrm>
        </p:spPr>
        <p:txBody>
          <a:bodyPr>
            <a:noAutofit/>
          </a:bodyPr>
          <a:lstStyle/>
          <a:p>
            <a:pPr lvl="0" fontAlgn="ctr"/>
            <a:r>
              <a:rPr lang="en-US" sz="1800" dirty="0" smtClean="0">
                <a:solidFill>
                  <a:srgbClr val="000000"/>
                </a:solidFill>
                <a:latin typeface="TimesLTStd-Roman"/>
              </a:rPr>
              <a:t>For </a:t>
            </a:r>
            <a:r>
              <a:rPr lang="en-US" sz="1800" dirty="0">
                <a:solidFill>
                  <a:srgbClr val="000000"/>
                </a:solidFill>
                <a:latin typeface="TimesLTStd-Roman"/>
              </a:rPr>
              <a:t>a firm’s resource to be the basis of a </a:t>
            </a:r>
            <a:r>
              <a:rPr lang="en-US" sz="1800" dirty="0" smtClean="0">
                <a:solidFill>
                  <a:srgbClr val="000000"/>
                </a:solidFill>
                <a:latin typeface="TimesLTStd-Roman"/>
              </a:rPr>
              <a:t>competitive advantage</a:t>
            </a:r>
            <a:r>
              <a:rPr lang="en-US" sz="1800" dirty="0">
                <a:solidFill>
                  <a:srgbClr val="000000"/>
                </a:solidFill>
                <a:latin typeface="TimesLTStd-Roman"/>
              </a:rPr>
              <a:t>, it must have </a:t>
            </a:r>
            <a:r>
              <a:rPr lang="en-US" sz="1800" i="1" dirty="0">
                <a:solidFill>
                  <a:srgbClr val="000000"/>
                </a:solidFill>
                <a:latin typeface="TimesLTStd-Italic"/>
              </a:rPr>
              <a:t>VRIO </a:t>
            </a:r>
            <a:r>
              <a:rPr lang="en-US" sz="1800" dirty="0" smtClean="0">
                <a:solidFill>
                  <a:srgbClr val="000000"/>
                </a:solidFill>
                <a:latin typeface="TimesLTStd-Roman"/>
              </a:rPr>
              <a:t>attributes: </a:t>
            </a:r>
            <a:r>
              <a:rPr lang="en-US" sz="1800" i="1" dirty="0" smtClean="0">
                <a:solidFill>
                  <a:srgbClr val="000000"/>
                </a:solidFill>
                <a:latin typeface="TimesLTStd-Italic"/>
              </a:rPr>
              <a:t>valuable </a:t>
            </a:r>
            <a:r>
              <a:rPr lang="en-US" sz="1800" i="1" dirty="0">
                <a:solidFill>
                  <a:srgbClr val="000000"/>
                </a:solidFill>
                <a:latin typeface="TimesLTStd-Italic"/>
              </a:rPr>
              <a:t>(V), rare (R), </a:t>
            </a:r>
            <a:r>
              <a:rPr lang="en-US" sz="1800" dirty="0">
                <a:solidFill>
                  <a:srgbClr val="000000"/>
                </a:solidFill>
                <a:latin typeface="TimesLTStd-Roman"/>
              </a:rPr>
              <a:t>and </a:t>
            </a:r>
            <a:r>
              <a:rPr lang="en-US" sz="1800" i="1" dirty="0">
                <a:solidFill>
                  <a:srgbClr val="000000"/>
                </a:solidFill>
                <a:latin typeface="TimesLTStd-Italic"/>
              </a:rPr>
              <a:t>costly to imitate (I</a:t>
            </a:r>
            <a:r>
              <a:rPr lang="en-US" sz="1800" i="1" dirty="0" smtClean="0">
                <a:solidFill>
                  <a:srgbClr val="000000"/>
                </a:solidFill>
                <a:latin typeface="TimesLTStd-Italic"/>
              </a:rPr>
              <a:t>). </a:t>
            </a:r>
            <a:r>
              <a:rPr lang="en-US" sz="1800" dirty="0" smtClean="0">
                <a:solidFill>
                  <a:srgbClr val="000000"/>
                </a:solidFill>
                <a:latin typeface="TimesLTStd-Roman"/>
              </a:rPr>
              <a:t>The </a:t>
            </a:r>
            <a:r>
              <a:rPr lang="en-US" sz="1800" dirty="0">
                <a:solidFill>
                  <a:srgbClr val="000000"/>
                </a:solidFill>
                <a:latin typeface="TimesLTStd-Roman"/>
              </a:rPr>
              <a:t>firm must also be able to </a:t>
            </a:r>
            <a:r>
              <a:rPr lang="en-US" sz="1800" i="1" dirty="0">
                <a:solidFill>
                  <a:srgbClr val="000000"/>
                </a:solidFill>
                <a:latin typeface="TimesLTStd-Italic"/>
              </a:rPr>
              <a:t>organize (O) </a:t>
            </a:r>
            <a:r>
              <a:rPr lang="en-US" sz="1800" i="1" dirty="0" smtClean="0">
                <a:solidFill>
                  <a:srgbClr val="000000"/>
                </a:solidFill>
                <a:latin typeface="TimesLTStd-Italic"/>
              </a:rPr>
              <a:t>in order </a:t>
            </a:r>
            <a:r>
              <a:rPr lang="en-US" sz="1800" i="1" dirty="0">
                <a:solidFill>
                  <a:srgbClr val="000000"/>
                </a:solidFill>
                <a:latin typeface="TimesLTStd-Italic"/>
              </a:rPr>
              <a:t>to capture the value of the resource.</a:t>
            </a:r>
          </a:p>
          <a:p>
            <a:r>
              <a:rPr lang="en-US" sz="1800" dirty="0" smtClean="0">
                <a:solidFill>
                  <a:srgbClr val="000000"/>
                </a:solidFill>
                <a:latin typeface="TimesLTStd-Roman"/>
              </a:rPr>
              <a:t>A </a:t>
            </a:r>
            <a:r>
              <a:rPr lang="en-US" sz="1800" dirty="0">
                <a:solidFill>
                  <a:srgbClr val="000000"/>
                </a:solidFill>
                <a:latin typeface="TimesLTStd-Roman"/>
              </a:rPr>
              <a:t>resource is </a:t>
            </a:r>
            <a:r>
              <a:rPr lang="en-US" sz="1800" i="1" dirty="0">
                <a:solidFill>
                  <a:srgbClr val="000000"/>
                </a:solidFill>
                <a:latin typeface="TimesLTStd-Italic"/>
              </a:rPr>
              <a:t>valuable (V) </a:t>
            </a:r>
            <a:r>
              <a:rPr lang="en-US" sz="1800" dirty="0">
                <a:solidFill>
                  <a:srgbClr val="000000"/>
                </a:solidFill>
                <a:latin typeface="TimesLTStd-Roman"/>
              </a:rPr>
              <a:t>if it allows the firm </a:t>
            </a:r>
            <a:r>
              <a:rPr lang="en-US" sz="1800" dirty="0" smtClean="0">
                <a:solidFill>
                  <a:srgbClr val="000000"/>
                </a:solidFill>
                <a:latin typeface="TimesLTStd-Roman"/>
              </a:rPr>
              <a:t>to take </a:t>
            </a:r>
            <a:r>
              <a:rPr lang="en-US" sz="1800" dirty="0">
                <a:solidFill>
                  <a:srgbClr val="000000"/>
                </a:solidFill>
                <a:latin typeface="TimesLTStd-Roman"/>
              </a:rPr>
              <a:t>advantage of an external opportunity </a:t>
            </a:r>
            <a:r>
              <a:rPr lang="en-US" sz="1800" dirty="0" smtClean="0">
                <a:solidFill>
                  <a:srgbClr val="000000"/>
                </a:solidFill>
                <a:latin typeface="TimesLTStd-Roman"/>
              </a:rPr>
              <a:t>and/or neutralize </a:t>
            </a:r>
            <a:r>
              <a:rPr lang="en-US" sz="1800" dirty="0">
                <a:solidFill>
                  <a:srgbClr val="000000"/>
                </a:solidFill>
                <a:latin typeface="TimesLTStd-Roman"/>
              </a:rPr>
              <a:t>an external threat.</a:t>
            </a:r>
          </a:p>
          <a:p>
            <a:r>
              <a:rPr lang="en-US" sz="1800" dirty="0" smtClean="0">
                <a:solidFill>
                  <a:srgbClr val="000000"/>
                </a:solidFill>
                <a:latin typeface="TimesLTStd-Roman"/>
              </a:rPr>
              <a:t>A </a:t>
            </a:r>
            <a:r>
              <a:rPr lang="en-US" sz="1800" dirty="0">
                <a:solidFill>
                  <a:srgbClr val="000000"/>
                </a:solidFill>
                <a:latin typeface="TimesLTStd-Roman"/>
              </a:rPr>
              <a:t>resource is </a:t>
            </a:r>
            <a:r>
              <a:rPr lang="en-US" sz="1800" i="1" dirty="0">
                <a:solidFill>
                  <a:srgbClr val="000000"/>
                </a:solidFill>
                <a:latin typeface="TimesLTStd-Italic"/>
              </a:rPr>
              <a:t>rare (R) </a:t>
            </a:r>
            <a:r>
              <a:rPr lang="en-US" sz="1800" dirty="0">
                <a:solidFill>
                  <a:srgbClr val="000000"/>
                </a:solidFill>
                <a:latin typeface="TimesLTStd-Roman"/>
              </a:rPr>
              <a:t>if the number of </a:t>
            </a:r>
            <a:r>
              <a:rPr lang="en-US" sz="1800" dirty="0" smtClean="0">
                <a:solidFill>
                  <a:srgbClr val="000000"/>
                </a:solidFill>
                <a:latin typeface="TimesLTStd-Roman"/>
              </a:rPr>
              <a:t>firms that </a:t>
            </a:r>
            <a:r>
              <a:rPr lang="en-US" sz="1800" dirty="0">
                <a:solidFill>
                  <a:srgbClr val="000000"/>
                </a:solidFill>
                <a:latin typeface="TimesLTStd-Roman"/>
              </a:rPr>
              <a:t>possess it is less than the number of </a:t>
            </a:r>
            <a:r>
              <a:rPr lang="en-US" sz="1800" dirty="0" smtClean="0">
                <a:solidFill>
                  <a:srgbClr val="000000"/>
                </a:solidFill>
                <a:latin typeface="TimesLTStd-Roman"/>
              </a:rPr>
              <a:t>firms it </a:t>
            </a:r>
            <a:r>
              <a:rPr lang="en-US" sz="1800" dirty="0">
                <a:solidFill>
                  <a:srgbClr val="000000"/>
                </a:solidFill>
                <a:latin typeface="TimesLTStd-Roman"/>
              </a:rPr>
              <a:t>would require to reach a state of </a:t>
            </a:r>
            <a:r>
              <a:rPr lang="en-US" sz="1800" dirty="0" smtClean="0">
                <a:solidFill>
                  <a:srgbClr val="000000"/>
                </a:solidFill>
                <a:latin typeface="TimesLTStd-Roman"/>
              </a:rPr>
              <a:t>perfect competition</a:t>
            </a:r>
            <a:r>
              <a:rPr lang="en-US" sz="1800" dirty="0">
                <a:solidFill>
                  <a:srgbClr val="000000"/>
                </a:solidFill>
                <a:latin typeface="TimesLTStd-Roman"/>
              </a:rPr>
              <a:t>.</a:t>
            </a:r>
          </a:p>
          <a:p>
            <a:r>
              <a:rPr lang="en-US" sz="1800" dirty="0" smtClean="0">
                <a:solidFill>
                  <a:srgbClr val="000000"/>
                </a:solidFill>
                <a:latin typeface="TimesLTStd-Roman"/>
              </a:rPr>
              <a:t>A </a:t>
            </a:r>
            <a:r>
              <a:rPr lang="en-US" sz="1800" dirty="0">
                <a:solidFill>
                  <a:srgbClr val="000000"/>
                </a:solidFill>
                <a:latin typeface="TimesLTStd-Roman"/>
              </a:rPr>
              <a:t>resource is </a:t>
            </a:r>
            <a:r>
              <a:rPr lang="en-US" sz="1800" i="1" dirty="0">
                <a:solidFill>
                  <a:srgbClr val="000000"/>
                </a:solidFill>
                <a:latin typeface="TimesLTStd-Italic"/>
              </a:rPr>
              <a:t>costly to imitate (I) </a:t>
            </a:r>
            <a:r>
              <a:rPr lang="en-US" sz="1800" dirty="0">
                <a:solidFill>
                  <a:srgbClr val="000000"/>
                </a:solidFill>
                <a:latin typeface="TimesLTStd-Roman"/>
              </a:rPr>
              <a:t>if firms that </a:t>
            </a:r>
            <a:r>
              <a:rPr lang="en-US" sz="1800" dirty="0" smtClean="0">
                <a:solidFill>
                  <a:srgbClr val="000000"/>
                </a:solidFill>
                <a:latin typeface="TimesLTStd-Roman"/>
              </a:rPr>
              <a:t>do not </a:t>
            </a:r>
            <a:r>
              <a:rPr lang="en-US" sz="1800" dirty="0">
                <a:solidFill>
                  <a:srgbClr val="000000"/>
                </a:solidFill>
                <a:latin typeface="TimesLTStd-Roman"/>
              </a:rPr>
              <a:t>possess the resource are unable to develop </a:t>
            </a:r>
            <a:r>
              <a:rPr lang="en-US" sz="1800" dirty="0" smtClean="0">
                <a:solidFill>
                  <a:srgbClr val="000000"/>
                </a:solidFill>
                <a:latin typeface="TimesLTStd-Roman"/>
              </a:rPr>
              <a:t>or buy </a:t>
            </a:r>
            <a:r>
              <a:rPr lang="en-US" sz="1800" dirty="0">
                <a:solidFill>
                  <a:srgbClr val="000000"/>
                </a:solidFill>
                <a:latin typeface="TimesLTStd-Roman"/>
              </a:rPr>
              <a:t>the resource at a comparable cost.</a:t>
            </a:r>
          </a:p>
          <a:p>
            <a:r>
              <a:rPr lang="en-US" sz="1800" dirty="0" smtClean="0">
                <a:solidFill>
                  <a:srgbClr val="000000"/>
                </a:solidFill>
                <a:latin typeface="TimesLTStd-Roman"/>
              </a:rPr>
              <a:t>The </a:t>
            </a:r>
            <a:r>
              <a:rPr lang="en-US" sz="1800" dirty="0">
                <a:solidFill>
                  <a:srgbClr val="000000"/>
                </a:solidFill>
                <a:latin typeface="TimesLTStd-Roman"/>
              </a:rPr>
              <a:t>firm is </a:t>
            </a:r>
            <a:r>
              <a:rPr lang="en-US" sz="1800" i="1" dirty="0">
                <a:solidFill>
                  <a:srgbClr val="000000"/>
                </a:solidFill>
                <a:latin typeface="TimesLTStd-Italic"/>
              </a:rPr>
              <a:t>organized (O) to capture the value </a:t>
            </a:r>
            <a:r>
              <a:rPr lang="en-US" sz="1800" dirty="0" smtClean="0">
                <a:solidFill>
                  <a:srgbClr val="000000"/>
                </a:solidFill>
                <a:latin typeface="TimesLTStd-Roman"/>
              </a:rPr>
              <a:t>of the </a:t>
            </a:r>
            <a:r>
              <a:rPr lang="en-US" sz="1800" dirty="0">
                <a:solidFill>
                  <a:srgbClr val="000000"/>
                </a:solidFill>
                <a:latin typeface="TimesLTStd-Roman"/>
              </a:rPr>
              <a:t>resource if it has an effective </a:t>
            </a:r>
            <a:r>
              <a:rPr lang="en-US" sz="1800" dirty="0" smtClean="0">
                <a:solidFill>
                  <a:srgbClr val="000000"/>
                </a:solidFill>
                <a:latin typeface="TimesLTStd-Roman"/>
              </a:rPr>
              <a:t>organizational structure</a:t>
            </a:r>
            <a:r>
              <a:rPr lang="en-US" sz="1800" dirty="0">
                <a:solidFill>
                  <a:srgbClr val="000000"/>
                </a:solidFill>
                <a:latin typeface="TimesLTStd-Roman"/>
              </a:rPr>
              <a:t>, processes, and systems in place to </a:t>
            </a:r>
            <a:r>
              <a:rPr lang="en-US" sz="1800" dirty="0" smtClean="0">
                <a:solidFill>
                  <a:srgbClr val="000000"/>
                </a:solidFill>
                <a:latin typeface="TimesLTStd-Roman"/>
              </a:rPr>
              <a:t>fully exploit </a:t>
            </a:r>
            <a:r>
              <a:rPr lang="en-US" sz="1800" dirty="0">
                <a:solidFill>
                  <a:srgbClr val="000000"/>
                </a:solidFill>
                <a:latin typeface="TimesLTStd-Roman"/>
              </a:rPr>
              <a:t>the competitive potential.</a:t>
            </a:r>
            <a:endParaRPr lang="en-US" sz="1800" dirty="0">
              <a:latin typeface="+mn-lt"/>
            </a:endParaRPr>
          </a:p>
          <a:p>
            <a:endParaRPr lang="en-US" sz="1800" dirty="0">
              <a:latin typeface="+mn-lt"/>
            </a:endParaRPr>
          </a:p>
        </p:txBody>
      </p:sp>
      <p:sp>
        <p:nvSpPr>
          <p:cNvPr id="5" name="Text Placeholder 3"/>
          <p:cNvSpPr txBox="1">
            <a:spLocks/>
          </p:cNvSpPr>
          <p:nvPr/>
        </p:nvSpPr>
        <p:spPr>
          <a:xfrm>
            <a:off x="76200" y="1371600"/>
            <a:ext cx="2971800" cy="3429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fontAlgn="ctr"/>
            <a:r>
              <a:rPr lang="en-US" sz="2800" dirty="0"/>
              <a:t>LO 4-4  </a:t>
            </a:r>
          </a:p>
          <a:p>
            <a:pPr algn="ctr" fontAlgn="ctr"/>
            <a:r>
              <a:rPr lang="en-US" sz="2800" dirty="0">
                <a:cs typeface="Arial" pitchFamily="34" charset="0"/>
              </a:rPr>
              <a:t>Apply the VRIO framework to assess the competitive implications of a firm’s resources.</a:t>
            </a:r>
          </a:p>
        </p:txBody>
      </p:sp>
    </p:spTree>
    <p:extLst>
      <p:ext uri="{BB962C8B-B14F-4D97-AF65-F5344CB8AC3E}">
        <p14:creationId xmlns:p14="http://schemas.microsoft.com/office/powerpoint/2010/main" val="197101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Strategy Smart Videos</a:t>
            </a:r>
            <a:endParaRPr lang="en-US" dirty="0"/>
          </a:p>
        </p:txBody>
      </p:sp>
      <p:sp>
        <p:nvSpPr>
          <p:cNvPr id="3" name="Content Placeholder 2"/>
          <p:cNvSpPr>
            <a:spLocks noGrp="1"/>
          </p:cNvSpPr>
          <p:nvPr>
            <p:ph sz="half" idx="2"/>
          </p:nvPr>
        </p:nvSpPr>
        <p:spPr>
          <a:xfrm>
            <a:off x="762000" y="1600200"/>
            <a:ext cx="8153400" cy="5105400"/>
          </a:xfrm>
        </p:spPr>
        <p:txBody>
          <a:bodyPr>
            <a:noAutofit/>
          </a:bodyPr>
          <a:lstStyle/>
          <a:p>
            <a:pPr marL="0" lvl="1" indent="0">
              <a:buNone/>
            </a:pPr>
            <a:r>
              <a:rPr lang="en-US" sz="2800" b="1" i="1" dirty="0" smtClean="0"/>
              <a:t>Failure: The Secret to Success – Honda – The </a:t>
            </a:r>
            <a:r>
              <a:rPr lang="en-US" sz="2800" b="1" i="1" dirty="0"/>
              <a:t>Power of </a:t>
            </a:r>
            <a:r>
              <a:rPr lang="en-US" sz="2800" b="1" i="1" dirty="0" smtClean="0"/>
              <a:t>Dreams</a:t>
            </a:r>
            <a:endParaRPr lang="en-US" sz="2800" u="sng" dirty="0">
              <a:hlinkClick r:id="rId3"/>
            </a:endParaRPr>
          </a:p>
          <a:p>
            <a:pPr marL="457200" lvl="1" indent="0">
              <a:buNone/>
            </a:pPr>
            <a:endParaRPr lang="en-US" sz="2800" u="sng" dirty="0" smtClean="0">
              <a:hlinkClick r:id="rId3"/>
            </a:endParaRPr>
          </a:p>
          <a:p>
            <a:pPr marL="0" lvl="1" indent="0">
              <a:buNone/>
            </a:pPr>
            <a:r>
              <a:rPr lang="en-US" sz="2800" u="sng" dirty="0" smtClean="0">
                <a:hlinkClick r:id="rId3"/>
              </a:rPr>
              <a:t>http</a:t>
            </a:r>
            <a:r>
              <a:rPr lang="en-US" sz="2800" u="sng" dirty="0">
                <a:hlinkClick r:id="rId3"/>
              </a:rPr>
              <a:t>://</a:t>
            </a:r>
            <a:r>
              <a:rPr lang="en-US" sz="2800" u="sng" dirty="0" smtClean="0">
                <a:hlinkClick r:id="rId3"/>
              </a:rPr>
              <a:t>www.youtube.com/watch?v=1bPzCZCmMfQ</a:t>
            </a:r>
            <a:endParaRPr lang="en-US" sz="2800" b="1" i="1" u="sng" dirty="0" smtClean="0">
              <a:hlinkClick r:id="rId4"/>
            </a:endParaRPr>
          </a:p>
          <a:p>
            <a:pPr marL="1371600" lvl="3" indent="0">
              <a:buNone/>
            </a:pPr>
            <a:endParaRPr lang="en-US" sz="2800" dirty="0" smtClean="0"/>
          </a:p>
          <a:p>
            <a:pPr marL="1371600" lvl="3" indent="0">
              <a:buNone/>
            </a:pPr>
            <a:endParaRPr lang="en-US" sz="2800" dirty="0" smtClean="0"/>
          </a:p>
          <a:p>
            <a:r>
              <a:rPr lang="en-US" sz="2400" dirty="0" smtClean="0"/>
              <a:t>8:23 Minutes</a:t>
            </a:r>
          </a:p>
          <a:p>
            <a:pPr marL="0" indent="0"/>
            <a:r>
              <a:rPr lang="en-US" sz="2400" dirty="0" smtClean="0"/>
              <a:t>Topics: </a:t>
            </a:r>
            <a:r>
              <a:rPr lang="en-US" sz="2400" dirty="0"/>
              <a:t>Building Core </a:t>
            </a:r>
            <a:r>
              <a:rPr lang="en-US" sz="2400" dirty="0" smtClean="0"/>
              <a:t>Competencies; Competencies </a:t>
            </a:r>
            <a:r>
              <a:rPr lang="en-US" sz="2400" dirty="0"/>
              <a:t>are honed over long periods of time through learning from </a:t>
            </a:r>
            <a:r>
              <a:rPr lang="en-US" sz="2400" dirty="0" smtClean="0"/>
              <a:t>failure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15000" cy="4724400"/>
          </a:xfrm>
        </p:spPr>
        <p:txBody>
          <a:bodyPr>
            <a:noAutofit/>
          </a:bodyPr>
          <a:lstStyle/>
          <a:p>
            <a:r>
              <a:rPr lang="en-US" sz="2400" dirty="0" smtClean="0">
                <a:solidFill>
                  <a:srgbClr val="000000"/>
                </a:solidFill>
                <a:latin typeface="TimesLTStd-Roman"/>
              </a:rPr>
              <a:t>Several </a:t>
            </a:r>
            <a:r>
              <a:rPr lang="en-US" sz="2400" dirty="0">
                <a:solidFill>
                  <a:srgbClr val="000000"/>
                </a:solidFill>
                <a:latin typeface="TimesLTStd-Roman"/>
              </a:rPr>
              <a:t>conditions make it costly for </a:t>
            </a:r>
            <a:r>
              <a:rPr lang="en-US" sz="2400" dirty="0" smtClean="0">
                <a:solidFill>
                  <a:srgbClr val="000000"/>
                </a:solidFill>
                <a:latin typeface="TimesLTStd-Roman"/>
              </a:rPr>
              <a:t>competitors to </a:t>
            </a:r>
            <a:r>
              <a:rPr lang="en-US" sz="2400" dirty="0">
                <a:solidFill>
                  <a:srgbClr val="000000"/>
                </a:solidFill>
                <a:latin typeface="TimesLTStd-Roman"/>
              </a:rPr>
              <a:t>imitate the resources, capabilities, or </a:t>
            </a:r>
            <a:r>
              <a:rPr lang="en-US" sz="2400" dirty="0" smtClean="0">
                <a:solidFill>
                  <a:srgbClr val="000000"/>
                </a:solidFill>
                <a:latin typeface="TimesLTStd-Roman"/>
              </a:rPr>
              <a:t>competencies that </a:t>
            </a:r>
            <a:r>
              <a:rPr lang="en-US" sz="2400" dirty="0">
                <a:solidFill>
                  <a:srgbClr val="000000"/>
                </a:solidFill>
                <a:latin typeface="TimesLTStd-Roman"/>
              </a:rPr>
              <a:t>underlie a firm’s competitive advantage</a:t>
            </a:r>
            <a:r>
              <a:rPr lang="en-US" sz="2400" dirty="0" smtClean="0">
                <a:solidFill>
                  <a:srgbClr val="000000"/>
                </a:solidFill>
                <a:latin typeface="TimesLTStd-Roman"/>
              </a:rPr>
              <a:t>: (</a:t>
            </a:r>
            <a:r>
              <a:rPr lang="en-US" sz="2400" dirty="0">
                <a:solidFill>
                  <a:srgbClr val="000000"/>
                </a:solidFill>
                <a:latin typeface="TimesLTStd-Roman"/>
              </a:rPr>
              <a:t>1) </a:t>
            </a:r>
            <a:r>
              <a:rPr lang="en-US" sz="2400" i="1" dirty="0">
                <a:solidFill>
                  <a:srgbClr val="000000"/>
                </a:solidFill>
                <a:latin typeface="TimesLTStd-Italic"/>
              </a:rPr>
              <a:t>better expectations of future </a:t>
            </a:r>
            <a:r>
              <a:rPr lang="en-US" sz="2400" i="1" dirty="0" smtClean="0">
                <a:solidFill>
                  <a:srgbClr val="000000"/>
                </a:solidFill>
                <a:latin typeface="TimesLTStd-Italic"/>
              </a:rPr>
              <a:t>resource value </a:t>
            </a:r>
            <a:r>
              <a:rPr lang="en-US" sz="2400" i="1" dirty="0">
                <a:solidFill>
                  <a:srgbClr val="000000"/>
                </a:solidFill>
                <a:latin typeface="TimesLTStd-Italic"/>
              </a:rPr>
              <a:t>(or simply luck), </a:t>
            </a:r>
            <a:r>
              <a:rPr lang="en-US" sz="2400" dirty="0">
                <a:solidFill>
                  <a:srgbClr val="000000"/>
                </a:solidFill>
                <a:latin typeface="TimesLTStd-Roman"/>
              </a:rPr>
              <a:t>(2) </a:t>
            </a:r>
            <a:r>
              <a:rPr lang="en-US" sz="2400" i="1" dirty="0">
                <a:solidFill>
                  <a:srgbClr val="000000"/>
                </a:solidFill>
                <a:latin typeface="TimesLTStd-Italic"/>
              </a:rPr>
              <a:t>path dependence, </a:t>
            </a:r>
            <a:r>
              <a:rPr lang="en-US" sz="2400" dirty="0">
                <a:solidFill>
                  <a:srgbClr val="000000"/>
                </a:solidFill>
                <a:latin typeface="TimesLTStd-Roman"/>
              </a:rPr>
              <a:t>(</a:t>
            </a:r>
            <a:r>
              <a:rPr lang="en-US" sz="2400" smtClean="0">
                <a:solidFill>
                  <a:srgbClr val="000000"/>
                </a:solidFill>
                <a:latin typeface="TimesLTStd-Roman"/>
              </a:rPr>
              <a:t>3) </a:t>
            </a:r>
            <a:r>
              <a:rPr lang="en-US" sz="2400" i="1" smtClean="0">
                <a:solidFill>
                  <a:srgbClr val="000000"/>
                </a:solidFill>
                <a:latin typeface="TimesLTStd-Italic"/>
              </a:rPr>
              <a:t>causal </a:t>
            </a:r>
            <a:r>
              <a:rPr lang="en-US" sz="2400" i="1" dirty="0">
                <a:solidFill>
                  <a:srgbClr val="000000"/>
                </a:solidFill>
                <a:latin typeface="TimesLTStd-Italic"/>
              </a:rPr>
              <a:t>ambiguity, </a:t>
            </a:r>
            <a:r>
              <a:rPr lang="en-US" sz="2400" dirty="0">
                <a:solidFill>
                  <a:srgbClr val="000000"/>
                </a:solidFill>
                <a:latin typeface="TimesLTStd-Roman"/>
              </a:rPr>
              <a:t>and (4) </a:t>
            </a:r>
            <a:r>
              <a:rPr lang="en-US" sz="2400" i="1" dirty="0">
                <a:solidFill>
                  <a:srgbClr val="000000"/>
                </a:solidFill>
                <a:latin typeface="TimesLTStd-Italic"/>
              </a:rPr>
              <a:t>social complexity</a:t>
            </a:r>
            <a:r>
              <a:rPr lang="en-US" sz="2400" i="1" dirty="0" smtClean="0">
                <a:solidFill>
                  <a:srgbClr val="000000"/>
                </a:solidFill>
                <a:latin typeface="TimesLTStd-Italic"/>
              </a:rPr>
              <a:t>.</a:t>
            </a:r>
          </a:p>
          <a:p>
            <a:endParaRPr lang="en-US" sz="2400" i="1" dirty="0">
              <a:solidFill>
                <a:srgbClr val="000000"/>
              </a:solidFill>
              <a:latin typeface="TimesLTStd-Italic"/>
            </a:endParaRPr>
          </a:p>
          <a:p>
            <a:r>
              <a:rPr lang="en-US" sz="2400" dirty="0" smtClean="0">
                <a:solidFill>
                  <a:srgbClr val="000000"/>
                </a:solidFill>
                <a:latin typeface="TimesLTStd-Roman"/>
              </a:rPr>
              <a:t>These </a:t>
            </a:r>
            <a:r>
              <a:rPr lang="en-US" sz="2400" i="1" dirty="0">
                <a:solidFill>
                  <a:srgbClr val="000000"/>
                </a:solidFill>
                <a:latin typeface="TimesLTStd-Italic"/>
              </a:rPr>
              <a:t>barriers to imitation </a:t>
            </a:r>
            <a:r>
              <a:rPr lang="en-US" sz="2400" dirty="0">
                <a:solidFill>
                  <a:srgbClr val="000000"/>
                </a:solidFill>
                <a:latin typeface="TimesLTStd-Roman"/>
              </a:rPr>
              <a:t>are isolating </a:t>
            </a:r>
            <a:r>
              <a:rPr lang="en-US" sz="2400" dirty="0" smtClean="0">
                <a:solidFill>
                  <a:srgbClr val="000000"/>
                </a:solidFill>
                <a:latin typeface="TimesLTStd-Roman"/>
              </a:rPr>
              <a:t>mechanisms because </a:t>
            </a:r>
            <a:r>
              <a:rPr lang="en-US" sz="2400" dirty="0">
                <a:solidFill>
                  <a:srgbClr val="000000"/>
                </a:solidFill>
                <a:latin typeface="TimesLTStd-Roman"/>
              </a:rPr>
              <a:t>they prevent rivals from </a:t>
            </a:r>
            <a:r>
              <a:rPr lang="en-US" sz="2400" dirty="0" smtClean="0">
                <a:solidFill>
                  <a:srgbClr val="000000"/>
                </a:solidFill>
                <a:latin typeface="TimesLTStd-Roman"/>
              </a:rPr>
              <a:t>competing away </a:t>
            </a:r>
            <a:r>
              <a:rPr lang="en-US" sz="2400" dirty="0">
                <a:solidFill>
                  <a:srgbClr val="000000"/>
                </a:solidFill>
                <a:latin typeface="TimesLTStd-Roman"/>
              </a:rPr>
              <a:t>the advantage a firm may enjoy.</a:t>
            </a:r>
            <a:endParaRPr lang="en-US" sz="2400" dirty="0">
              <a:latin typeface="+mn-lt"/>
            </a:endParaRPr>
          </a:p>
        </p:txBody>
      </p:sp>
      <p:sp>
        <p:nvSpPr>
          <p:cNvPr id="5" name="Text Placeholder 3"/>
          <p:cNvSpPr txBox="1">
            <a:spLocks/>
          </p:cNvSpPr>
          <p:nvPr/>
        </p:nvSpPr>
        <p:spPr>
          <a:xfrm>
            <a:off x="76200" y="1371600"/>
            <a:ext cx="2971800" cy="3124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a:solidFill>
                  <a:schemeClr val="tx1"/>
                </a:solidFill>
              </a:rPr>
              <a:t>LO 4-5  </a:t>
            </a:r>
          </a:p>
          <a:p>
            <a:pPr algn="ctr"/>
            <a:r>
              <a:rPr lang="en-US" sz="2800" dirty="0">
                <a:cs typeface="Arial" pitchFamily="34" charset="0"/>
              </a:rPr>
              <a:t>Evaluate different conditions that allow firms to sustain their competitive advantage.</a:t>
            </a:r>
          </a:p>
        </p:txBody>
      </p:sp>
    </p:spTree>
    <p:extLst>
      <p:ext uri="{BB962C8B-B14F-4D97-AF65-F5344CB8AC3E}">
        <p14:creationId xmlns:p14="http://schemas.microsoft.com/office/powerpoint/2010/main" val="1437776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2"/>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2743200" y="1371600"/>
            <a:ext cx="6172200" cy="5105400"/>
          </a:xfrm>
        </p:spPr>
        <p:txBody>
          <a:bodyPr>
            <a:noAutofit/>
          </a:bodyPr>
          <a:lstStyle/>
          <a:p>
            <a:r>
              <a:rPr lang="en-US" sz="2400" dirty="0" smtClean="0">
                <a:latin typeface="TimesLTStd-Roman"/>
              </a:rPr>
              <a:t>To </a:t>
            </a:r>
            <a:r>
              <a:rPr lang="en-US" sz="2400" dirty="0">
                <a:latin typeface="TimesLTStd-Roman"/>
              </a:rPr>
              <a:t>sustain a competitive advantage, any </a:t>
            </a:r>
            <a:r>
              <a:rPr lang="en-US" sz="2400" dirty="0" smtClean="0">
                <a:latin typeface="TimesLTStd-Roman"/>
              </a:rPr>
              <a:t>fit between </a:t>
            </a:r>
            <a:r>
              <a:rPr lang="en-US" sz="2400" dirty="0">
                <a:latin typeface="TimesLTStd-Roman"/>
              </a:rPr>
              <a:t>a firm’s internal strengths and the </a:t>
            </a:r>
            <a:r>
              <a:rPr lang="en-US" sz="2400" dirty="0" smtClean="0">
                <a:latin typeface="TimesLTStd-Roman"/>
              </a:rPr>
              <a:t>external</a:t>
            </a:r>
          </a:p>
          <a:p>
            <a:endParaRPr lang="en-US" sz="2400" dirty="0">
              <a:latin typeface="TimesLTStd-Roman"/>
            </a:endParaRPr>
          </a:p>
          <a:p>
            <a:r>
              <a:rPr lang="en-US" sz="2400" i="1" dirty="0">
                <a:latin typeface="TimesLTStd-Roman"/>
              </a:rPr>
              <a:t>Dynamic capabilities </a:t>
            </a:r>
            <a:r>
              <a:rPr lang="en-US" sz="2400" dirty="0">
                <a:latin typeface="TimesLTStd-Roman"/>
              </a:rPr>
              <a:t>allow a firm to </a:t>
            </a:r>
            <a:r>
              <a:rPr lang="en-US" sz="2400" dirty="0" smtClean="0">
                <a:latin typeface="TimesLTStd-Roman"/>
              </a:rPr>
              <a:t>create, deploy</a:t>
            </a:r>
            <a:r>
              <a:rPr lang="en-US" sz="2400" dirty="0">
                <a:latin typeface="TimesLTStd-Roman"/>
              </a:rPr>
              <a:t>, modify, reconfigure, or upgrade its resource base to gain and sustain </a:t>
            </a:r>
            <a:r>
              <a:rPr lang="en-US" sz="2400" dirty="0" smtClean="0">
                <a:latin typeface="TimesLTStd-Roman"/>
              </a:rPr>
              <a:t>competitive advantage </a:t>
            </a:r>
            <a:r>
              <a:rPr lang="en-US" sz="2400" dirty="0">
                <a:latin typeface="TimesLTStd-Roman"/>
              </a:rPr>
              <a:t>in a constantly changing environment</a:t>
            </a:r>
            <a:r>
              <a:rPr lang="en-US" sz="2400" dirty="0" smtClean="0">
                <a:latin typeface="TimesLTStd-Roman"/>
              </a:rPr>
              <a:t>.</a:t>
            </a:r>
            <a:endParaRPr lang="en-US" sz="2400" dirty="0">
              <a:latin typeface="TimesLTStd-Roman"/>
            </a:endParaRPr>
          </a:p>
        </p:txBody>
      </p:sp>
      <p:sp>
        <p:nvSpPr>
          <p:cNvPr id="5" name="Text Placeholder 3"/>
          <p:cNvSpPr txBox="1">
            <a:spLocks/>
          </p:cNvSpPr>
          <p:nvPr/>
        </p:nvSpPr>
        <p:spPr>
          <a:xfrm>
            <a:off x="228600" y="1371600"/>
            <a:ext cx="2438400" cy="44196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fontAlgn="ctr"/>
            <a:r>
              <a:rPr lang="en-US" sz="2800" dirty="0"/>
              <a:t>LO 4-6  </a:t>
            </a:r>
          </a:p>
          <a:p>
            <a:pPr algn="ctr" fontAlgn="ctr"/>
            <a:r>
              <a:rPr lang="en-US" sz="2800" dirty="0">
                <a:cs typeface="Arial" pitchFamily="34" charset="0"/>
              </a:rPr>
              <a:t>Outline how dynamic capabilities can help a firm sustain competitive advantage.</a:t>
            </a:r>
          </a:p>
        </p:txBody>
      </p:sp>
    </p:spTree>
    <p:extLst>
      <p:ext uri="{BB962C8B-B14F-4D97-AF65-F5344CB8AC3E}">
        <p14:creationId xmlns:p14="http://schemas.microsoft.com/office/powerpoint/2010/main" val="2735742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dirty="0" smtClean="0"/>
              <a:t>Take-Away Concepts</a:t>
            </a:r>
            <a:endParaRPr lang="en-US" dirty="0"/>
          </a:p>
        </p:txBody>
      </p:sp>
      <p:sp>
        <p:nvSpPr>
          <p:cNvPr id="8" name="Content Placeholder 2"/>
          <p:cNvSpPr>
            <a:spLocks noGrp="1"/>
          </p:cNvSpPr>
          <p:nvPr>
            <p:ph type="body" sz="quarter" idx="13"/>
          </p:nvPr>
        </p:nvSpPr>
        <p:spPr>
          <a:xfrm>
            <a:off x="2895600" y="1371600"/>
            <a:ext cx="5867400" cy="4876800"/>
          </a:xfrm>
          <a:solidFill>
            <a:schemeClr val="bg1"/>
          </a:solidFill>
        </p:spPr>
        <p:txBody>
          <a:bodyPr>
            <a:noAutofit/>
          </a:bodyPr>
          <a:lstStyle/>
          <a:p>
            <a:r>
              <a:rPr lang="en-US" sz="1800" dirty="0" smtClean="0">
                <a:solidFill>
                  <a:srgbClr val="000000"/>
                </a:solidFill>
                <a:latin typeface="TimesLTStd-Roman"/>
              </a:rPr>
              <a:t>The </a:t>
            </a:r>
            <a:r>
              <a:rPr lang="en-US" sz="1800" dirty="0">
                <a:solidFill>
                  <a:srgbClr val="000000"/>
                </a:solidFill>
                <a:latin typeface="TimesLTStd-Roman"/>
              </a:rPr>
              <a:t>value chain describes the internal </a:t>
            </a:r>
            <a:r>
              <a:rPr lang="en-US" sz="1800" dirty="0" smtClean="0">
                <a:solidFill>
                  <a:srgbClr val="000000"/>
                </a:solidFill>
                <a:latin typeface="TimesLTStd-Roman"/>
              </a:rPr>
              <a:t>activities a </a:t>
            </a:r>
            <a:r>
              <a:rPr lang="en-US" sz="1800" dirty="0">
                <a:solidFill>
                  <a:srgbClr val="000000"/>
                </a:solidFill>
                <a:latin typeface="TimesLTStd-Roman"/>
              </a:rPr>
              <a:t>firm engages in when transforming inputs </a:t>
            </a:r>
            <a:r>
              <a:rPr lang="en-US" sz="1800" dirty="0" smtClean="0">
                <a:solidFill>
                  <a:srgbClr val="000000"/>
                </a:solidFill>
                <a:latin typeface="TimesLTStd-Roman"/>
              </a:rPr>
              <a:t>into outputs.</a:t>
            </a:r>
            <a:endParaRPr lang="en-US" sz="1800" i="1" dirty="0" smtClean="0">
              <a:latin typeface="TimesLTStd-Roman"/>
              <a:cs typeface="Arial" pitchFamily="34" charset="0"/>
            </a:endParaRPr>
          </a:p>
          <a:p>
            <a:r>
              <a:rPr lang="en-US" sz="1800" dirty="0" smtClean="0">
                <a:solidFill>
                  <a:srgbClr val="000000"/>
                </a:solidFill>
                <a:latin typeface="TimesLTStd-Roman"/>
              </a:rPr>
              <a:t>Each </a:t>
            </a:r>
            <a:r>
              <a:rPr lang="en-US" sz="1800" dirty="0">
                <a:solidFill>
                  <a:srgbClr val="000000"/>
                </a:solidFill>
                <a:latin typeface="TimesLTStd-Roman"/>
              </a:rPr>
              <a:t>activity the firm performs along the </a:t>
            </a:r>
            <a:r>
              <a:rPr lang="en-US" sz="1800" dirty="0" smtClean="0">
                <a:solidFill>
                  <a:srgbClr val="000000"/>
                </a:solidFill>
                <a:latin typeface="TimesLTStd-Roman"/>
              </a:rPr>
              <a:t>horizontal chain </a:t>
            </a:r>
            <a:r>
              <a:rPr lang="en-US" sz="1800" dirty="0">
                <a:solidFill>
                  <a:srgbClr val="000000"/>
                </a:solidFill>
                <a:latin typeface="TimesLTStd-Roman"/>
              </a:rPr>
              <a:t>adds incremental value and </a:t>
            </a:r>
            <a:r>
              <a:rPr lang="en-US" sz="1800" dirty="0" smtClean="0">
                <a:solidFill>
                  <a:srgbClr val="000000"/>
                </a:solidFill>
                <a:latin typeface="TimesLTStd-Roman"/>
              </a:rPr>
              <a:t>incremental costs</a:t>
            </a:r>
            <a:r>
              <a:rPr lang="en-US" sz="1800" dirty="0">
                <a:solidFill>
                  <a:srgbClr val="000000"/>
                </a:solidFill>
                <a:latin typeface="TimesLTStd-Roman"/>
              </a:rPr>
              <a:t>.</a:t>
            </a:r>
          </a:p>
          <a:p>
            <a:r>
              <a:rPr lang="en-US" sz="1800" dirty="0" smtClean="0">
                <a:solidFill>
                  <a:srgbClr val="000000"/>
                </a:solidFill>
                <a:latin typeface="TimesLTStd-Roman"/>
              </a:rPr>
              <a:t>A </a:t>
            </a:r>
            <a:r>
              <a:rPr lang="en-US" sz="1800" dirty="0">
                <a:solidFill>
                  <a:srgbClr val="000000"/>
                </a:solidFill>
                <a:latin typeface="TimesLTStd-Roman"/>
              </a:rPr>
              <a:t>careful analysis of the value chain allows </a:t>
            </a:r>
            <a:r>
              <a:rPr lang="en-US" sz="1800" dirty="0" smtClean="0">
                <a:solidFill>
                  <a:srgbClr val="000000"/>
                </a:solidFill>
                <a:latin typeface="TimesLTStd-Roman"/>
              </a:rPr>
              <a:t>managers to </a:t>
            </a:r>
            <a:r>
              <a:rPr lang="en-US" sz="1800" dirty="0">
                <a:solidFill>
                  <a:srgbClr val="000000"/>
                </a:solidFill>
                <a:latin typeface="TimesLTStd-Roman"/>
              </a:rPr>
              <a:t>obtain a more detailed and </a:t>
            </a:r>
            <a:r>
              <a:rPr lang="en-US" sz="1800" dirty="0" smtClean="0">
                <a:solidFill>
                  <a:srgbClr val="000000"/>
                </a:solidFill>
                <a:latin typeface="TimesLTStd-Roman"/>
              </a:rPr>
              <a:t>fine-grained understanding </a:t>
            </a:r>
            <a:r>
              <a:rPr lang="en-US" sz="1800" dirty="0">
                <a:solidFill>
                  <a:srgbClr val="000000"/>
                </a:solidFill>
                <a:latin typeface="TimesLTStd-Roman"/>
              </a:rPr>
              <a:t>of how the firm’s economic </a:t>
            </a:r>
            <a:r>
              <a:rPr lang="en-US" sz="1800" dirty="0" smtClean="0">
                <a:solidFill>
                  <a:srgbClr val="000000"/>
                </a:solidFill>
                <a:latin typeface="TimesLTStd-Roman"/>
              </a:rPr>
              <a:t>value created </a:t>
            </a:r>
            <a:r>
              <a:rPr lang="en-US" sz="1800" dirty="0">
                <a:solidFill>
                  <a:srgbClr val="000000"/>
                </a:solidFill>
                <a:latin typeface="TimesLTStd-Roman"/>
              </a:rPr>
              <a:t>breaks down into a distinct set of </a:t>
            </a:r>
            <a:r>
              <a:rPr lang="en-US" sz="1800" dirty="0" smtClean="0">
                <a:solidFill>
                  <a:srgbClr val="000000"/>
                </a:solidFill>
                <a:latin typeface="TimesLTStd-Roman"/>
              </a:rPr>
              <a:t>activities that </a:t>
            </a:r>
            <a:r>
              <a:rPr lang="en-US" sz="1800" dirty="0">
                <a:solidFill>
                  <a:srgbClr val="000000"/>
                </a:solidFill>
                <a:latin typeface="TimesLTStd-Roman"/>
              </a:rPr>
              <a:t>help determine perceived value and </a:t>
            </a:r>
            <a:r>
              <a:rPr lang="en-US" sz="1800" dirty="0" smtClean="0">
                <a:solidFill>
                  <a:srgbClr val="000000"/>
                </a:solidFill>
                <a:latin typeface="TimesLTStd-Roman"/>
              </a:rPr>
              <a:t>the costs </a:t>
            </a:r>
            <a:r>
              <a:rPr lang="en-US" sz="1800" dirty="0">
                <a:solidFill>
                  <a:srgbClr val="000000"/>
                </a:solidFill>
                <a:latin typeface="TimesLTStd-Roman"/>
              </a:rPr>
              <a:t>to create it</a:t>
            </a:r>
            <a:r>
              <a:rPr lang="en-US" sz="1800" dirty="0" smtClean="0">
                <a:solidFill>
                  <a:srgbClr val="000000"/>
                </a:solidFill>
                <a:latin typeface="TimesLTStd-Roman"/>
              </a:rPr>
              <a:t>.</a:t>
            </a:r>
          </a:p>
          <a:p>
            <a:r>
              <a:rPr lang="en-US" sz="1800" dirty="0">
                <a:latin typeface="TimesLTStd-Roman"/>
              </a:rPr>
              <a:t>When a firm’s set of distinct activities </a:t>
            </a:r>
            <a:r>
              <a:rPr lang="en-US" sz="1800" dirty="0" smtClean="0">
                <a:latin typeface="TimesLTStd-Roman"/>
              </a:rPr>
              <a:t>is able to generate </a:t>
            </a:r>
            <a:r>
              <a:rPr lang="en-US" sz="1800" dirty="0">
                <a:latin typeface="TimesLTStd-Roman"/>
              </a:rPr>
              <a:t>value greater than the costs to create </a:t>
            </a:r>
            <a:r>
              <a:rPr lang="en-US" sz="1800" dirty="0" smtClean="0">
                <a:latin typeface="TimesLTStd-Roman"/>
              </a:rPr>
              <a:t>it, the </a:t>
            </a:r>
            <a:r>
              <a:rPr lang="en-US" sz="1800" dirty="0">
                <a:latin typeface="TimesLTStd-Roman"/>
              </a:rPr>
              <a:t>firm obtains a profit margin (assuming </a:t>
            </a:r>
            <a:r>
              <a:rPr lang="en-US" sz="1800" dirty="0" smtClean="0">
                <a:latin typeface="TimesLTStd-Roman"/>
              </a:rPr>
              <a:t>the market </a:t>
            </a:r>
            <a:r>
              <a:rPr lang="en-US" sz="1800" dirty="0">
                <a:latin typeface="TimesLTStd-Roman"/>
              </a:rPr>
              <a:t>price the firm is able to command </a:t>
            </a:r>
            <a:r>
              <a:rPr lang="en-US" sz="1800" dirty="0" smtClean="0">
                <a:latin typeface="TimesLTStd-Roman"/>
              </a:rPr>
              <a:t>exceeds the </a:t>
            </a:r>
            <a:r>
              <a:rPr lang="en-US" sz="1800" dirty="0">
                <a:latin typeface="TimesLTStd-Roman"/>
              </a:rPr>
              <a:t>costs of value creation).</a:t>
            </a:r>
            <a:endParaRPr lang="en-US" sz="1800" b="1" dirty="0">
              <a:latin typeface="TimesLTStd-Roman"/>
              <a:cs typeface="Arial" pitchFamily="34" charset="0"/>
            </a:endParaRPr>
          </a:p>
          <a:p>
            <a:endParaRPr lang="en-US" sz="1800" dirty="0">
              <a:latin typeface="TimesLTStd-Roman"/>
            </a:endParaRPr>
          </a:p>
        </p:txBody>
      </p:sp>
      <p:sp>
        <p:nvSpPr>
          <p:cNvPr id="5" name="Text Placeholder 3"/>
          <p:cNvSpPr txBox="1">
            <a:spLocks/>
          </p:cNvSpPr>
          <p:nvPr/>
        </p:nvSpPr>
        <p:spPr>
          <a:xfrm>
            <a:off x="304800" y="1371600"/>
            <a:ext cx="2362200" cy="49530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fontAlgn="ctr"/>
            <a:r>
              <a:rPr lang="en-US" sz="2400" dirty="0"/>
              <a:t>LO 4-7  </a:t>
            </a:r>
          </a:p>
          <a:p>
            <a:pPr algn="ctr" fontAlgn="ctr"/>
            <a:r>
              <a:rPr lang="en-US" sz="2400" dirty="0">
                <a:cs typeface="Arial" pitchFamily="34" charset="0"/>
              </a:rPr>
              <a:t>Apply a value chain analysis to understand which of the firm’s activities in the process of transforming inputs into outputs generate differentiation and which drive costs.</a:t>
            </a:r>
          </a:p>
        </p:txBody>
      </p:sp>
    </p:spTree>
    <p:extLst>
      <p:ext uri="{BB962C8B-B14F-4D97-AF65-F5344CB8AC3E}">
        <p14:creationId xmlns:p14="http://schemas.microsoft.com/office/powerpoint/2010/main" val="3149701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dirty="0" smtClean="0"/>
              <a:t>Take-Away Concepts</a:t>
            </a:r>
            <a:endParaRPr lang="en-US" dirty="0"/>
          </a:p>
        </p:txBody>
      </p:sp>
      <p:sp>
        <p:nvSpPr>
          <p:cNvPr id="8" name="Content Placeholder 2"/>
          <p:cNvSpPr>
            <a:spLocks noGrp="1"/>
          </p:cNvSpPr>
          <p:nvPr>
            <p:ph type="body" sz="quarter" idx="13"/>
          </p:nvPr>
        </p:nvSpPr>
        <p:spPr>
          <a:xfrm>
            <a:off x="2895600" y="1371600"/>
            <a:ext cx="5867400" cy="4876800"/>
          </a:xfrm>
          <a:solidFill>
            <a:schemeClr val="bg1"/>
          </a:solidFill>
        </p:spPr>
        <p:txBody>
          <a:bodyPr>
            <a:noAutofit/>
          </a:bodyPr>
          <a:lstStyle/>
          <a:p>
            <a:r>
              <a:rPr lang="en-US" sz="2000" dirty="0" smtClean="0">
                <a:solidFill>
                  <a:srgbClr val="000000"/>
                </a:solidFill>
                <a:latin typeface="TimesLTStd-Roman"/>
              </a:rPr>
              <a:t>Formulating </a:t>
            </a:r>
            <a:r>
              <a:rPr lang="en-US" sz="2000" dirty="0">
                <a:solidFill>
                  <a:srgbClr val="000000"/>
                </a:solidFill>
                <a:latin typeface="TimesLTStd-Roman"/>
              </a:rPr>
              <a:t>a strategy that increases the </a:t>
            </a:r>
            <a:r>
              <a:rPr lang="en-US" sz="2000" dirty="0" smtClean="0">
                <a:solidFill>
                  <a:srgbClr val="000000"/>
                </a:solidFill>
                <a:latin typeface="TimesLTStd-Roman"/>
              </a:rPr>
              <a:t>chances of </a:t>
            </a:r>
            <a:r>
              <a:rPr lang="en-US" sz="2000" dirty="0">
                <a:solidFill>
                  <a:srgbClr val="000000"/>
                </a:solidFill>
                <a:latin typeface="TimesLTStd-Roman"/>
              </a:rPr>
              <a:t>gaining and sustaining a competitive </a:t>
            </a:r>
            <a:r>
              <a:rPr lang="en-US" sz="2000" dirty="0" smtClean="0">
                <a:solidFill>
                  <a:srgbClr val="000000"/>
                </a:solidFill>
                <a:latin typeface="TimesLTStd-Roman"/>
              </a:rPr>
              <a:t>advantage is </a:t>
            </a:r>
            <a:r>
              <a:rPr lang="en-US" sz="2000" dirty="0">
                <a:solidFill>
                  <a:srgbClr val="000000"/>
                </a:solidFill>
                <a:latin typeface="TimesLTStd-Roman"/>
              </a:rPr>
              <a:t>based on synthesizing insights obtained </a:t>
            </a:r>
            <a:r>
              <a:rPr lang="en-US" sz="2000" dirty="0" smtClean="0">
                <a:solidFill>
                  <a:srgbClr val="000000"/>
                </a:solidFill>
                <a:latin typeface="TimesLTStd-Roman"/>
              </a:rPr>
              <a:t>from an </a:t>
            </a:r>
            <a:r>
              <a:rPr lang="en-US" sz="2000" dirty="0">
                <a:solidFill>
                  <a:srgbClr val="000000"/>
                </a:solidFill>
                <a:latin typeface="TimesLTStd-Roman"/>
              </a:rPr>
              <a:t>internal analysis of the company’s </a:t>
            </a:r>
            <a:r>
              <a:rPr lang="en-US" sz="2000" dirty="0" smtClean="0">
                <a:solidFill>
                  <a:srgbClr val="000000"/>
                </a:solidFill>
                <a:latin typeface="TimesLTStd-Roman"/>
              </a:rPr>
              <a:t>strengths (S</a:t>
            </a:r>
            <a:r>
              <a:rPr lang="en-US" sz="2000" dirty="0">
                <a:solidFill>
                  <a:srgbClr val="000000"/>
                </a:solidFill>
                <a:latin typeface="TimesLTStd-Roman"/>
              </a:rPr>
              <a:t>) and weaknesses (W) with those from an </a:t>
            </a:r>
            <a:r>
              <a:rPr lang="en-US" sz="2000" dirty="0" smtClean="0">
                <a:solidFill>
                  <a:srgbClr val="000000"/>
                </a:solidFill>
                <a:latin typeface="TimesLTStd-Roman"/>
              </a:rPr>
              <a:t>analysis of </a:t>
            </a:r>
            <a:r>
              <a:rPr lang="en-US" sz="2000" dirty="0">
                <a:solidFill>
                  <a:srgbClr val="000000"/>
                </a:solidFill>
                <a:latin typeface="TimesLTStd-Roman"/>
              </a:rPr>
              <a:t>external opportunities (O) and threats (T</a:t>
            </a:r>
            <a:r>
              <a:rPr lang="en-US" sz="2000" dirty="0" smtClean="0">
                <a:solidFill>
                  <a:srgbClr val="000000"/>
                </a:solidFill>
                <a:latin typeface="TimesLTStd-Roman"/>
              </a:rPr>
              <a:t>).</a:t>
            </a:r>
          </a:p>
          <a:p>
            <a:endParaRPr lang="en-US" sz="2000" dirty="0">
              <a:solidFill>
                <a:srgbClr val="000000"/>
              </a:solidFill>
              <a:latin typeface="TimesLTStd-Roman"/>
            </a:endParaRPr>
          </a:p>
          <a:p>
            <a:r>
              <a:rPr lang="en-US" sz="2000" dirty="0" smtClean="0">
                <a:solidFill>
                  <a:srgbClr val="000000"/>
                </a:solidFill>
                <a:latin typeface="TimesLTStd-Roman"/>
              </a:rPr>
              <a:t>The </a:t>
            </a:r>
            <a:r>
              <a:rPr lang="en-US" sz="2000" dirty="0">
                <a:solidFill>
                  <a:srgbClr val="000000"/>
                </a:solidFill>
                <a:latin typeface="TimesLTStd-Roman"/>
              </a:rPr>
              <a:t>strategic implications of a SWOT </a:t>
            </a:r>
            <a:r>
              <a:rPr lang="en-US" sz="2000" dirty="0" smtClean="0">
                <a:solidFill>
                  <a:srgbClr val="000000"/>
                </a:solidFill>
                <a:latin typeface="TimesLTStd-Roman"/>
              </a:rPr>
              <a:t>analysis should </a:t>
            </a:r>
            <a:r>
              <a:rPr lang="en-US" sz="2000" dirty="0">
                <a:solidFill>
                  <a:srgbClr val="000000"/>
                </a:solidFill>
                <a:latin typeface="TimesLTStd-Roman"/>
              </a:rPr>
              <a:t>help the firm to leverage its </a:t>
            </a:r>
            <a:r>
              <a:rPr lang="en-US" sz="2000" dirty="0" smtClean="0">
                <a:solidFill>
                  <a:srgbClr val="000000"/>
                </a:solidFill>
                <a:latin typeface="TimesLTStd-Roman"/>
              </a:rPr>
              <a:t>internal strengths </a:t>
            </a:r>
            <a:r>
              <a:rPr lang="en-US" sz="2000" dirty="0">
                <a:solidFill>
                  <a:srgbClr val="000000"/>
                </a:solidFill>
                <a:latin typeface="TimesLTStd-Roman"/>
              </a:rPr>
              <a:t>to exploit external opportunities, </a:t>
            </a:r>
            <a:r>
              <a:rPr lang="en-US" sz="2000" dirty="0" smtClean="0">
                <a:solidFill>
                  <a:srgbClr val="000000"/>
                </a:solidFill>
                <a:latin typeface="TimesLTStd-Roman"/>
              </a:rPr>
              <a:t>while mitigating </a:t>
            </a:r>
            <a:r>
              <a:rPr lang="en-US" sz="2000" dirty="0">
                <a:solidFill>
                  <a:srgbClr val="000000"/>
                </a:solidFill>
                <a:latin typeface="TimesLTStd-Roman"/>
              </a:rPr>
              <a:t>internal weaknesses and </a:t>
            </a:r>
            <a:r>
              <a:rPr lang="en-US" sz="2000" dirty="0" smtClean="0">
                <a:solidFill>
                  <a:srgbClr val="000000"/>
                </a:solidFill>
                <a:latin typeface="TimesLTStd-Roman"/>
              </a:rPr>
              <a:t>external threats</a:t>
            </a:r>
            <a:r>
              <a:rPr lang="en-US" sz="2000" dirty="0">
                <a:solidFill>
                  <a:srgbClr val="000000"/>
                </a:solidFill>
                <a:latin typeface="TimesLTStd-Roman"/>
              </a:rPr>
              <a:t>.</a:t>
            </a:r>
            <a:endParaRPr lang="en-US" sz="2100" b="1" dirty="0">
              <a:latin typeface="+mn-lt"/>
              <a:cs typeface="Arial" pitchFamily="34" charset="0"/>
            </a:endParaRPr>
          </a:p>
          <a:p>
            <a:endParaRPr lang="en-US" sz="2100" dirty="0"/>
          </a:p>
        </p:txBody>
      </p:sp>
      <p:sp>
        <p:nvSpPr>
          <p:cNvPr id="5" name="Text Placeholder 3"/>
          <p:cNvSpPr txBox="1">
            <a:spLocks/>
          </p:cNvSpPr>
          <p:nvPr/>
        </p:nvSpPr>
        <p:spPr>
          <a:xfrm>
            <a:off x="304800" y="1371600"/>
            <a:ext cx="2362200" cy="45720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algn="ctr"/>
            <a:r>
              <a:rPr lang="en-US" sz="2600" dirty="0"/>
              <a:t>LO 4-8 </a:t>
            </a:r>
            <a:endParaRPr lang="en-US" sz="2600" dirty="0" smtClean="0"/>
          </a:p>
          <a:p>
            <a:pPr algn="ctr"/>
            <a:r>
              <a:rPr lang="en-US" sz="2600" dirty="0" smtClean="0">
                <a:solidFill>
                  <a:srgbClr val="080808"/>
                </a:solidFill>
              </a:rPr>
              <a:t>Conduct </a:t>
            </a:r>
            <a:r>
              <a:rPr lang="en-US" sz="2600" dirty="0">
                <a:solidFill>
                  <a:srgbClr val="080808"/>
                </a:solidFill>
              </a:rPr>
              <a:t>a SWOT analysis to combine external and internal analysis and derive strategic implications.</a:t>
            </a:r>
            <a:endParaRPr lang="en-US" sz="2600" dirty="0"/>
          </a:p>
        </p:txBody>
      </p:sp>
    </p:spTree>
    <p:extLst>
      <p:ext uri="{BB962C8B-B14F-4D97-AF65-F5344CB8AC3E}">
        <p14:creationId xmlns:p14="http://schemas.microsoft.com/office/powerpoint/2010/main" val="27114916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Strategy Smart Videos</a:t>
            </a:r>
            <a:endParaRPr lang="en-US" dirty="0"/>
          </a:p>
        </p:txBody>
      </p:sp>
      <p:sp>
        <p:nvSpPr>
          <p:cNvPr id="3" name="Content Placeholder 2"/>
          <p:cNvSpPr>
            <a:spLocks noGrp="1"/>
          </p:cNvSpPr>
          <p:nvPr>
            <p:ph sz="half" idx="2"/>
          </p:nvPr>
        </p:nvSpPr>
        <p:spPr>
          <a:xfrm>
            <a:off x="609600" y="1676400"/>
            <a:ext cx="8305800" cy="4800599"/>
          </a:xfrm>
        </p:spPr>
        <p:txBody>
          <a:bodyPr>
            <a:noAutofit/>
          </a:bodyPr>
          <a:lstStyle/>
          <a:p>
            <a:pPr marL="0" indent="0"/>
            <a:r>
              <a:rPr lang="en-US" b="1" i="1" dirty="0" smtClean="0"/>
              <a:t>D 2007 - All Things Digital: The Wall Street Journal Executive Conference</a:t>
            </a:r>
          </a:p>
          <a:p>
            <a:r>
              <a:rPr lang="en-US" sz="2400" dirty="0" smtClean="0"/>
              <a:t>Steve </a:t>
            </a:r>
            <a:r>
              <a:rPr lang="en-US" sz="2400" dirty="0"/>
              <a:t>Jobs and Bill Gates Historic Interview </a:t>
            </a:r>
          </a:p>
          <a:p>
            <a:pPr marL="0" indent="0"/>
            <a:endParaRPr lang="en-US" u="sng" dirty="0" smtClean="0">
              <a:hlinkClick r:id="rId3"/>
            </a:endParaRPr>
          </a:p>
          <a:p>
            <a:pPr marL="0" indent="0"/>
            <a:r>
              <a:rPr lang="en-US" u="sng" dirty="0" smtClean="0">
                <a:hlinkClick r:id="rId3"/>
              </a:rPr>
              <a:t>http</a:t>
            </a:r>
            <a:r>
              <a:rPr lang="en-US" u="sng" dirty="0">
                <a:hlinkClick r:id="rId3"/>
              </a:rPr>
              <a:t>://</a:t>
            </a:r>
            <a:r>
              <a:rPr lang="en-US" u="sng" dirty="0" smtClean="0">
                <a:hlinkClick r:id="rId3"/>
              </a:rPr>
              <a:t>www.youtube.com/watch?v=85PMSYAguZ8</a:t>
            </a:r>
            <a:endParaRPr lang="en-US" u="sng" dirty="0" smtClean="0"/>
          </a:p>
          <a:p>
            <a:pPr marL="0" indent="0"/>
            <a:endParaRPr lang="en-US" dirty="0" smtClean="0"/>
          </a:p>
          <a:p>
            <a:pPr marL="0" indent="0"/>
            <a:endParaRPr lang="en-US" dirty="0"/>
          </a:p>
          <a:p>
            <a:r>
              <a:rPr lang="en-US" sz="2400" dirty="0" smtClean="0"/>
              <a:t>15:06 Minutes</a:t>
            </a:r>
          </a:p>
          <a:p>
            <a:pPr marL="0" indent="0"/>
            <a:r>
              <a:rPr lang="en-US" sz="2400" dirty="0" smtClean="0"/>
              <a:t>Topics: Core Competencies; Resource-Based View; SWOT</a:t>
            </a:r>
            <a:endParaRPr lang="en-US" sz="2400" dirty="0"/>
          </a:p>
          <a:p>
            <a:pPr marL="0" indent="0"/>
            <a:endParaRPr lang="en-US" dirty="0"/>
          </a:p>
        </p:txBody>
      </p:sp>
    </p:spTree>
    <p:extLst>
      <p:ext uri="{BB962C8B-B14F-4D97-AF65-F5344CB8AC3E}">
        <p14:creationId xmlns:p14="http://schemas.microsoft.com/office/powerpoint/2010/main" val="28160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Strategy Smart Videos</a:t>
            </a:r>
            <a:endParaRPr lang="en-US" dirty="0"/>
          </a:p>
        </p:txBody>
      </p:sp>
      <p:sp>
        <p:nvSpPr>
          <p:cNvPr id="3" name="Content Placeholder 2"/>
          <p:cNvSpPr>
            <a:spLocks noGrp="1"/>
          </p:cNvSpPr>
          <p:nvPr>
            <p:ph sz="half" idx="2"/>
          </p:nvPr>
        </p:nvSpPr>
        <p:spPr>
          <a:xfrm>
            <a:off x="762000" y="1600200"/>
            <a:ext cx="8077200" cy="4876799"/>
          </a:xfrm>
        </p:spPr>
        <p:txBody>
          <a:bodyPr>
            <a:noAutofit/>
          </a:bodyPr>
          <a:lstStyle/>
          <a:p>
            <a:pPr marL="0" indent="0"/>
            <a:r>
              <a:rPr lang="en-US" b="1" i="1" dirty="0"/>
              <a:t>Steve Jobs rare footage conducting a presentation on 1980 </a:t>
            </a:r>
            <a:endParaRPr lang="en-US" b="1" i="1" dirty="0" smtClean="0"/>
          </a:p>
          <a:p>
            <a:pPr marL="0" indent="0"/>
            <a:endParaRPr lang="en-US" b="1" u="sng" dirty="0">
              <a:hlinkClick r:id="rId3"/>
            </a:endParaRPr>
          </a:p>
          <a:p>
            <a:pPr marL="0" indent="0"/>
            <a:r>
              <a:rPr lang="en-US" u="sng" dirty="0" smtClean="0">
                <a:hlinkClick r:id="rId4"/>
              </a:rPr>
              <a:t>http</a:t>
            </a:r>
            <a:r>
              <a:rPr lang="en-US" u="sng" dirty="0">
                <a:hlinkClick r:id="rId4"/>
              </a:rPr>
              <a:t>://</a:t>
            </a:r>
            <a:r>
              <a:rPr lang="en-US" u="sng" dirty="0" smtClean="0">
                <a:hlinkClick r:id="rId4"/>
              </a:rPr>
              <a:t>www.youtube.com/watch?v=0lvMgMrNDlg</a:t>
            </a:r>
            <a:endParaRPr lang="en-US" u="sng" dirty="0" smtClean="0"/>
          </a:p>
          <a:p>
            <a:pPr marL="0" indent="0"/>
            <a:endParaRPr lang="en-US" u="sng" dirty="0" smtClean="0"/>
          </a:p>
          <a:p>
            <a:pPr marL="0" indent="0"/>
            <a:endParaRPr lang="en-US" u="sng" dirty="0"/>
          </a:p>
          <a:p>
            <a:r>
              <a:rPr lang="en-US" sz="2400" dirty="0" smtClean="0"/>
              <a:t>22:54 Minutes</a:t>
            </a:r>
          </a:p>
          <a:p>
            <a:pPr marL="63500" indent="-63500"/>
            <a:r>
              <a:rPr lang="en-US" sz="2400" dirty="0" smtClean="0"/>
              <a:t>Topics: Capabilities; Core Competencies; Competitive Advantage; Innovation; Isolating Mechanisms</a:t>
            </a:r>
          </a:p>
          <a:p>
            <a:pPr marL="0" indent="0"/>
            <a:r>
              <a:rPr lang="en-US" sz="2400" dirty="0"/>
              <a:t>A bit long, but well worth it. Perhaps best watched before class or in specific </a:t>
            </a:r>
            <a:r>
              <a:rPr lang="en-US" sz="2400" dirty="0" smtClean="0"/>
              <a:t>segments.</a:t>
            </a:r>
            <a:endParaRPr lang="en-US" sz="2400" dirty="0"/>
          </a:p>
          <a:p>
            <a:endParaRPr lang="en-US" dirty="0"/>
          </a:p>
          <a:p>
            <a:pPr marL="0" indent="0"/>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4</a:t>
            </a:r>
            <a:endParaRPr lang="en-US" dirty="0"/>
          </a:p>
        </p:txBody>
      </p:sp>
      <p:sp>
        <p:nvSpPr>
          <p:cNvPr id="3" name="Content Placeholder 2"/>
          <p:cNvSpPr>
            <a:spLocks noGrp="1"/>
          </p:cNvSpPr>
          <p:nvPr>
            <p:ph idx="1"/>
          </p:nvPr>
        </p:nvSpPr>
        <p:spPr>
          <a:xfrm>
            <a:off x="381000" y="1524000"/>
            <a:ext cx="8458200" cy="4419600"/>
          </a:xfrm>
        </p:spPr>
        <p:txBody>
          <a:bodyPr>
            <a:noAutofit/>
          </a:bodyPr>
          <a:lstStyle/>
          <a:p>
            <a:pPr marL="0" indent="0" algn="ctr">
              <a:buNone/>
            </a:pPr>
            <a:r>
              <a:rPr lang="en-US" sz="2500" b="1" dirty="0"/>
              <a:t>Nike’s Core Competency: </a:t>
            </a:r>
            <a:r>
              <a:rPr lang="en-US" sz="2500" b="1" dirty="0" smtClean="0"/>
              <a:t>The </a:t>
            </a:r>
            <a:r>
              <a:rPr lang="en-US" sz="2500" b="1" dirty="0"/>
              <a:t>Risky Business of Fairy Tales</a:t>
            </a:r>
          </a:p>
          <a:p>
            <a:pPr indent="0" algn="ctr">
              <a:spcBef>
                <a:spcPts val="0"/>
              </a:spcBef>
              <a:buNone/>
              <a:defRPr/>
            </a:pPr>
            <a:endParaRPr lang="en-US" sz="2000" dirty="0" smtClean="0">
              <a:solidFill>
                <a:srgbClr val="080808"/>
              </a:solidFill>
            </a:endParaRPr>
          </a:p>
          <a:p>
            <a:pPr>
              <a:spcBef>
                <a:spcPts val="672"/>
              </a:spcBef>
              <a:defRPr/>
            </a:pPr>
            <a:r>
              <a:rPr lang="en-US" sz="2400" b="1" dirty="0" smtClean="0"/>
              <a:t>Nike,</a:t>
            </a:r>
            <a:r>
              <a:rPr lang="en-US" sz="2400" dirty="0" smtClean="0"/>
              <a:t> </a:t>
            </a:r>
            <a:r>
              <a:rPr lang="en-US" sz="2400" dirty="0" smtClean="0">
                <a:solidFill>
                  <a:srgbClr val="080808"/>
                </a:solidFill>
              </a:rPr>
              <a:t>a </a:t>
            </a:r>
            <a:r>
              <a:rPr lang="en-US" sz="2400" dirty="0">
                <a:solidFill>
                  <a:srgbClr val="080808"/>
                </a:solidFill>
              </a:rPr>
              <a:t>company created by Bill </a:t>
            </a:r>
            <a:r>
              <a:rPr lang="en-US" sz="2400" dirty="0" err="1">
                <a:solidFill>
                  <a:srgbClr val="080808"/>
                </a:solidFill>
              </a:rPr>
              <a:t>Bowerman</a:t>
            </a:r>
            <a:r>
              <a:rPr lang="en-US" sz="2400" dirty="0">
                <a:solidFill>
                  <a:srgbClr val="080808"/>
                </a:solidFill>
              </a:rPr>
              <a:t> and Phil Knight in 1964, today has </a:t>
            </a:r>
            <a:r>
              <a:rPr lang="en-US" sz="2400" dirty="0" smtClean="0">
                <a:solidFill>
                  <a:srgbClr val="080808"/>
                </a:solidFill>
              </a:rPr>
              <a:t>60% − 90</a:t>
            </a:r>
            <a:r>
              <a:rPr lang="en-US" sz="2400" dirty="0">
                <a:solidFill>
                  <a:srgbClr val="080808"/>
                </a:solidFill>
              </a:rPr>
              <a:t>% market share (depending on the sport) and $25 billion in annual </a:t>
            </a:r>
            <a:r>
              <a:rPr lang="en-US" sz="2400" dirty="0" smtClean="0">
                <a:solidFill>
                  <a:srgbClr val="080808"/>
                </a:solidFill>
              </a:rPr>
              <a:t>revenues.</a:t>
            </a:r>
          </a:p>
          <a:p>
            <a:pPr>
              <a:spcBef>
                <a:spcPts val="672"/>
              </a:spcBef>
              <a:defRPr/>
            </a:pPr>
            <a:r>
              <a:rPr lang="en-US" sz="2400" dirty="0">
                <a:solidFill>
                  <a:srgbClr val="080808"/>
                </a:solidFill>
              </a:rPr>
              <a:t>These are sponsored celebrities epitomizing Nike’s core competence of </a:t>
            </a:r>
            <a:r>
              <a:rPr lang="en-US" sz="2400" i="1" dirty="0">
                <a:solidFill>
                  <a:srgbClr val="080808"/>
                </a:solidFill>
              </a:rPr>
              <a:t>creating heroes</a:t>
            </a:r>
            <a:r>
              <a:rPr lang="en-US" sz="2400" dirty="0">
                <a:solidFill>
                  <a:srgbClr val="080808"/>
                </a:solidFill>
              </a:rPr>
              <a:t>, i.e</a:t>
            </a:r>
            <a:r>
              <a:rPr lang="en-US" sz="2400" dirty="0" smtClean="0">
                <a:solidFill>
                  <a:srgbClr val="080808"/>
                </a:solidFill>
              </a:rPr>
              <a:t>., </a:t>
            </a:r>
            <a:r>
              <a:rPr lang="en-US" sz="2400" dirty="0">
                <a:solidFill>
                  <a:srgbClr val="080808"/>
                </a:solidFill>
              </a:rPr>
              <a:t>selecting athletes who succeed against all </a:t>
            </a:r>
            <a:r>
              <a:rPr lang="en-US" sz="2400" dirty="0" smtClean="0">
                <a:solidFill>
                  <a:srgbClr val="080808"/>
                </a:solidFill>
              </a:rPr>
              <a:t>odds.</a:t>
            </a:r>
            <a:endParaRPr lang="en-US" sz="2400" i="1" dirty="0">
              <a:solidFill>
                <a:srgbClr val="080808"/>
              </a:solidFill>
            </a:endParaRPr>
          </a:p>
          <a:p>
            <a:pPr>
              <a:spcBef>
                <a:spcPts val="672"/>
              </a:spcBef>
              <a:defRPr/>
            </a:pPr>
            <a:r>
              <a:rPr lang="en-US" sz="2400" dirty="0" smtClean="0">
                <a:solidFill>
                  <a:srgbClr val="080808"/>
                </a:solidFill>
              </a:rPr>
              <a:t>This </a:t>
            </a:r>
            <a:r>
              <a:rPr lang="en-US" sz="2400" dirty="0">
                <a:solidFill>
                  <a:srgbClr val="080808"/>
                </a:solidFill>
              </a:rPr>
              <a:t>Core Competency does have its </a:t>
            </a:r>
            <a:r>
              <a:rPr lang="en-US" sz="2400" i="1" dirty="0">
                <a:solidFill>
                  <a:srgbClr val="080808"/>
                </a:solidFill>
              </a:rPr>
              <a:t>risks</a:t>
            </a:r>
            <a:r>
              <a:rPr lang="en-US" sz="2400" dirty="0">
                <a:solidFill>
                  <a:srgbClr val="080808"/>
                </a:solidFill>
              </a:rPr>
              <a:t>, as heroes do sometimes fall, resulting in public relations </a:t>
            </a:r>
            <a:r>
              <a:rPr lang="en-US" sz="2400" dirty="0" smtClean="0">
                <a:solidFill>
                  <a:srgbClr val="080808"/>
                </a:solidFill>
              </a:rPr>
              <a:t>disasters. </a:t>
            </a:r>
            <a:endParaRPr lang="en-US" sz="2400" dirty="0">
              <a:solidFill>
                <a:srgbClr val="080808"/>
              </a:solidFill>
            </a:endParaRPr>
          </a:p>
          <a:p>
            <a:pPr>
              <a:spcBef>
                <a:spcPts val="672"/>
              </a:spcBef>
              <a:defRPr/>
            </a:pPr>
            <a:endParaRPr lang="en-US" sz="2400" dirty="0">
              <a:solidFill>
                <a:srgbClr val="080808"/>
              </a:solidFill>
            </a:endParaRPr>
          </a:p>
        </p:txBody>
      </p:sp>
      <p:sp>
        <p:nvSpPr>
          <p:cNvPr id="4" name="TextBox 3"/>
          <p:cNvSpPr txBox="1"/>
          <p:nvPr/>
        </p:nvSpPr>
        <p:spPr>
          <a:xfrm>
            <a:off x="7162800" y="1295400"/>
            <a:ext cx="2057400" cy="246221"/>
          </a:xfrm>
          <a:prstGeom prst="rect">
            <a:avLst/>
          </a:prstGeom>
          <a:noFill/>
        </p:spPr>
        <p:txBody>
          <a:bodyPr wrap="square" rtlCol="0">
            <a:spAutoFit/>
          </a:bodyPr>
          <a:lstStyle/>
          <a:p>
            <a:r>
              <a:rPr lang="en-US" sz="1000" dirty="0" smtClean="0"/>
              <a:t>©Lucy Nicholson/Reuters/</a:t>
            </a:r>
            <a:r>
              <a:rPr lang="en-US" sz="1000" dirty="0" err="1" smtClean="0"/>
              <a:t>Landov</a:t>
            </a:r>
            <a:endParaRPr lang="en-US" sz="1000" dirty="0"/>
          </a:p>
        </p:txBody>
      </p:sp>
      <p:pic>
        <p:nvPicPr>
          <p:cNvPr id="5" name="Picture 4" descr="rot45065_po04_cropped.jpg"/>
          <p:cNvPicPr>
            <a:picLocks noChangeAspect="1"/>
          </p:cNvPicPr>
          <p:nvPr/>
        </p:nvPicPr>
        <p:blipFill>
          <a:blip r:embed="rId3" cstate="print"/>
          <a:stretch>
            <a:fillRect/>
          </a:stretch>
        </p:blipFill>
        <p:spPr>
          <a:xfrm>
            <a:off x="7315200" y="43150"/>
            <a:ext cx="1524000" cy="12522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Box 5"/>
          <p:cNvSpPr txBox="1"/>
          <p:nvPr/>
        </p:nvSpPr>
        <p:spPr>
          <a:xfrm>
            <a:off x="8001000" y="1066800"/>
            <a:ext cx="990600" cy="246221"/>
          </a:xfrm>
          <a:prstGeom prst="rect">
            <a:avLst/>
          </a:prstGeom>
          <a:noFill/>
        </p:spPr>
        <p:txBody>
          <a:bodyPr wrap="square" rtlCol="0">
            <a:spAutoFit/>
          </a:bodyPr>
          <a:lstStyle/>
          <a:p>
            <a:pPr algn="ctr"/>
            <a:r>
              <a:rPr lang="en-US" sz="1000" dirty="0" smtClean="0">
                <a:solidFill>
                  <a:schemeClr val="bg1"/>
                </a:solidFill>
              </a:rPr>
              <a:t>Kobe Bryant</a:t>
            </a:r>
            <a:endParaRPr lang="en-US" sz="10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1000" y="1447800"/>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7" name="Diagram 6"/>
          <p:cNvGraphicFramePr/>
          <p:nvPr>
            <p:extLst>
              <p:ext uri="{D42A27DB-BD31-4B8C-83A1-F6EECF244321}">
                <p14:modId xmlns:p14="http://schemas.microsoft.com/office/powerpoint/2010/main" val="3913960162"/>
              </p:ext>
            </p:extLst>
          </p:nvPr>
        </p:nvGraphicFramePr>
        <p:xfrm>
          <a:off x="2362200" y="1527048"/>
          <a:ext cx="6324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11"/>
          <p:cNvSpPr/>
          <p:nvPr/>
        </p:nvSpPr>
        <p:spPr>
          <a:xfrm>
            <a:off x="457200" y="1679448"/>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dirty="0" smtClean="0">
              <a:solidFill>
                <a:srgbClr val="010101"/>
              </a:solidFill>
              <a:latin typeface="Times New Roman" pitchFamily="18" charset="0"/>
              <a:cs typeface="Times New Roman" pitchFamily="18" charset="0"/>
            </a:endParaRPr>
          </a:p>
          <a:p>
            <a:pPr algn="ctr"/>
            <a:r>
              <a:rPr lang="en-US" sz="2200" dirty="0" smtClean="0">
                <a:solidFill>
                  <a:srgbClr val="010101"/>
                </a:solidFill>
                <a:latin typeface="Times New Roman" pitchFamily="18" charset="0"/>
                <a:cs typeface="Times New Roman" pitchFamily="18" charset="0"/>
              </a:rPr>
              <a:t>Competitive Advantage</a:t>
            </a:r>
          </a:p>
          <a:p>
            <a:pPr algn="ctr"/>
            <a:endParaRPr lang="en-US" sz="2200" dirty="0">
              <a:solidFill>
                <a:srgbClr val="010101"/>
              </a:solidFill>
              <a:latin typeface="Times New Roman" pitchFamily="18" charset="0"/>
              <a:cs typeface="Times New Roman" pitchFamily="18" charset="0"/>
            </a:endParaRPr>
          </a:p>
        </p:txBody>
      </p:sp>
      <p:sp>
        <p:nvSpPr>
          <p:cNvPr id="13" name="Rounded Rectangle 12"/>
          <p:cNvSpPr/>
          <p:nvPr/>
        </p:nvSpPr>
        <p:spPr>
          <a:xfrm>
            <a:off x="457200" y="4270248"/>
            <a:ext cx="1676400" cy="1143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200" dirty="0" smtClean="0">
                <a:solidFill>
                  <a:srgbClr val="010101"/>
                </a:solidFill>
                <a:latin typeface="Times New Roman" pitchFamily="18" charset="0"/>
                <a:cs typeface="Times New Roman" pitchFamily="18" charset="0"/>
              </a:rPr>
              <a:t>Gaining &amp; Sustaining</a:t>
            </a:r>
            <a:endParaRPr lang="en-US" sz="2200" dirty="0">
              <a:solidFill>
                <a:srgbClr val="010101"/>
              </a:solidFill>
              <a:latin typeface="Times New Roman" pitchFamily="18" charset="0"/>
              <a:cs typeface="Times New Roman" pitchFamily="18" charset="0"/>
            </a:endParaRPr>
          </a:p>
        </p:txBody>
      </p:sp>
      <p:sp>
        <p:nvSpPr>
          <p:cNvPr id="14" name="Down Arrow 13"/>
          <p:cNvSpPr/>
          <p:nvPr/>
        </p:nvSpPr>
        <p:spPr>
          <a:xfrm rot="10800000">
            <a:off x="762000" y="2898648"/>
            <a:ext cx="1066800" cy="1295400"/>
          </a:xfrm>
          <a:prstGeom prst="downArrow">
            <a:avLst>
              <a:gd name="adj1" fmla="val 32266"/>
              <a:gd name="adj2" fmla="val 3226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022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057400"/>
            <a:ext cx="8229600" cy="4495800"/>
          </a:xfrm>
        </p:spPr>
        <p:txBody>
          <a:bodyPr>
            <a:noAutofit/>
          </a:bodyPr>
          <a:lstStyle/>
          <a:p>
            <a:pPr marL="0" indent="0">
              <a:spcBef>
                <a:spcPts val="672"/>
              </a:spcBef>
              <a:buNone/>
            </a:pPr>
            <a:r>
              <a:rPr lang="en-US" dirty="0" smtClean="0"/>
              <a:t>Competitive </a:t>
            </a:r>
            <a:r>
              <a:rPr lang="en-US" dirty="0"/>
              <a:t>advantage derives from core competencies, which enable:</a:t>
            </a:r>
          </a:p>
          <a:p>
            <a:pPr lvl="1">
              <a:spcBef>
                <a:spcPts val="576"/>
              </a:spcBef>
            </a:pPr>
            <a:r>
              <a:rPr lang="en-US" dirty="0"/>
              <a:t>Differentiation of products/services creating perceived </a:t>
            </a:r>
            <a:r>
              <a:rPr lang="en-US" dirty="0" smtClean="0"/>
              <a:t>value, or </a:t>
            </a:r>
            <a:endParaRPr lang="en-US" dirty="0"/>
          </a:p>
          <a:p>
            <a:pPr lvl="1">
              <a:spcBef>
                <a:spcPts val="576"/>
              </a:spcBef>
            </a:pPr>
            <a:r>
              <a:rPr lang="en-US" dirty="0"/>
              <a:t>Cost </a:t>
            </a:r>
            <a:r>
              <a:rPr lang="en-US" dirty="0" smtClean="0"/>
              <a:t>leadership – offering </a:t>
            </a:r>
            <a:r>
              <a:rPr lang="en-US" dirty="0"/>
              <a:t>products/services of comparable value at lower </a:t>
            </a:r>
            <a:r>
              <a:rPr lang="en-US" dirty="0" smtClean="0"/>
              <a:t>cost</a:t>
            </a:r>
            <a:endParaRPr lang="en-US" sz="2000" dirty="0" smtClean="0"/>
          </a:p>
          <a:p>
            <a:pPr>
              <a:lnSpc>
                <a:spcPct val="110000"/>
              </a:lnSpc>
              <a:spcBef>
                <a:spcPts val="0"/>
              </a:spcBef>
              <a:buNone/>
            </a:pPr>
            <a:r>
              <a:rPr lang="en-US" dirty="0" smtClean="0"/>
              <a:t>NIKE – Core Competence – </a:t>
            </a:r>
            <a:r>
              <a:rPr lang="en-US" i="1" dirty="0" smtClean="0"/>
              <a:t>Just </a:t>
            </a:r>
            <a:r>
              <a:rPr lang="en-US" i="1" dirty="0"/>
              <a:t>Do It</a:t>
            </a:r>
            <a:r>
              <a:rPr lang="en-US" dirty="0"/>
              <a:t> </a:t>
            </a:r>
          </a:p>
          <a:p>
            <a:pPr lvl="1">
              <a:spcBef>
                <a:spcPts val="576"/>
              </a:spcBef>
            </a:pPr>
            <a:r>
              <a:rPr lang="en-US" dirty="0"/>
              <a:t>Unlocking human </a:t>
            </a:r>
            <a:r>
              <a:rPr lang="en-US" dirty="0" smtClean="0"/>
              <a:t>potential</a:t>
            </a:r>
            <a:endParaRPr lang="en-US" dirty="0"/>
          </a:p>
          <a:p>
            <a:pPr lvl="1">
              <a:spcBef>
                <a:spcPts val="576"/>
              </a:spcBef>
            </a:pPr>
            <a:r>
              <a:rPr lang="en-US" dirty="0"/>
              <a:t>Anyone can be a </a:t>
            </a:r>
            <a:r>
              <a:rPr lang="en-US" dirty="0" smtClean="0"/>
              <a:t>hero</a:t>
            </a:r>
            <a:endParaRPr lang="en-US" dirty="0"/>
          </a:p>
          <a:p>
            <a:pPr>
              <a:spcBef>
                <a:spcPts val="0"/>
              </a:spcBef>
            </a:pP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t>4.1  Looking Inside the Firm for Core Competencies</a:t>
            </a:r>
            <a:endParaRPr lang="en-US" dirty="0"/>
          </a:p>
        </p:txBody>
      </p:sp>
    </p:spTree>
    <p:extLst>
      <p:ext uri="{BB962C8B-B14F-4D97-AF65-F5344CB8AC3E}">
        <p14:creationId xmlns:p14="http://schemas.microsoft.com/office/powerpoint/2010/main" val="2156793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Rothaermel">
  <a:themeElements>
    <a:clrScheme name="Custom 8">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C87D0E"/>
      </a:hlink>
      <a:folHlink>
        <a:srgbClr val="FFC42F"/>
      </a:folHlink>
    </a:clrScheme>
    <a:fontScheme name="Custom 1">
      <a:majorFont>
        <a:latin typeface="Lucida Sans"/>
        <a:ea typeface=""/>
        <a:cs typeface=""/>
      </a:majorFont>
      <a:minorFont>
        <a:latin typeface="Times New Rom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8883</TotalTime>
  <Words>5696</Words>
  <Application>Microsoft Office PowerPoint</Application>
  <PresentationFormat>On-screen Show (4:3)</PresentationFormat>
  <Paragraphs>487</Paragraphs>
  <Slides>44</Slides>
  <Notes>41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Rothaermel</vt:lpstr>
      <vt:lpstr>PowerPoint Presentation</vt:lpstr>
      <vt:lpstr>PowerPoint Presentation</vt:lpstr>
      <vt:lpstr>Chapter Outline</vt:lpstr>
      <vt:lpstr>Strategy Smart Videos</vt:lpstr>
      <vt:lpstr>Strategy Smart Videos</vt:lpstr>
      <vt:lpstr>Strategy Smart Videos</vt:lpstr>
      <vt:lpstr>ChapterCase 4</vt:lpstr>
      <vt:lpstr>PowerPoint Presentation</vt:lpstr>
      <vt:lpstr>4.1  Looking Inside the Firm for Core Competencies</vt:lpstr>
      <vt:lpstr>Exhibit 4.2  Looking Inside the Firm for Competitive Advantage, Resources, Capabilities, Core Competencies, and Activities</vt:lpstr>
      <vt:lpstr>PowerPoint Presentation</vt:lpstr>
      <vt:lpstr>PowerPoint Presentation</vt:lpstr>
      <vt:lpstr>PowerPoint Presentation</vt:lpstr>
      <vt:lpstr>Exhibit 4.4  Linking Resources, Capabilities, Core Competencies, and Activities to Competitive Advantage and Superior Firm Performance </vt:lpstr>
      <vt:lpstr>4.2 The Resource-Based View</vt:lpstr>
      <vt:lpstr>Exhibit 4.5  Tangible and Intangible Resources</vt:lpstr>
      <vt:lpstr>4.2  The Resource-Based View</vt:lpstr>
      <vt:lpstr>Two Critical Assumptions</vt:lpstr>
      <vt:lpstr>Exhibit 4.6  Applying the  Resource-Based View: A Decision Tree Revealing Competitive Implications</vt:lpstr>
      <vt:lpstr>The VRIO Framework</vt:lpstr>
      <vt:lpstr>Strategy Highlight 4.1</vt:lpstr>
      <vt:lpstr>HOW TO SUSTAIN A COMPETITIVE ADVANTAGE </vt:lpstr>
      <vt:lpstr>HOW TO SUSTAIN A COMPETITIVE ADVANTAGE (cont’d) </vt:lpstr>
      <vt:lpstr>Strategy Highlight 4.2</vt:lpstr>
      <vt:lpstr>PowerPoint Presentation</vt:lpstr>
      <vt:lpstr>4.3  The Dynamic Capabilities Perspective</vt:lpstr>
      <vt:lpstr>Exhibit 4.7  The Bathtub Metaphor:  The Role of Inflows and Outflows in Building Stocks of Intangible Resources</vt:lpstr>
      <vt:lpstr>4.4  The Value Chain Analysis</vt:lpstr>
      <vt:lpstr>Exhibit 4.8  A Generic Value Chain: Primary and Support Activities</vt:lpstr>
      <vt:lpstr>PowerPoint Presentation</vt:lpstr>
      <vt:lpstr>PowerPoint Presentation</vt:lpstr>
      <vt:lpstr>4.5  Implications for the Strategist</vt:lpstr>
      <vt:lpstr>PowerPoint Presentation</vt:lpstr>
      <vt:lpstr>Using SWOT Analysis to Combine External and Internal Analysis</vt:lpstr>
      <vt:lpstr>ChapterCase 4</vt:lpstr>
      <vt:lpstr>Take-Away Concepts</vt:lpstr>
      <vt:lpstr>Take-Away Concepts</vt:lpstr>
      <vt:lpstr>Take-Away Concepts </vt:lpstr>
      <vt:lpstr>Take-Away Concepts</vt:lpstr>
      <vt:lpstr>Take-Away Concepts</vt:lpstr>
      <vt:lpstr>Take-Away Concepts</vt:lpstr>
      <vt:lpstr>Take-Away Concepts</vt:lpstr>
      <vt:lpstr>Take-Away Concepts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Marta Szabo White, Georgia State University</dc:creator>
  <cp:lastModifiedBy>neh</cp:lastModifiedBy>
  <cp:revision>555</cp:revision>
  <dcterms:created xsi:type="dcterms:W3CDTF">2013-09-03T19:04:55Z</dcterms:created>
  <dcterms:modified xsi:type="dcterms:W3CDTF">2014-10-02T02:50:26Z</dcterms:modified>
</cp:coreProperties>
</file>