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handoutMasterIdLst>
    <p:handoutMasterId r:id="rId49"/>
  </p:handoutMasterIdLst>
  <p:sldIdLst>
    <p:sldId id="257" r:id="rId2"/>
    <p:sldId id="462" r:id="rId3"/>
    <p:sldId id="339" r:id="rId4"/>
    <p:sldId id="270" r:id="rId5"/>
    <p:sldId id="271" r:id="rId6"/>
    <p:sldId id="345" r:id="rId7"/>
    <p:sldId id="447" r:id="rId8"/>
    <p:sldId id="353" r:id="rId9"/>
    <p:sldId id="463" r:id="rId10"/>
    <p:sldId id="355" r:id="rId11"/>
    <p:sldId id="356" r:id="rId12"/>
    <p:sldId id="357" r:id="rId13"/>
    <p:sldId id="464" r:id="rId14"/>
    <p:sldId id="362" r:id="rId15"/>
    <p:sldId id="364" r:id="rId16"/>
    <p:sldId id="282" r:id="rId17"/>
    <p:sldId id="368" r:id="rId18"/>
    <p:sldId id="465" r:id="rId19"/>
    <p:sldId id="371" r:id="rId20"/>
    <p:sldId id="372" r:id="rId21"/>
    <p:sldId id="466" r:id="rId22"/>
    <p:sldId id="328" r:id="rId23"/>
    <p:sldId id="467" r:id="rId24"/>
    <p:sldId id="329" r:id="rId25"/>
    <p:sldId id="379" r:id="rId26"/>
    <p:sldId id="468" r:id="rId27"/>
    <p:sldId id="382" r:id="rId28"/>
    <p:sldId id="469" r:id="rId29"/>
    <p:sldId id="384" r:id="rId30"/>
    <p:sldId id="386" r:id="rId31"/>
    <p:sldId id="387" r:id="rId32"/>
    <p:sldId id="388" r:id="rId33"/>
    <p:sldId id="470" r:id="rId34"/>
    <p:sldId id="393" r:id="rId35"/>
    <p:sldId id="299" r:id="rId36"/>
    <p:sldId id="394" r:id="rId37"/>
    <p:sldId id="395" r:id="rId38"/>
    <p:sldId id="398" r:id="rId39"/>
    <p:sldId id="313" r:id="rId40"/>
    <p:sldId id="450" r:id="rId41"/>
    <p:sldId id="451" r:id="rId42"/>
    <p:sldId id="452" r:id="rId43"/>
    <p:sldId id="453" r:id="rId44"/>
    <p:sldId id="454" r:id="rId45"/>
    <p:sldId id="456" r:id="rId46"/>
    <p:sldId id="45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 initials="AWF" lastIdx="1" clrIdx="0"/>
  <p:cmAuthor id="2" name="ftr" initials="ftr"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6136"/>
    <a:srgbClr val="8E2210"/>
    <a:srgbClr val="C26314"/>
    <a:srgbClr val="FBE6D5"/>
    <a:srgbClr val="EFA567"/>
    <a:srgbClr val="F7D2B3"/>
    <a:srgbClr val="FAE0CA"/>
    <a:srgbClr val="F4C196"/>
    <a:srgbClr val="EB8C3D"/>
    <a:srgbClr val="974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2154" autoAdjust="0"/>
  </p:normalViewPr>
  <p:slideViewPr>
    <p:cSldViewPr>
      <p:cViewPr>
        <p:scale>
          <a:sx n="50" d="100"/>
          <a:sy n="50" d="100"/>
        </p:scale>
        <p:origin x="-312" y="-24"/>
      </p:cViewPr>
      <p:guideLst>
        <p:guide orient="horz" pos="2160"/>
        <p:guide pos="2880"/>
      </p:guideLst>
    </p:cSldViewPr>
  </p:slideViewPr>
  <p:outlineViewPr>
    <p:cViewPr>
      <p:scale>
        <a:sx n="33" d="100"/>
        <a:sy n="33" d="100"/>
      </p:scale>
      <p:origin x="0" y="54264"/>
    </p:cViewPr>
  </p:outlineViewPr>
  <p:notesTextViewPr>
    <p:cViewPr>
      <p:scale>
        <a:sx n="100" d="100"/>
        <a:sy n="100" d="100"/>
      </p:scale>
      <p:origin x="0" y="0"/>
    </p:cViewPr>
  </p:notesTextViewPr>
  <p:sorterViewPr>
    <p:cViewPr varScale="1">
      <p:scale>
        <a:sx n="1" d="1"/>
        <a:sy n="1" d="1"/>
      </p:scale>
      <p:origin x="0" y="-8388"/>
    </p:cViewPr>
  </p:sorterViewPr>
  <p:notesViewPr>
    <p:cSldViewPr>
      <p:cViewPr>
        <p:scale>
          <a:sx n="100" d="100"/>
          <a:sy n="100" d="100"/>
        </p:scale>
        <p:origin x="-1548" y="13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7CEE2293-050A-49CE-93E8-6AB7AA5B5ABF}">
      <dgm:prSet phldrT="[Text]" custT="1">
        <dgm:style>
          <a:lnRef idx="0">
            <a:schemeClr val="accent5"/>
          </a:lnRef>
          <a:fillRef idx="3">
            <a:schemeClr val="accent5"/>
          </a:fillRef>
          <a:effectRef idx="3">
            <a:schemeClr val="accent5"/>
          </a:effectRef>
          <a:fontRef idx="minor">
            <a:schemeClr val="lt1"/>
          </a:fontRef>
        </dgm:style>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0" dirty="0" smtClean="0">
              <a:latin typeface="Times New Roman" pitchFamily="18" charset="0"/>
              <a:cs typeface="Times New Roman" pitchFamily="18" charset="0"/>
            </a:rPr>
            <a:t>MISSION</a:t>
          </a:r>
          <a:endParaRPr lang="en-US" sz="2800" b="0" dirty="0">
            <a:latin typeface="Times New Roman" pitchFamily="18" charset="0"/>
            <a:cs typeface="Times New Roman" pitchFamily="18" charset="0"/>
          </a:endParaRPr>
        </a:p>
      </dgm:t>
    </dgm:pt>
    <dgm:pt modelId="{D1E05AE3-35CF-49D9-AF05-2CDD8A7DED7E}" type="parTrans" cxnId="{4CE5F1E4-8A12-46B5-9CB2-2C813ECB23C8}">
      <dgm:prSet/>
      <dgm:spPr/>
      <dgm:t>
        <a:bodyPr/>
        <a:lstStyle/>
        <a:p>
          <a:endParaRPr lang="en-US">
            <a:latin typeface="Times New Roman" pitchFamily="18" charset="0"/>
            <a:cs typeface="Times New Roman" pitchFamily="18" charset="0"/>
          </a:endParaRPr>
        </a:p>
      </dgm:t>
    </dgm:pt>
    <dgm:pt modelId="{47A2FCB5-A62C-483A-8846-3177EC9C3420}" type="sibTrans" cxnId="{4CE5F1E4-8A12-46B5-9CB2-2C813ECB23C8}">
      <dgm:prSet/>
      <dgm:spPr/>
      <dgm:t>
        <a:bodyPr/>
        <a:lstStyle/>
        <a:p>
          <a:endParaRPr lang="en-US">
            <a:latin typeface="Times New Roman" pitchFamily="18" charset="0"/>
            <a:cs typeface="Times New Roman" pitchFamily="18" charset="0"/>
          </a:endParaRPr>
        </a:p>
      </dgm:t>
    </dgm:pt>
    <dgm:pt modelId="{6E0EFE18-E9C3-4A1F-ADC1-E6257DE9BE1C}">
      <dgm:prSet phldrT="[Text]" custT="1">
        <dgm:style>
          <a:lnRef idx="2">
            <a:schemeClr val="accent4"/>
          </a:lnRef>
          <a:fillRef idx="1">
            <a:schemeClr val="lt1"/>
          </a:fillRef>
          <a:effectRef idx="0">
            <a:schemeClr val="accent4"/>
          </a:effectRef>
          <a:fontRef idx="minor">
            <a:schemeClr val="dk1"/>
          </a:fontRef>
        </dgm:style>
      </dgm:prSet>
      <dgm:spPr>
        <a:ln/>
      </dgm:spPr>
      <dgm:t>
        <a:bodyPr/>
        <a:lstStyle/>
        <a:p>
          <a:pPr algn="l"/>
          <a:r>
            <a:rPr lang="en-US" sz="2400" dirty="0" smtClean="0">
              <a:latin typeface="+mn-lt"/>
              <a:cs typeface="Times New Roman" pitchFamily="18" charset="0"/>
            </a:rPr>
            <a:t>What an organization does, including products, services, and which markets – “by” is a common word</a:t>
          </a:r>
          <a:endParaRPr lang="en-US" sz="2400" dirty="0">
            <a:latin typeface="+mn-lt"/>
            <a:cs typeface="Times New Roman" pitchFamily="18" charset="0"/>
          </a:endParaRPr>
        </a:p>
      </dgm:t>
    </dgm:pt>
    <dgm:pt modelId="{C8CB8D30-5D4A-444D-8F33-56D9E64C4DE6}" type="parTrans" cxnId="{D84BFB77-009C-4558-A14C-F1884D70894D}">
      <dgm:prSet/>
      <dgm:spPr/>
      <dgm:t>
        <a:bodyPr/>
        <a:lstStyle/>
        <a:p>
          <a:endParaRPr lang="en-US"/>
        </a:p>
      </dgm:t>
    </dgm:pt>
    <dgm:pt modelId="{BB59B078-646E-4734-B5C7-E81C7E237E86}" type="sibTrans" cxnId="{D84BFB77-009C-4558-A14C-F1884D70894D}">
      <dgm:prSet/>
      <dgm:spPr/>
      <dgm:t>
        <a:bodyPr/>
        <a:lstStyle/>
        <a:p>
          <a:endParaRPr lang="en-US"/>
        </a:p>
      </dgm:t>
    </dgm:pt>
    <dgm:pt modelId="{EFB16700-3C7F-4310-AFEF-B6537CEC8F71}" type="pres">
      <dgm:prSet presAssocID="{37B4F87C-7CFA-44BD-AF06-0FAE09C30FDB}" presName="linear" presStyleCnt="0">
        <dgm:presLayoutVars>
          <dgm:animLvl val="lvl"/>
          <dgm:resizeHandles val="exact"/>
        </dgm:presLayoutVars>
      </dgm:prSet>
      <dgm:spPr/>
      <dgm:t>
        <a:bodyPr/>
        <a:lstStyle/>
        <a:p>
          <a:endParaRPr lang="en-US"/>
        </a:p>
      </dgm:t>
    </dgm:pt>
    <dgm:pt modelId="{21697634-EA26-4827-8776-7792F735263F}" type="pres">
      <dgm:prSet presAssocID="{7CEE2293-050A-49CE-93E8-6AB7AA5B5ABF}" presName="parentText" presStyleLbl="node1" presStyleIdx="0" presStyleCnt="1" custLinFactNeighborY="-11496">
        <dgm:presLayoutVars>
          <dgm:chMax val="0"/>
          <dgm:bulletEnabled val="1"/>
        </dgm:presLayoutVars>
      </dgm:prSet>
      <dgm:spPr/>
      <dgm:t>
        <a:bodyPr/>
        <a:lstStyle/>
        <a:p>
          <a:endParaRPr lang="en-US"/>
        </a:p>
      </dgm:t>
    </dgm:pt>
    <dgm:pt modelId="{91F6932C-BC43-4B90-B1E3-4828E93FA132}" type="pres">
      <dgm:prSet presAssocID="{7CEE2293-050A-49CE-93E8-6AB7AA5B5ABF}" presName="childText" presStyleLbl="revTx" presStyleIdx="0" presStyleCnt="1">
        <dgm:presLayoutVars>
          <dgm:bulletEnabled val="1"/>
        </dgm:presLayoutVars>
      </dgm:prSet>
      <dgm:spPr/>
      <dgm:t>
        <a:bodyPr/>
        <a:lstStyle/>
        <a:p>
          <a:endParaRPr lang="en-US"/>
        </a:p>
      </dgm:t>
    </dgm:pt>
  </dgm:ptLst>
  <dgm:cxnLst>
    <dgm:cxn modelId="{C49E3264-3053-4CA9-A9D9-E785C5930791}" type="presOf" srcId="{37B4F87C-7CFA-44BD-AF06-0FAE09C30FDB}" destId="{EFB16700-3C7F-4310-AFEF-B6537CEC8F71}" srcOrd="0" destOrd="0" presId="urn:microsoft.com/office/officeart/2005/8/layout/vList2"/>
    <dgm:cxn modelId="{13FA3F23-CB9A-4A29-BB0F-D4DE0093A423}" type="presOf" srcId="{7CEE2293-050A-49CE-93E8-6AB7AA5B5ABF}" destId="{21697634-EA26-4827-8776-7792F735263F}" srcOrd="0" destOrd="0" presId="urn:microsoft.com/office/officeart/2005/8/layout/vList2"/>
    <dgm:cxn modelId="{ECE1D96C-D0E1-4265-B2ED-9A2C4FEF4BF7}" type="presOf" srcId="{6E0EFE18-E9C3-4A1F-ADC1-E6257DE9BE1C}" destId="{91F6932C-BC43-4B90-B1E3-4828E93FA132}" srcOrd="0" destOrd="0" presId="urn:microsoft.com/office/officeart/2005/8/layout/vList2"/>
    <dgm:cxn modelId="{4CE5F1E4-8A12-46B5-9CB2-2C813ECB23C8}" srcId="{37B4F87C-7CFA-44BD-AF06-0FAE09C30FDB}" destId="{7CEE2293-050A-49CE-93E8-6AB7AA5B5ABF}" srcOrd="0" destOrd="0" parTransId="{D1E05AE3-35CF-49D9-AF05-2CDD8A7DED7E}" sibTransId="{47A2FCB5-A62C-483A-8846-3177EC9C3420}"/>
    <dgm:cxn modelId="{D84BFB77-009C-4558-A14C-F1884D70894D}" srcId="{7CEE2293-050A-49CE-93E8-6AB7AA5B5ABF}" destId="{6E0EFE18-E9C3-4A1F-ADC1-E6257DE9BE1C}" srcOrd="0" destOrd="0" parTransId="{C8CB8D30-5D4A-444D-8F33-56D9E64C4DE6}" sibTransId="{BB59B078-646E-4734-B5C7-E81C7E237E86}"/>
    <dgm:cxn modelId="{D83D1BA9-DC16-49EB-BCE3-4DE5D2DF46BA}" type="presParOf" srcId="{EFB16700-3C7F-4310-AFEF-B6537CEC8F71}" destId="{21697634-EA26-4827-8776-7792F735263F}" srcOrd="0" destOrd="0" presId="urn:microsoft.com/office/officeart/2005/8/layout/vList2"/>
    <dgm:cxn modelId="{2871DAF1-0F29-46FC-8A75-F5A99B7E780F}" type="presParOf" srcId="{EFB16700-3C7F-4310-AFEF-B6537CEC8F71}" destId="{91F6932C-BC43-4B90-B1E3-4828E93FA13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7CEE2293-050A-49CE-93E8-6AB7AA5B5ABF}">
      <dgm:prSet phldrT="[Text]" custT="1">
        <dgm:style>
          <a:lnRef idx="0">
            <a:schemeClr val="accent4"/>
          </a:lnRef>
          <a:fillRef idx="3">
            <a:schemeClr val="accent4"/>
          </a:fillRef>
          <a:effectRef idx="3">
            <a:schemeClr val="accent4"/>
          </a:effectRef>
          <a:fontRef idx="minor">
            <a:schemeClr val="lt1"/>
          </a:fontRef>
        </dgm:style>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0" dirty="0" smtClean="0">
              <a:latin typeface="Times New Roman" pitchFamily="18" charset="0"/>
              <a:cs typeface="Times New Roman" pitchFamily="18" charset="0"/>
            </a:rPr>
            <a:t>VISION</a:t>
          </a:r>
          <a:endParaRPr lang="en-US" sz="2800" b="0" dirty="0">
            <a:latin typeface="Times New Roman" pitchFamily="18" charset="0"/>
            <a:cs typeface="Times New Roman" pitchFamily="18" charset="0"/>
          </a:endParaRPr>
        </a:p>
      </dgm:t>
    </dgm:pt>
    <dgm:pt modelId="{D1E05AE3-35CF-49D9-AF05-2CDD8A7DED7E}" type="parTrans" cxnId="{4CE5F1E4-8A12-46B5-9CB2-2C813ECB23C8}">
      <dgm:prSet/>
      <dgm:spPr/>
      <dgm:t>
        <a:bodyPr/>
        <a:lstStyle/>
        <a:p>
          <a:endParaRPr lang="en-US">
            <a:latin typeface="Times New Roman" pitchFamily="18" charset="0"/>
            <a:cs typeface="Times New Roman" pitchFamily="18" charset="0"/>
          </a:endParaRPr>
        </a:p>
      </dgm:t>
    </dgm:pt>
    <dgm:pt modelId="{47A2FCB5-A62C-483A-8846-3177EC9C3420}" type="sibTrans" cxnId="{4CE5F1E4-8A12-46B5-9CB2-2C813ECB23C8}">
      <dgm:prSet/>
      <dgm:spPr/>
      <dgm:t>
        <a:bodyPr/>
        <a:lstStyle/>
        <a:p>
          <a:endParaRPr lang="en-US">
            <a:latin typeface="Times New Roman" pitchFamily="18" charset="0"/>
            <a:cs typeface="Times New Roman" pitchFamily="18" charset="0"/>
          </a:endParaRPr>
        </a:p>
      </dgm:t>
    </dgm:pt>
    <dgm:pt modelId="{6E0EFE18-E9C3-4A1F-ADC1-E6257DE9BE1C}">
      <dgm:prSet phldrT="[Text]" custT="1">
        <dgm:style>
          <a:lnRef idx="2">
            <a:schemeClr val="accent4"/>
          </a:lnRef>
          <a:fillRef idx="1">
            <a:schemeClr val="lt1"/>
          </a:fillRef>
          <a:effectRef idx="0">
            <a:schemeClr val="accent4"/>
          </a:effectRef>
          <a:fontRef idx="minor">
            <a:schemeClr val="dk1"/>
          </a:fontRef>
        </dgm:style>
      </dgm:prSet>
      <dgm:spPr>
        <a:ln/>
      </dgm:spPr>
      <dgm:t>
        <a:bodyPr/>
        <a:lstStyle/>
        <a:p>
          <a:pPr algn="l"/>
          <a:r>
            <a:rPr lang="en-US" sz="2400" dirty="0" smtClean="0">
              <a:latin typeface="+mn-lt"/>
              <a:cs typeface="Times New Roman" pitchFamily="18" charset="0"/>
            </a:rPr>
            <a:t>Aspiration </a:t>
          </a:r>
          <a:r>
            <a:rPr lang="en-US" sz="2400" dirty="0" smtClean="0">
              <a:latin typeface="+mn-lt"/>
              <a:cs typeface="Arial" pitchFamily="34" charset="0"/>
            </a:rPr>
            <a:t>of the firm that lays the foundation for its mission – “to” is a common word  </a:t>
          </a:r>
          <a:endParaRPr lang="en-US" sz="2400" dirty="0">
            <a:latin typeface="+mn-lt"/>
            <a:cs typeface="Times New Roman" pitchFamily="18" charset="0"/>
          </a:endParaRPr>
        </a:p>
      </dgm:t>
    </dgm:pt>
    <dgm:pt modelId="{C8CB8D30-5D4A-444D-8F33-56D9E64C4DE6}" type="parTrans" cxnId="{D84BFB77-009C-4558-A14C-F1884D70894D}">
      <dgm:prSet/>
      <dgm:spPr/>
      <dgm:t>
        <a:bodyPr/>
        <a:lstStyle/>
        <a:p>
          <a:endParaRPr lang="en-US"/>
        </a:p>
      </dgm:t>
    </dgm:pt>
    <dgm:pt modelId="{BB59B078-646E-4734-B5C7-E81C7E237E86}" type="sibTrans" cxnId="{D84BFB77-009C-4558-A14C-F1884D70894D}">
      <dgm:prSet/>
      <dgm:spPr/>
      <dgm:t>
        <a:bodyPr/>
        <a:lstStyle/>
        <a:p>
          <a:endParaRPr lang="en-US"/>
        </a:p>
      </dgm:t>
    </dgm:pt>
    <dgm:pt modelId="{EFB16700-3C7F-4310-AFEF-B6537CEC8F71}" type="pres">
      <dgm:prSet presAssocID="{37B4F87C-7CFA-44BD-AF06-0FAE09C30FDB}" presName="linear" presStyleCnt="0">
        <dgm:presLayoutVars>
          <dgm:animLvl val="lvl"/>
          <dgm:resizeHandles val="exact"/>
        </dgm:presLayoutVars>
      </dgm:prSet>
      <dgm:spPr/>
      <dgm:t>
        <a:bodyPr/>
        <a:lstStyle/>
        <a:p>
          <a:endParaRPr lang="en-US"/>
        </a:p>
      </dgm:t>
    </dgm:pt>
    <dgm:pt modelId="{21697634-EA26-4827-8776-7792F735263F}" type="pres">
      <dgm:prSet presAssocID="{7CEE2293-050A-49CE-93E8-6AB7AA5B5ABF}" presName="parentText" presStyleLbl="node1" presStyleIdx="0" presStyleCnt="1">
        <dgm:presLayoutVars>
          <dgm:chMax val="0"/>
          <dgm:bulletEnabled val="1"/>
        </dgm:presLayoutVars>
      </dgm:prSet>
      <dgm:spPr/>
      <dgm:t>
        <a:bodyPr/>
        <a:lstStyle/>
        <a:p>
          <a:endParaRPr lang="en-US"/>
        </a:p>
      </dgm:t>
    </dgm:pt>
    <dgm:pt modelId="{91F6932C-BC43-4B90-B1E3-4828E93FA132}" type="pres">
      <dgm:prSet presAssocID="{7CEE2293-050A-49CE-93E8-6AB7AA5B5ABF}" presName="childText" presStyleLbl="revTx" presStyleIdx="0" presStyleCnt="1">
        <dgm:presLayoutVars>
          <dgm:bulletEnabled val="1"/>
        </dgm:presLayoutVars>
      </dgm:prSet>
      <dgm:spPr/>
      <dgm:t>
        <a:bodyPr/>
        <a:lstStyle/>
        <a:p>
          <a:endParaRPr lang="en-US"/>
        </a:p>
      </dgm:t>
    </dgm:pt>
  </dgm:ptLst>
  <dgm:cxnLst>
    <dgm:cxn modelId="{F05601A7-264E-4461-9B0D-34F3278B3401}" type="presOf" srcId="{37B4F87C-7CFA-44BD-AF06-0FAE09C30FDB}" destId="{EFB16700-3C7F-4310-AFEF-B6537CEC8F71}" srcOrd="0" destOrd="0" presId="urn:microsoft.com/office/officeart/2005/8/layout/vList2"/>
    <dgm:cxn modelId="{4CE5F1E4-8A12-46B5-9CB2-2C813ECB23C8}" srcId="{37B4F87C-7CFA-44BD-AF06-0FAE09C30FDB}" destId="{7CEE2293-050A-49CE-93E8-6AB7AA5B5ABF}" srcOrd="0" destOrd="0" parTransId="{D1E05AE3-35CF-49D9-AF05-2CDD8A7DED7E}" sibTransId="{47A2FCB5-A62C-483A-8846-3177EC9C3420}"/>
    <dgm:cxn modelId="{D84BFB77-009C-4558-A14C-F1884D70894D}" srcId="{7CEE2293-050A-49CE-93E8-6AB7AA5B5ABF}" destId="{6E0EFE18-E9C3-4A1F-ADC1-E6257DE9BE1C}" srcOrd="0" destOrd="0" parTransId="{C8CB8D30-5D4A-444D-8F33-56D9E64C4DE6}" sibTransId="{BB59B078-646E-4734-B5C7-E81C7E237E86}"/>
    <dgm:cxn modelId="{67676363-16CA-4272-B133-2EB974101C94}" type="presOf" srcId="{7CEE2293-050A-49CE-93E8-6AB7AA5B5ABF}" destId="{21697634-EA26-4827-8776-7792F735263F}" srcOrd="0" destOrd="0" presId="urn:microsoft.com/office/officeart/2005/8/layout/vList2"/>
    <dgm:cxn modelId="{056F3FFF-E80B-4A86-B00C-D1CA2508DA76}" type="presOf" srcId="{6E0EFE18-E9C3-4A1F-ADC1-E6257DE9BE1C}" destId="{91F6932C-BC43-4B90-B1E3-4828E93FA132}" srcOrd="0" destOrd="0" presId="urn:microsoft.com/office/officeart/2005/8/layout/vList2"/>
    <dgm:cxn modelId="{1E2A306E-6B44-48C7-92C0-3E500AB7E95A}" type="presParOf" srcId="{EFB16700-3C7F-4310-AFEF-B6537CEC8F71}" destId="{21697634-EA26-4827-8776-7792F735263F}" srcOrd="0" destOrd="0" presId="urn:microsoft.com/office/officeart/2005/8/layout/vList2"/>
    <dgm:cxn modelId="{DE5C78A6-68B4-4431-B07B-7CBD739D9E72}" type="presParOf" srcId="{EFB16700-3C7F-4310-AFEF-B6537CEC8F71}" destId="{91F6932C-BC43-4B90-B1E3-4828E93FA132}"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7CEE2293-050A-49CE-93E8-6AB7AA5B5ABF}">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dirty="0" smtClean="0">
              <a:latin typeface="Times New Roman" pitchFamily="18" charset="0"/>
              <a:cs typeface="Times New Roman" pitchFamily="18" charset="0"/>
            </a:rPr>
            <a:t>CORPORATE STRATEGY</a:t>
          </a:r>
          <a:endParaRPr lang="en-US" sz="2800" dirty="0">
            <a:latin typeface="Times New Roman" pitchFamily="18" charset="0"/>
            <a:cs typeface="Times New Roman" pitchFamily="18" charset="0"/>
          </a:endParaRPr>
        </a:p>
      </dgm:t>
    </dgm:pt>
    <dgm:pt modelId="{D1E05AE3-35CF-49D9-AF05-2CDD8A7DED7E}" type="parTrans" cxnId="{4CE5F1E4-8A12-46B5-9CB2-2C813ECB23C8}">
      <dgm:prSet/>
      <dgm:spPr/>
      <dgm:t>
        <a:bodyPr/>
        <a:lstStyle/>
        <a:p>
          <a:endParaRPr lang="en-US">
            <a:latin typeface="Times New Roman" pitchFamily="18" charset="0"/>
            <a:cs typeface="Times New Roman" pitchFamily="18" charset="0"/>
          </a:endParaRPr>
        </a:p>
      </dgm:t>
    </dgm:pt>
    <dgm:pt modelId="{47A2FCB5-A62C-483A-8846-3177EC9C3420}" type="sibTrans" cxnId="{4CE5F1E4-8A12-46B5-9CB2-2C813ECB23C8}">
      <dgm:prSet/>
      <dgm:spPr/>
      <dgm:t>
        <a:bodyPr/>
        <a:lstStyle/>
        <a:p>
          <a:endParaRPr lang="en-US">
            <a:latin typeface="Times New Roman" pitchFamily="18" charset="0"/>
            <a:cs typeface="Times New Roman" pitchFamily="18" charset="0"/>
          </a:endParaRPr>
        </a:p>
      </dgm:t>
    </dgm:pt>
    <dgm:pt modelId="{6DA54F43-1A72-4E8D-8C9A-81A850A2EF3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0" dirty="0" smtClean="0">
              <a:latin typeface="Times New Roman" pitchFamily="18" charset="0"/>
              <a:cs typeface="Times New Roman" pitchFamily="18" charset="0"/>
            </a:rPr>
            <a:t>BUSINESS STRATEGY</a:t>
          </a:r>
          <a:endParaRPr lang="en-US" sz="2800" b="0" dirty="0">
            <a:latin typeface="Times New Roman" pitchFamily="18" charset="0"/>
            <a:cs typeface="Times New Roman" pitchFamily="18" charset="0"/>
          </a:endParaRPr>
        </a:p>
      </dgm:t>
    </dgm:pt>
    <dgm:pt modelId="{3B130A16-D8CA-4B10-B3DD-0E40310A6F20}" type="parTrans" cxnId="{0C7449FE-006B-46F2-931C-44D78DCCD4B5}">
      <dgm:prSet/>
      <dgm:spPr/>
      <dgm:t>
        <a:bodyPr/>
        <a:lstStyle/>
        <a:p>
          <a:endParaRPr lang="en-US">
            <a:latin typeface="Times New Roman" pitchFamily="18" charset="0"/>
            <a:cs typeface="Times New Roman" pitchFamily="18" charset="0"/>
          </a:endParaRPr>
        </a:p>
      </dgm:t>
    </dgm:pt>
    <dgm:pt modelId="{F990FFCE-F0CD-4E39-8F07-D4DB1E74FD0A}" type="sibTrans" cxnId="{0C7449FE-006B-46F2-931C-44D78DCCD4B5}">
      <dgm:prSet/>
      <dgm:spPr/>
      <dgm:t>
        <a:bodyPr/>
        <a:lstStyle/>
        <a:p>
          <a:endParaRPr lang="en-US">
            <a:latin typeface="Times New Roman" pitchFamily="18" charset="0"/>
            <a:cs typeface="Times New Roman" pitchFamily="18" charset="0"/>
          </a:endParaRPr>
        </a:p>
      </dgm:t>
    </dgm:pt>
    <dgm:pt modelId="{79B4C97F-992B-4BAE-88AF-07C594EBA2E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0" dirty="0" smtClean="0">
              <a:latin typeface="Times New Roman" pitchFamily="18" charset="0"/>
              <a:cs typeface="Times New Roman" pitchFamily="18" charset="0"/>
            </a:rPr>
            <a:t>FUNCTIONAL STRATEGY</a:t>
          </a:r>
          <a:endParaRPr lang="en-US" sz="2800" b="0" dirty="0">
            <a:latin typeface="Times New Roman" pitchFamily="18" charset="0"/>
            <a:cs typeface="Times New Roman" pitchFamily="18" charset="0"/>
          </a:endParaRPr>
        </a:p>
      </dgm:t>
    </dgm:pt>
    <dgm:pt modelId="{770210F6-8430-4A5A-8CD9-6D07D6CDF769}" type="parTrans" cxnId="{F5AE5465-316C-454C-BB38-CFE96C025AF0}">
      <dgm:prSet/>
      <dgm:spPr/>
      <dgm:t>
        <a:bodyPr/>
        <a:lstStyle/>
        <a:p>
          <a:endParaRPr lang="en-US">
            <a:latin typeface="Times New Roman" pitchFamily="18" charset="0"/>
            <a:cs typeface="Times New Roman" pitchFamily="18" charset="0"/>
          </a:endParaRPr>
        </a:p>
      </dgm:t>
    </dgm:pt>
    <dgm:pt modelId="{78DFA144-DAE0-40B7-9C6F-AA5D00A80A88}" type="sibTrans" cxnId="{F5AE5465-316C-454C-BB38-CFE96C025AF0}">
      <dgm:prSet/>
      <dgm:spPr/>
      <dgm:t>
        <a:bodyPr/>
        <a:lstStyle/>
        <a:p>
          <a:endParaRPr lang="en-US">
            <a:latin typeface="Times New Roman" pitchFamily="18" charset="0"/>
            <a:cs typeface="Times New Roman" pitchFamily="18" charset="0"/>
          </a:endParaRPr>
        </a:p>
      </dgm:t>
    </dgm:pt>
    <dgm:pt modelId="{326E37B4-0CEA-4329-86C3-CEF1018AA92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b="1" dirty="0" smtClean="0"/>
            <a:t>How</a:t>
          </a:r>
          <a:r>
            <a:rPr lang="en-US" sz="2600" dirty="0" smtClean="0"/>
            <a:t> to compete (cost leadership, differentiation, or integration) </a:t>
          </a:r>
          <a:endParaRPr lang="en-US" sz="2600" dirty="0">
            <a:latin typeface="Times New Roman" pitchFamily="18" charset="0"/>
            <a:cs typeface="Times New Roman" pitchFamily="18" charset="0"/>
          </a:endParaRPr>
        </a:p>
      </dgm:t>
    </dgm:pt>
    <dgm:pt modelId="{8341E723-83B7-407E-862A-73DCC5FF54BC}" type="parTrans" cxnId="{E2313089-D381-46BC-BD25-99672B59BFBA}">
      <dgm:prSet/>
      <dgm:spPr/>
      <dgm:t>
        <a:bodyPr/>
        <a:lstStyle/>
        <a:p>
          <a:endParaRPr lang="en-US">
            <a:latin typeface="Times New Roman" pitchFamily="18" charset="0"/>
            <a:cs typeface="Times New Roman" pitchFamily="18" charset="0"/>
          </a:endParaRPr>
        </a:p>
      </dgm:t>
    </dgm:pt>
    <dgm:pt modelId="{C21EC036-94AB-46C0-AD94-AF7DD417095F}" type="sibTrans" cxnId="{E2313089-D381-46BC-BD25-99672B59BFBA}">
      <dgm:prSet/>
      <dgm:spPr/>
      <dgm:t>
        <a:bodyPr/>
        <a:lstStyle/>
        <a:p>
          <a:endParaRPr lang="en-US">
            <a:latin typeface="Times New Roman" pitchFamily="18" charset="0"/>
            <a:cs typeface="Times New Roman" pitchFamily="18" charset="0"/>
          </a:endParaRPr>
        </a:p>
      </dgm:t>
    </dgm:pt>
    <dgm:pt modelId="{DAA53D9E-3679-4DEA-9781-A9DEA766E7F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sz="2600" dirty="0" smtClean="0"/>
            <a:t>How to </a:t>
          </a:r>
          <a:r>
            <a:rPr lang="en-US" sz="2600" b="1" dirty="0" smtClean="0"/>
            <a:t>implement a</a:t>
          </a:r>
          <a:r>
            <a:rPr lang="en-US" sz="2600" dirty="0" smtClean="0"/>
            <a:t> business strategy </a:t>
          </a:r>
          <a:endParaRPr lang="en-US" sz="2600" dirty="0">
            <a:latin typeface="Times New Roman" pitchFamily="18" charset="0"/>
            <a:cs typeface="Times New Roman" pitchFamily="18" charset="0"/>
          </a:endParaRPr>
        </a:p>
      </dgm:t>
    </dgm:pt>
    <dgm:pt modelId="{462ADC23-491C-442C-814B-52D95ABB37F4}" type="parTrans" cxnId="{19D70214-AE9C-4F18-A6D2-5D3EF325A848}">
      <dgm:prSet/>
      <dgm:spPr/>
      <dgm:t>
        <a:bodyPr/>
        <a:lstStyle/>
        <a:p>
          <a:endParaRPr lang="en-US">
            <a:latin typeface="Times New Roman" pitchFamily="18" charset="0"/>
            <a:cs typeface="Times New Roman" pitchFamily="18" charset="0"/>
          </a:endParaRPr>
        </a:p>
      </dgm:t>
    </dgm:pt>
    <dgm:pt modelId="{BAB97A5C-6384-48BA-B57D-FF00487A0C3A}" type="sibTrans" cxnId="{19D70214-AE9C-4F18-A6D2-5D3EF325A848}">
      <dgm:prSet/>
      <dgm:spPr/>
      <dgm:t>
        <a:bodyPr/>
        <a:lstStyle/>
        <a:p>
          <a:endParaRPr lang="en-US">
            <a:latin typeface="Times New Roman" pitchFamily="18" charset="0"/>
            <a:cs typeface="Times New Roman" pitchFamily="18" charset="0"/>
          </a:endParaRPr>
        </a:p>
      </dgm:t>
    </dgm:pt>
    <dgm:pt modelId="{6E0EFE18-E9C3-4A1F-ADC1-E6257DE9BE1C}">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600" b="1" dirty="0" smtClean="0"/>
            <a:t>Where</a:t>
          </a:r>
          <a:r>
            <a:rPr lang="en-US" sz="2600" dirty="0" smtClean="0"/>
            <a:t> to compete (industry, markets, and geography) </a:t>
          </a:r>
          <a:endParaRPr lang="en-US" sz="2600" dirty="0">
            <a:latin typeface="Times New Roman" pitchFamily="18" charset="0"/>
            <a:cs typeface="Times New Roman" pitchFamily="18" charset="0"/>
          </a:endParaRPr>
        </a:p>
      </dgm:t>
    </dgm:pt>
    <dgm:pt modelId="{C8CB8D30-5D4A-444D-8F33-56D9E64C4DE6}" type="parTrans" cxnId="{D84BFB77-009C-4558-A14C-F1884D70894D}">
      <dgm:prSet/>
      <dgm:spPr/>
      <dgm:t>
        <a:bodyPr/>
        <a:lstStyle/>
        <a:p>
          <a:endParaRPr lang="en-US"/>
        </a:p>
      </dgm:t>
    </dgm:pt>
    <dgm:pt modelId="{BB59B078-646E-4734-B5C7-E81C7E237E86}" type="sibTrans" cxnId="{D84BFB77-009C-4558-A14C-F1884D70894D}">
      <dgm:prSet/>
      <dgm:spPr/>
      <dgm:t>
        <a:bodyPr/>
        <a:lstStyle/>
        <a:p>
          <a:endParaRPr lang="en-US"/>
        </a:p>
      </dgm:t>
    </dgm:pt>
    <dgm:pt modelId="{C3D158D3-2AB2-46B9-A0F6-417B8A3F651B}">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800" dirty="0">
            <a:latin typeface="Times New Roman" pitchFamily="18" charset="0"/>
            <a:cs typeface="Times New Roman" pitchFamily="18" charset="0"/>
          </a:endParaRPr>
        </a:p>
      </dgm:t>
    </dgm:pt>
    <dgm:pt modelId="{FAD5128E-F677-4E55-A5CB-8E7812D2484C}" type="parTrans" cxnId="{A248D9B8-4404-4A9C-99D5-E4A24CAAECF0}">
      <dgm:prSet/>
      <dgm:spPr/>
      <dgm:t>
        <a:bodyPr/>
        <a:lstStyle/>
        <a:p>
          <a:endParaRPr lang="en-US"/>
        </a:p>
      </dgm:t>
    </dgm:pt>
    <dgm:pt modelId="{6531F26C-7418-455F-93E2-FC0DE8809512}" type="sibTrans" cxnId="{A248D9B8-4404-4A9C-99D5-E4A24CAAECF0}">
      <dgm:prSet/>
      <dgm:spPr/>
      <dgm:t>
        <a:bodyPr/>
        <a:lstStyle/>
        <a:p>
          <a:endParaRPr lang="en-US"/>
        </a:p>
      </dgm:t>
    </dgm:pt>
    <dgm:pt modelId="{047BBB62-E438-4D7E-A10C-2C4FACF5557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sz="800" dirty="0">
            <a:latin typeface="Times New Roman" pitchFamily="18" charset="0"/>
            <a:cs typeface="Times New Roman" pitchFamily="18" charset="0"/>
          </a:endParaRPr>
        </a:p>
      </dgm:t>
    </dgm:pt>
    <dgm:pt modelId="{12126983-1C94-4A7A-8284-7908BE59415C}" type="parTrans" cxnId="{CCB0A728-2CE0-419B-88FF-9EBEC5622D7F}">
      <dgm:prSet/>
      <dgm:spPr/>
      <dgm:t>
        <a:bodyPr/>
        <a:lstStyle/>
        <a:p>
          <a:endParaRPr lang="en-US"/>
        </a:p>
      </dgm:t>
    </dgm:pt>
    <dgm:pt modelId="{C88D0497-F065-479D-9A34-EAAD18B5E0B9}" type="sibTrans" cxnId="{CCB0A728-2CE0-419B-88FF-9EBEC5622D7F}">
      <dgm:prSet/>
      <dgm:spPr/>
      <dgm:t>
        <a:bodyPr/>
        <a:lstStyle/>
        <a:p>
          <a:endParaRPr lang="en-US"/>
        </a:p>
      </dgm:t>
    </dgm:pt>
    <dgm:pt modelId="{992C8DBA-2F2F-464D-8475-F47341EF1B2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endParaRPr lang="en-US" sz="800" dirty="0">
            <a:latin typeface="Times New Roman" pitchFamily="18" charset="0"/>
            <a:cs typeface="Times New Roman" pitchFamily="18" charset="0"/>
          </a:endParaRPr>
        </a:p>
      </dgm:t>
    </dgm:pt>
    <dgm:pt modelId="{1D9CFB1F-73DF-4EC5-8F7B-D47AB176A6F4}" type="parTrans" cxnId="{77215BF6-06E7-4BEE-B826-4DEF0AC58FA3}">
      <dgm:prSet/>
      <dgm:spPr/>
      <dgm:t>
        <a:bodyPr/>
        <a:lstStyle/>
        <a:p>
          <a:endParaRPr lang="en-US"/>
        </a:p>
      </dgm:t>
    </dgm:pt>
    <dgm:pt modelId="{9200084A-B3F4-4805-AD0B-B007420BD9F2}" type="sibTrans" cxnId="{77215BF6-06E7-4BEE-B826-4DEF0AC58FA3}">
      <dgm:prSet/>
      <dgm:spPr/>
      <dgm:t>
        <a:bodyPr/>
        <a:lstStyle/>
        <a:p>
          <a:endParaRPr lang="en-US"/>
        </a:p>
      </dgm:t>
    </dgm:pt>
    <dgm:pt modelId="{254628BE-2366-413F-91C2-D514174E9B84}" type="pres">
      <dgm:prSet presAssocID="{37B4F87C-7CFA-44BD-AF06-0FAE09C30FDB}" presName="linear" presStyleCnt="0">
        <dgm:presLayoutVars>
          <dgm:animLvl val="lvl"/>
          <dgm:resizeHandles val="exact"/>
        </dgm:presLayoutVars>
      </dgm:prSet>
      <dgm:spPr/>
      <dgm:t>
        <a:bodyPr/>
        <a:lstStyle/>
        <a:p>
          <a:endParaRPr lang="en-US"/>
        </a:p>
      </dgm:t>
    </dgm:pt>
    <dgm:pt modelId="{773C0A1A-7951-4104-A3EB-A6B3F71D7913}" type="pres">
      <dgm:prSet presAssocID="{7CEE2293-050A-49CE-93E8-6AB7AA5B5ABF}" presName="parentText" presStyleLbl="node1" presStyleIdx="0" presStyleCnt="3">
        <dgm:presLayoutVars>
          <dgm:chMax val="0"/>
          <dgm:bulletEnabled val="1"/>
        </dgm:presLayoutVars>
      </dgm:prSet>
      <dgm:spPr/>
      <dgm:t>
        <a:bodyPr/>
        <a:lstStyle/>
        <a:p>
          <a:endParaRPr lang="en-US"/>
        </a:p>
      </dgm:t>
    </dgm:pt>
    <dgm:pt modelId="{2083979A-8D0F-49FB-9B55-505A73181513}" type="pres">
      <dgm:prSet presAssocID="{7CEE2293-050A-49CE-93E8-6AB7AA5B5ABF}" presName="childText" presStyleLbl="revTx" presStyleIdx="0" presStyleCnt="3">
        <dgm:presLayoutVars>
          <dgm:bulletEnabled val="1"/>
        </dgm:presLayoutVars>
      </dgm:prSet>
      <dgm:spPr/>
      <dgm:t>
        <a:bodyPr/>
        <a:lstStyle/>
        <a:p>
          <a:endParaRPr lang="en-US"/>
        </a:p>
      </dgm:t>
    </dgm:pt>
    <dgm:pt modelId="{7731087E-56F3-4731-B7D4-40051C20A576}" type="pres">
      <dgm:prSet presAssocID="{6DA54F43-1A72-4E8D-8C9A-81A850A2EF3A}" presName="parentText" presStyleLbl="node1" presStyleIdx="1" presStyleCnt="3">
        <dgm:presLayoutVars>
          <dgm:chMax val="0"/>
          <dgm:bulletEnabled val="1"/>
        </dgm:presLayoutVars>
      </dgm:prSet>
      <dgm:spPr/>
      <dgm:t>
        <a:bodyPr/>
        <a:lstStyle/>
        <a:p>
          <a:endParaRPr lang="en-US"/>
        </a:p>
      </dgm:t>
    </dgm:pt>
    <dgm:pt modelId="{CE9C8E37-8D79-4853-B366-0A4FC94A34E5}" type="pres">
      <dgm:prSet presAssocID="{6DA54F43-1A72-4E8D-8C9A-81A850A2EF3A}" presName="childText" presStyleLbl="revTx" presStyleIdx="1" presStyleCnt="3">
        <dgm:presLayoutVars>
          <dgm:bulletEnabled val="1"/>
        </dgm:presLayoutVars>
      </dgm:prSet>
      <dgm:spPr/>
      <dgm:t>
        <a:bodyPr/>
        <a:lstStyle/>
        <a:p>
          <a:endParaRPr lang="en-US"/>
        </a:p>
      </dgm:t>
    </dgm:pt>
    <dgm:pt modelId="{29BB5A51-F414-499A-A8AE-FFDF53365671}" type="pres">
      <dgm:prSet presAssocID="{79B4C97F-992B-4BAE-88AF-07C594EBA2E5}" presName="parentText" presStyleLbl="node1" presStyleIdx="2" presStyleCnt="3">
        <dgm:presLayoutVars>
          <dgm:chMax val="0"/>
          <dgm:bulletEnabled val="1"/>
        </dgm:presLayoutVars>
      </dgm:prSet>
      <dgm:spPr/>
      <dgm:t>
        <a:bodyPr/>
        <a:lstStyle/>
        <a:p>
          <a:endParaRPr lang="en-US"/>
        </a:p>
      </dgm:t>
    </dgm:pt>
    <dgm:pt modelId="{5CA74BB3-05E9-4999-8CC1-CA5D77717EBE}" type="pres">
      <dgm:prSet presAssocID="{79B4C97F-992B-4BAE-88AF-07C594EBA2E5}" presName="childText" presStyleLbl="revTx" presStyleIdx="2" presStyleCnt="3">
        <dgm:presLayoutVars>
          <dgm:bulletEnabled val="1"/>
        </dgm:presLayoutVars>
      </dgm:prSet>
      <dgm:spPr/>
      <dgm:t>
        <a:bodyPr/>
        <a:lstStyle/>
        <a:p>
          <a:endParaRPr lang="en-US"/>
        </a:p>
      </dgm:t>
    </dgm:pt>
  </dgm:ptLst>
  <dgm:cxnLst>
    <dgm:cxn modelId="{4CE5F1E4-8A12-46B5-9CB2-2C813ECB23C8}" srcId="{37B4F87C-7CFA-44BD-AF06-0FAE09C30FDB}" destId="{7CEE2293-050A-49CE-93E8-6AB7AA5B5ABF}" srcOrd="0" destOrd="0" parTransId="{D1E05AE3-35CF-49D9-AF05-2CDD8A7DED7E}" sibTransId="{47A2FCB5-A62C-483A-8846-3177EC9C3420}"/>
    <dgm:cxn modelId="{FEA2406D-1D68-4D89-8CD3-49D9F15EF527}" type="presOf" srcId="{6E0EFE18-E9C3-4A1F-ADC1-E6257DE9BE1C}" destId="{2083979A-8D0F-49FB-9B55-505A73181513}" srcOrd="0" destOrd="1" presId="urn:microsoft.com/office/officeart/2005/8/layout/vList2"/>
    <dgm:cxn modelId="{DFA09400-3EF9-4EBB-B014-EB09BB363496}" type="presOf" srcId="{7CEE2293-050A-49CE-93E8-6AB7AA5B5ABF}" destId="{773C0A1A-7951-4104-A3EB-A6B3F71D7913}" srcOrd="0" destOrd="0" presId="urn:microsoft.com/office/officeart/2005/8/layout/vList2"/>
    <dgm:cxn modelId="{2A6EFF9F-392B-4A21-9EFE-EA028960161A}" type="presOf" srcId="{79B4C97F-992B-4BAE-88AF-07C594EBA2E5}" destId="{29BB5A51-F414-499A-A8AE-FFDF53365671}" srcOrd="0" destOrd="0" presId="urn:microsoft.com/office/officeart/2005/8/layout/vList2"/>
    <dgm:cxn modelId="{D84BFB77-009C-4558-A14C-F1884D70894D}" srcId="{7CEE2293-050A-49CE-93E8-6AB7AA5B5ABF}" destId="{6E0EFE18-E9C3-4A1F-ADC1-E6257DE9BE1C}" srcOrd="1" destOrd="0" parTransId="{C8CB8D30-5D4A-444D-8F33-56D9E64C4DE6}" sibTransId="{BB59B078-646E-4734-B5C7-E81C7E237E86}"/>
    <dgm:cxn modelId="{17E02F42-3CC6-4127-A506-E8BC669562A9}" type="presOf" srcId="{DAA53D9E-3679-4DEA-9781-A9DEA766E7F8}" destId="{5CA74BB3-05E9-4999-8CC1-CA5D77717EBE}" srcOrd="0" destOrd="1" presId="urn:microsoft.com/office/officeart/2005/8/layout/vList2"/>
    <dgm:cxn modelId="{BD6C7CCF-C1A5-43F6-B091-F1446AF6E28C}" type="presOf" srcId="{047BBB62-E438-4D7E-A10C-2C4FACF55575}" destId="{CE9C8E37-8D79-4853-B366-0A4FC94A34E5}" srcOrd="0" destOrd="0" presId="urn:microsoft.com/office/officeart/2005/8/layout/vList2"/>
    <dgm:cxn modelId="{B58968DF-4921-42D7-9083-92745AA0A55B}" type="presOf" srcId="{326E37B4-0CEA-4329-86C3-CEF1018AA92E}" destId="{CE9C8E37-8D79-4853-B366-0A4FC94A34E5}" srcOrd="0" destOrd="1" presId="urn:microsoft.com/office/officeart/2005/8/layout/vList2"/>
    <dgm:cxn modelId="{A248D9B8-4404-4A9C-99D5-E4A24CAAECF0}" srcId="{7CEE2293-050A-49CE-93E8-6AB7AA5B5ABF}" destId="{C3D158D3-2AB2-46B9-A0F6-417B8A3F651B}" srcOrd="0" destOrd="0" parTransId="{FAD5128E-F677-4E55-A5CB-8E7812D2484C}" sibTransId="{6531F26C-7418-455F-93E2-FC0DE8809512}"/>
    <dgm:cxn modelId="{CCB0A728-2CE0-419B-88FF-9EBEC5622D7F}" srcId="{6DA54F43-1A72-4E8D-8C9A-81A850A2EF3A}" destId="{047BBB62-E438-4D7E-A10C-2C4FACF55575}" srcOrd="0" destOrd="0" parTransId="{12126983-1C94-4A7A-8284-7908BE59415C}" sibTransId="{C88D0497-F065-479D-9A34-EAAD18B5E0B9}"/>
    <dgm:cxn modelId="{04E043F0-7BC4-4227-832E-482B0BAEDD9C}" type="presOf" srcId="{992C8DBA-2F2F-464D-8475-F47341EF1B2E}" destId="{5CA74BB3-05E9-4999-8CC1-CA5D77717EBE}" srcOrd="0" destOrd="0" presId="urn:microsoft.com/office/officeart/2005/8/layout/vList2"/>
    <dgm:cxn modelId="{CFBA1D7E-C9F7-4FC8-92AF-CC6E70C15EEA}" type="presOf" srcId="{C3D158D3-2AB2-46B9-A0F6-417B8A3F651B}" destId="{2083979A-8D0F-49FB-9B55-505A73181513}" srcOrd="0" destOrd="0" presId="urn:microsoft.com/office/officeart/2005/8/layout/vList2"/>
    <dgm:cxn modelId="{0C7449FE-006B-46F2-931C-44D78DCCD4B5}" srcId="{37B4F87C-7CFA-44BD-AF06-0FAE09C30FDB}" destId="{6DA54F43-1A72-4E8D-8C9A-81A850A2EF3A}" srcOrd="1" destOrd="0" parTransId="{3B130A16-D8CA-4B10-B3DD-0E40310A6F20}" sibTransId="{F990FFCE-F0CD-4E39-8F07-D4DB1E74FD0A}"/>
    <dgm:cxn modelId="{844C8061-1EE0-4EA8-B843-EE568D8DF1D2}" type="presOf" srcId="{6DA54F43-1A72-4E8D-8C9A-81A850A2EF3A}" destId="{7731087E-56F3-4731-B7D4-40051C20A576}" srcOrd="0" destOrd="0" presId="urn:microsoft.com/office/officeart/2005/8/layout/vList2"/>
    <dgm:cxn modelId="{F5AE5465-316C-454C-BB38-CFE96C025AF0}" srcId="{37B4F87C-7CFA-44BD-AF06-0FAE09C30FDB}" destId="{79B4C97F-992B-4BAE-88AF-07C594EBA2E5}" srcOrd="2" destOrd="0" parTransId="{770210F6-8430-4A5A-8CD9-6D07D6CDF769}" sibTransId="{78DFA144-DAE0-40B7-9C6F-AA5D00A80A88}"/>
    <dgm:cxn modelId="{E2313089-D381-46BC-BD25-99672B59BFBA}" srcId="{6DA54F43-1A72-4E8D-8C9A-81A850A2EF3A}" destId="{326E37B4-0CEA-4329-86C3-CEF1018AA92E}" srcOrd="1" destOrd="0" parTransId="{8341E723-83B7-407E-862A-73DCC5FF54BC}" sibTransId="{C21EC036-94AB-46C0-AD94-AF7DD417095F}"/>
    <dgm:cxn modelId="{19D70214-AE9C-4F18-A6D2-5D3EF325A848}" srcId="{79B4C97F-992B-4BAE-88AF-07C594EBA2E5}" destId="{DAA53D9E-3679-4DEA-9781-A9DEA766E7F8}" srcOrd="1" destOrd="0" parTransId="{462ADC23-491C-442C-814B-52D95ABB37F4}" sibTransId="{BAB97A5C-6384-48BA-B57D-FF00487A0C3A}"/>
    <dgm:cxn modelId="{77215BF6-06E7-4BEE-B826-4DEF0AC58FA3}" srcId="{79B4C97F-992B-4BAE-88AF-07C594EBA2E5}" destId="{992C8DBA-2F2F-464D-8475-F47341EF1B2E}" srcOrd="0" destOrd="0" parTransId="{1D9CFB1F-73DF-4EC5-8F7B-D47AB176A6F4}" sibTransId="{9200084A-B3F4-4805-AD0B-B007420BD9F2}"/>
    <dgm:cxn modelId="{71BDA513-FD35-4733-9175-B6730CF4FA0E}" type="presOf" srcId="{37B4F87C-7CFA-44BD-AF06-0FAE09C30FDB}" destId="{254628BE-2366-413F-91C2-D514174E9B84}" srcOrd="0" destOrd="0" presId="urn:microsoft.com/office/officeart/2005/8/layout/vList2"/>
    <dgm:cxn modelId="{11B92B96-2DB7-446B-A145-14392A86CA8B}" type="presParOf" srcId="{254628BE-2366-413F-91C2-D514174E9B84}" destId="{773C0A1A-7951-4104-A3EB-A6B3F71D7913}" srcOrd="0" destOrd="0" presId="urn:microsoft.com/office/officeart/2005/8/layout/vList2"/>
    <dgm:cxn modelId="{812BEE4C-8F7E-4C98-B351-D76B4503F622}" type="presParOf" srcId="{254628BE-2366-413F-91C2-D514174E9B84}" destId="{2083979A-8D0F-49FB-9B55-505A73181513}" srcOrd="1" destOrd="0" presId="urn:microsoft.com/office/officeart/2005/8/layout/vList2"/>
    <dgm:cxn modelId="{691C9F37-B4E4-4CE3-A3AD-1DE7823DE323}" type="presParOf" srcId="{254628BE-2366-413F-91C2-D514174E9B84}" destId="{7731087E-56F3-4731-B7D4-40051C20A576}" srcOrd="2" destOrd="0" presId="urn:microsoft.com/office/officeart/2005/8/layout/vList2"/>
    <dgm:cxn modelId="{E2109E58-00E0-465F-8E65-E79265058511}" type="presParOf" srcId="{254628BE-2366-413F-91C2-D514174E9B84}" destId="{CE9C8E37-8D79-4853-B366-0A4FC94A34E5}" srcOrd="3" destOrd="0" presId="urn:microsoft.com/office/officeart/2005/8/layout/vList2"/>
    <dgm:cxn modelId="{C421C13E-02C6-4EB5-8B11-5F5917F951C4}" type="presParOf" srcId="{254628BE-2366-413F-91C2-D514174E9B84}" destId="{29BB5A51-F414-499A-A8AE-FFDF53365671}" srcOrd="4" destOrd="0" presId="urn:microsoft.com/office/officeart/2005/8/layout/vList2"/>
    <dgm:cxn modelId="{BB0BA1B4-621D-4912-BCC0-D5ED4CECEF50}" type="presParOf" srcId="{254628BE-2366-413F-91C2-D514174E9B84}" destId="{5CA74BB3-05E9-4999-8CC1-CA5D77717EB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7CEE2293-050A-49CE-93E8-6AB7AA5B5ABF}">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r>
            <a:rPr lang="en-US" sz="2800" b="1" dirty="0" smtClean="0">
              <a:latin typeface="Times New Roman" pitchFamily="18" charset="0"/>
              <a:cs typeface="Times New Roman" pitchFamily="18" charset="0"/>
            </a:rPr>
            <a:t>STRATEGIC PLANNING</a:t>
          </a:r>
          <a:endParaRPr lang="en-US" sz="2800" dirty="0">
            <a:latin typeface="Times New Roman" pitchFamily="18" charset="0"/>
            <a:cs typeface="Times New Roman" pitchFamily="18" charset="0"/>
          </a:endParaRPr>
        </a:p>
      </dgm:t>
    </dgm:pt>
    <dgm:pt modelId="{D1E05AE3-35CF-49D9-AF05-2CDD8A7DED7E}" type="parTrans" cxnId="{4CE5F1E4-8A12-46B5-9CB2-2C813ECB23C8}">
      <dgm:prSet/>
      <dgm:spPr/>
      <dgm:t>
        <a:bodyPr/>
        <a:lstStyle/>
        <a:p>
          <a:pPr algn="ctr"/>
          <a:endParaRPr lang="en-US">
            <a:latin typeface="Times New Roman" pitchFamily="18" charset="0"/>
            <a:cs typeface="Times New Roman" pitchFamily="18" charset="0"/>
          </a:endParaRPr>
        </a:p>
      </dgm:t>
    </dgm:pt>
    <dgm:pt modelId="{47A2FCB5-A62C-483A-8846-3177EC9C3420}" type="sibTrans" cxnId="{4CE5F1E4-8A12-46B5-9CB2-2C813ECB23C8}">
      <dgm:prSet/>
      <dgm:spPr/>
      <dgm:t>
        <a:bodyPr/>
        <a:lstStyle/>
        <a:p>
          <a:pPr algn="ctr"/>
          <a:endParaRPr lang="en-US">
            <a:latin typeface="Times New Roman" pitchFamily="18" charset="0"/>
            <a:cs typeface="Times New Roman" pitchFamily="18" charset="0"/>
          </a:endParaRPr>
        </a:p>
      </dgm:t>
    </dgm:pt>
    <dgm:pt modelId="{DAA53D9E-3679-4DEA-9781-A9DEA766E7F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endParaRPr lang="en-US" sz="2400" dirty="0">
            <a:latin typeface="Times New Roman" pitchFamily="18" charset="0"/>
            <a:cs typeface="Times New Roman" pitchFamily="18" charset="0"/>
          </a:endParaRPr>
        </a:p>
      </dgm:t>
    </dgm:pt>
    <dgm:pt modelId="{79B4C97F-992B-4BAE-88AF-07C594EBA2E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r>
            <a:rPr lang="en-US" sz="2800" b="1" dirty="0" smtClean="0">
              <a:latin typeface="Times New Roman" pitchFamily="18" charset="0"/>
              <a:cs typeface="Times New Roman" pitchFamily="18" charset="0"/>
            </a:rPr>
            <a:t>STRATEGY AS PLANNED EMERGENCE</a:t>
          </a:r>
          <a:endParaRPr lang="en-US" sz="2800" dirty="0">
            <a:latin typeface="Times New Roman" pitchFamily="18" charset="0"/>
            <a:cs typeface="Times New Roman" pitchFamily="18" charset="0"/>
          </a:endParaRPr>
        </a:p>
      </dgm:t>
    </dgm:pt>
    <dgm:pt modelId="{78DFA144-DAE0-40B7-9C6F-AA5D00A80A88}" type="sibTrans" cxnId="{F5AE5465-316C-454C-BB38-CFE96C025AF0}">
      <dgm:prSet/>
      <dgm:spPr/>
      <dgm:t>
        <a:bodyPr/>
        <a:lstStyle/>
        <a:p>
          <a:pPr algn="ctr"/>
          <a:endParaRPr lang="en-US">
            <a:latin typeface="Times New Roman" pitchFamily="18" charset="0"/>
            <a:cs typeface="Times New Roman" pitchFamily="18" charset="0"/>
          </a:endParaRPr>
        </a:p>
      </dgm:t>
    </dgm:pt>
    <dgm:pt modelId="{770210F6-8430-4A5A-8CD9-6D07D6CDF769}" type="parTrans" cxnId="{F5AE5465-316C-454C-BB38-CFE96C025AF0}">
      <dgm:prSet/>
      <dgm:spPr/>
      <dgm:t>
        <a:bodyPr/>
        <a:lstStyle/>
        <a:p>
          <a:pPr algn="ctr"/>
          <a:endParaRPr lang="en-US">
            <a:latin typeface="Times New Roman" pitchFamily="18" charset="0"/>
            <a:cs typeface="Times New Roman" pitchFamily="18" charset="0"/>
          </a:endParaRPr>
        </a:p>
      </dgm:t>
    </dgm:pt>
    <dgm:pt modelId="{BAB97A5C-6384-48BA-B57D-FF00487A0C3A}" type="sibTrans" cxnId="{19D70214-AE9C-4F18-A6D2-5D3EF325A848}">
      <dgm:prSet/>
      <dgm:spPr/>
      <dgm:t>
        <a:bodyPr/>
        <a:lstStyle/>
        <a:p>
          <a:pPr algn="ctr"/>
          <a:endParaRPr lang="en-US">
            <a:latin typeface="Times New Roman" pitchFamily="18" charset="0"/>
            <a:cs typeface="Times New Roman" pitchFamily="18" charset="0"/>
          </a:endParaRPr>
        </a:p>
      </dgm:t>
    </dgm:pt>
    <dgm:pt modelId="{462ADC23-491C-442C-814B-52D95ABB37F4}" type="parTrans" cxnId="{19D70214-AE9C-4F18-A6D2-5D3EF325A848}">
      <dgm:prSet/>
      <dgm:spPr/>
      <dgm:t>
        <a:bodyPr/>
        <a:lstStyle/>
        <a:p>
          <a:pPr algn="ctr"/>
          <a:endParaRPr lang="en-US">
            <a:latin typeface="Times New Roman" pitchFamily="18" charset="0"/>
            <a:cs typeface="Times New Roman" pitchFamily="18" charset="0"/>
          </a:endParaRPr>
        </a:p>
      </dgm:t>
    </dgm:pt>
    <dgm:pt modelId="{326E37B4-0CEA-4329-86C3-CEF1018AA92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endParaRPr lang="en-US" sz="2400" dirty="0">
            <a:latin typeface="Times New Roman" pitchFamily="18" charset="0"/>
            <a:cs typeface="Times New Roman" pitchFamily="18" charset="0"/>
          </a:endParaRPr>
        </a:p>
      </dgm:t>
    </dgm:pt>
    <dgm:pt modelId="{6DA54F43-1A72-4E8D-8C9A-81A850A2EF3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r>
            <a:rPr lang="en-US" sz="2800" b="1" dirty="0" smtClean="0">
              <a:latin typeface="Times New Roman" pitchFamily="18" charset="0"/>
              <a:cs typeface="Times New Roman" pitchFamily="18" charset="0"/>
            </a:rPr>
            <a:t>SCENARIO PLANNING</a:t>
          </a:r>
          <a:endParaRPr lang="en-US" sz="2800" b="1" dirty="0">
            <a:latin typeface="Times New Roman" pitchFamily="18" charset="0"/>
            <a:cs typeface="Times New Roman" pitchFamily="18" charset="0"/>
          </a:endParaRPr>
        </a:p>
      </dgm:t>
    </dgm:pt>
    <dgm:pt modelId="{F990FFCE-F0CD-4E39-8F07-D4DB1E74FD0A}" type="sibTrans" cxnId="{0C7449FE-006B-46F2-931C-44D78DCCD4B5}">
      <dgm:prSet/>
      <dgm:spPr/>
      <dgm:t>
        <a:bodyPr/>
        <a:lstStyle/>
        <a:p>
          <a:pPr algn="ctr"/>
          <a:endParaRPr lang="en-US">
            <a:latin typeface="Times New Roman" pitchFamily="18" charset="0"/>
            <a:cs typeface="Times New Roman" pitchFamily="18" charset="0"/>
          </a:endParaRPr>
        </a:p>
      </dgm:t>
    </dgm:pt>
    <dgm:pt modelId="{3B130A16-D8CA-4B10-B3DD-0E40310A6F20}" type="parTrans" cxnId="{0C7449FE-006B-46F2-931C-44D78DCCD4B5}">
      <dgm:prSet/>
      <dgm:spPr/>
      <dgm:t>
        <a:bodyPr/>
        <a:lstStyle/>
        <a:p>
          <a:pPr algn="ctr"/>
          <a:endParaRPr lang="en-US">
            <a:latin typeface="Times New Roman" pitchFamily="18" charset="0"/>
            <a:cs typeface="Times New Roman" pitchFamily="18" charset="0"/>
          </a:endParaRPr>
        </a:p>
      </dgm:t>
    </dgm:pt>
    <dgm:pt modelId="{C21EC036-94AB-46C0-AD94-AF7DD417095F}" type="sibTrans" cxnId="{E2313089-D381-46BC-BD25-99672B59BFBA}">
      <dgm:prSet/>
      <dgm:spPr/>
      <dgm:t>
        <a:bodyPr/>
        <a:lstStyle/>
        <a:p>
          <a:pPr algn="ctr"/>
          <a:endParaRPr lang="en-US">
            <a:latin typeface="Times New Roman" pitchFamily="18" charset="0"/>
            <a:cs typeface="Times New Roman" pitchFamily="18" charset="0"/>
          </a:endParaRPr>
        </a:p>
      </dgm:t>
    </dgm:pt>
    <dgm:pt modelId="{8341E723-83B7-407E-862A-73DCC5FF54BC}" type="parTrans" cxnId="{E2313089-D381-46BC-BD25-99672B59BFBA}">
      <dgm:prSet/>
      <dgm:spPr/>
      <dgm:t>
        <a:bodyPr/>
        <a:lstStyle/>
        <a:p>
          <a:pPr algn="ctr"/>
          <a:endParaRPr lang="en-US">
            <a:latin typeface="Times New Roman" pitchFamily="18" charset="0"/>
            <a:cs typeface="Times New Roman" pitchFamily="18" charset="0"/>
          </a:endParaRPr>
        </a:p>
      </dgm:t>
    </dgm:pt>
    <dgm:pt modelId="{6E0EFE18-E9C3-4A1F-ADC1-E6257DE9BE1C}">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ctr"/>
          <a:endParaRPr lang="en-US" sz="2400" dirty="0">
            <a:latin typeface="Times New Roman" pitchFamily="18" charset="0"/>
            <a:cs typeface="Times New Roman" pitchFamily="18" charset="0"/>
          </a:endParaRPr>
        </a:p>
      </dgm:t>
    </dgm:pt>
    <dgm:pt modelId="{BB59B078-646E-4734-B5C7-E81C7E237E86}" type="sibTrans" cxnId="{D84BFB77-009C-4558-A14C-F1884D70894D}">
      <dgm:prSet/>
      <dgm:spPr/>
      <dgm:t>
        <a:bodyPr/>
        <a:lstStyle/>
        <a:p>
          <a:pPr algn="ctr"/>
          <a:endParaRPr lang="en-US"/>
        </a:p>
      </dgm:t>
    </dgm:pt>
    <dgm:pt modelId="{C8CB8D30-5D4A-444D-8F33-56D9E64C4DE6}" type="parTrans" cxnId="{D84BFB77-009C-4558-A14C-F1884D70894D}">
      <dgm:prSet/>
      <dgm:spPr/>
      <dgm:t>
        <a:bodyPr/>
        <a:lstStyle/>
        <a:p>
          <a:pPr algn="ctr"/>
          <a:endParaRPr lang="en-US"/>
        </a:p>
      </dgm:t>
    </dgm:pt>
    <dgm:pt modelId="{EFB16700-3C7F-4310-AFEF-B6537CEC8F71}" type="pres">
      <dgm:prSet presAssocID="{37B4F87C-7CFA-44BD-AF06-0FAE09C30FDB}" presName="linear" presStyleCnt="0">
        <dgm:presLayoutVars>
          <dgm:animLvl val="lvl"/>
          <dgm:resizeHandles val="exact"/>
        </dgm:presLayoutVars>
      </dgm:prSet>
      <dgm:spPr/>
      <dgm:t>
        <a:bodyPr/>
        <a:lstStyle/>
        <a:p>
          <a:endParaRPr lang="en-US"/>
        </a:p>
      </dgm:t>
    </dgm:pt>
    <dgm:pt modelId="{21697634-EA26-4827-8776-7792F735263F}" type="pres">
      <dgm:prSet presAssocID="{7CEE2293-050A-49CE-93E8-6AB7AA5B5ABF}" presName="parentText" presStyleLbl="node1" presStyleIdx="0" presStyleCnt="3" custScaleY="124054">
        <dgm:presLayoutVars>
          <dgm:chMax val="0"/>
          <dgm:bulletEnabled val="1"/>
        </dgm:presLayoutVars>
      </dgm:prSet>
      <dgm:spPr/>
      <dgm:t>
        <a:bodyPr/>
        <a:lstStyle/>
        <a:p>
          <a:endParaRPr lang="en-US"/>
        </a:p>
      </dgm:t>
    </dgm:pt>
    <dgm:pt modelId="{91F6932C-BC43-4B90-B1E3-4828E93FA132}" type="pres">
      <dgm:prSet presAssocID="{7CEE2293-050A-49CE-93E8-6AB7AA5B5ABF}" presName="childText" presStyleLbl="revTx" presStyleIdx="0" presStyleCnt="3">
        <dgm:presLayoutVars>
          <dgm:bulletEnabled val="1"/>
        </dgm:presLayoutVars>
      </dgm:prSet>
      <dgm:spPr/>
      <dgm:t>
        <a:bodyPr/>
        <a:lstStyle/>
        <a:p>
          <a:endParaRPr lang="en-US"/>
        </a:p>
      </dgm:t>
    </dgm:pt>
    <dgm:pt modelId="{F37309D9-A68F-4621-9449-323CB2970DA1}" type="pres">
      <dgm:prSet presAssocID="{6DA54F43-1A72-4E8D-8C9A-81A850A2EF3A}" presName="parentText" presStyleLbl="node1" presStyleIdx="1" presStyleCnt="3" custScaleY="124054">
        <dgm:presLayoutVars>
          <dgm:chMax val="0"/>
          <dgm:bulletEnabled val="1"/>
        </dgm:presLayoutVars>
      </dgm:prSet>
      <dgm:spPr/>
      <dgm:t>
        <a:bodyPr/>
        <a:lstStyle/>
        <a:p>
          <a:endParaRPr lang="en-US"/>
        </a:p>
      </dgm:t>
    </dgm:pt>
    <dgm:pt modelId="{16162520-617E-4B92-8DAE-9F15F2CE430F}" type="pres">
      <dgm:prSet presAssocID="{6DA54F43-1A72-4E8D-8C9A-81A850A2EF3A}" presName="childText" presStyleLbl="revTx" presStyleIdx="1" presStyleCnt="3">
        <dgm:presLayoutVars>
          <dgm:bulletEnabled val="1"/>
        </dgm:presLayoutVars>
      </dgm:prSet>
      <dgm:spPr/>
      <dgm:t>
        <a:bodyPr/>
        <a:lstStyle/>
        <a:p>
          <a:endParaRPr lang="en-US"/>
        </a:p>
      </dgm:t>
    </dgm:pt>
    <dgm:pt modelId="{287F7D15-CAEE-41FF-BC12-3710AB8A85CD}" type="pres">
      <dgm:prSet presAssocID="{79B4C97F-992B-4BAE-88AF-07C594EBA2E5}" presName="parentText" presStyleLbl="node1" presStyleIdx="2" presStyleCnt="3" custScaleY="124054">
        <dgm:presLayoutVars>
          <dgm:chMax val="0"/>
          <dgm:bulletEnabled val="1"/>
        </dgm:presLayoutVars>
      </dgm:prSet>
      <dgm:spPr/>
      <dgm:t>
        <a:bodyPr/>
        <a:lstStyle/>
        <a:p>
          <a:endParaRPr lang="en-US"/>
        </a:p>
      </dgm:t>
    </dgm:pt>
    <dgm:pt modelId="{F94A34FA-D135-449B-9005-F5368E2250F0}" type="pres">
      <dgm:prSet presAssocID="{79B4C97F-992B-4BAE-88AF-07C594EBA2E5}" presName="childText" presStyleLbl="revTx" presStyleIdx="2" presStyleCnt="3">
        <dgm:presLayoutVars>
          <dgm:bulletEnabled val="1"/>
        </dgm:presLayoutVars>
      </dgm:prSet>
      <dgm:spPr/>
      <dgm:t>
        <a:bodyPr/>
        <a:lstStyle/>
        <a:p>
          <a:endParaRPr lang="en-US"/>
        </a:p>
      </dgm:t>
    </dgm:pt>
  </dgm:ptLst>
  <dgm:cxnLst>
    <dgm:cxn modelId="{58D4E490-2812-4571-9815-92E4EFB08FCF}" type="presOf" srcId="{7CEE2293-050A-49CE-93E8-6AB7AA5B5ABF}" destId="{21697634-EA26-4827-8776-7792F735263F}" srcOrd="0" destOrd="0" presId="urn:microsoft.com/office/officeart/2005/8/layout/vList2"/>
    <dgm:cxn modelId="{6F75B123-78A1-4784-9626-BC2F19263AE3}" type="presOf" srcId="{6DA54F43-1A72-4E8D-8C9A-81A850A2EF3A}" destId="{F37309D9-A68F-4621-9449-323CB2970DA1}" srcOrd="0" destOrd="0" presId="urn:microsoft.com/office/officeart/2005/8/layout/vList2"/>
    <dgm:cxn modelId="{4CE5F1E4-8A12-46B5-9CB2-2C813ECB23C8}" srcId="{37B4F87C-7CFA-44BD-AF06-0FAE09C30FDB}" destId="{7CEE2293-050A-49CE-93E8-6AB7AA5B5ABF}" srcOrd="0" destOrd="0" parTransId="{D1E05AE3-35CF-49D9-AF05-2CDD8A7DED7E}" sibTransId="{47A2FCB5-A62C-483A-8846-3177EC9C3420}"/>
    <dgm:cxn modelId="{AD93AA66-5399-45FB-9D4F-E9CCD013807E}" type="presOf" srcId="{79B4C97F-992B-4BAE-88AF-07C594EBA2E5}" destId="{287F7D15-CAEE-41FF-BC12-3710AB8A85CD}" srcOrd="0" destOrd="0" presId="urn:microsoft.com/office/officeart/2005/8/layout/vList2"/>
    <dgm:cxn modelId="{93A96157-B686-4E63-A34B-53CFFF6A81F7}" type="presOf" srcId="{DAA53D9E-3679-4DEA-9781-A9DEA766E7F8}" destId="{F94A34FA-D135-449B-9005-F5368E2250F0}" srcOrd="0" destOrd="0" presId="urn:microsoft.com/office/officeart/2005/8/layout/vList2"/>
    <dgm:cxn modelId="{16064554-A37E-44C1-A45A-A22C9C5FBC18}" type="presOf" srcId="{37B4F87C-7CFA-44BD-AF06-0FAE09C30FDB}" destId="{EFB16700-3C7F-4310-AFEF-B6537CEC8F71}" srcOrd="0" destOrd="0" presId="urn:microsoft.com/office/officeart/2005/8/layout/vList2"/>
    <dgm:cxn modelId="{52EC4B27-EC89-46B8-8C14-8B945E037A35}" type="presOf" srcId="{326E37B4-0CEA-4329-86C3-CEF1018AA92E}" destId="{16162520-617E-4B92-8DAE-9F15F2CE430F}" srcOrd="0" destOrd="0" presId="urn:microsoft.com/office/officeart/2005/8/layout/vList2"/>
    <dgm:cxn modelId="{D84BFB77-009C-4558-A14C-F1884D70894D}" srcId="{7CEE2293-050A-49CE-93E8-6AB7AA5B5ABF}" destId="{6E0EFE18-E9C3-4A1F-ADC1-E6257DE9BE1C}" srcOrd="0" destOrd="0" parTransId="{C8CB8D30-5D4A-444D-8F33-56D9E64C4DE6}" sibTransId="{BB59B078-646E-4734-B5C7-E81C7E237E86}"/>
    <dgm:cxn modelId="{0C7449FE-006B-46F2-931C-44D78DCCD4B5}" srcId="{37B4F87C-7CFA-44BD-AF06-0FAE09C30FDB}" destId="{6DA54F43-1A72-4E8D-8C9A-81A850A2EF3A}" srcOrd="1" destOrd="0" parTransId="{3B130A16-D8CA-4B10-B3DD-0E40310A6F20}" sibTransId="{F990FFCE-F0CD-4E39-8F07-D4DB1E74FD0A}"/>
    <dgm:cxn modelId="{E2313089-D381-46BC-BD25-99672B59BFBA}" srcId="{6DA54F43-1A72-4E8D-8C9A-81A850A2EF3A}" destId="{326E37B4-0CEA-4329-86C3-CEF1018AA92E}" srcOrd="0" destOrd="0" parTransId="{8341E723-83B7-407E-862A-73DCC5FF54BC}" sibTransId="{C21EC036-94AB-46C0-AD94-AF7DD417095F}"/>
    <dgm:cxn modelId="{CD274DEC-FF08-447B-92EA-C64263564724}" type="presOf" srcId="{6E0EFE18-E9C3-4A1F-ADC1-E6257DE9BE1C}" destId="{91F6932C-BC43-4B90-B1E3-4828E93FA132}" srcOrd="0" destOrd="0" presId="urn:microsoft.com/office/officeart/2005/8/layout/vList2"/>
    <dgm:cxn modelId="{19D70214-AE9C-4F18-A6D2-5D3EF325A848}" srcId="{79B4C97F-992B-4BAE-88AF-07C594EBA2E5}" destId="{DAA53D9E-3679-4DEA-9781-A9DEA766E7F8}" srcOrd="0" destOrd="0" parTransId="{462ADC23-491C-442C-814B-52D95ABB37F4}" sibTransId="{BAB97A5C-6384-48BA-B57D-FF00487A0C3A}"/>
    <dgm:cxn modelId="{F5AE5465-316C-454C-BB38-CFE96C025AF0}" srcId="{37B4F87C-7CFA-44BD-AF06-0FAE09C30FDB}" destId="{79B4C97F-992B-4BAE-88AF-07C594EBA2E5}" srcOrd="2" destOrd="0" parTransId="{770210F6-8430-4A5A-8CD9-6D07D6CDF769}" sibTransId="{78DFA144-DAE0-40B7-9C6F-AA5D00A80A88}"/>
    <dgm:cxn modelId="{7C3B5620-A76D-46DE-A1CC-584DB9A0B133}" type="presParOf" srcId="{EFB16700-3C7F-4310-AFEF-B6537CEC8F71}" destId="{21697634-EA26-4827-8776-7792F735263F}" srcOrd="0" destOrd="0" presId="urn:microsoft.com/office/officeart/2005/8/layout/vList2"/>
    <dgm:cxn modelId="{BD7DB3CF-68CF-4062-86E7-9671B97C786B}" type="presParOf" srcId="{EFB16700-3C7F-4310-AFEF-B6537CEC8F71}" destId="{91F6932C-BC43-4B90-B1E3-4828E93FA132}" srcOrd="1" destOrd="0" presId="urn:microsoft.com/office/officeart/2005/8/layout/vList2"/>
    <dgm:cxn modelId="{4DAE9DF6-2482-42F7-8073-D16B85C7CD3C}" type="presParOf" srcId="{EFB16700-3C7F-4310-AFEF-B6537CEC8F71}" destId="{F37309D9-A68F-4621-9449-323CB2970DA1}" srcOrd="2" destOrd="0" presId="urn:microsoft.com/office/officeart/2005/8/layout/vList2"/>
    <dgm:cxn modelId="{116F4E07-806E-49DE-AC74-84DEF4CAF27B}" type="presParOf" srcId="{EFB16700-3C7F-4310-AFEF-B6537CEC8F71}" destId="{16162520-617E-4B92-8DAE-9F15F2CE430F}" srcOrd="3" destOrd="0" presId="urn:microsoft.com/office/officeart/2005/8/layout/vList2"/>
    <dgm:cxn modelId="{1D7298B2-143A-4016-B511-60BBF131814F}" type="presParOf" srcId="{EFB16700-3C7F-4310-AFEF-B6537CEC8F71}" destId="{287F7D15-CAEE-41FF-BC12-3710AB8A85CD}" srcOrd="4" destOrd="0" presId="urn:microsoft.com/office/officeart/2005/8/layout/vList2"/>
    <dgm:cxn modelId="{8889DB28-23CE-48F5-99E5-5B136DC983D0}" type="presParOf" srcId="{EFB16700-3C7F-4310-AFEF-B6537CEC8F71}" destId="{F94A34FA-D135-449B-9005-F5368E2250F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97634-EA26-4827-8776-7792F735263F}">
      <dsp:nvSpPr>
        <dsp:cNvPr id="0" name=""/>
        <dsp:cNvSpPr/>
      </dsp:nvSpPr>
      <dsp:spPr>
        <a:xfrm>
          <a:off x="0" y="0"/>
          <a:ext cx="7772400" cy="655200"/>
        </a:xfrm>
        <a:prstGeom prst="roundRect">
          <a:avLst/>
        </a:prstGeom>
        <a:gradFill rotWithShape="1">
          <a:gsLst>
            <a:gs pos="0">
              <a:schemeClr val="accent5">
                <a:tint val="75000"/>
                <a:shade val="85000"/>
                <a:satMod val="230000"/>
              </a:schemeClr>
            </a:gs>
            <a:gs pos="25000">
              <a:schemeClr val="accent5">
                <a:tint val="90000"/>
                <a:shade val="70000"/>
                <a:satMod val="220000"/>
              </a:schemeClr>
            </a:gs>
            <a:gs pos="50000">
              <a:schemeClr val="accent5">
                <a:tint val="90000"/>
                <a:shade val="58000"/>
                <a:satMod val="225000"/>
              </a:schemeClr>
            </a:gs>
            <a:gs pos="65000">
              <a:schemeClr val="accent5">
                <a:tint val="90000"/>
                <a:shade val="58000"/>
                <a:satMod val="225000"/>
              </a:schemeClr>
            </a:gs>
            <a:gs pos="80000">
              <a:schemeClr val="accent5">
                <a:tint val="90000"/>
                <a:shade val="69000"/>
                <a:satMod val="220000"/>
              </a:schemeClr>
            </a:gs>
            <a:gs pos="100000">
              <a:schemeClr val="accent5">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hemeClr val="accent5"/>
        </a:lnRef>
        <a:fillRef idx="3">
          <a:schemeClr val="accent5"/>
        </a:fillRef>
        <a:effectRef idx="3">
          <a:schemeClr val="accent5"/>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kern="1200" dirty="0" smtClean="0">
              <a:latin typeface="Times New Roman" pitchFamily="18" charset="0"/>
              <a:cs typeface="Times New Roman" pitchFamily="18" charset="0"/>
            </a:rPr>
            <a:t>MISSION</a:t>
          </a:r>
          <a:endParaRPr lang="en-US" sz="2800" b="0" kern="1200" dirty="0">
            <a:latin typeface="Times New Roman" pitchFamily="18" charset="0"/>
            <a:cs typeface="Times New Roman" pitchFamily="18" charset="0"/>
          </a:endParaRPr>
        </a:p>
      </dsp:txBody>
      <dsp:txXfrm>
        <a:off x="31984" y="31984"/>
        <a:ext cx="7708432" cy="591232"/>
      </dsp:txXfrm>
    </dsp:sp>
    <dsp:sp modelId="{91F6932C-BC43-4B90-B1E3-4828E93FA132}">
      <dsp:nvSpPr>
        <dsp:cNvPr id="0" name=""/>
        <dsp:cNvSpPr/>
      </dsp:nvSpPr>
      <dsp:spPr>
        <a:xfrm>
          <a:off x="0" y="660206"/>
          <a:ext cx="7772400" cy="706387"/>
        </a:xfrm>
        <a:prstGeom prst="rect">
          <a:avLst/>
        </a:prstGeom>
        <a:solidFill>
          <a:schemeClr val="lt1"/>
        </a:solidFill>
        <a:ln w="25400" cap="flat" cmpd="sng" algn="ctr">
          <a:solidFill>
            <a:schemeClr val="accent4"/>
          </a:solidFill>
          <a:prstDash val="solid"/>
        </a:ln>
        <a:effectLst/>
        <a:scene3d>
          <a:camera prst="orthographicFront">
            <a:rot lat="0" lon="0" rev="0"/>
          </a:camera>
          <a:lightRig rig="contrasting" dir="t">
            <a:rot lat="0" lon="0" rev="1500000"/>
          </a:lightRig>
        </a:scene3d>
      </dsp:spPr>
      <dsp:style>
        <a:lnRef idx="2">
          <a:schemeClr val="accent4"/>
        </a:lnRef>
        <a:fillRef idx="1">
          <a:schemeClr val="lt1"/>
        </a:fillRef>
        <a:effectRef idx="0">
          <a:schemeClr val="accent4"/>
        </a:effectRef>
        <a:fontRef idx="minor">
          <a:schemeClr val="dk1"/>
        </a:fontRef>
      </dsp:style>
      <dsp:txBody>
        <a:bodyPr spcFirstLastPara="0" vert="horz" wrap="square" lIns="24677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mn-lt"/>
              <a:cs typeface="Times New Roman" pitchFamily="18" charset="0"/>
            </a:rPr>
            <a:t>What an organization does, including products, services, and which markets – “by” is a common word</a:t>
          </a:r>
          <a:endParaRPr lang="en-US" sz="2400" kern="1200" dirty="0">
            <a:latin typeface="+mn-lt"/>
            <a:cs typeface="Times New Roman" pitchFamily="18" charset="0"/>
          </a:endParaRPr>
        </a:p>
      </dsp:txBody>
      <dsp:txXfrm>
        <a:off x="0" y="660206"/>
        <a:ext cx="7772400" cy="706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97634-EA26-4827-8776-7792F735263F}">
      <dsp:nvSpPr>
        <dsp:cNvPr id="0" name=""/>
        <dsp:cNvSpPr/>
      </dsp:nvSpPr>
      <dsp:spPr>
        <a:xfrm>
          <a:off x="0" y="5006"/>
          <a:ext cx="7772400" cy="655200"/>
        </a:xfrm>
        <a:prstGeom prst="roundRect">
          <a:avLst/>
        </a:prstGeom>
        <a:gradFill rotWithShape="1">
          <a:gsLst>
            <a:gs pos="0">
              <a:schemeClr val="accent4">
                <a:tint val="75000"/>
                <a:shade val="85000"/>
                <a:satMod val="230000"/>
              </a:schemeClr>
            </a:gs>
            <a:gs pos="25000">
              <a:schemeClr val="accent4">
                <a:tint val="90000"/>
                <a:shade val="70000"/>
                <a:satMod val="220000"/>
              </a:schemeClr>
            </a:gs>
            <a:gs pos="50000">
              <a:schemeClr val="accent4">
                <a:tint val="90000"/>
                <a:shade val="58000"/>
                <a:satMod val="225000"/>
              </a:schemeClr>
            </a:gs>
            <a:gs pos="65000">
              <a:schemeClr val="accent4">
                <a:tint val="90000"/>
                <a:shade val="58000"/>
                <a:satMod val="225000"/>
              </a:schemeClr>
            </a:gs>
            <a:gs pos="80000">
              <a:schemeClr val="accent4">
                <a:tint val="90000"/>
                <a:shade val="69000"/>
                <a:satMod val="220000"/>
              </a:schemeClr>
            </a:gs>
            <a:gs pos="100000">
              <a:schemeClr val="accent4">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hemeClr val="accent4"/>
        </a:lnRef>
        <a:fillRef idx="3">
          <a:schemeClr val="accent4"/>
        </a:fillRef>
        <a:effectRef idx="3">
          <a:schemeClr val="accent4"/>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kern="1200" dirty="0" smtClean="0">
              <a:latin typeface="Times New Roman" pitchFamily="18" charset="0"/>
              <a:cs typeface="Times New Roman" pitchFamily="18" charset="0"/>
            </a:rPr>
            <a:t>VISION</a:t>
          </a:r>
          <a:endParaRPr lang="en-US" sz="2800" b="0" kern="1200" dirty="0">
            <a:latin typeface="Times New Roman" pitchFamily="18" charset="0"/>
            <a:cs typeface="Times New Roman" pitchFamily="18" charset="0"/>
          </a:endParaRPr>
        </a:p>
      </dsp:txBody>
      <dsp:txXfrm>
        <a:off x="31984" y="36990"/>
        <a:ext cx="7708432" cy="591232"/>
      </dsp:txXfrm>
    </dsp:sp>
    <dsp:sp modelId="{91F6932C-BC43-4B90-B1E3-4828E93FA132}">
      <dsp:nvSpPr>
        <dsp:cNvPr id="0" name=""/>
        <dsp:cNvSpPr/>
      </dsp:nvSpPr>
      <dsp:spPr>
        <a:xfrm>
          <a:off x="0" y="660206"/>
          <a:ext cx="7772400" cy="706387"/>
        </a:xfrm>
        <a:prstGeom prst="rect">
          <a:avLst/>
        </a:prstGeom>
        <a:solidFill>
          <a:schemeClr val="lt1"/>
        </a:solidFill>
        <a:ln w="25400" cap="flat" cmpd="sng" algn="ctr">
          <a:solidFill>
            <a:schemeClr val="accent4"/>
          </a:solidFill>
          <a:prstDash val="solid"/>
        </a:ln>
        <a:effectLst/>
        <a:scene3d>
          <a:camera prst="orthographicFront">
            <a:rot lat="0" lon="0" rev="0"/>
          </a:camera>
          <a:lightRig rig="contrasting" dir="t">
            <a:rot lat="0" lon="0" rev="1500000"/>
          </a:lightRig>
        </a:scene3d>
      </dsp:spPr>
      <dsp:style>
        <a:lnRef idx="2">
          <a:schemeClr val="accent4"/>
        </a:lnRef>
        <a:fillRef idx="1">
          <a:schemeClr val="lt1"/>
        </a:fillRef>
        <a:effectRef idx="0">
          <a:schemeClr val="accent4"/>
        </a:effectRef>
        <a:fontRef idx="minor">
          <a:schemeClr val="dk1"/>
        </a:fontRef>
      </dsp:style>
      <dsp:txBody>
        <a:bodyPr spcFirstLastPara="0" vert="horz" wrap="square" lIns="24677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mn-lt"/>
              <a:cs typeface="Times New Roman" pitchFamily="18" charset="0"/>
            </a:rPr>
            <a:t>Aspiration </a:t>
          </a:r>
          <a:r>
            <a:rPr lang="en-US" sz="2400" kern="1200" dirty="0" smtClean="0">
              <a:latin typeface="+mn-lt"/>
              <a:cs typeface="Arial" pitchFamily="34" charset="0"/>
            </a:rPr>
            <a:t>of the firm that lays the foundation for its mission – “to” is a common word  </a:t>
          </a:r>
          <a:endParaRPr lang="en-US" sz="2400" kern="1200" dirty="0">
            <a:latin typeface="+mn-lt"/>
            <a:cs typeface="Times New Roman" pitchFamily="18" charset="0"/>
          </a:endParaRPr>
        </a:p>
      </dsp:txBody>
      <dsp:txXfrm>
        <a:off x="0" y="660206"/>
        <a:ext cx="7772400" cy="706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0FD0F4-7BF9-4157-A963-77469053F89A}" type="datetimeFigureOut">
              <a:rPr lang="en-US" smtClean="0"/>
              <a:pPr/>
              <a:t>9/10/2014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04462-9E32-4573-B3DE-B02ED0601481}" type="slidenum">
              <a:rPr lang="en-US" smtClean="0"/>
              <a:pPr/>
              <a:t>‹#›</a:t>
            </a:fld>
            <a:endParaRPr lang="en-US"/>
          </a:p>
        </p:txBody>
      </p:sp>
    </p:spTree>
    <p:extLst>
      <p:ext uri="{BB962C8B-B14F-4D97-AF65-F5344CB8AC3E}">
        <p14:creationId xmlns:p14="http://schemas.microsoft.com/office/powerpoint/2010/main" val="3792553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525F3-CFD6-4BBA-A626-60F71C23CDBF}" type="datetimeFigureOut">
              <a:rPr lang="en-US" smtClean="0"/>
              <a:pPr/>
              <a:t>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E02E5-0AB3-456D-87DB-05645708439C}" type="slidenum">
              <a:rPr lang="en-US" smtClean="0"/>
              <a:pPr/>
              <a:t>‹#›</a:t>
            </a:fld>
            <a:endParaRPr lang="en-US"/>
          </a:p>
        </p:txBody>
      </p:sp>
    </p:spTree>
    <p:extLst>
      <p:ext uri="{BB962C8B-B14F-4D97-AF65-F5344CB8AC3E}">
        <p14:creationId xmlns:p14="http://schemas.microsoft.com/office/powerpoint/2010/main" val="295825040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432"/>
      </a:spcBef>
      <a:buFont typeface="Arial" pitchFamily="34" charset="0"/>
      <a:buNone/>
      <a:defRPr sz="1200" kern="1200">
        <a:solidFill>
          <a:schemeClr val="tx1"/>
        </a:solidFill>
        <a:latin typeface="Arial" pitchFamily="34" charset="0"/>
        <a:ea typeface="+mn-ea"/>
        <a:cs typeface="Arial" pitchFamily="34" charset="0"/>
      </a:defRPr>
    </a:lvl1pPr>
    <a:lvl2pPr marL="4572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2pPr>
    <a:lvl3pPr marL="9144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3pPr>
    <a:lvl4pPr marL="13716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4pPr>
    <a:lvl5pPr marL="18288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hhe.com/ftrStrategy2e.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mn-ea"/>
                <a:cs typeface="Arial" pitchFamily="34" charset="0"/>
              </a:rPr>
              <a:t>Be sure to see experienced and newer versions of the Instructor’s Manual at</a:t>
            </a:r>
            <a:r>
              <a:rPr lang="en-US" sz="1200" b="0" i="0" kern="1200" smtClean="0">
                <a:solidFill>
                  <a:schemeClr val="tx1"/>
                </a:solidFill>
                <a:latin typeface="Arial" pitchFamily="34" charset="0"/>
                <a:ea typeface="+mn-ea"/>
                <a:cs typeface="Arial" pitchFamily="34" charset="0"/>
              </a:rPr>
              <a:t> </a:t>
            </a:r>
            <a:r>
              <a:rPr lang="en-US" b="1" smtClean="0">
                <a:latin typeface="Arial" pitchFamily="34" charset="0"/>
                <a:cs typeface="Arial" pitchFamily="34" charset="0"/>
                <a:hlinkClick r:id="rId3"/>
              </a:rPr>
              <a:t>http://www.mhhe.com/ftrStrategy2e.com </a:t>
            </a:r>
            <a:r>
              <a:rPr lang="en-US" sz="1200" b="0" i="0" kern="1200" smtClean="0">
                <a:solidFill>
                  <a:schemeClr val="tx1"/>
                </a:solidFill>
                <a:latin typeface="Arial" pitchFamily="34" charset="0"/>
                <a:ea typeface="+mn-ea"/>
                <a:cs typeface="Arial" pitchFamily="34" charset="0"/>
              </a:rPr>
              <a:t> </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a:t>
            </a:fld>
            <a:endParaRPr lang="en-US" dirty="0"/>
          </a:p>
        </p:txBody>
      </p:sp>
    </p:spTree>
    <p:extLst>
      <p:ext uri="{BB962C8B-B14F-4D97-AF65-F5344CB8AC3E}">
        <p14:creationId xmlns:p14="http://schemas.microsoft.com/office/powerpoint/2010/main" val="3756319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a:t>
            </a:r>
            <a:r>
              <a:rPr lang="en-US" baseline="0" dirty="0" smtClean="0"/>
              <a:t> </a:t>
            </a:r>
          </a:p>
          <a:p>
            <a:endParaRPr lang="en-US" baseline="0" dirty="0" smtClean="0"/>
          </a:p>
          <a:p>
            <a:r>
              <a:rPr lang="en-US" baseline="0" dirty="0" smtClean="0"/>
              <a:t>The IM has a couple of additional examples of companies using inspiring vision statements. Below is the summary of one. </a:t>
            </a:r>
          </a:p>
          <a:p>
            <a:endParaRPr lang="en-US" baseline="0" dirty="0" smtClean="0"/>
          </a:p>
          <a:p>
            <a:r>
              <a:rPr lang="en-US" sz="1200" kern="1200" baseline="0" dirty="0" smtClean="0">
                <a:solidFill>
                  <a:schemeClr val="tx1"/>
                </a:solidFill>
                <a:latin typeface="Arial" pitchFamily="34" charset="0"/>
                <a:ea typeface="+mn-ea"/>
                <a:cs typeface="Arial" pitchFamily="34" charset="0"/>
              </a:rPr>
              <a:t>When </a:t>
            </a:r>
            <a:r>
              <a:rPr lang="en-US" sz="1200" kern="1200" baseline="0" dirty="0" err="1" smtClean="0">
                <a:solidFill>
                  <a:schemeClr val="tx1"/>
                </a:solidFill>
                <a:latin typeface="Arial" pitchFamily="34" charset="0"/>
                <a:ea typeface="+mn-ea"/>
                <a:cs typeface="Arial" pitchFamily="34" charset="0"/>
              </a:rPr>
              <a:t>Facebook</a:t>
            </a:r>
            <a:r>
              <a:rPr lang="en-US" sz="1200" kern="1200" baseline="0" dirty="0" smtClean="0">
                <a:solidFill>
                  <a:schemeClr val="tx1"/>
                </a:solidFill>
                <a:latin typeface="Arial" pitchFamily="34" charset="0"/>
                <a:ea typeface="+mn-ea"/>
                <a:cs typeface="Arial" pitchFamily="34" charset="0"/>
              </a:rPr>
              <a:t> acquired </a:t>
            </a:r>
            <a:r>
              <a:rPr lang="en-US" sz="1200" kern="1200" baseline="0" dirty="0" err="1" smtClean="0">
                <a:solidFill>
                  <a:schemeClr val="tx1"/>
                </a:solidFill>
                <a:latin typeface="Arial" pitchFamily="34" charset="0"/>
                <a:ea typeface="+mn-ea"/>
                <a:cs typeface="Arial" pitchFamily="34" charset="0"/>
              </a:rPr>
              <a:t>Instagram</a:t>
            </a:r>
            <a:r>
              <a:rPr lang="en-US" sz="1200" kern="1200" baseline="0" dirty="0" smtClean="0">
                <a:solidFill>
                  <a:schemeClr val="tx1"/>
                </a:solidFill>
                <a:latin typeface="Arial" pitchFamily="34" charset="0"/>
                <a:ea typeface="+mn-ea"/>
                <a:cs typeface="Arial" pitchFamily="34" charset="0"/>
              </a:rPr>
              <a:t>, they sent Emily White to act as the new COO, charged with converting it from a</a:t>
            </a:r>
          </a:p>
          <a:p>
            <a:r>
              <a:rPr lang="en-US" sz="1200" kern="1200" baseline="0" dirty="0" smtClean="0">
                <a:solidFill>
                  <a:schemeClr val="tx1"/>
                </a:solidFill>
                <a:latin typeface="Arial" pitchFamily="34" charset="0"/>
                <a:ea typeface="+mn-ea"/>
                <a:cs typeface="Arial" pitchFamily="34" charset="0"/>
              </a:rPr>
              <a:t>revenue-less business into a profit center. One of her first steps was to target the CEO toward creating a vision for the firm</a:t>
            </a:r>
          </a:p>
          <a:p>
            <a:r>
              <a:rPr lang="en-US" sz="1200" kern="1200" baseline="0" dirty="0" smtClean="0">
                <a:solidFill>
                  <a:schemeClr val="tx1"/>
                </a:solidFill>
                <a:latin typeface="Arial" pitchFamily="34" charset="0"/>
                <a:ea typeface="+mn-ea"/>
                <a:cs typeface="Arial" pitchFamily="34" charset="0"/>
              </a:rPr>
              <a:t>to create an inspiring focus for advertisers, users, and employees. He came up with “to capture and share the world’s</a:t>
            </a:r>
          </a:p>
          <a:p>
            <a:r>
              <a:rPr lang="en-US" sz="1200" kern="1200" baseline="0" dirty="0" smtClean="0">
                <a:solidFill>
                  <a:schemeClr val="tx1"/>
                </a:solidFill>
                <a:latin typeface="Arial" pitchFamily="34" charset="0"/>
                <a:ea typeface="+mn-ea"/>
                <a:cs typeface="Arial" pitchFamily="34" charset="0"/>
              </a:rPr>
              <a:t>moments”. Ask students to evaluate this vision in terms of whether it will attract customers (advertisers) or users. How</a:t>
            </a:r>
          </a:p>
          <a:p>
            <a:r>
              <a:rPr lang="en-US" sz="1200" kern="1200" baseline="0" dirty="0" smtClean="0">
                <a:solidFill>
                  <a:schemeClr val="tx1"/>
                </a:solidFill>
                <a:latin typeface="Arial" pitchFamily="34" charset="0"/>
                <a:ea typeface="+mn-ea"/>
                <a:cs typeface="Arial" pitchFamily="34" charset="0"/>
              </a:rPr>
              <a:t>might it serve as a guide to employees about what they should or should not work on? See </a:t>
            </a:r>
            <a:r>
              <a:rPr lang="en-US" sz="1200" kern="1200" baseline="0" dirty="0" err="1" smtClean="0">
                <a:solidFill>
                  <a:schemeClr val="tx1"/>
                </a:solidFill>
                <a:latin typeface="Arial" pitchFamily="34" charset="0"/>
                <a:ea typeface="+mn-ea"/>
                <a:cs typeface="Arial" pitchFamily="34" charset="0"/>
              </a:rPr>
              <a:t>Instagram</a:t>
            </a:r>
            <a:r>
              <a:rPr lang="en-US" sz="1200" kern="1200" baseline="0" dirty="0" smtClean="0">
                <a:solidFill>
                  <a:schemeClr val="tx1"/>
                </a:solidFill>
                <a:latin typeface="Arial" pitchFamily="34" charset="0"/>
                <a:ea typeface="+mn-ea"/>
                <a:cs typeface="Arial" pitchFamily="34" charset="0"/>
              </a:rPr>
              <a:t> pictures itself making</a:t>
            </a:r>
          </a:p>
          <a:p>
            <a:r>
              <a:rPr lang="en-US" sz="1200" kern="1200" baseline="0" dirty="0" smtClean="0">
                <a:solidFill>
                  <a:schemeClr val="tx1"/>
                </a:solidFill>
                <a:latin typeface="Arial" pitchFamily="34" charset="0"/>
                <a:ea typeface="+mn-ea"/>
                <a:cs typeface="Arial" pitchFamily="34" charset="0"/>
              </a:rPr>
              <a:t>money </a:t>
            </a:r>
            <a:r>
              <a:rPr lang="en-US" sz="1200" i="1" kern="1200" baseline="0" dirty="0" smtClean="0">
                <a:solidFill>
                  <a:schemeClr val="tx1"/>
                </a:solidFill>
                <a:latin typeface="Arial" pitchFamily="34" charset="0"/>
                <a:ea typeface="+mn-ea"/>
                <a:cs typeface="Arial" pitchFamily="34" charset="0"/>
              </a:rPr>
              <a:t>Wall Street Journal 9/8/13 and video link is here: </a:t>
            </a:r>
          </a:p>
          <a:p>
            <a:r>
              <a:rPr lang="en-US" dirty="0" smtClean="0"/>
              <a:t>http://live.wsj.com/video/instagram-pictures-itself-making-money/59582BCE-0949-4E8D-A13F-25FF6C2FA2DD.html?KEYWORDS=instagram%23!59582BCE-0949-4E8D-A13F-25FF6C2FA2DD#!59582BCE-0949-4E8D-A13F-25FF6C2FA2DD</a:t>
            </a:r>
          </a:p>
          <a:p>
            <a:endParaRPr lang="en-US" dirty="0" smtClean="0"/>
          </a:p>
          <a:p>
            <a:endParaRPr lang="en-US" dirty="0" smtClean="0"/>
          </a:p>
          <a:p>
            <a:endParaRPr lang="en-US" i="0"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12</a:t>
            </a:fld>
            <a:endParaRPr lang="en-US"/>
          </a:p>
        </p:txBody>
      </p:sp>
    </p:spTree>
    <p:extLst>
      <p:ext uri="{BB962C8B-B14F-4D97-AF65-F5344CB8AC3E}">
        <p14:creationId xmlns:p14="http://schemas.microsoft.com/office/powerpoint/2010/main" val="3761334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sz="1200" dirty="0" smtClean="0">
                <a:latin typeface="Arial" pitchFamily="34" charset="0"/>
                <a:cs typeface="Arial" pitchFamily="34" charset="0"/>
              </a:rPr>
              <a:t>Instructors:</a:t>
            </a:r>
            <a:r>
              <a:rPr lang="en-US" sz="1200" baseline="0" dirty="0" smtClean="0">
                <a:latin typeface="Arial" pitchFamily="34" charset="0"/>
                <a:cs typeface="Arial" pitchFamily="34" charset="0"/>
              </a:rPr>
              <a:t> </a:t>
            </a:r>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endParaRPr lang="en-US" sz="1200" baseline="0" dirty="0" smtClean="0">
              <a:latin typeface="Arial" pitchFamily="34" charset="0"/>
              <a:cs typeface="Arial" pitchFamily="34" charset="0"/>
            </a:endParaRPr>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sz="1200" dirty="0" smtClean="0"/>
              <a:t>Intel Corporation illustrates a changing vision statement from product to customer-oriented, as evolving customer needs require adaption.</a:t>
            </a:r>
          </a:p>
          <a:p>
            <a:endParaRPr lang="en-US" dirty="0" smtClean="0">
              <a:latin typeface="Arial" pitchFamily="34" charset="0"/>
              <a:cs typeface="Arial" pitchFamily="34" charset="0"/>
            </a:endParaRPr>
          </a:p>
          <a:p>
            <a:r>
              <a:rPr lang="en-US" dirty="0" smtClean="0">
                <a:latin typeface="Arial" pitchFamily="34" charset="0"/>
                <a:cs typeface="Arial" pitchFamily="34" charset="0"/>
              </a:rPr>
              <a:t>Part of this shift was reflected by the hugely successful “Intel Inside” advertising campaign in the 1990s that made Intel a household name worldwide.</a:t>
            </a:r>
          </a:p>
          <a:p>
            <a:endParaRPr lang="en-US" dirty="0" smtClean="0">
              <a:latin typeface="Arial" pitchFamily="34" charset="0"/>
              <a:cs typeface="Arial" pitchFamily="34" charset="0"/>
            </a:endParaRPr>
          </a:p>
          <a:p>
            <a:r>
              <a:rPr lang="en-US" dirty="0" smtClean="0">
                <a:latin typeface="Arial" pitchFamily="34" charset="0"/>
                <a:cs typeface="Arial" pitchFamily="34" charset="0"/>
              </a:rPr>
              <a:t>Intel accomplished superior firm performance over decades through </a:t>
            </a:r>
            <a:r>
              <a:rPr lang="en-US" i="1" dirty="0" smtClean="0">
                <a:latin typeface="Arial" pitchFamily="34" charset="0"/>
                <a:cs typeface="Arial" pitchFamily="34" charset="0"/>
              </a:rPr>
              <a:t>continuous adaptations</a:t>
            </a:r>
            <a:r>
              <a:rPr lang="en-US" dirty="0" smtClean="0">
                <a:latin typeface="Arial" pitchFamily="34" charset="0"/>
                <a:cs typeface="Arial" pitchFamily="34" charset="0"/>
              </a:rPr>
              <a:t> to changing market realities. Its formal vision statement lagged behind the firm’s strategic transformations.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Intel regularly changed its vision statement </a:t>
            </a:r>
            <a:r>
              <a:rPr lang="en-US" i="1" dirty="0" smtClean="0">
                <a:latin typeface="Arial" pitchFamily="34" charset="0"/>
                <a:cs typeface="Arial" pitchFamily="34" charset="0"/>
              </a:rPr>
              <a:t>after</a:t>
            </a:r>
            <a:r>
              <a:rPr lang="en-US" dirty="0" smtClean="0">
                <a:latin typeface="Arial" pitchFamily="34" charset="0"/>
                <a:cs typeface="Arial" pitchFamily="34" charset="0"/>
              </a:rPr>
              <a:t> it had accomplished each successful transformation. In such a case, vision statements and firm performance are clearly not related to one another.</a:t>
            </a:r>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14</a:t>
            </a:fld>
            <a:endParaRPr lang="en-US"/>
          </a:p>
        </p:txBody>
      </p:sp>
    </p:spTree>
    <p:extLst>
      <p:ext uri="{BB962C8B-B14F-4D97-AF65-F5344CB8AC3E}">
        <p14:creationId xmlns:p14="http://schemas.microsoft.com/office/powerpoint/2010/main" val="278077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t>Instructors: </a:t>
            </a:r>
          </a:p>
          <a:p>
            <a:r>
              <a:rPr lang="en-US" dirty="0" smtClean="0"/>
              <a:t>The following discussion points are a summary of items brought out in the IM.</a:t>
            </a:r>
          </a:p>
          <a:p>
            <a:endParaRPr lang="en-US" dirty="0" smtClean="0"/>
          </a:p>
          <a:p>
            <a:r>
              <a:rPr lang="en-US" sz="1200" kern="1200" baseline="0" dirty="0" smtClean="0">
                <a:solidFill>
                  <a:schemeClr val="tx1"/>
                </a:solidFill>
                <a:latin typeface="Arial" pitchFamily="34" charset="0"/>
                <a:ea typeface="+mn-ea"/>
                <a:cs typeface="Arial" pitchFamily="34" charset="0"/>
              </a:rPr>
              <a:t>One example to show that firms with lax ethical values hurt more than their shareholders would be Bernie </a:t>
            </a:r>
            <a:r>
              <a:rPr lang="en-US" sz="1200" kern="1200" baseline="0" dirty="0" err="1" smtClean="0">
                <a:solidFill>
                  <a:schemeClr val="tx1"/>
                </a:solidFill>
                <a:latin typeface="Arial" pitchFamily="34" charset="0"/>
                <a:ea typeface="+mn-ea"/>
                <a:cs typeface="Arial" pitchFamily="34" charset="0"/>
              </a:rPr>
              <a:t>Madoff</a:t>
            </a:r>
            <a:r>
              <a:rPr lang="en-US" sz="1200" kern="1200" baseline="0" dirty="0" smtClean="0">
                <a:solidFill>
                  <a:schemeClr val="tx1"/>
                </a:solidFill>
                <a:latin typeface="Arial" pitchFamily="34" charset="0"/>
                <a:ea typeface="+mn-ea"/>
                <a:cs typeface="Arial" pitchFamily="34" charset="0"/>
              </a:rPr>
              <a:t>. Using a</a:t>
            </a:r>
          </a:p>
          <a:p>
            <a:r>
              <a:rPr lang="en-US" sz="1200" kern="1200" baseline="0" dirty="0" smtClean="0">
                <a:solidFill>
                  <a:schemeClr val="tx1"/>
                </a:solidFill>
                <a:latin typeface="Arial" pitchFamily="34" charset="0"/>
                <a:ea typeface="+mn-ea"/>
                <a:cs typeface="Arial" pitchFamily="34" charset="0"/>
              </a:rPr>
              <a:t>giant </a:t>
            </a:r>
            <a:r>
              <a:rPr lang="en-US" sz="1200" kern="1200" baseline="0" dirty="0" err="1" smtClean="0">
                <a:solidFill>
                  <a:schemeClr val="tx1"/>
                </a:solidFill>
                <a:latin typeface="Arial" pitchFamily="34" charset="0"/>
                <a:ea typeface="+mn-ea"/>
                <a:cs typeface="Arial" pitchFamily="34" charset="0"/>
              </a:rPr>
              <a:t>Ponzi</a:t>
            </a:r>
            <a:r>
              <a:rPr lang="en-US" sz="1200" kern="1200" baseline="0" dirty="0" smtClean="0">
                <a:solidFill>
                  <a:schemeClr val="tx1"/>
                </a:solidFill>
                <a:latin typeface="Arial" pitchFamily="34" charset="0"/>
                <a:ea typeface="+mn-ea"/>
                <a:cs typeface="Arial" pitchFamily="34" charset="0"/>
              </a:rPr>
              <a:t> scheme, he and several employees in his investment securities firm, defrauded high-profile institutional and individual investors such as bank HSBC, </a:t>
            </a:r>
            <a:r>
              <a:rPr lang="en-US" sz="1200" kern="1200" baseline="0" dirty="0" err="1" smtClean="0">
                <a:solidFill>
                  <a:schemeClr val="tx1"/>
                </a:solidFill>
                <a:latin typeface="Arial" pitchFamily="34" charset="0"/>
                <a:ea typeface="+mn-ea"/>
                <a:cs typeface="Arial" pitchFamily="34" charset="0"/>
              </a:rPr>
              <a:t>Banco</a:t>
            </a:r>
            <a:r>
              <a:rPr lang="en-US" sz="1200" kern="1200" baseline="0" dirty="0" smtClean="0">
                <a:solidFill>
                  <a:schemeClr val="tx1"/>
                </a:solidFill>
                <a:latin typeface="Arial" pitchFamily="34" charset="0"/>
                <a:ea typeface="+mn-ea"/>
                <a:cs typeface="Arial" pitchFamily="34" charset="0"/>
              </a:rPr>
              <a:t> Santander, Human Rights First, the International Olympic Committee, film producer and CEO of DreamWorks Animation Jeffrey Katzenberg, actor Kevin Bacon, and Nobel Peace Prize winner </a:t>
            </a:r>
            <a:r>
              <a:rPr lang="en-US" sz="1200" kern="1200" baseline="0" dirty="0" err="1" smtClean="0">
                <a:solidFill>
                  <a:schemeClr val="tx1"/>
                </a:solidFill>
                <a:latin typeface="Arial" pitchFamily="34" charset="0"/>
                <a:ea typeface="+mn-ea"/>
                <a:cs typeface="Arial" pitchFamily="34" charset="0"/>
              </a:rPr>
              <a:t>Elie</a:t>
            </a:r>
            <a:r>
              <a:rPr lang="en-US" sz="1200" kern="1200" baseline="0" dirty="0" smtClean="0">
                <a:solidFill>
                  <a:schemeClr val="tx1"/>
                </a:solidFill>
                <a:latin typeface="Arial" pitchFamily="34" charset="0"/>
                <a:ea typeface="+mn-ea"/>
                <a:cs typeface="Arial" pitchFamily="34" charset="0"/>
              </a:rPr>
              <a:t> Wiesel. </a:t>
            </a:r>
            <a:r>
              <a:rPr lang="en-US" sz="1200" kern="1200" baseline="0" dirty="0" err="1" smtClean="0">
                <a:solidFill>
                  <a:schemeClr val="tx1"/>
                </a:solidFill>
                <a:latin typeface="Arial" pitchFamily="34" charset="0"/>
                <a:ea typeface="+mn-ea"/>
                <a:cs typeface="Arial" pitchFamily="34" charset="0"/>
              </a:rPr>
              <a:t>Madoff’s</a:t>
            </a:r>
            <a:r>
              <a:rPr lang="en-US" sz="1200" kern="1200" baseline="0" dirty="0" smtClean="0">
                <a:solidFill>
                  <a:schemeClr val="tx1"/>
                </a:solidFill>
                <a:latin typeface="Arial" pitchFamily="34" charset="0"/>
                <a:ea typeface="+mn-ea"/>
                <a:cs typeface="Arial" pitchFamily="34" charset="0"/>
              </a:rPr>
              <a:t> fraud totaled an estimated $65 billion. He was sentenced to 150 years imprisonment and fines of more than $170 billion.(“Q&amp;A on </a:t>
            </a:r>
            <a:r>
              <a:rPr lang="en-US" sz="1200" kern="1200" baseline="0" dirty="0" err="1" smtClean="0">
                <a:solidFill>
                  <a:schemeClr val="tx1"/>
                </a:solidFill>
                <a:latin typeface="Arial" pitchFamily="34" charset="0"/>
                <a:ea typeface="+mn-ea"/>
                <a:cs typeface="Arial" pitchFamily="34" charset="0"/>
              </a:rPr>
              <a:t>Madoff</a:t>
            </a:r>
            <a:r>
              <a:rPr lang="en-US" sz="1200" kern="1200" baseline="0" dirty="0" smtClean="0">
                <a:solidFill>
                  <a:schemeClr val="tx1"/>
                </a:solidFill>
                <a:latin typeface="Arial" pitchFamily="34" charset="0"/>
                <a:ea typeface="+mn-ea"/>
                <a:cs typeface="Arial" pitchFamily="34" charset="0"/>
              </a:rPr>
              <a:t> case,” </a:t>
            </a:r>
            <a:r>
              <a:rPr lang="en-US" sz="1200" i="1" kern="1200" baseline="0" dirty="0" smtClean="0">
                <a:solidFill>
                  <a:schemeClr val="tx1"/>
                </a:solidFill>
                <a:latin typeface="Arial" pitchFamily="34" charset="0"/>
                <a:ea typeface="+mn-ea"/>
                <a:cs typeface="Arial" pitchFamily="34" charset="0"/>
              </a:rPr>
              <a:t>The Wall Street Journal, March 12, 2009.)</a:t>
            </a:r>
          </a:p>
          <a:p>
            <a:endParaRPr lang="en-US" sz="1200" i="1" kern="1200" baseline="0" dirty="0" smtClean="0">
              <a:solidFill>
                <a:schemeClr val="tx1"/>
              </a:solidFill>
              <a:latin typeface="Arial" pitchFamily="34" charset="0"/>
              <a:ea typeface="+mn-ea"/>
              <a:cs typeface="Arial" pitchFamily="34" charset="0"/>
            </a:endParaRPr>
          </a:p>
          <a:p>
            <a:r>
              <a:rPr lang="en-US" sz="1200" i="1" kern="1200" baseline="0" dirty="0" smtClean="0">
                <a:solidFill>
                  <a:schemeClr val="tx1"/>
                </a:solidFill>
                <a:latin typeface="Arial" pitchFamily="34" charset="0"/>
                <a:ea typeface="+mn-ea"/>
                <a:cs typeface="Arial" pitchFamily="34" charset="0"/>
              </a:rPr>
              <a:t>Another example: </a:t>
            </a:r>
          </a:p>
          <a:p>
            <a:r>
              <a:rPr lang="en-US" sz="1200" b="1" kern="1200" baseline="0" dirty="0" smtClean="0">
                <a:solidFill>
                  <a:schemeClr val="tx1"/>
                </a:solidFill>
                <a:latin typeface="Arial" pitchFamily="34" charset="0"/>
                <a:ea typeface="+mn-ea"/>
                <a:cs typeface="Arial" pitchFamily="34" charset="0"/>
              </a:rPr>
              <a:t>What responsibility do lower-level executives at Enron bear for not reporting questionable practices by the firms’</a:t>
            </a:r>
          </a:p>
          <a:p>
            <a:r>
              <a:rPr lang="en-US" sz="1200" b="1" kern="1200" baseline="0" dirty="0" smtClean="0">
                <a:solidFill>
                  <a:schemeClr val="tx1"/>
                </a:solidFill>
                <a:latin typeface="Arial" pitchFamily="34" charset="0"/>
                <a:ea typeface="+mn-ea"/>
                <a:cs typeface="Arial" pitchFamily="34" charset="0"/>
              </a:rPr>
              <a:t>leadership? </a:t>
            </a:r>
          </a:p>
          <a:p>
            <a:r>
              <a:rPr lang="en-US" sz="1200" kern="1200" baseline="0" dirty="0" smtClean="0">
                <a:solidFill>
                  <a:schemeClr val="tx1"/>
                </a:solidFill>
                <a:latin typeface="Arial" pitchFamily="34" charset="0"/>
                <a:ea typeface="+mn-ea"/>
                <a:cs typeface="Arial" pitchFamily="34" charset="0"/>
              </a:rPr>
              <a:t>With over 20,000 employees at Enron, and another 30,000 at Arthur Anderson, it is clear some people knew and did nothing about it</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15</a:t>
            </a:fld>
            <a:endParaRPr lang="en-US"/>
          </a:p>
        </p:txBody>
      </p:sp>
    </p:spTree>
    <p:extLst>
      <p:ext uri="{BB962C8B-B14F-4D97-AF65-F5344CB8AC3E}">
        <p14:creationId xmlns:p14="http://schemas.microsoft.com/office/powerpoint/2010/main" val="798147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34" charset="0"/>
                <a:ea typeface="+mn-ea"/>
                <a:cs typeface="Arial" pitchFamily="34" charset="0"/>
              </a:rPr>
              <a:t>Instructors: </a:t>
            </a:r>
          </a:p>
          <a:p>
            <a:endParaRPr lang="en-US" sz="1200" kern="1200" baseline="0" dirty="0" smtClean="0">
              <a:solidFill>
                <a:schemeClr val="tx1"/>
              </a:solidFill>
              <a:latin typeface="Arial" pitchFamily="34" charset="0"/>
              <a:ea typeface="+mn-ea"/>
              <a:cs typeface="Arial" pitchFamily="34" charset="0"/>
            </a:endParaRPr>
          </a:p>
          <a:p>
            <a:r>
              <a:rPr lang="en-US" sz="1200" kern="1200" baseline="0" dirty="0" smtClean="0">
                <a:solidFill>
                  <a:schemeClr val="tx1"/>
                </a:solidFill>
                <a:latin typeface="Arial" pitchFamily="34" charset="0"/>
                <a:ea typeface="+mn-ea"/>
                <a:cs typeface="Arial" pitchFamily="34" charset="0"/>
              </a:rPr>
              <a:t>This strategy highlight offers the opportunity to illustrate that a firm’s strategy is--and should be--constrained by its core values. These values guide a firm on strategies on which it should embark and strategies that it should avoid or abandon. It also does a nice job of illustrating that strategic planning involves many decisions that are legal but may not confirm </a:t>
            </a:r>
            <a:r>
              <a:rPr lang="en-US" sz="1200" kern="1200" baseline="0" smtClean="0">
                <a:solidFill>
                  <a:schemeClr val="tx1"/>
                </a:solidFill>
                <a:latin typeface="Arial" pitchFamily="34" charset="0"/>
                <a:ea typeface="+mn-ea"/>
                <a:cs typeface="Arial" pitchFamily="34" charset="0"/>
              </a:rPr>
              <a:t>to the firm’s </a:t>
            </a:r>
            <a:r>
              <a:rPr lang="en-US" sz="1200" kern="1200" baseline="0" dirty="0" smtClean="0">
                <a:solidFill>
                  <a:schemeClr val="tx1"/>
                </a:solidFill>
                <a:latin typeface="Arial" pitchFamily="34" charset="0"/>
                <a:ea typeface="+mn-ea"/>
                <a:cs typeface="Arial" pitchFamily="34" charset="0"/>
              </a:rPr>
              <a:t>ethical values.</a:t>
            </a:r>
            <a:endParaRPr lang="en-US" sz="11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16</a:t>
            </a:fld>
            <a:endParaRPr lang="en-US" dirty="0"/>
          </a:p>
        </p:txBody>
      </p:sp>
    </p:spTree>
    <p:extLst>
      <p:ext uri="{BB962C8B-B14F-4D97-AF65-F5344CB8AC3E}">
        <p14:creationId xmlns:p14="http://schemas.microsoft.com/office/powerpoint/2010/main" val="51285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p>
          <a:p>
            <a:endParaRPr lang="en-US" baseline="0" dirty="0" smtClean="0">
              <a:latin typeface="Arial" pitchFamily="34" charset="0"/>
              <a:cs typeface="Arial" pitchFamily="34" charset="0"/>
            </a:endParaRPr>
          </a:p>
          <a:p>
            <a:r>
              <a:rPr lang="en-US" baseline="0" dirty="0" smtClean="0">
                <a:latin typeface="Arial" pitchFamily="34" charset="0"/>
                <a:cs typeface="Arial" pitchFamily="34" charset="0"/>
              </a:rPr>
              <a:t>The text provides a number of examples of leaders at both the positive and negative end of the performance scale. In the IM there a couple of more detailed examples. One of these is summarized below. </a:t>
            </a:r>
          </a:p>
          <a:p>
            <a:endParaRPr lang="en-US"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Consider the situation at </a:t>
            </a:r>
            <a:r>
              <a:rPr lang="en-US" sz="1200" b="0" i="0" u="none" strike="noStrike" kern="1200" baseline="0" dirty="0" err="1" smtClean="0">
                <a:solidFill>
                  <a:schemeClr val="tx1"/>
                </a:solidFill>
                <a:latin typeface="Arial" pitchFamily="34" charset="0"/>
                <a:ea typeface="+mn-ea"/>
                <a:cs typeface="Arial" pitchFamily="34" charset="0"/>
              </a:rPr>
              <a:t>JCPenney</a:t>
            </a:r>
            <a:r>
              <a:rPr lang="en-US" sz="1200" b="0" i="0" u="none" strike="noStrike" kern="1200" baseline="0" dirty="0" smtClean="0">
                <a:solidFill>
                  <a:schemeClr val="tx1"/>
                </a:solidFill>
                <a:latin typeface="Arial" pitchFamily="34" charset="0"/>
                <a:ea typeface="+mn-ea"/>
                <a:cs typeface="Arial" pitchFamily="34" charset="0"/>
              </a:rPr>
              <a:t> in 2011-2013 (see Investor William </a:t>
            </a:r>
            <a:r>
              <a:rPr lang="en-US" sz="1200" b="0" i="0" u="none" strike="noStrike" kern="1200" baseline="0" dirty="0" err="1" smtClean="0">
                <a:solidFill>
                  <a:schemeClr val="tx1"/>
                </a:solidFill>
                <a:latin typeface="Arial" pitchFamily="34" charset="0"/>
                <a:ea typeface="+mn-ea"/>
                <a:cs typeface="Arial" pitchFamily="34" charset="0"/>
              </a:rPr>
              <a:t>Ackmann</a:t>
            </a:r>
            <a:r>
              <a:rPr lang="en-US" sz="1200" b="0" i="0" u="none" strike="noStrike" kern="1200" baseline="0" dirty="0" smtClean="0">
                <a:solidFill>
                  <a:schemeClr val="tx1"/>
                </a:solidFill>
                <a:latin typeface="Arial" pitchFamily="34" charset="0"/>
                <a:ea typeface="+mn-ea"/>
                <a:cs typeface="Arial" pitchFamily="34" charset="0"/>
              </a:rPr>
              <a:t> targets </a:t>
            </a:r>
            <a:r>
              <a:rPr lang="en-US" sz="1200" b="0" i="0" u="none" strike="noStrike" kern="1200" baseline="0" dirty="0" err="1" smtClean="0">
                <a:solidFill>
                  <a:schemeClr val="tx1"/>
                </a:solidFill>
                <a:latin typeface="Arial" pitchFamily="34" charset="0"/>
                <a:ea typeface="+mn-ea"/>
                <a:cs typeface="Arial" pitchFamily="34" charset="0"/>
              </a:rPr>
              <a:t>JCPenney</a:t>
            </a:r>
            <a:r>
              <a:rPr lang="en-US" sz="1200" b="0" i="0" u="none" strike="noStrike" kern="1200" baseline="0" dirty="0" smtClean="0">
                <a:solidFill>
                  <a:schemeClr val="tx1"/>
                </a:solidFill>
                <a:latin typeface="Arial" pitchFamily="34" charset="0"/>
                <a:ea typeface="+mn-ea"/>
                <a:cs typeface="Arial" pitchFamily="34" charset="0"/>
              </a:rPr>
              <a:t> CEO Wall Street</a:t>
            </a:r>
          </a:p>
          <a:p>
            <a:r>
              <a:rPr lang="en-US" sz="1200" b="0" i="0" u="none" strike="noStrike" kern="1200" baseline="0" dirty="0" smtClean="0">
                <a:solidFill>
                  <a:schemeClr val="tx1"/>
                </a:solidFill>
                <a:latin typeface="Arial" pitchFamily="34" charset="0"/>
                <a:ea typeface="+mn-ea"/>
                <a:cs typeface="Arial" pitchFamily="34" charset="0"/>
              </a:rPr>
              <a:t>Journal 8/8/13; Penney wounded by deep staff cuts Wall Street Journal 4/14/13; and a video). Ron Johnson was brought in</a:t>
            </a:r>
          </a:p>
          <a:p>
            <a:r>
              <a:rPr lang="en-US" sz="1200" b="0" i="0" u="none" strike="noStrike" kern="1200" baseline="0" dirty="0" smtClean="0">
                <a:solidFill>
                  <a:schemeClr val="tx1"/>
                </a:solidFill>
                <a:latin typeface="Arial" pitchFamily="34" charset="0"/>
                <a:ea typeface="+mn-ea"/>
                <a:cs typeface="Arial" pitchFamily="34" charset="0"/>
              </a:rPr>
              <a:t>to save JCP from sharply declining competitiveness. He completely re-envisioned the firm’s strategy, customer</a:t>
            </a:r>
          </a:p>
          <a:p>
            <a:r>
              <a:rPr lang="en-US" sz="1200" b="0" i="0" u="none" strike="noStrike" kern="1200" baseline="0" dirty="0" smtClean="0">
                <a:solidFill>
                  <a:schemeClr val="tx1"/>
                </a:solidFill>
                <a:latin typeface="Arial" pitchFamily="34" charset="0"/>
                <a:ea typeface="+mn-ea"/>
                <a:cs typeface="Arial" pitchFamily="34" charset="0"/>
              </a:rPr>
              <a:t>experience, store layout, and pricing position. He closed underperforming stores and retrained/replaced staff. Sadly, he lost</a:t>
            </a:r>
          </a:p>
          <a:p>
            <a:r>
              <a:rPr lang="en-US" sz="1200" b="0" i="0" u="none" strike="noStrike" kern="1200" baseline="0" dirty="0" smtClean="0">
                <a:solidFill>
                  <a:schemeClr val="tx1"/>
                </a:solidFill>
                <a:latin typeface="Arial" pitchFamily="34" charset="0"/>
                <a:ea typeface="+mn-ea"/>
                <a:cs typeface="Arial" pitchFamily="34" charset="0"/>
              </a:rPr>
              <a:t>even more customers in the process. The board of directors fired him and brought back the previous CEO (who had been</a:t>
            </a:r>
          </a:p>
          <a:p>
            <a:r>
              <a:rPr lang="en-US" sz="1200" b="0" i="0" u="none" strike="noStrike" kern="1200" baseline="0" dirty="0" smtClean="0">
                <a:solidFill>
                  <a:schemeClr val="tx1"/>
                </a:solidFill>
                <a:latin typeface="Arial" pitchFamily="34" charset="0"/>
                <a:ea typeface="+mn-ea"/>
                <a:cs typeface="Arial" pitchFamily="34" charset="0"/>
              </a:rPr>
              <a:t>replaced due to under-performance).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How did Ron Johnson’s previous experience and perspectives gained as head of Apple’s retail operations shape his strategic thinking at JCP?</a:t>
            </a:r>
            <a:endParaRPr lang="en-US" dirty="0" smtClean="0">
              <a:latin typeface="Arial" pitchFamily="34" charset="0"/>
              <a:cs typeface="Arial" pitchFamily="34" charset="0"/>
            </a:endParaRPr>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17</a:t>
            </a:fld>
            <a:endParaRPr lang="en-US"/>
          </a:p>
        </p:txBody>
      </p:sp>
    </p:spTree>
    <p:extLst>
      <p:ext uri="{BB962C8B-B14F-4D97-AF65-F5344CB8AC3E}">
        <p14:creationId xmlns:p14="http://schemas.microsoft.com/office/powerpoint/2010/main" val="550296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19</a:t>
            </a:fld>
            <a:endParaRPr lang="en-US"/>
          </a:p>
        </p:txBody>
      </p:sp>
    </p:spTree>
    <p:extLst>
      <p:ext uri="{BB962C8B-B14F-4D97-AF65-F5344CB8AC3E}">
        <p14:creationId xmlns:p14="http://schemas.microsoft.com/office/powerpoint/2010/main" val="1126296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Jim Collins found consistent patterns of leadership among the companies he studied, as pictured in the </a:t>
            </a:r>
            <a:r>
              <a:rPr lang="en-US" b="1" dirty="0" smtClean="0">
                <a:solidFill>
                  <a:srgbClr val="FF0000"/>
                </a:solidFill>
                <a:latin typeface="Arial" pitchFamily="34" charset="0"/>
                <a:cs typeface="Arial" pitchFamily="34" charset="0"/>
              </a:rPr>
              <a:t>Level-5 leadership pyramid</a:t>
            </a:r>
            <a:r>
              <a:rPr lang="en-US" dirty="0" smtClean="0">
                <a:solidFill>
                  <a:srgbClr val="FF0000"/>
                </a:solidFill>
                <a:latin typeface="Arial" pitchFamily="34" charset="0"/>
                <a:cs typeface="Arial" pitchFamily="34" charset="0"/>
              </a:rPr>
              <a:t> in </a:t>
            </a:r>
            <a:r>
              <a:rPr lang="en-US" b="1" dirty="0" smtClean="0">
                <a:solidFill>
                  <a:srgbClr val="FF0000"/>
                </a:solidFill>
                <a:latin typeface="Arial" pitchFamily="34" charset="0"/>
                <a:cs typeface="Arial" pitchFamily="34" charset="0"/>
              </a:rPr>
              <a:t>Exhibit 2.4.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The pyramid is a conceptual framework that shows leadership progression through five distinct, sequential levels. Collins found that all the companies he identified as </a:t>
            </a:r>
            <a:r>
              <a:rPr lang="en-US" i="1" dirty="0" smtClean="0">
                <a:latin typeface="Arial" pitchFamily="34" charset="0"/>
                <a:cs typeface="Arial" pitchFamily="34" charset="0"/>
              </a:rPr>
              <a:t>great</a:t>
            </a:r>
            <a:r>
              <a:rPr lang="en-US" dirty="0" smtClean="0">
                <a:latin typeface="Arial" pitchFamily="34" charset="0"/>
                <a:cs typeface="Arial" pitchFamily="34" charset="0"/>
              </a:rPr>
              <a:t> were led by Level-5 executives. </a:t>
            </a:r>
          </a:p>
          <a:p>
            <a:endParaRPr lang="en-US" b="1" dirty="0" smtClean="0">
              <a:latin typeface="Arial" pitchFamily="34" charset="0"/>
              <a:cs typeface="Arial" pitchFamily="34" charset="0"/>
            </a:endParaRPr>
          </a:p>
          <a:p>
            <a:pPr>
              <a:spcBef>
                <a:spcPts val="0"/>
              </a:spcBef>
            </a:pPr>
            <a:endParaRPr lang="en-US" sz="800" dirty="0" smtClean="0"/>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20</a:t>
            </a:fld>
            <a:endParaRPr lang="en-US"/>
          </a:p>
        </p:txBody>
      </p:sp>
    </p:spTree>
    <p:extLst>
      <p:ext uri="{BB962C8B-B14F-4D97-AF65-F5344CB8AC3E}">
        <p14:creationId xmlns:p14="http://schemas.microsoft.com/office/powerpoint/2010/main" val="4028446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Instructors:</a:t>
            </a:r>
            <a:r>
              <a:rPr lang="en-US" baseline="0" dirty="0" smtClean="0"/>
              <a:t> </a:t>
            </a:r>
          </a:p>
          <a:p>
            <a:endParaRPr lang="en-US" baseline="0"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strategy across levels (LO 2-5). </a:t>
            </a:r>
            <a:endParaRPr lang="en-US" dirty="0" smtClean="0"/>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22</a:t>
            </a:fld>
            <a:endParaRPr lang="en-US" dirty="0"/>
          </a:p>
        </p:txBody>
      </p:sp>
    </p:spTree>
    <p:extLst>
      <p:ext uri="{BB962C8B-B14F-4D97-AF65-F5344CB8AC3E}">
        <p14:creationId xmlns:p14="http://schemas.microsoft.com/office/powerpoint/2010/main" val="975631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24</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endParaRPr lang="en-US" dirty="0" smtClean="0">
              <a:latin typeface="Arial" pitchFamily="34" charset="0"/>
              <a:cs typeface="Arial" pitchFamily="34" charset="0"/>
            </a:endParaRPr>
          </a:p>
          <a:p>
            <a:pPr fontAlgn="ctr"/>
            <a:endParaRPr lang="en-US" dirty="0" smtClean="0">
              <a:latin typeface="Arial" pitchFamily="34" charset="0"/>
              <a:cs typeface="Arial" pitchFamily="34" charset="0"/>
            </a:endParaRPr>
          </a:p>
          <a:p>
            <a:pPr fontAlgn="ctr"/>
            <a:r>
              <a:rPr lang="en-US" dirty="0" smtClean="0">
                <a:latin typeface="Arial" pitchFamily="34" charset="0"/>
                <a:cs typeface="Arial" pitchFamily="34" charset="0"/>
              </a:rPr>
              <a:t>As the text notes,</a:t>
            </a:r>
            <a:r>
              <a:rPr lang="en-US" baseline="0" dirty="0" smtClean="0">
                <a:latin typeface="Arial" pitchFamily="34" charset="0"/>
                <a:cs typeface="Arial" pitchFamily="34" charset="0"/>
              </a:rPr>
              <a:t> </a:t>
            </a:r>
            <a:r>
              <a:rPr lang="en-US" dirty="0" smtClean="0">
                <a:latin typeface="Arial" pitchFamily="34" charset="0"/>
                <a:cs typeface="Arial" pitchFamily="34" charset="0"/>
              </a:rPr>
              <a:t>Apple's Steve Jobs was one of the few successful tech companies using a top-down strategic-planning process. He felt that he knew best what the next big thing should be. Under his top-down, autocratic leadership, Apple did not engage in market research, because Jobs firmly believed that “people don't know what they want until you show it to them.” </a:t>
            </a:r>
          </a:p>
          <a:p>
            <a:pPr fontAlgn="ctr"/>
            <a:endParaRPr lang="en-US" dirty="0" smtClean="0">
              <a:latin typeface="Arial" pitchFamily="34" charset="0"/>
              <a:cs typeface="Arial" pitchFamily="34" charset="0"/>
            </a:endParaRPr>
          </a:p>
          <a:p>
            <a:pPr fontAlgn="ctr"/>
            <a:r>
              <a:rPr lang="en-US" dirty="0" smtClean="0">
                <a:latin typeface="Arial" pitchFamily="34" charset="0"/>
                <a:cs typeface="Arial" pitchFamily="34" charset="0"/>
              </a:rPr>
              <a:t>However</a:t>
            </a:r>
            <a:r>
              <a:rPr lang="en-US" baseline="0" dirty="0" smtClean="0">
                <a:latin typeface="Arial" pitchFamily="34" charset="0"/>
                <a:cs typeface="Arial" pitchFamily="34" charset="0"/>
              </a:rPr>
              <a:t> s</a:t>
            </a:r>
            <a:r>
              <a:rPr lang="en-US" dirty="0" smtClean="0">
                <a:latin typeface="Arial" pitchFamily="34" charset="0"/>
                <a:cs typeface="Arial" pitchFamily="34" charset="0"/>
              </a:rPr>
              <a:t>ince Jobs’ death, Apple’s strategy process has become more flexible under its new CEO Tim Cook; the company is now trying to incorporate the possibilities of different future scenarios and bottom-up strategic initiatives. </a:t>
            </a: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25</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Instructors: Below is a brief chapter</a:t>
            </a:r>
            <a:r>
              <a:rPr lang="en-US" baseline="0" dirty="0" smtClean="0"/>
              <a:t> summary from the IM</a:t>
            </a:r>
            <a:endParaRPr lang="en-US" dirty="0" smtClean="0"/>
          </a:p>
          <a:p>
            <a:endParaRPr lang="en-US" dirty="0" smtClean="0"/>
          </a:p>
          <a:p>
            <a:pPr algn="l"/>
            <a:r>
              <a:rPr lang="en-US" sz="1200" baseline="0" dirty="0" smtClean="0">
                <a:latin typeface="TimesNewRomanPSMT"/>
              </a:rPr>
              <a:t>Chapter 2 begins with a discussion of the role of vision, mission, and values in strategic </a:t>
            </a:r>
            <a:r>
              <a:rPr lang="en-US" sz="1200" baseline="0" dirty="0" err="1" smtClean="0">
                <a:latin typeface="TimesNewRomanPSMT"/>
              </a:rPr>
              <a:t>management.Vision</a:t>
            </a:r>
            <a:r>
              <a:rPr lang="en-US" sz="1200" baseline="0" dirty="0" smtClean="0">
                <a:latin typeface="TimesNewRomanPSMT"/>
              </a:rPr>
              <a:t> statements are covered in more detail with a particular emphasis on customer- versus product-oriented visions. Next, we expand upon the topic of corporate social responsibility from Chapter 1 with a discussion on firm ethical values. Not only do firms need to make a profit, but they also need to do so by doing good. This topic is reinforced in the Chapter Case (PepsiCo) and in Strategy Highlight 2.1 (Merck). The</a:t>
            </a:r>
          </a:p>
          <a:p>
            <a:pPr algn="l"/>
            <a:r>
              <a:rPr lang="en-US" sz="1200" baseline="0" dirty="0" smtClean="0">
                <a:latin typeface="TimesNewRomanPSMT"/>
              </a:rPr>
              <a:t>chapter addresses the roles of a strategic leader must fulfill successfully lead the company and achieve its strategic objectives to discusses Level 5 leadership theory. Finally, the chapter includes a description of three different processes used to “make”</a:t>
            </a:r>
          </a:p>
          <a:p>
            <a:pPr algn="l"/>
            <a:r>
              <a:rPr lang="en-US" sz="1200" baseline="0" dirty="0" smtClean="0">
                <a:latin typeface="TimesNewRomanPSMT"/>
              </a:rPr>
              <a:t>strategy. A top-down focused strategic planning process, a future-oriented scenario planning process and a participative planned emergence process are all compared and contrasted. Strategy Highlight 2.2 (Starbucks) illustrates planned emergence.</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a:t>
            </a:fld>
            <a:endParaRPr lang="en-US"/>
          </a:p>
        </p:txBody>
      </p:sp>
    </p:spTree>
    <p:extLst>
      <p:ext uri="{BB962C8B-B14F-4D97-AF65-F5344CB8AC3E}">
        <p14:creationId xmlns:p14="http://schemas.microsoft.com/office/powerpoint/2010/main" val="2757448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ctr"/>
            <a:r>
              <a:rPr lang="en-US" dirty="0" smtClean="0"/>
              <a:t>Instructors:</a:t>
            </a:r>
            <a:r>
              <a:rPr lang="en-US" baseline="0" dirty="0" smtClean="0"/>
              <a:t> </a:t>
            </a:r>
          </a:p>
          <a:p>
            <a:pPr fontAlgn="ctr"/>
            <a:endParaRPr lang="en-US" baseline="0" dirty="0" smtClean="0"/>
          </a:p>
          <a:p>
            <a:pPr fontAlgn="ctr"/>
            <a:r>
              <a:rPr lang="en-US" baseline="0" dirty="0" smtClean="0"/>
              <a:t>The following is a discussion question from the end of chapter material relevant to this subject of the chapter. It is important for students to give some thought to the appropriate context for the three different ways to formulate strategy. </a:t>
            </a:r>
          </a:p>
          <a:p>
            <a:pPr fontAlgn="ctr"/>
            <a:endParaRPr lang="en-US" baseline="0" dirty="0" smtClean="0"/>
          </a:p>
          <a:p>
            <a:r>
              <a:rPr lang="en-US" sz="1200" b="1" i="0" u="none" strike="noStrike" kern="1200" baseline="0" dirty="0" smtClean="0">
                <a:solidFill>
                  <a:schemeClr val="tx1"/>
                </a:solidFill>
                <a:latin typeface="Arial" pitchFamily="34" charset="0"/>
                <a:ea typeface="+mn-ea"/>
                <a:cs typeface="Arial" pitchFamily="34" charset="0"/>
              </a:rPr>
              <a:t>Identify an industry that is undergoing intense competition or is being featured in the business press. Discuss how</a:t>
            </a:r>
          </a:p>
          <a:p>
            <a:r>
              <a:rPr lang="en-US" sz="1200" b="1" i="0" u="none" strike="noStrike" kern="1200" baseline="0" dirty="0" smtClean="0">
                <a:solidFill>
                  <a:schemeClr val="tx1"/>
                </a:solidFill>
                <a:latin typeface="Arial" pitchFamily="34" charset="0"/>
                <a:ea typeface="+mn-ea"/>
                <a:cs typeface="Arial" pitchFamily="34" charset="0"/>
              </a:rPr>
              <a:t>scenario planning might be used by competitors to prepare for future events. Can some industries benefit more than</a:t>
            </a:r>
          </a:p>
          <a:p>
            <a:r>
              <a:rPr lang="en-US" sz="1200" b="1" i="0" u="none" strike="noStrike" kern="1200" baseline="0" dirty="0" smtClean="0">
                <a:solidFill>
                  <a:schemeClr val="tx1"/>
                </a:solidFill>
                <a:latin typeface="Arial" pitchFamily="34" charset="0"/>
                <a:ea typeface="+mn-ea"/>
                <a:cs typeface="Arial" pitchFamily="34" charset="0"/>
              </a:rPr>
              <a:t>others from this type of process? Explain why.</a:t>
            </a:r>
          </a:p>
          <a:p>
            <a:r>
              <a:rPr lang="en-US" sz="1200" b="0" i="0" u="none" strike="noStrike" kern="1200" baseline="0" dirty="0" smtClean="0">
                <a:solidFill>
                  <a:schemeClr val="tx1"/>
                </a:solidFill>
                <a:latin typeface="Arial" pitchFamily="34" charset="0"/>
                <a:ea typeface="+mn-ea"/>
                <a:cs typeface="Arial" pitchFamily="34" charset="0"/>
              </a:rPr>
              <a:t>Industries that by their nature need to make “big bets” are often users of scenario planning. This would include the oil</a:t>
            </a:r>
          </a:p>
          <a:p>
            <a:r>
              <a:rPr lang="en-US" sz="1200" b="0" i="0" u="none" strike="noStrike" kern="1200" baseline="0" dirty="0" smtClean="0">
                <a:solidFill>
                  <a:schemeClr val="tx1"/>
                </a:solidFill>
                <a:latin typeface="Arial" pitchFamily="34" charset="0"/>
                <a:ea typeface="+mn-ea"/>
                <a:cs typeface="Arial" pitchFamily="34" charset="0"/>
              </a:rPr>
              <a:t>industries. It would also include other major extraction companies (Alcoa, for example) and capital intensive industries</a:t>
            </a:r>
          </a:p>
          <a:p>
            <a:r>
              <a:rPr lang="en-US" sz="1200" b="0" i="0" u="none" strike="noStrike" kern="1200" baseline="0" dirty="0" smtClean="0">
                <a:solidFill>
                  <a:schemeClr val="tx1"/>
                </a:solidFill>
                <a:latin typeface="Arial" pitchFamily="34" charset="0"/>
                <a:ea typeface="+mn-ea"/>
                <a:cs typeface="Arial" pitchFamily="34" charset="0"/>
              </a:rPr>
              <a:t>such as semiconductors (Intel). These firms must make major investments around the globe to be successful in their</a:t>
            </a:r>
          </a:p>
          <a:p>
            <a:r>
              <a:rPr lang="en-US" sz="1200" b="0" i="0" u="none" strike="noStrike" kern="1200" baseline="0" dirty="0" smtClean="0">
                <a:solidFill>
                  <a:schemeClr val="tx1"/>
                </a:solidFill>
                <a:latin typeface="Arial" pitchFamily="34" charset="0"/>
                <a:ea typeface="+mn-ea"/>
                <a:cs typeface="Arial" pitchFamily="34" charset="0"/>
              </a:rPr>
              <a:t>industries. Scenario planning can help them with boundary conditions on their choices.</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27</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smtClean="0">
              <a:latin typeface="Arial" pitchFamily="34" charset="0"/>
              <a:cs typeface="Arial" pitchFamily="34" charset="0"/>
            </a:endParaRPr>
          </a:p>
          <a:p>
            <a:pPr fontAlgn="ct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29</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30</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31</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r>
              <a:rPr lang="en-US" baseline="0" dirty="0" smtClean="0"/>
              <a:t> </a:t>
            </a:r>
          </a:p>
          <a:p>
            <a:endParaRPr lang="en-US" baseline="0"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case exercise on this section of the textbook. It builds student confidence on emergent strategy using a short case about 3M (LO 2-6). </a:t>
            </a:r>
            <a:endParaRPr lang="en-US" dirty="0" smtClean="0"/>
          </a:p>
          <a:p>
            <a:pPr fontAlgn="ctr"/>
            <a:endParaRPr lang="en-US" dirty="0" smtClean="0">
              <a:latin typeface="Arial" pitchFamily="34" charset="0"/>
              <a:cs typeface="Arial" pitchFamily="34" charset="0"/>
            </a:endParaRPr>
          </a:p>
          <a:p>
            <a:pPr fontAlgn="ct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32</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34</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200" dirty="0" smtClean="0">
                <a:latin typeface="Arial" pitchFamily="34" charset="0"/>
                <a:cs typeface="Arial" pitchFamily="34" charset="0"/>
              </a:rPr>
              <a:t>Instructors: </a:t>
            </a:r>
          </a:p>
          <a:p>
            <a:pPr marL="0" marR="0" indent="0" algn="l" defTabSz="914400" rtl="0" eaLnBrk="0" fontAlgn="base" latinLnBrk="0" hangingPunct="0">
              <a:lnSpc>
                <a:spcPct val="100000"/>
              </a:lnSpc>
              <a:spcBef>
                <a:spcPct val="0"/>
              </a:spcBef>
              <a:spcAft>
                <a:spcPct val="0"/>
              </a:spcAft>
              <a:buClrTx/>
              <a:buSzTx/>
              <a:buFontTx/>
              <a:buNone/>
              <a:tabLst/>
              <a:defRPr/>
            </a:pPr>
            <a:endParaRPr lang="en-US" sz="1200" dirty="0" smtClean="0">
              <a:latin typeface="Arial" pitchFamily="34" charset="0"/>
              <a:cs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sz="1200" dirty="0" smtClean="0">
                <a:latin typeface="Arial" pitchFamily="34" charset="0"/>
                <a:cs typeface="Arial" pitchFamily="34" charset="0"/>
              </a:rPr>
              <a:t>This Strategy Highlight illustrates that successful emergent strategies are sometimes the result of </a:t>
            </a:r>
            <a:r>
              <a:rPr lang="en-US" sz="1200" i="1" dirty="0" smtClean="0">
                <a:latin typeface="Arial" pitchFamily="34" charset="0"/>
                <a:cs typeface="Arial" pitchFamily="34" charset="0"/>
              </a:rPr>
              <a:t>serendipity</a:t>
            </a:r>
            <a:r>
              <a:rPr lang="en-US" sz="1200" dirty="0" smtClean="0">
                <a:latin typeface="Arial" pitchFamily="34" charset="0"/>
                <a:cs typeface="Arial" pitchFamily="34" charset="0"/>
              </a:rPr>
              <a:t> combined with </a:t>
            </a:r>
            <a:r>
              <a:rPr lang="en-US" sz="1200" i="1" dirty="0" smtClean="0">
                <a:latin typeface="Arial" pitchFamily="34" charset="0"/>
                <a:cs typeface="Arial" pitchFamily="34" charset="0"/>
              </a:rPr>
              <a:t>autonomous actions </a:t>
            </a:r>
            <a:r>
              <a:rPr lang="en-US" sz="1200" dirty="0" smtClean="0">
                <a:latin typeface="Arial" pitchFamily="34" charset="0"/>
                <a:cs typeface="Arial" pitchFamily="34" charset="0"/>
              </a:rPr>
              <a:t>of mid and lower-level employees. </a:t>
            </a:r>
          </a:p>
          <a:p>
            <a:pPr>
              <a:spcBef>
                <a:spcPct val="0"/>
              </a:spcBef>
              <a:defRPr/>
            </a:pPr>
            <a:endParaRPr lang="en-US" sz="1200" dirty="0" smtClean="0">
              <a:latin typeface="Arial" pitchFamily="34" charset="0"/>
              <a:cs typeface="Arial" pitchFamily="34" charset="0"/>
            </a:endParaRPr>
          </a:p>
          <a:p>
            <a:pPr>
              <a:spcBef>
                <a:spcPct val="0"/>
              </a:spcBef>
              <a:defRPr/>
            </a:pPr>
            <a:endParaRPr lang="en-US" dirty="0" smtClean="0">
              <a:latin typeface="Arial" pitchFamily="34" charset="0"/>
              <a:cs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0"/>
              </a:spcBef>
              <a:spcAft>
                <a:spcPct val="0"/>
              </a:spcAft>
              <a:buClrTx/>
              <a:buSzTx/>
              <a:buFontTx/>
              <a:buNone/>
              <a:tabLst/>
              <a:defRPr/>
            </a:pPr>
            <a:endParaRPr lang="en-US" sz="1200" dirty="0" smtClean="0">
              <a:latin typeface="Arial" pitchFamily="34" charset="0"/>
              <a:cs typeface="Arial" pitchFamily="34" charset="0"/>
            </a:endParaRPr>
          </a:p>
          <a:p>
            <a:pPr>
              <a:spcBef>
                <a:spcPct val="0"/>
              </a:spcBef>
              <a:defRPr/>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35</a:t>
            </a:fld>
            <a:endParaRPr lang="en-US"/>
          </a:p>
        </p:txBody>
      </p:sp>
    </p:spTree>
    <p:extLst>
      <p:ext uri="{BB962C8B-B14F-4D97-AF65-F5344CB8AC3E}">
        <p14:creationId xmlns:p14="http://schemas.microsoft.com/office/powerpoint/2010/main" val="2871250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latin typeface="Arial" pitchFamily="34" charset="0"/>
                <a:cs typeface="Arial" pitchFamily="34" charset="0"/>
              </a:rPr>
              <a:t>Instructors: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Below is an</a:t>
            </a:r>
            <a:r>
              <a:rPr lang="en-US" baseline="0" dirty="0" smtClean="0">
                <a:latin typeface="Arial" pitchFamily="34" charset="0"/>
                <a:cs typeface="Arial" pitchFamily="34" charset="0"/>
              </a:rPr>
              <a:t> end of chapter suggested small group activity if you would like the students to work through some of the issues associated with this bottom-up approach.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End of Chapter Small Group Exercise 2</a:t>
            </a:r>
          </a:p>
          <a:p>
            <a:r>
              <a:rPr lang="en-US" sz="1200" b="1" i="0" u="none" strike="noStrike" kern="1200" baseline="0" dirty="0" smtClean="0">
                <a:solidFill>
                  <a:schemeClr val="tx1"/>
                </a:solidFill>
                <a:latin typeface="Arial" pitchFamily="34" charset="0"/>
                <a:ea typeface="+mn-ea"/>
                <a:cs typeface="Arial" pitchFamily="34" charset="0"/>
              </a:rPr>
              <a:t>In many situations, promising ideas emerge from the lower levels of an organization, only to be discarded before</a:t>
            </a:r>
          </a:p>
          <a:p>
            <a:r>
              <a:rPr lang="en-US" sz="1200" b="1" i="0" u="none" strike="noStrike" kern="1200" baseline="0" dirty="0" smtClean="0">
                <a:solidFill>
                  <a:schemeClr val="tx1"/>
                </a:solidFill>
                <a:latin typeface="Arial" pitchFamily="34" charset="0"/>
                <a:ea typeface="+mn-ea"/>
                <a:cs typeface="Arial" pitchFamily="34" charset="0"/>
              </a:rPr>
              <a:t>they can be implemented. It was only extraordinary tenacity (and indeed, disregard) for the policy of selling only</a:t>
            </a:r>
          </a:p>
          <a:p>
            <a:r>
              <a:rPr lang="en-US" sz="1200" b="1" i="0" u="none" strike="noStrike" kern="1200" baseline="0" dirty="0" smtClean="0">
                <a:solidFill>
                  <a:schemeClr val="tx1"/>
                </a:solidFill>
                <a:latin typeface="Arial" pitchFamily="34" charset="0"/>
                <a:ea typeface="+mn-ea"/>
                <a:cs typeface="Arial" pitchFamily="34" charset="0"/>
              </a:rPr>
              <a:t>corporate-approved drinks that permitted the Frappuccino to “bloom” within Starbucks (see Strategy Highlight</a:t>
            </a:r>
          </a:p>
          <a:p>
            <a:r>
              <a:rPr lang="en-US" sz="1200" b="1" i="0" u="none" strike="noStrike" kern="1200" baseline="0" dirty="0" smtClean="0">
                <a:solidFill>
                  <a:schemeClr val="tx1"/>
                </a:solidFill>
                <a:latin typeface="Arial" pitchFamily="34" charset="0"/>
                <a:ea typeface="+mn-ea"/>
                <a:cs typeface="Arial" pitchFamily="34" charset="0"/>
              </a:rPr>
              <a:t>2.2). What would be some problems that would need to be addressed to introduce an angel-network idea into a</a:t>
            </a:r>
          </a:p>
          <a:p>
            <a:r>
              <a:rPr lang="en-US" sz="1200" b="1" i="0" u="none" strike="noStrike" kern="1200" baseline="0" dirty="0" smtClean="0">
                <a:solidFill>
                  <a:schemeClr val="tx1"/>
                </a:solidFill>
                <a:latin typeface="Arial" pitchFamily="34" charset="0"/>
                <a:ea typeface="+mn-ea"/>
                <a:cs typeface="Arial" pitchFamily="34" charset="0"/>
              </a:rPr>
              <a:t>firm? Use a firm someone in your group has worked for or knows well to discuss possible issues of widely</a:t>
            </a:r>
          </a:p>
          <a:p>
            <a:r>
              <a:rPr lang="en-US" sz="1200" b="1" i="0" u="none" strike="noStrike" kern="1200" baseline="0" dirty="0" smtClean="0">
                <a:solidFill>
                  <a:schemeClr val="tx1"/>
                </a:solidFill>
                <a:latin typeface="Arial" pitchFamily="34" charset="0"/>
                <a:ea typeface="+mn-ea"/>
                <a:cs typeface="Arial" pitchFamily="34" charset="0"/>
              </a:rPr>
              <a:t>distributing small funding level approvals across the firm.</a:t>
            </a:r>
          </a:p>
          <a:p>
            <a:r>
              <a:rPr lang="en-US" sz="1200" b="0" i="0" u="none" strike="noStrike" kern="1200" baseline="0" dirty="0" smtClean="0">
                <a:solidFill>
                  <a:schemeClr val="tx1"/>
                </a:solidFill>
                <a:latin typeface="Arial" pitchFamily="34" charset="0"/>
                <a:ea typeface="+mn-ea"/>
                <a:cs typeface="Arial" pitchFamily="34" charset="0"/>
              </a:rPr>
              <a:t>This exercise builds on some of the ideas applied in the Starbucks Strategy Highlight, combined with thoughts from Gary</a:t>
            </a:r>
          </a:p>
          <a:p>
            <a:r>
              <a:rPr lang="en-US" sz="1200" b="0" i="0" u="none" strike="noStrike" kern="1200" baseline="0" dirty="0" smtClean="0">
                <a:solidFill>
                  <a:schemeClr val="tx1"/>
                </a:solidFill>
                <a:latin typeface="Arial" pitchFamily="34" charset="0"/>
                <a:ea typeface="+mn-ea"/>
                <a:cs typeface="Arial" pitchFamily="34" charset="0"/>
              </a:rPr>
              <a:t>Hamel’s book The Future of Management (Harvard 2007). It also integrates some of the real options concepts, because</a:t>
            </a:r>
          </a:p>
          <a:p>
            <a:r>
              <a:rPr lang="en-US" sz="1200" b="0" i="0" u="none" strike="noStrike" kern="1200" baseline="0" dirty="0" smtClean="0">
                <a:solidFill>
                  <a:schemeClr val="tx1"/>
                </a:solidFill>
                <a:latin typeface="Arial" pitchFamily="34" charset="0"/>
                <a:ea typeface="+mn-ea"/>
                <a:cs typeface="Arial" pitchFamily="34" charset="0"/>
              </a:rPr>
              <a:t>these “seeds” of funding spread throughout the organization will enable limited funding of many different ideas and give</a:t>
            </a:r>
          </a:p>
          <a:p>
            <a:r>
              <a:rPr lang="en-US" sz="1200" b="0" i="0" u="none" strike="noStrike" kern="1200" baseline="0" dirty="0" smtClean="0">
                <a:solidFill>
                  <a:schemeClr val="tx1"/>
                </a:solidFill>
                <a:latin typeface="Arial" pitchFamily="34" charset="0"/>
                <a:ea typeface="+mn-ea"/>
                <a:cs typeface="Arial" pitchFamily="34" charset="0"/>
              </a:rPr>
              <a:t>each project some time to get traction without it being a “bet the business” decision.</a:t>
            </a: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36</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p>
          <a:p>
            <a:endParaRPr lang="en-US" baseline="0" dirty="0" smtClean="0">
              <a:latin typeface="Arial" pitchFamily="34" charset="0"/>
              <a:cs typeface="Arial" pitchFamily="34" charset="0"/>
            </a:endParaRPr>
          </a:p>
          <a:p>
            <a:r>
              <a:rPr lang="en-US" baseline="0" dirty="0" smtClean="0">
                <a:latin typeface="Arial" pitchFamily="34" charset="0"/>
                <a:cs typeface="Arial" pitchFamily="34" charset="0"/>
              </a:rPr>
              <a:t>This is a second example from the text of strategic initiatives which emerged from lower in the organization.</a:t>
            </a:r>
          </a:p>
          <a:p>
            <a:endParaRPr lang="en-US" baseline="0" dirty="0" smtClean="0">
              <a:latin typeface="Arial" pitchFamily="34" charset="0"/>
              <a:cs typeface="Arial" pitchFamily="34" charset="0"/>
            </a:endParaRPr>
          </a:p>
          <a:p>
            <a:r>
              <a:rPr lang="en-US" baseline="0" dirty="0" smtClean="0">
                <a:latin typeface="Arial" pitchFamily="34" charset="0"/>
                <a:cs typeface="Arial" pitchFamily="34" charset="0"/>
              </a:rPr>
              <a:t>The IM has several short examples of products such as Superglue, </a:t>
            </a:r>
            <a:r>
              <a:rPr lang="en-US" baseline="0" dirty="0" err="1" smtClean="0">
                <a:latin typeface="Arial" pitchFamily="34" charset="0"/>
                <a:cs typeface="Arial" pitchFamily="34" charset="0"/>
              </a:rPr>
              <a:t>Scotchgard</a:t>
            </a:r>
            <a:r>
              <a:rPr lang="en-US" baseline="0" dirty="0" smtClean="0">
                <a:latin typeface="Arial" pitchFamily="34" charset="0"/>
                <a:cs typeface="Arial" pitchFamily="34" charset="0"/>
              </a:rPr>
              <a:t> and Velcro that were developed from often serendipitous events by front line employees rather than due to some high level corporate planning. </a:t>
            </a: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37</a:t>
            </a:fld>
            <a:endParaRPr lang="en-US" dirty="0"/>
          </a:p>
        </p:txBody>
      </p:sp>
    </p:spTree>
    <p:extLst>
      <p:ext uri="{BB962C8B-B14F-4D97-AF65-F5344CB8AC3E}">
        <p14:creationId xmlns:p14="http://schemas.microsoft.com/office/powerpoint/2010/main" val="1641911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1" dirty="0" smtClean="0">
                <a:latin typeface="Arial" pitchFamily="34" charset="0"/>
                <a:cs typeface="Arial" pitchFamily="34" charset="0"/>
              </a:rPr>
              <a:t>RATE OF CHANGE- </a:t>
            </a:r>
            <a:r>
              <a:rPr lang="en-US" dirty="0" smtClean="0">
                <a:latin typeface="Arial" pitchFamily="34" charset="0"/>
                <a:cs typeface="Arial" pitchFamily="34" charset="0"/>
              </a:rPr>
              <a:t>The effectiveness of the chosen strategy process is </a:t>
            </a:r>
            <a:r>
              <a:rPr lang="en-US" i="1" dirty="0" smtClean="0">
                <a:latin typeface="Arial" pitchFamily="34" charset="0"/>
                <a:cs typeface="Arial" pitchFamily="34" charset="0"/>
              </a:rPr>
              <a:t>contingent</a:t>
            </a:r>
            <a:r>
              <a:rPr lang="en-US" dirty="0" smtClean="0">
                <a:latin typeface="Arial" pitchFamily="34" charset="0"/>
                <a:cs typeface="Arial" pitchFamily="34" charset="0"/>
              </a:rPr>
              <a:t> upon the rate of change in the internal and external environments of the firm. In a slow-moving environment, top-down strategic planning might be the most effective approach. </a:t>
            </a:r>
          </a:p>
          <a:p>
            <a:r>
              <a:rPr lang="en-US" b="1" dirty="0" smtClean="0">
                <a:latin typeface="Arial" pitchFamily="34" charset="0"/>
                <a:cs typeface="Arial" pitchFamily="34" charset="0"/>
              </a:rPr>
              <a:t>● FIRM SIZE- </a:t>
            </a:r>
            <a:r>
              <a:rPr lang="en-US" dirty="0" smtClean="0">
                <a:latin typeface="Arial" pitchFamily="34" charset="0"/>
                <a:cs typeface="Arial" pitchFamily="34" charset="0"/>
              </a:rPr>
              <a:t>A second dimension is firm size. Larger firms tend to use either a top-down strategic planning process or scenario planning. For a nuclear power provider such as </a:t>
            </a:r>
            <a:r>
              <a:rPr lang="en-US" dirty="0" err="1" smtClean="0">
                <a:latin typeface="Arial" pitchFamily="34" charset="0"/>
                <a:cs typeface="Arial" pitchFamily="34" charset="0"/>
              </a:rPr>
              <a:t>Areva</a:t>
            </a:r>
            <a:r>
              <a:rPr lang="en-US" dirty="0" smtClean="0">
                <a:latin typeface="Arial" pitchFamily="34" charset="0"/>
                <a:cs typeface="Arial" pitchFamily="34" charset="0"/>
              </a:rPr>
              <a:t> in France that provides over 75% of the country’s energy and has the long-term backing of the state, for instance, using a top-down strategy approach might work well. Given that nuclear accidents are rare but when they occur have a tremendous impact (such in Chernobyl, Russia, and Fukushima, Japan), </a:t>
            </a:r>
            <a:r>
              <a:rPr lang="en-US" dirty="0" err="1" smtClean="0">
                <a:latin typeface="Arial" pitchFamily="34" charset="0"/>
                <a:cs typeface="Arial" pitchFamily="34" charset="0"/>
              </a:rPr>
              <a:t>Areva</a:t>
            </a:r>
            <a:r>
              <a:rPr lang="en-US" dirty="0" smtClean="0">
                <a:latin typeface="Arial" pitchFamily="34" charset="0"/>
                <a:cs typeface="Arial" pitchFamily="34" charset="0"/>
              </a:rPr>
              <a:t> might use scenario planning to prepare for black swan events. In fast-moving environments, by contrast, Internet companies such as </a:t>
            </a:r>
            <a:r>
              <a:rPr lang="en-US" dirty="0" err="1" smtClean="0">
                <a:latin typeface="Arial" pitchFamily="34" charset="0"/>
                <a:cs typeface="Arial" pitchFamily="34" charset="0"/>
              </a:rPr>
              <a:t>Alibaba</a:t>
            </a:r>
            <a:r>
              <a:rPr lang="en-US" dirty="0" smtClean="0">
                <a:latin typeface="Arial" pitchFamily="34" charset="0"/>
                <a:cs typeface="Arial" pitchFamily="34" charset="0"/>
              </a:rPr>
              <a:t>, eBay, Facebook, Google, </a:t>
            </a:r>
            <a:r>
              <a:rPr lang="en-US" dirty="0" err="1" smtClean="0">
                <a:latin typeface="Arial" pitchFamily="34" charset="0"/>
                <a:cs typeface="Arial" pitchFamily="34" charset="0"/>
              </a:rPr>
              <a:t>Dropbox</a:t>
            </a:r>
            <a:r>
              <a:rPr lang="en-US" dirty="0" smtClean="0">
                <a:latin typeface="Arial" pitchFamily="34" charset="0"/>
                <a:cs typeface="Arial" pitchFamily="34" charset="0"/>
              </a:rPr>
              <a:t>, </a:t>
            </a:r>
            <a:r>
              <a:rPr lang="en-US" dirty="0" err="1" smtClean="0">
                <a:latin typeface="Arial" pitchFamily="34" charset="0"/>
                <a:cs typeface="Arial" pitchFamily="34" charset="0"/>
              </a:rPr>
              <a:t>Pinterest</a:t>
            </a:r>
            <a:r>
              <a:rPr lang="en-US" dirty="0" smtClean="0">
                <a:latin typeface="Arial" pitchFamily="34" charset="0"/>
                <a:cs typeface="Arial" pitchFamily="34" charset="0"/>
              </a:rPr>
              <a:t>, or Twitter tend to use the strategy as planned emergence process.</a:t>
            </a:r>
          </a:p>
          <a:p>
            <a:r>
              <a:rPr lang="en-US" b="1" dirty="0" smtClean="0">
                <a:latin typeface="Arial" pitchFamily="34" charset="0"/>
                <a:cs typeface="Arial" pitchFamily="34" charset="0"/>
              </a:rPr>
              <a:t>● EMPLOYEE COMMITMENT- </a:t>
            </a:r>
            <a:r>
              <a:rPr lang="en-US" dirty="0" smtClean="0">
                <a:latin typeface="Arial" pitchFamily="34" charset="0"/>
                <a:cs typeface="Arial" pitchFamily="34" charset="0"/>
              </a:rPr>
              <a:t>All employees should be involved in setting an inspiring vision and mission to create more meaningful work. Belief in a company’s vision and mission motivates its employees. Moreover, every employee plays a strategic role. Lower-level employees focus mainly on strategy implementation when a firm is using top-down or scenario planning. However, </a:t>
            </a:r>
            <a:r>
              <a:rPr lang="en-US" i="1" dirty="0" smtClean="0">
                <a:latin typeface="Arial" pitchFamily="34" charset="0"/>
                <a:cs typeface="Arial" pitchFamily="34" charset="0"/>
              </a:rPr>
              <a:t>any employee</a:t>
            </a:r>
            <a:r>
              <a:rPr lang="en-US" dirty="0" smtClean="0">
                <a:latin typeface="Arial" pitchFamily="34" charset="0"/>
                <a:cs typeface="Arial" pitchFamily="34" charset="0"/>
              </a:rPr>
              <a:t> (even at the entry level) can have great ideas that might become </a:t>
            </a:r>
            <a:r>
              <a:rPr lang="en-US" i="1" dirty="0" smtClean="0">
                <a:latin typeface="Arial" pitchFamily="34" charset="0"/>
                <a:cs typeface="Arial" pitchFamily="34" charset="0"/>
              </a:rPr>
              <a:t>strategic initiatives</a:t>
            </a:r>
            <a:r>
              <a:rPr lang="en-US" dirty="0" smtClean="0">
                <a:latin typeface="Arial" pitchFamily="34" charset="0"/>
                <a:cs typeface="Arial" pitchFamily="34" charset="0"/>
              </a:rPr>
              <a:t> with the potential to transform companies.</a:t>
            </a:r>
          </a:p>
          <a:p>
            <a:pPr fontAlgn="ctr">
              <a:spcBef>
                <a:spcPct val="0"/>
              </a:spcBef>
            </a:pPr>
            <a:endParaRPr lang="en-US" dirty="0" smtClean="0">
              <a:latin typeface="Franklin Gothic Medium" pitchFamily="34" charset="0"/>
            </a:endParaRPr>
          </a:p>
          <a:p>
            <a:pPr fontAlgn="ctr">
              <a:spcBef>
                <a:spcPct val="0"/>
              </a:spcBef>
            </a:pPr>
            <a:endParaRPr lang="en-US" sz="1200" kern="1200" dirty="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38</a:t>
            </a:fld>
            <a:endParaRPr lang="en-US"/>
          </a:p>
        </p:txBody>
      </p:sp>
    </p:spTree>
    <p:extLst>
      <p:ext uri="{BB962C8B-B14F-4D97-AF65-F5344CB8AC3E}">
        <p14:creationId xmlns:p14="http://schemas.microsoft.com/office/powerpoint/2010/main" val="357299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tabLst>
                <a:tab pos="396875" algn="l"/>
              </a:tabLst>
            </a:pPr>
            <a:r>
              <a:rPr lang="en-US" i="0" dirty="0" smtClean="0">
                <a:latin typeface="Arial" pitchFamily="34" charset="0"/>
                <a:cs typeface="Arial" pitchFamily="34" charset="0"/>
              </a:rPr>
              <a:t>Instructors:</a:t>
            </a:r>
            <a:r>
              <a:rPr lang="en-US" i="0" baseline="0" dirty="0" smtClean="0">
                <a:latin typeface="Arial" pitchFamily="34" charset="0"/>
                <a:cs typeface="Arial" pitchFamily="34" charset="0"/>
              </a:rPr>
              <a:t> </a:t>
            </a:r>
          </a:p>
          <a:p>
            <a:pPr>
              <a:tabLst>
                <a:tab pos="396875" algn="l"/>
              </a:tabLst>
            </a:pPr>
            <a:endParaRPr lang="en-US" i="0" baseline="0" dirty="0" smtClean="0">
              <a:latin typeface="Arial" pitchFamily="34" charset="0"/>
              <a:cs typeface="Arial" pitchFamily="34" charset="0"/>
            </a:endParaRPr>
          </a:p>
          <a:p>
            <a:r>
              <a:rPr lang="en-US" i="0" dirty="0" smtClean="0">
                <a:effectLst/>
                <a:latin typeface="Arial" pitchFamily="34" charset="0"/>
                <a:cs typeface="Arial" pitchFamily="34" charset="0"/>
              </a:rPr>
              <a:t>The</a:t>
            </a:r>
            <a:r>
              <a:rPr lang="en-US" i="0" baseline="0" dirty="0" smtClean="0">
                <a:effectLst/>
                <a:latin typeface="Arial" pitchFamily="34" charset="0"/>
                <a:cs typeface="Arial" pitchFamily="34" charset="0"/>
              </a:rPr>
              <a:t> “Consider This” discussion at the end of the chapter has several discussion questions that you may think about asking to kick off a dialogue on </a:t>
            </a:r>
            <a:r>
              <a:rPr lang="en-US" i="0" baseline="0" dirty="0" err="1" smtClean="0">
                <a:effectLst/>
                <a:latin typeface="Arial" pitchFamily="34" charset="0"/>
                <a:cs typeface="Arial" pitchFamily="34" charset="0"/>
              </a:rPr>
              <a:t>Indra</a:t>
            </a:r>
            <a:r>
              <a:rPr lang="en-US" i="0" baseline="0" dirty="0" smtClean="0">
                <a:effectLst/>
                <a:latin typeface="Arial" pitchFamily="34" charset="0"/>
                <a:cs typeface="Arial" pitchFamily="34" charset="0"/>
              </a:rPr>
              <a:t> </a:t>
            </a:r>
            <a:r>
              <a:rPr lang="en-US" i="0" baseline="0" dirty="0" err="1" smtClean="0">
                <a:effectLst/>
                <a:latin typeface="Arial" pitchFamily="34" charset="0"/>
                <a:cs typeface="Arial" pitchFamily="34" charset="0"/>
              </a:rPr>
              <a:t>Nooyi’s</a:t>
            </a:r>
            <a:r>
              <a:rPr lang="en-US" i="0" baseline="0" dirty="0" smtClean="0">
                <a:effectLst/>
                <a:latin typeface="Arial" pitchFamily="34" charset="0"/>
                <a:cs typeface="Arial" pitchFamily="34" charset="0"/>
              </a:rPr>
              <a:t> leadership at PepsiCo. </a:t>
            </a:r>
          </a:p>
          <a:p>
            <a:r>
              <a:rPr lang="en-US" sz="1200" b="1" kern="1200" baseline="0" dirty="0" smtClean="0">
                <a:solidFill>
                  <a:schemeClr val="tx1"/>
                </a:solidFill>
                <a:latin typeface="Arial" pitchFamily="34" charset="0"/>
                <a:ea typeface="+mn-ea"/>
                <a:cs typeface="Arial" pitchFamily="34" charset="0"/>
              </a:rPr>
              <a:t>- What “grade” would you give Ms. </a:t>
            </a:r>
            <a:r>
              <a:rPr lang="en-US" sz="1200" b="1" kern="1200" baseline="0" dirty="0" err="1" smtClean="0">
                <a:solidFill>
                  <a:schemeClr val="tx1"/>
                </a:solidFill>
                <a:latin typeface="Arial" pitchFamily="34" charset="0"/>
                <a:ea typeface="+mn-ea"/>
                <a:cs typeface="Arial" pitchFamily="34" charset="0"/>
              </a:rPr>
              <a:t>Nooyi</a:t>
            </a:r>
            <a:r>
              <a:rPr lang="en-US" sz="1200" b="1" kern="1200" baseline="0" dirty="0" smtClean="0">
                <a:solidFill>
                  <a:schemeClr val="tx1"/>
                </a:solidFill>
                <a:latin typeface="Arial" pitchFamily="34" charset="0"/>
                <a:ea typeface="+mn-ea"/>
                <a:cs typeface="Arial" pitchFamily="34" charset="0"/>
              </a:rPr>
              <a:t> for her job performance as a strategic leader? </a:t>
            </a:r>
            <a:endParaRPr lang="en-US" dirty="0" smtClean="0">
              <a:effectLst/>
              <a:latin typeface="Arial" pitchFamily="34" charset="0"/>
              <a:cs typeface="Arial" pitchFamily="34" charset="0"/>
            </a:endParaRPr>
          </a:p>
          <a:p>
            <a:r>
              <a:rPr lang="en-US" sz="1200" b="1" kern="1200" baseline="0" dirty="0" smtClean="0">
                <a:solidFill>
                  <a:schemeClr val="tx1"/>
                </a:solidFill>
                <a:latin typeface="Arial" pitchFamily="34" charset="0"/>
                <a:ea typeface="+mn-ea"/>
                <a:cs typeface="Arial" pitchFamily="34" charset="0"/>
              </a:rPr>
              <a:t>- What should a strategic leader like Ms. </a:t>
            </a:r>
            <a:r>
              <a:rPr lang="en-US" sz="1200" b="1" kern="1200" baseline="0" dirty="0" err="1" smtClean="0">
                <a:solidFill>
                  <a:schemeClr val="tx1"/>
                </a:solidFill>
                <a:latin typeface="Arial" pitchFamily="34" charset="0"/>
                <a:ea typeface="+mn-ea"/>
                <a:cs typeface="Arial" pitchFamily="34" charset="0"/>
              </a:rPr>
              <a:t>Nooyi</a:t>
            </a:r>
            <a:r>
              <a:rPr lang="en-US" sz="1200" b="1" kern="1200" baseline="0" dirty="0" smtClean="0">
                <a:solidFill>
                  <a:schemeClr val="tx1"/>
                </a:solidFill>
                <a:latin typeface="Arial" pitchFamily="34" charset="0"/>
                <a:ea typeface="+mn-ea"/>
                <a:cs typeface="Arial" pitchFamily="34" charset="0"/>
              </a:rPr>
              <a:t> do if his or her vision does not seem to lead to an immediate (financial) competitive advantage?</a:t>
            </a: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4</a:t>
            </a:fld>
            <a:endParaRPr lang="en-US"/>
          </a:p>
        </p:txBody>
      </p:sp>
    </p:spTree>
    <p:extLst>
      <p:ext uri="{BB962C8B-B14F-4D97-AF65-F5344CB8AC3E}">
        <p14:creationId xmlns:p14="http://schemas.microsoft.com/office/powerpoint/2010/main" val="2327104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spcBef>
                <a:spcPct val="0"/>
              </a:spcBef>
            </a:pPr>
            <a:endParaRPr lang="en-US" dirty="0" smtClean="0">
              <a:latin typeface="Franklin Gothic Medium" pitchFamily="34" charset="0"/>
            </a:endParaRP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39</a:t>
            </a:fld>
            <a:endParaRPr lang="en-US"/>
          </a:p>
        </p:txBody>
      </p:sp>
    </p:spTree>
    <p:extLst>
      <p:ext uri="{BB962C8B-B14F-4D97-AF65-F5344CB8AC3E}">
        <p14:creationId xmlns:p14="http://schemas.microsoft.com/office/powerpoint/2010/main" val="3032038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40</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41</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42</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43</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44</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45</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46</a:t>
            </a:fld>
            <a:endParaRPr lang="en-US"/>
          </a:p>
        </p:txBody>
      </p:sp>
    </p:spTree>
    <p:extLst>
      <p:ext uri="{BB962C8B-B14F-4D97-AF65-F5344CB8AC3E}">
        <p14:creationId xmlns:p14="http://schemas.microsoft.com/office/powerpoint/2010/main" val="352339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tabLst>
                <a:tab pos="396875" algn="l"/>
              </a:tabLst>
            </a:pPr>
            <a:r>
              <a:rPr lang="en-US" i="0" dirty="0" smtClean="0">
                <a:latin typeface="Arial" pitchFamily="34" charset="0"/>
                <a:cs typeface="Arial" pitchFamily="34" charset="0"/>
              </a:rPr>
              <a:t>Instructors:</a:t>
            </a:r>
            <a:r>
              <a:rPr lang="en-US" i="0" baseline="0" dirty="0" smtClean="0">
                <a:latin typeface="Arial" pitchFamily="34" charset="0"/>
                <a:cs typeface="Arial" pitchFamily="34" charset="0"/>
              </a:rPr>
              <a:t> </a:t>
            </a:r>
          </a:p>
          <a:p>
            <a:pPr>
              <a:tabLst>
                <a:tab pos="396875" algn="l"/>
              </a:tabLst>
            </a:pPr>
            <a:endParaRPr lang="en-US" i="0" baseline="0" dirty="0" smtClean="0">
              <a:latin typeface="Arial" pitchFamily="34" charset="0"/>
              <a:cs typeface="Arial" pitchFamily="34" charset="0"/>
            </a:endParaRPr>
          </a:p>
          <a:p>
            <a:pPr>
              <a:tabLst>
                <a:tab pos="396875" algn="l"/>
              </a:tabLst>
            </a:pPr>
            <a:r>
              <a:rPr lang="en-US" i="1" baseline="0" dirty="0" smtClean="0">
                <a:latin typeface="Arial" pitchFamily="34" charset="0"/>
                <a:cs typeface="Arial" pitchFamily="34" charset="0"/>
              </a:rPr>
              <a:t>You may want to tell the students that “triple-bottom-line” is explored more fully in Chapter 5 of this text. </a:t>
            </a:r>
          </a:p>
          <a:p>
            <a:pPr>
              <a:lnSpc>
                <a:spcPct val="110000"/>
              </a:lnSpc>
              <a:spcBef>
                <a:spcPts val="0"/>
              </a:spcBef>
            </a:pPr>
            <a:endParaRPr lang="en-US" dirty="0" smtClean="0"/>
          </a:p>
          <a:p>
            <a:pPr>
              <a:lnSpc>
                <a:spcPct val="110000"/>
              </a:lnSpc>
              <a:spcBef>
                <a:spcPts val="0"/>
              </a:spcBef>
            </a:pPr>
            <a:r>
              <a:rPr lang="en-US" dirty="0" smtClean="0"/>
              <a:t>One</a:t>
            </a:r>
            <a:r>
              <a:rPr lang="en-US" baseline="0" dirty="0" smtClean="0"/>
              <a:t> example of the </a:t>
            </a:r>
            <a:r>
              <a:rPr lang="en-US" baseline="0" dirty="0" err="1" smtClean="0"/>
              <a:t>Pepsico</a:t>
            </a:r>
            <a:r>
              <a:rPr lang="en-US" baseline="0" dirty="0" smtClean="0"/>
              <a:t> commitment to “Performance with a Purpose” is given in the IM and summarized below. </a:t>
            </a:r>
          </a:p>
          <a:p>
            <a:pPr>
              <a:lnSpc>
                <a:spcPct val="110000"/>
              </a:lnSpc>
              <a:spcBef>
                <a:spcPts val="0"/>
              </a:spcBef>
            </a:pPr>
            <a:endParaRPr lang="en-US" baseline="0" dirty="0" smtClean="0"/>
          </a:p>
          <a:p>
            <a:r>
              <a:rPr lang="en-US" sz="1200" kern="1200" baseline="0" dirty="0" smtClean="0">
                <a:solidFill>
                  <a:schemeClr val="tx1"/>
                </a:solidFill>
                <a:latin typeface="Arial" pitchFamily="34" charset="0"/>
                <a:ea typeface="+mn-ea"/>
                <a:cs typeface="Arial" pitchFamily="34" charset="0"/>
              </a:rPr>
              <a:t>In the last few years, PepsiCo has been contracting directly with small farmers in impoverished areas (for example, in Mexico). What started as a pilot project in PepsiCo’s </a:t>
            </a:r>
            <a:r>
              <a:rPr lang="en-US" sz="1200" kern="1200" baseline="0" dirty="0" err="1" smtClean="0">
                <a:solidFill>
                  <a:schemeClr val="tx1"/>
                </a:solidFill>
                <a:latin typeface="Arial" pitchFamily="34" charset="0"/>
                <a:ea typeface="+mn-ea"/>
                <a:cs typeface="Arial" pitchFamily="34" charset="0"/>
              </a:rPr>
              <a:t>Sabritas</a:t>
            </a:r>
            <a:r>
              <a:rPr lang="en-US" sz="1200" kern="1200" baseline="0" dirty="0" smtClean="0">
                <a:solidFill>
                  <a:schemeClr val="tx1"/>
                </a:solidFill>
                <a:latin typeface="Arial" pitchFamily="34" charset="0"/>
                <a:ea typeface="+mn-ea"/>
                <a:cs typeface="Arial" pitchFamily="34" charset="0"/>
              </a:rPr>
              <a:t> snack food division has now spread to over 1,000 farmers providing potatoes, corn, and sunflower oil to the firm. Pepsi provides a price guarantee for farmers’ crops that is higher and much more consistent than the previous system of using intermediaries. </a:t>
            </a:r>
          </a:p>
          <a:p>
            <a:r>
              <a:rPr lang="en-US" sz="1200" kern="1200" baseline="0" dirty="0" smtClean="0">
                <a:solidFill>
                  <a:schemeClr val="tx1"/>
                </a:solidFill>
                <a:latin typeface="Arial" pitchFamily="34" charset="0"/>
                <a:ea typeface="+mn-ea"/>
                <a:cs typeface="Arial" pitchFamily="34" charset="0"/>
              </a:rPr>
              <a:t>The farmers report that since they have a firm market, they are planting more crops. Output is up about 160 %, and the</a:t>
            </a:r>
          </a:p>
          <a:p>
            <a:r>
              <a:rPr lang="en-US" sz="1200" kern="1200" baseline="0" dirty="0" smtClean="0">
                <a:solidFill>
                  <a:schemeClr val="tx1"/>
                </a:solidFill>
                <a:latin typeface="Arial" pitchFamily="34" charset="0"/>
                <a:ea typeface="+mn-ea"/>
                <a:cs typeface="Arial" pitchFamily="34" charset="0"/>
              </a:rPr>
              <a:t>farm incomes have </a:t>
            </a:r>
            <a:r>
              <a:rPr lang="en-US" sz="1200" b="1" kern="1200" baseline="0" dirty="0" smtClean="0">
                <a:solidFill>
                  <a:schemeClr val="tx1"/>
                </a:solidFill>
                <a:latin typeface="Arial" pitchFamily="34" charset="0"/>
                <a:ea typeface="+mn-ea"/>
                <a:cs typeface="Arial" pitchFamily="34" charset="0"/>
              </a:rPr>
              <a:t>tripled</a:t>
            </a:r>
            <a:r>
              <a:rPr lang="en-US" sz="1200" kern="1200" baseline="0" dirty="0" smtClean="0">
                <a:solidFill>
                  <a:schemeClr val="tx1"/>
                </a:solidFill>
                <a:latin typeface="Arial" pitchFamily="34" charset="0"/>
                <a:ea typeface="+mn-ea"/>
                <a:cs typeface="Arial" pitchFamily="34" charset="0"/>
              </a:rPr>
              <a:t> in the last three years. </a:t>
            </a:r>
          </a:p>
          <a:p>
            <a:endParaRPr lang="en-US" sz="1200" kern="1200" baseline="0" dirty="0" smtClean="0">
              <a:solidFill>
                <a:schemeClr val="tx1"/>
              </a:solidFill>
              <a:latin typeface="Arial" pitchFamily="34" charset="0"/>
              <a:ea typeface="+mn-ea"/>
              <a:cs typeface="Arial" pitchFamily="34" charset="0"/>
            </a:endParaRPr>
          </a:p>
          <a:p>
            <a:r>
              <a:rPr lang="en-US" sz="1200" kern="1200" baseline="0" dirty="0" smtClean="0">
                <a:solidFill>
                  <a:schemeClr val="tx1"/>
                </a:solidFill>
                <a:latin typeface="Arial" pitchFamily="34" charset="0"/>
                <a:ea typeface="+mn-ea"/>
                <a:cs typeface="Arial" pitchFamily="34" charset="0"/>
              </a:rPr>
              <a:t>The program also has benefits for Pepsi as well. A shift to sunflower oil for its Mexican products will replace the 80,000 tons of palm oil it currently imports from Asia and Africa, thus slashing transportation and storage costs.</a:t>
            </a:r>
          </a:p>
          <a:p>
            <a:endParaRPr lang="en-US" sz="1200" kern="1200" baseline="0" dirty="0" smtClean="0">
              <a:solidFill>
                <a:schemeClr val="tx1"/>
              </a:solidFill>
              <a:latin typeface="Arial" pitchFamily="34" charset="0"/>
              <a:ea typeface="+mn-ea"/>
              <a:cs typeface="Arial" pitchFamily="34" charset="0"/>
            </a:endParaRPr>
          </a:p>
          <a:p>
            <a:r>
              <a:rPr lang="en-US" sz="1200" i="1" kern="1200" baseline="0" dirty="0" smtClean="0">
                <a:solidFill>
                  <a:schemeClr val="tx1"/>
                </a:solidFill>
                <a:latin typeface="Arial" pitchFamily="34" charset="0"/>
                <a:ea typeface="+mn-ea"/>
                <a:cs typeface="Arial" pitchFamily="34" charset="0"/>
              </a:rPr>
              <a:t>Some questions you could use to engage the students here might be….(thoughts on answers are given in the IM)</a:t>
            </a:r>
          </a:p>
          <a:p>
            <a:r>
              <a:rPr lang="en-US" sz="1200" b="1" kern="1200" baseline="0" dirty="0" smtClean="0">
                <a:solidFill>
                  <a:schemeClr val="tx1"/>
                </a:solidFill>
                <a:latin typeface="Arial" pitchFamily="34" charset="0"/>
                <a:ea typeface="+mn-ea"/>
                <a:cs typeface="Arial" pitchFamily="34" charset="0"/>
              </a:rPr>
              <a:t>What are the benefits of this program for PepsiCo? What are its drawbacks?</a:t>
            </a:r>
          </a:p>
          <a:p>
            <a:r>
              <a:rPr lang="en-US" sz="1200" b="1" kern="1200" baseline="0" dirty="0" smtClean="0">
                <a:solidFill>
                  <a:schemeClr val="tx1"/>
                </a:solidFill>
                <a:latin typeface="Arial" pitchFamily="34" charset="0"/>
                <a:ea typeface="+mn-ea"/>
                <a:cs typeface="Arial" pitchFamily="34" charset="0"/>
              </a:rPr>
              <a:t>What other societal benefits could such a program have in Mexico?</a:t>
            </a:r>
          </a:p>
        </p:txBody>
      </p:sp>
      <p:sp>
        <p:nvSpPr>
          <p:cNvPr id="4" name="Slide Number Placeholder 3"/>
          <p:cNvSpPr>
            <a:spLocks noGrp="1"/>
          </p:cNvSpPr>
          <p:nvPr>
            <p:ph type="sldNum" sz="quarter" idx="10"/>
          </p:nvPr>
        </p:nvSpPr>
        <p:spPr/>
        <p:txBody>
          <a:bodyPr/>
          <a:lstStyle/>
          <a:p>
            <a:fld id="{12EE02E5-0AB3-456D-87DB-05645708439C}" type="slidenum">
              <a:rPr lang="en-US" smtClean="0"/>
              <a:pPr/>
              <a:t>5</a:t>
            </a:fld>
            <a:endParaRPr lang="en-US"/>
          </a:p>
        </p:txBody>
      </p:sp>
    </p:spTree>
    <p:extLst>
      <p:ext uri="{BB962C8B-B14F-4D97-AF65-F5344CB8AC3E}">
        <p14:creationId xmlns:p14="http://schemas.microsoft.com/office/powerpoint/2010/main" val="75896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endParaRPr lang="en-US" dirty="0" smtClean="0">
              <a:latin typeface="Arial" pitchFamily="34" charset="0"/>
              <a:cs typeface="Arial" pitchFamily="34" charset="0"/>
            </a:endParaRPr>
          </a:p>
          <a:p>
            <a:endParaRPr lang="en-US" dirty="0" smtClean="0"/>
          </a:p>
          <a:p>
            <a:r>
              <a:rPr lang="en-US" dirty="0" smtClean="0">
                <a:latin typeface="Arial" pitchFamily="34" charset="0"/>
                <a:cs typeface="Arial" pitchFamily="34" charset="0"/>
              </a:rPr>
              <a:t>■ What is our </a:t>
            </a:r>
            <a:r>
              <a:rPr lang="en-US" i="1" dirty="0" smtClean="0">
                <a:latin typeface="Arial" pitchFamily="34" charset="0"/>
                <a:cs typeface="Arial" pitchFamily="34" charset="0"/>
              </a:rPr>
              <a:t>vision?</a:t>
            </a:r>
            <a:endParaRPr lang="en-US" dirty="0" smtClean="0">
              <a:latin typeface="Arial" pitchFamily="34" charset="0"/>
              <a:cs typeface="Arial" pitchFamily="34" charset="0"/>
            </a:endParaRPr>
          </a:p>
          <a:p>
            <a:r>
              <a:rPr lang="en-US" dirty="0" smtClean="0">
                <a:latin typeface="Arial" pitchFamily="34" charset="0"/>
                <a:cs typeface="Arial" pitchFamily="34" charset="0"/>
              </a:rPr>
              <a:t>What do we want to accomplish ultimately? </a:t>
            </a:r>
          </a:p>
          <a:p>
            <a:r>
              <a:rPr lang="en-US" dirty="0" smtClean="0">
                <a:latin typeface="Arial" pitchFamily="34" charset="0"/>
                <a:cs typeface="Arial" pitchFamily="34" charset="0"/>
              </a:rPr>
              <a:t>■ What is our </a:t>
            </a:r>
            <a:r>
              <a:rPr lang="en-US" i="1" dirty="0" smtClean="0">
                <a:latin typeface="Arial" pitchFamily="34" charset="0"/>
                <a:cs typeface="Arial" pitchFamily="34" charset="0"/>
              </a:rPr>
              <a:t>mission?</a:t>
            </a:r>
            <a:endParaRPr lang="en-US" dirty="0" smtClean="0">
              <a:latin typeface="Arial" pitchFamily="34" charset="0"/>
              <a:cs typeface="Arial" pitchFamily="34" charset="0"/>
            </a:endParaRPr>
          </a:p>
          <a:p>
            <a:r>
              <a:rPr lang="en-US" dirty="0" smtClean="0">
                <a:latin typeface="Arial" pitchFamily="34" charset="0"/>
                <a:cs typeface="Arial" pitchFamily="34" charset="0"/>
              </a:rPr>
              <a:t>How do we accomplish our goals? </a:t>
            </a:r>
          </a:p>
          <a:p>
            <a:r>
              <a:rPr lang="en-US" dirty="0" smtClean="0">
                <a:latin typeface="Arial" pitchFamily="34" charset="0"/>
                <a:cs typeface="Arial" pitchFamily="34" charset="0"/>
              </a:rPr>
              <a:t>■ What are our </a:t>
            </a:r>
            <a:r>
              <a:rPr lang="en-US" i="1" dirty="0" smtClean="0">
                <a:latin typeface="Arial" pitchFamily="34" charset="0"/>
                <a:cs typeface="Arial" pitchFamily="34" charset="0"/>
              </a:rPr>
              <a:t>values? </a:t>
            </a:r>
          </a:p>
          <a:p>
            <a:r>
              <a:rPr lang="en-US" dirty="0" smtClean="0">
                <a:latin typeface="Arial" pitchFamily="34" charset="0"/>
                <a:cs typeface="Arial" pitchFamily="34" charset="0"/>
              </a:rPr>
              <a:t>What guardrails do we put in place to act ethically and legally as we pursue our vision and mission? </a:t>
            </a:r>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6</a:t>
            </a:fld>
            <a:endParaRPr lang="en-US"/>
          </a:p>
        </p:txBody>
      </p:sp>
    </p:spTree>
    <p:extLst>
      <p:ext uri="{BB962C8B-B14F-4D97-AF65-F5344CB8AC3E}">
        <p14:creationId xmlns:p14="http://schemas.microsoft.com/office/powerpoint/2010/main" val="93550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Instructors:</a:t>
            </a:r>
            <a:r>
              <a:rPr lang="en-US" baseline="0" dirty="0" smtClean="0"/>
              <a:t> </a:t>
            </a:r>
          </a:p>
          <a:p>
            <a:endParaRPr lang="en-US" baseline="0"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video exercise on this section of the textbook. It builds student confidence on vision and mission (LO 2-1 and 2-2). </a:t>
            </a:r>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endParaRPr lang="en-US" dirty="0" smtClean="0"/>
          </a:p>
          <a:p>
            <a:r>
              <a:rPr lang="en-US" baseline="0" dirty="0" smtClean="0"/>
              <a:t>The following is a discussion starter suggestion from the IM. (the referenced video is 2 minutes long). </a:t>
            </a:r>
          </a:p>
          <a:p>
            <a:r>
              <a:rPr lang="en-US" sz="1200" kern="1200" baseline="0" dirty="0" smtClean="0">
                <a:solidFill>
                  <a:schemeClr val="tx1"/>
                </a:solidFill>
                <a:latin typeface="Arial" pitchFamily="34" charset="0"/>
                <a:ea typeface="+mn-ea"/>
                <a:cs typeface="Arial" pitchFamily="34" charset="0"/>
              </a:rPr>
              <a:t>Building a great company has some similarities to building a great house. Using this analogy to start the chapter should</a:t>
            </a:r>
          </a:p>
          <a:p>
            <a:r>
              <a:rPr lang="en-US" sz="1200" kern="1200" baseline="0" dirty="0" smtClean="0">
                <a:solidFill>
                  <a:schemeClr val="tx1"/>
                </a:solidFill>
                <a:latin typeface="Arial" pitchFamily="34" charset="0"/>
                <a:ea typeface="+mn-ea"/>
                <a:cs typeface="Arial" pitchFamily="34" charset="0"/>
              </a:rPr>
              <a:t>resonate for many students. It is a helpful way to introduce the idea of vision and yet still tie it to something tangible that</a:t>
            </a:r>
          </a:p>
          <a:p>
            <a:r>
              <a:rPr lang="en-US" sz="1200" kern="1200" baseline="0" dirty="0" smtClean="0">
                <a:solidFill>
                  <a:schemeClr val="tx1"/>
                </a:solidFill>
                <a:latin typeface="Arial" pitchFamily="34" charset="0"/>
                <a:ea typeface="+mn-ea"/>
                <a:cs typeface="Arial" pitchFamily="34" charset="0"/>
              </a:rPr>
              <a:t>must be implemented (building that great new home). You may want to open the discussion of vision with this humorous</a:t>
            </a:r>
          </a:p>
          <a:p>
            <a:r>
              <a:rPr lang="en-US" sz="1200" kern="1200" baseline="0" dirty="0" smtClean="0">
                <a:solidFill>
                  <a:schemeClr val="tx1"/>
                </a:solidFill>
                <a:latin typeface="Arial" pitchFamily="34" charset="0"/>
                <a:ea typeface="+mn-ea"/>
                <a:cs typeface="Arial" pitchFamily="34" charset="0"/>
              </a:rPr>
              <a:t>video: https://www.youtube.com/watch?v=gqVGjR0JDQw&amp;feature=player_embedded#t=0</a:t>
            </a:r>
            <a:endParaRPr lang="en-US" baseline="0" dirty="0" smtClean="0"/>
          </a:p>
          <a:p>
            <a:endParaRPr lang="en-US" dirty="0" smtClean="0"/>
          </a:p>
          <a:p>
            <a:endParaRPr lang="en-US" dirty="0" smtClean="0"/>
          </a:p>
          <a:p>
            <a:r>
              <a:rPr lang="en-US" dirty="0" smtClean="0"/>
              <a:t>TEACH FOR AMERICA (TFA)</a:t>
            </a:r>
          </a:p>
          <a:p>
            <a:pPr algn="ctr">
              <a:buFontTx/>
              <a:buNone/>
              <a:defRPr/>
            </a:pPr>
            <a:endParaRPr lang="en-US" sz="300" dirty="0" smtClean="0"/>
          </a:p>
          <a:p>
            <a:pPr>
              <a:spcBef>
                <a:spcPts val="0"/>
              </a:spcBef>
              <a:defRPr/>
            </a:pPr>
            <a:r>
              <a:rPr lang="en-US" sz="1200" dirty="0" smtClean="0"/>
              <a:t>Vision: </a:t>
            </a:r>
            <a:r>
              <a:rPr lang="en-US" sz="1200" i="1" u="sng" dirty="0" smtClean="0"/>
              <a:t>To</a:t>
            </a:r>
            <a:r>
              <a:rPr lang="en-US" sz="1200" i="1" dirty="0" smtClean="0"/>
              <a:t> attain an excellent education for all children.</a:t>
            </a:r>
          </a:p>
          <a:p>
            <a:pPr marL="0" indent="0">
              <a:spcBef>
                <a:spcPts val="0"/>
              </a:spcBef>
              <a:buFont typeface="Wingdings" pitchFamily="2" charset="2"/>
              <a:buNone/>
              <a:defRPr/>
            </a:pPr>
            <a:endParaRPr lang="en-US" sz="800" i="1" dirty="0" smtClean="0"/>
          </a:p>
          <a:p>
            <a:pPr>
              <a:spcBef>
                <a:spcPts val="0"/>
              </a:spcBef>
              <a:defRPr/>
            </a:pPr>
            <a:r>
              <a:rPr lang="en-US" sz="1200" dirty="0" smtClean="0"/>
              <a:t>Mission: </a:t>
            </a:r>
            <a:r>
              <a:rPr lang="en-US" sz="1200" i="1" u="sng" dirty="0" smtClean="0"/>
              <a:t>By</a:t>
            </a:r>
            <a:r>
              <a:rPr lang="en-US" sz="1200" i="1" dirty="0" smtClean="0"/>
              <a:t> enlisting our nation’s most promising future leaders in the effort.</a:t>
            </a:r>
          </a:p>
          <a:p>
            <a:pPr>
              <a:spcBef>
                <a:spcPts val="0"/>
              </a:spcBef>
              <a:defRPr/>
            </a:pPr>
            <a:endParaRPr lang="en-US" sz="800" i="1" dirty="0" smtClean="0"/>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7</a:t>
            </a:fld>
            <a:endParaRPr lang="en-US"/>
          </a:p>
        </p:txBody>
      </p:sp>
    </p:spTree>
    <p:extLst>
      <p:ext uri="{BB962C8B-B14F-4D97-AF65-F5344CB8AC3E}">
        <p14:creationId xmlns:p14="http://schemas.microsoft.com/office/powerpoint/2010/main" val="3667686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 Not-for-Profit: Teach For America (TFA): </a:t>
            </a:r>
            <a:r>
              <a:rPr lang="en-US" i="1" dirty="0" smtClean="0">
                <a:latin typeface="Arial" pitchFamily="34" charset="0"/>
                <a:cs typeface="Arial" pitchFamily="34" charset="0"/>
              </a:rPr>
              <a:t>One day, all children in this nation will have the opportunity </a:t>
            </a:r>
            <a:r>
              <a:rPr lang="en-US" b="1" i="1" dirty="0" smtClean="0">
                <a:latin typeface="Arial" pitchFamily="34" charset="0"/>
                <a:cs typeface="Arial" pitchFamily="34" charset="0"/>
              </a:rPr>
              <a:t>to </a:t>
            </a:r>
            <a:r>
              <a:rPr lang="en-US" i="1" dirty="0" smtClean="0">
                <a:latin typeface="Arial" pitchFamily="34" charset="0"/>
                <a:cs typeface="Arial" pitchFamily="34" charset="0"/>
              </a:rPr>
              <a:t>attain an excellent education.</a:t>
            </a:r>
          </a:p>
          <a:p>
            <a:r>
              <a:rPr lang="en-US" dirty="0" smtClean="0">
                <a:latin typeface="Arial" pitchFamily="34" charset="0"/>
                <a:cs typeface="Arial" pitchFamily="34" charset="0"/>
              </a:rPr>
              <a:t>● For-Profit examples- visionary companies, including 3M, General Electric, Merck, Nordstrom, Proctor &amp; Gamble (P&amp;G), and </a:t>
            </a:r>
            <a:r>
              <a:rPr lang="en-US" dirty="0" err="1" smtClean="0">
                <a:latin typeface="Arial" pitchFamily="34" charset="0"/>
                <a:cs typeface="Arial" pitchFamily="34" charset="0"/>
              </a:rPr>
              <a:t>Walmart</a:t>
            </a:r>
            <a:r>
              <a:rPr lang="en-US" dirty="0" smtClean="0">
                <a:latin typeface="Arial" pitchFamily="34" charset="0"/>
                <a:cs typeface="Arial" pitchFamily="34" charset="0"/>
              </a:rPr>
              <a:t>, provide more aspirational ideas that are not exclusively financial.</a:t>
            </a:r>
          </a:p>
          <a:p>
            <a:r>
              <a:rPr lang="en-US" dirty="0" smtClean="0">
                <a:latin typeface="Arial" pitchFamily="34" charset="0"/>
                <a:cs typeface="Arial" pitchFamily="34" charset="0"/>
              </a:rPr>
              <a:t>● Tracking the stock market performance of companies over many decades, researchers found that these visionary companies outperformed their peers by a wide margin. </a:t>
            </a:r>
          </a:p>
          <a:p>
            <a:r>
              <a:rPr lang="en-US" dirty="0" smtClean="0">
                <a:latin typeface="Arial" pitchFamily="34" charset="0"/>
                <a:cs typeface="Arial" pitchFamily="34" charset="0"/>
              </a:rPr>
              <a:t>● Thus highly motivating</a:t>
            </a:r>
            <a:r>
              <a:rPr lang="en-US" baseline="0" dirty="0" smtClean="0">
                <a:latin typeface="Arial" pitchFamily="34" charset="0"/>
                <a:cs typeface="Arial" pitchFamily="34" charset="0"/>
              </a:rPr>
              <a:t> visions</a:t>
            </a:r>
            <a:r>
              <a:rPr lang="en-US" dirty="0" smtClean="0">
                <a:latin typeface="Arial" pitchFamily="34" charset="0"/>
                <a:cs typeface="Arial" pitchFamily="34" charset="0"/>
              </a:rPr>
              <a:t> can improve financial performance.</a:t>
            </a:r>
          </a:p>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8</a:t>
            </a:fld>
            <a:endParaRPr lang="en-US"/>
          </a:p>
        </p:txBody>
      </p:sp>
    </p:spTree>
    <p:extLst>
      <p:ext uri="{BB962C8B-B14F-4D97-AF65-F5344CB8AC3E}">
        <p14:creationId xmlns:p14="http://schemas.microsoft.com/office/powerpoint/2010/main" val="257167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10</a:t>
            </a:fld>
            <a:endParaRPr lang="en-US"/>
          </a:p>
        </p:txBody>
      </p:sp>
    </p:spTree>
    <p:extLst>
      <p:ext uri="{BB962C8B-B14F-4D97-AF65-F5344CB8AC3E}">
        <p14:creationId xmlns:p14="http://schemas.microsoft.com/office/powerpoint/2010/main" val="1083553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724400"/>
          </a:xfrm>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11</a:t>
            </a:fld>
            <a:endParaRPr lang="en-US"/>
          </a:p>
        </p:txBody>
      </p:sp>
    </p:spTree>
    <p:extLst>
      <p:ext uri="{BB962C8B-B14F-4D97-AF65-F5344CB8AC3E}">
        <p14:creationId xmlns:p14="http://schemas.microsoft.com/office/powerpoint/2010/main" val="2024891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othaermel - 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r="877"/>
          <a:stretch>
            <a:fillRect/>
          </a:stretch>
        </p:blipFill>
        <p:spPr bwMode="auto">
          <a:xfrm>
            <a:off x="0" y="1828800"/>
            <a:ext cx="9144000" cy="4495800"/>
          </a:xfrm>
          <a:prstGeom prst="rect">
            <a:avLst/>
          </a:prstGeom>
          <a:noFill/>
          <a:ln w="9525">
            <a:noFill/>
            <a:miter lim="800000"/>
            <a:headEnd/>
            <a:tailEnd/>
          </a:ln>
        </p:spPr>
      </p:pic>
      <p:sp>
        <p:nvSpPr>
          <p:cNvPr id="11" name="Text Placeholder 10"/>
          <p:cNvSpPr>
            <a:spLocks noGrp="1"/>
          </p:cNvSpPr>
          <p:nvPr>
            <p:ph type="body" sz="quarter" idx="13" hasCustomPrompt="1"/>
          </p:nvPr>
        </p:nvSpPr>
        <p:spPr>
          <a:xfrm>
            <a:off x="228600" y="5029200"/>
            <a:ext cx="5029200" cy="533400"/>
          </a:xfrm>
        </p:spPr>
        <p:txBody>
          <a:bodyPr>
            <a:noAutofit/>
          </a:bodyPr>
          <a:lstStyle>
            <a:lvl1pPr marL="0" indent="0">
              <a:spcBef>
                <a:spcPts val="0"/>
              </a:spcBef>
              <a:buFontTx/>
              <a:buNone/>
              <a:defRPr sz="2400" baseline="0">
                <a:latin typeface="+mn-lt"/>
                <a:cs typeface="FrankRuehl" pitchFamily="34" charset="-79"/>
              </a:defRPr>
            </a:lvl1pPr>
          </a:lstStyle>
          <a:p>
            <a:pPr lvl="0"/>
            <a:r>
              <a:rPr lang="en-US" dirty="0" smtClean="0"/>
              <a:t>Click to edit Chapter Title</a:t>
            </a:r>
            <a:endParaRPr lang="en-US" dirty="0"/>
          </a:p>
        </p:txBody>
      </p:sp>
      <p:pic>
        <p:nvPicPr>
          <p:cNvPr id="15" name="Picture 14" descr="cover_title.jpg"/>
          <p:cNvPicPr>
            <a:picLocks noChangeAspect="1"/>
          </p:cNvPicPr>
          <p:nvPr userDrawn="1"/>
        </p:nvPicPr>
        <p:blipFill>
          <a:blip r:embed="rId3" cstate="print"/>
          <a:stretch>
            <a:fillRect/>
          </a:stretch>
        </p:blipFill>
        <p:spPr>
          <a:xfrm>
            <a:off x="2663952" y="92685"/>
            <a:ext cx="4270248" cy="1431315"/>
          </a:xfrm>
          <a:prstGeom prst="rect">
            <a:avLst/>
          </a:prstGeom>
        </p:spPr>
      </p:pic>
      <p:sp>
        <p:nvSpPr>
          <p:cNvPr id="6" name="Rectangle 13"/>
          <p:cNvSpPr>
            <a:spLocks noChangeArrowheads="1"/>
          </p:cNvSpPr>
          <p:nvPr userDrawn="1"/>
        </p:nvSpPr>
        <p:spPr bwMode="auto">
          <a:xfrm>
            <a:off x="152400" y="6629400"/>
            <a:ext cx="890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IN" altLang="en-US" sz="1000">
                <a:latin typeface="Times New Roman" pitchFamily="18" charset="0"/>
                <a:cs typeface="Times New Roman" pitchFamily="18" charset="0"/>
              </a:rPr>
              <a:t>Copyright © 2015 McGraw-Hill Education. All rights reserved. No reproduction or distribution without the prior written consent of McGraw-Hill Education.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othaermel - Discussion Slide">
    <p:bg>
      <p:bgPr>
        <a:solidFill>
          <a:srgbClr val="B6613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7152"/>
            <a:ext cx="8458200" cy="4727448"/>
          </a:xfrm>
          <a:solidFill>
            <a:schemeClr val="bg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none"/>
        </p:style>
        <p:txBody>
          <a:bodyPr/>
          <a:lstStyle>
            <a:lvl1pPr>
              <a:buFont typeface="Wingdings" pitchFamily="2" charset="2"/>
              <a:buChar char="§"/>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52400"/>
            <a:ext cx="9144000" cy="1143000"/>
          </a:xfrm>
        </p:spPr>
        <p:txBody>
          <a:bodyPr/>
          <a:lstStyle>
            <a:lvl1pPr>
              <a:defRPr baseline="0"/>
            </a:lvl1pPr>
          </a:lstStyle>
          <a:p>
            <a:r>
              <a:rPr lang="en-US" dirty="0" smtClean="0"/>
              <a:t>Edit Chapter Outline or Case Study or Instruction slide title</a:t>
            </a:r>
            <a:endParaRPr lang="en-US" dirty="0"/>
          </a:p>
        </p:txBody>
      </p:sp>
      <p:sp>
        <p:nvSpPr>
          <p:cNvPr id="4"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2-</a:t>
            </a:r>
            <a:fld id="{C6283EE7-8C9B-48D8-90AA-58101FF1EA89}"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thaermel - 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video slide title</a:t>
            </a:r>
            <a:endParaRPr lang="en-US" dirty="0"/>
          </a:p>
        </p:txBody>
      </p:sp>
      <p:sp>
        <p:nvSpPr>
          <p:cNvPr id="4" name="Content Placeholder 3"/>
          <p:cNvSpPr>
            <a:spLocks noGrp="1"/>
          </p:cNvSpPr>
          <p:nvPr>
            <p:ph sz="half" idx="2"/>
          </p:nvPr>
        </p:nvSpPr>
        <p:spPr>
          <a:xfrm>
            <a:off x="762000" y="2133600"/>
            <a:ext cx="8382000" cy="4343399"/>
          </a:xfrm>
        </p:spPr>
        <p:txBody>
          <a:bodyPr/>
          <a:lstStyle>
            <a:lvl1pPr>
              <a:buFont typeface="Wingdings" pitchFamily="2" charset="2"/>
              <a:buNone/>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76201" y="0"/>
            <a:ext cx="152399" cy="6858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76200" cy="6858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2-</a:t>
            </a:r>
            <a:fld id="{C6283EE7-8C9B-48D8-90AA-58101FF1EA89}"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thaermel - Content Slide">
    <p:spTree>
      <p:nvGrpSpPr>
        <p:cNvPr id="1" name=""/>
        <p:cNvGrpSpPr/>
        <p:nvPr/>
      </p:nvGrpSpPr>
      <p:grpSpPr>
        <a:xfrm>
          <a:off x="0" y="0"/>
          <a:ext cx="0" cy="0"/>
          <a:chOff x="0" y="0"/>
          <a:chExt cx="0" cy="0"/>
        </a:xfrm>
      </p:grpSpPr>
      <p:sp>
        <p:nvSpPr>
          <p:cNvPr id="10" name="Rectangle 9"/>
          <p:cNvSpPr/>
          <p:nvPr userDrawn="1"/>
        </p:nvSpPr>
        <p:spPr>
          <a:xfrm rot="5400000">
            <a:off x="4495800" y="2133600"/>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4638"/>
            <a:ext cx="9144000" cy="1143000"/>
          </a:xfrm>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4"/>
          </p:nvPr>
        </p:nvSpPr>
        <p:spPr>
          <a:xfrm>
            <a:off x="0" y="1676400"/>
            <a:ext cx="9144000" cy="609600"/>
          </a:xfrm>
        </p:spPr>
        <p:txBody>
          <a:bodyPr>
            <a:normAutofit/>
          </a:bodyPr>
          <a:lstStyle>
            <a:lvl1pPr algn="ctr">
              <a:buNone/>
              <a:defRPr sz="2600"/>
            </a:lvl1pPr>
            <a:lvl5pPr>
              <a:buNone/>
              <a:defRPr/>
            </a:lvl5pPr>
          </a:lstStyle>
          <a:p>
            <a:pPr lvl="0"/>
            <a:r>
              <a:rPr lang="en-US" dirty="0" smtClean="0"/>
              <a:t>Click to edit Master text styles</a:t>
            </a:r>
          </a:p>
        </p:txBody>
      </p:sp>
      <p:sp>
        <p:nvSpPr>
          <p:cNvPr id="11" name="Rectangle 10"/>
          <p:cNvSpPr/>
          <p:nvPr userDrawn="1"/>
        </p:nvSpPr>
        <p:spPr>
          <a:xfrm rot="5400000">
            <a:off x="4533900" y="2247900"/>
            <a:ext cx="76200" cy="9144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2-</a:t>
            </a:r>
            <a:fld id="{C6283EE7-8C9B-48D8-90AA-58101FF1EA89}"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othaermel - Copyright Slide">
    <p:bg>
      <p:bgPr>
        <a:solidFill>
          <a:srgbClr val="B66136"/>
        </a:solidFill>
        <a:effectLst/>
      </p:bgPr>
    </p:bg>
    <p:spTree>
      <p:nvGrpSpPr>
        <p:cNvPr id="1" name=""/>
        <p:cNvGrpSpPr/>
        <p:nvPr/>
      </p:nvGrpSpPr>
      <p:grpSpPr>
        <a:xfrm>
          <a:off x="0" y="0"/>
          <a:ext cx="0" cy="0"/>
          <a:chOff x="0" y="0"/>
          <a:chExt cx="0" cy="0"/>
        </a:xfrm>
      </p:grpSpPr>
      <p:sp>
        <p:nvSpPr>
          <p:cNvPr id="9" name="Rectangle 8"/>
          <p:cNvSpPr/>
          <p:nvPr userDrawn="1"/>
        </p:nvSpPr>
        <p:spPr>
          <a:xfrm>
            <a:off x="685800" y="1371600"/>
            <a:ext cx="7699248" cy="4187952"/>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ver_title.jpg"/>
          <p:cNvPicPr>
            <a:picLocks noChangeAspect="1"/>
          </p:cNvPicPr>
          <p:nvPr userDrawn="1"/>
        </p:nvPicPr>
        <p:blipFill>
          <a:blip r:embed="rId2" cstate="print"/>
          <a:stretch>
            <a:fillRect/>
          </a:stretch>
        </p:blipFill>
        <p:spPr>
          <a:xfrm>
            <a:off x="1600200" y="1524000"/>
            <a:ext cx="5810769" cy="1947672"/>
          </a:xfrm>
          <a:prstGeom prst="rect">
            <a:avLst/>
          </a:prstGeom>
        </p:spPr>
      </p:pic>
      <p:pic>
        <p:nvPicPr>
          <p:cNvPr id="7" name="Picture 6" descr="disclaimer"/>
          <p:cNvPicPr/>
          <p:nvPr userDrawn="1"/>
        </p:nvPicPr>
        <p:blipFill>
          <a:blip r:embed="rId3" cstate="print"/>
          <a:srcRect/>
          <a:stretch>
            <a:fillRect/>
          </a:stretch>
        </p:blipFill>
        <p:spPr bwMode="auto">
          <a:xfrm>
            <a:off x="2438400" y="3657600"/>
            <a:ext cx="4038600" cy="1828800"/>
          </a:xfrm>
          <a:prstGeom prst="rect">
            <a:avLst/>
          </a:prstGeom>
          <a:noFill/>
          <a:ln w="9525">
            <a:noFill/>
            <a:miter lim="800000"/>
            <a:headEnd/>
            <a:tailEnd/>
          </a:ln>
        </p:spPr>
      </p:pic>
      <p:pic>
        <p:nvPicPr>
          <p:cNvPr id="5" name="Picture 2" descr="http://www.mcgraw-hill.com/landingimages/logo-hill.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8200" y="4191000"/>
            <a:ext cx="1247775"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2-</a:t>
            </a:r>
            <a:fld id="{C6283EE7-8C9B-48D8-90AA-58101FF1EA89}"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1143000"/>
          </a:xfrm>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2-</a:t>
            </a:r>
            <a:fld id="{C6283EE7-8C9B-48D8-90AA-58101FF1EA89}"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66833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1143000"/>
          </a:xfrm>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2-</a:t>
            </a:r>
            <a:fld id="{C6283EE7-8C9B-48D8-90AA-58101FF1EA89}"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385291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0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1143000"/>
          </a:xfrm>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2-</a:t>
            </a:r>
            <a:fld id="{C6283EE7-8C9B-48D8-90AA-58101FF1EA89}"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196744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62" r:id="rId2"/>
    <p:sldLayoutId id="2147483664" r:id="rId3"/>
    <p:sldLayoutId id="2147483666" r:id="rId4"/>
    <p:sldLayoutId id="2147483668" r:id="rId5"/>
    <p:sldLayoutId id="2147483671" r:id="rId6"/>
    <p:sldLayoutId id="2147483672" r:id="rId7"/>
    <p:sldLayoutId id="2147483683" r:id="rId8"/>
  </p:sldLayoutIdLst>
  <p:hf hdr="0" ftr="0" dt="0"/>
  <p:txStyles>
    <p:titleStyle>
      <a:lvl1pPr algn="ctr" defTabSz="914400" rtl="0" eaLnBrk="1" latinLnBrk="0" hangingPunct="1">
        <a:spcBef>
          <a:spcPct val="0"/>
        </a:spcBef>
        <a:buNone/>
        <a:defRPr sz="4000" kern="1200">
          <a:solidFill>
            <a:schemeClr val="tx1"/>
          </a:solidFill>
          <a:latin typeface="Lucida Sans" pitchFamily="34" charset="0"/>
          <a:ea typeface="+mj-ea"/>
          <a:cs typeface="+mj-cs"/>
        </a:defRPr>
      </a:lvl1pPr>
    </p:titleStyle>
    <p:body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52400" y="4876800"/>
            <a:ext cx="5334000" cy="1219200"/>
          </a:xfrm>
        </p:spPr>
        <p:txBody>
          <a:bodyPr>
            <a:noAutofit/>
          </a:bodyPr>
          <a:lstStyle/>
          <a:p>
            <a:r>
              <a:rPr lang="en-US" dirty="0" smtClean="0">
                <a:latin typeface="FrankRuehl" pitchFamily="34" charset="-79"/>
                <a:cs typeface="FrankRuehl" pitchFamily="34" charset="-79"/>
              </a:rPr>
              <a:t>Chapter 2</a:t>
            </a:r>
          </a:p>
          <a:p>
            <a:pPr marL="0" indent="0">
              <a:defRPr/>
            </a:pPr>
            <a:r>
              <a:rPr lang="en-US" dirty="0"/>
              <a:t>Strategic Leadership: </a:t>
            </a:r>
            <a:endParaRPr lang="en-US" dirty="0" smtClean="0"/>
          </a:p>
          <a:p>
            <a:pPr marL="0" indent="0">
              <a:defRPr/>
            </a:pPr>
            <a:r>
              <a:rPr lang="en-US" smtClean="0"/>
              <a:t>Managing the </a:t>
            </a:r>
            <a:r>
              <a:rPr lang="en-US" dirty="0"/>
              <a:t>Strategy Process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057400"/>
            <a:ext cx="8229600" cy="4495800"/>
          </a:xfrm>
        </p:spPr>
        <p:txBody>
          <a:bodyPr>
            <a:normAutofit/>
          </a:bodyPr>
          <a:lstStyle/>
          <a:p>
            <a:pPr>
              <a:spcBef>
                <a:spcPts val="672"/>
              </a:spcBef>
              <a:defRPr/>
            </a:pPr>
            <a:r>
              <a:rPr lang="en-US" dirty="0" smtClean="0"/>
              <a:t>Customer-oriented </a:t>
            </a:r>
            <a:r>
              <a:rPr lang="en-US" dirty="0"/>
              <a:t>vision statements allow firms to adapt to changing </a:t>
            </a:r>
            <a:r>
              <a:rPr lang="en-US" dirty="0" smtClean="0"/>
              <a:t>environments.</a:t>
            </a:r>
            <a:endParaRPr lang="en-US" dirty="0"/>
          </a:p>
          <a:p>
            <a:pPr>
              <a:spcBef>
                <a:spcPts val="576"/>
              </a:spcBef>
              <a:defRPr/>
            </a:pPr>
            <a:endParaRPr lang="en-US" sz="2000" dirty="0"/>
          </a:p>
          <a:p>
            <a:pPr>
              <a:spcBef>
                <a:spcPts val="672"/>
              </a:spcBef>
              <a:defRPr/>
            </a:pPr>
            <a:r>
              <a:rPr lang="en-US" dirty="0"/>
              <a:t>Product-oriented vision statements </a:t>
            </a:r>
            <a:r>
              <a:rPr lang="en-US" dirty="0" smtClean="0"/>
              <a:t>are less flexible.</a:t>
            </a:r>
            <a:endParaRPr lang="en-US" dirty="0"/>
          </a:p>
          <a:p>
            <a:pPr>
              <a:spcBef>
                <a:spcPts val="576"/>
              </a:spcBef>
              <a:defRPr/>
            </a:pPr>
            <a:endParaRPr lang="en-US" sz="2000" dirty="0"/>
          </a:p>
          <a:p>
            <a:pPr>
              <a:spcBef>
                <a:spcPts val="672"/>
              </a:spcBef>
              <a:defRPr/>
            </a:pPr>
            <a:r>
              <a:rPr lang="en-US" dirty="0"/>
              <a:t>Strategic flexibility is a necessary condition to achieve competitive </a:t>
            </a:r>
            <a:r>
              <a:rPr lang="en-US" dirty="0" smtClean="0"/>
              <a:t>advantage.</a:t>
            </a:r>
            <a:endParaRPr lang="en-US" dirty="0"/>
          </a:p>
        </p:txBody>
      </p:sp>
      <p:sp>
        <p:nvSpPr>
          <p:cNvPr id="4" name="Text Placeholder 6"/>
          <p:cNvSpPr>
            <a:spLocks noGrp="1"/>
          </p:cNvSpPr>
          <p:nvPr>
            <p:ph type="body" sz="quarter" idx="14"/>
          </p:nvPr>
        </p:nvSpPr>
        <p:spPr>
          <a:xfrm>
            <a:off x="0" y="1295400"/>
            <a:ext cx="9144000" cy="609600"/>
          </a:xfrm>
        </p:spPr>
        <p:txBody>
          <a:bodyPr>
            <a:normAutofit/>
          </a:bodyPr>
          <a:lstStyle>
            <a:lvl1pPr algn="ctr">
              <a:buNone/>
              <a:defRPr sz="2600"/>
            </a:lvl1pPr>
            <a:lvl5pPr>
              <a:buNone/>
              <a:defRPr/>
            </a:lvl5pPr>
          </a:lstStyle>
          <a:p>
            <a:pPr lvl="0"/>
            <a:r>
              <a:rPr lang="en-US" dirty="0" smtClean="0"/>
              <a:t>CUSTOMER-ORIENTED VS. PRODUCT-ORIENTED</a:t>
            </a:r>
          </a:p>
        </p:txBody>
      </p:sp>
    </p:spTree>
    <p:extLst>
      <p:ext uri="{BB962C8B-B14F-4D97-AF65-F5344CB8AC3E}">
        <p14:creationId xmlns:p14="http://schemas.microsoft.com/office/powerpoint/2010/main" val="97300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2133600"/>
            <a:ext cx="8229600" cy="4343400"/>
          </a:xfrm>
        </p:spPr>
        <p:txBody>
          <a:bodyPr>
            <a:normAutofit/>
          </a:bodyPr>
          <a:lstStyle/>
          <a:p>
            <a:pPr marL="346075" indent="-346075">
              <a:spcBef>
                <a:spcPts val="672"/>
              </a:spcBef>
              <a:defRPr/>
            </a:pPr>
            <a:r>
              <a:rPr lang="en-US" dirty="0" smtClean="0"/>
              <a:t>A product-oriented vision defines a business in terms of a good or service.</a:t>
            </a:r>
          </a:p>
          <a:p>
            <a:pPr>
              <a:spcBef>
                <a:spcPts val="576"/>
              </a:spcBef>
              <a:defRPr/>
            </a:pPr>
            <a:endParaRPr lang="en-US" sz="2000" dirty="0" smtClean="0"/>
          </a:p>
          <a:p>
            <a:pPr>
              <a:spcBef>
                <a:spcPts val="672"/>
              </a:spcBef>
              <a:defRPr/>
            </a:pPr>
            <a:r>
              <a:rPr lang="en-US" dirty="0" smtClean="0"/>
              <a:t>Product-oriented visions tend to force managers to take a myopic view of the business landscape.</a:t>
            </a:r>
          </a:p>
        </p:txBody>
      </p:sp>
      <p:sp>
        <p:nvSpPr>
          <p:cNvPr id="4" name="Text Placeholder 6"/>
          <p:cNvSpPr>
            <a:spLocks noGrp="1"/>
          </p:cNvSpPr>
          <p:nvPr>
            <p:ph type="body" sz="quarter" idx="14"/>
          </p:nvPr>
        </p:nvSpPr>
        <p:spPr>
          <a:xfrm>
            <a:off x="0" y="1371600"/>
            <a:ext cx="9144000" cy="609600"/>
          </a:xfrm>
        </p:spPr>
        <p:txBody>
          <a:bodyPr>
            <a:normAutofit/>
          </a:bodyPr>
          <a:lstStyle>
            <a:lvl1pPr algn="ctr">
              <a:buNone/>
              <a:defRPr sz="2600"/>
            </a:lvl1pPr>
            <a:lvl5pPr>
              <a:buNone/>
              <a:defRPr/>
            </a:lvl5pPr>
          </a:lstStyle>
          <a:p>
            <a:pPr lvl="0"/>
            <a:r>
              <a:rPr lang="en-US" dirty="0" smtClean="0"/>
              <a:t>PRODUCT-ORIENTED VISION STATEMENTS</a:t>
            </a:r>
          </a:p>
        </p:txBody>
      </p:sp>
    </p:spTree>
    <p:extLst>
      <p:ext uri="{BB962C8B-B14F-4D97-AF65-F5344CB8AC3E}">
        <p14:creationId xmlns:p14="http://schemas.microsoft.com/office/powerpoint/2010/main" val="65328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981200"/>
            <a:ext cx="8229600" cy="4648200"/>
          </a:xfrm>
        </p:spPr>
        <p:txBody>
          <a:bodyPr>
            <a:normAutofit lnSpcReduction="10000"/>
          </a:bodyPr>
          <a:lstStyle/>
          <a:p>
            <a:pPr>
              <a:spcBef>
                <a:spcPts val="672"/>
              </a:spcBef>
              <a:defRPr/>
            </a:pPr>
            <a:r>
              <a:rPr lang="en-US" dirty="0" smtClean="0"/>
              <a:t>A </a:t>
            </a:r>
            <a:r>
              <a:rPr lang="en-US" dirty="0"/>
              <a:t>customer-oriented vision defines a business in terms of providing solutions </a:t>
            </a:r>
            <a:r>
              <a:rPr lang="en-US" dirty="0" smtClean="0"/>
              <a:t>to </a:t>
            </a:r>
            <a:r>
              <a:rPr lang="en-US" dirty="0"/>
              <a:t>customer </a:t>
            </a:r>
            <a:r>
              <a:rPr lang="en-US" dirty="0" smtClean="0"/>
              <a:t>needs and are more flexible.</a:t>
            </a:r>
            <a:endParaRPr lang="en-US" b="1" dirty="0"/>
          </a:p>
          <a:p>
            <a:pPr>
              <a:spcBef>
                <a:spcPts val="672"/>
              </a:spcBef>
              <a:defRPr/>
            </a:pPr>
            <a:endParaRPr lang="en-US" b="1" dirty="0"/>
          </a:p>
          <a:p>
            <a:pPr>
              <a:spcBef>
                <a:spcPts val="672"/>
              </a:spcBef>
              <a:defRPr/>
            </a:pPr>
            <a:r>
              <a:rPr lang="en-US" dirty="0" smtClean="0"/>
              <a:t>Example: </a:t>
            </a:r>
            <a:r>
              <a:rPr lang="en-US" i="1" dirty="0"/>
              <a:t>We are in the business of providing solutions to professional communication </a:t>
            </a:r>
            <a:r>
              <a:rPr lang="en-US" i="1" dirty="0" smtClean="0"/>
              <a:t>needs.</a:t>
            </a:r>
            <a:endParaRPr lang="en-US" dirty="0" smtClean="0"/>
          </a:p>
          <a:p>
            <a:pPr>
              <a:spcBef>
                <a:spcPts val="576"/>
              </a:spcBef>
              <a:defRPr/>
            </a:pPr>
            <a:endParaRPr lang="en-US" dirty="0" smtClean="0"/>
          </a:p>
          <a:p>
            <a:pPr>
              <a:spcBef>
                <a:spcPts val="672"/>
              </a:spcBef>
              <a:defRPr/>
            </a:pPr>
            <a:r>
              <a:rPr lang="en-US" dirty="0" smtClean="0"/>
              <a:t>However the company needs to be careful to differentiate between a customer-oriented vision and following customer sentiments.</a:t>
            </a:r>
            <a:endParaRPr lang="en-US" dirty="0"/>
          </a:p>
          <a:p>
            <a:pPr>
              <a:spcBef>
                <a:spcPts val="0"/>
              </a:spcBef>
            </a:pPr>
            <a:endParaRPr lang="en-US" dirty="0"/>
          </a:p>
        </p:txBody>
      </p:sp>
      <p:sp>
        <p:nvSpPr>
          <p:cNvPr id="4" name="Text Placeholder 6"/>
          <p:cNvSpPr>
            <a:spLocks noGrp="1"/>
          </p:cNvSpPr>
          <p:nvPr>
            <p:ph type="body" sz="quarter" idx="14"/>
          </p:nvPr>
        </p:nvSpPr>
        <p:spPr>
          <a:xfrm>
            <a:off x="0" y="1371600"/>
            <a:ext cx="9144000" cy="609600"/>
          </a:xfrm>
        </p:spPr>
        <p:txBody>
          <a:bodyPr>
            <a:normAutofit/>
          </a:bodyPr>
          <a:lstStyle>
            <a:lvl1pPr algn="ctr">
              <a:buNone/>
              <a:defRPr sz="2600"/>
            </a:lvl1pPr>
            <a:lvl5pPr>
              <a:buNone/>
              <a:defRPr/>
            </a:lvl5pPr>
          </a:lstStyle>
          <a:p>
            <a:pPr lvl="0"/>
            <a:r>
              <a:rPr lang="en-US" dirty="0" smtClean="0"/>
              <a:t>CUSTOMER-ORIENTED VISION STATEMENTS</a:t>
            </a:r>
          </a:p>
        </p:txBody>
      </p:sp>
    </p:spTree>
    <p:extLst>
      <p:ext uri="{BB962C8B-B14F-4D97-AF65-F5344CB8AC3E}">
        <p14:creationId xmlns:p14="http://schemas.microsoft.com/office/powerpoint/2010/main" val="1955387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fontScale="90000"/>
          </a:bodyPr>
          <a:lstStyle/>
          <a:p>
            <a:r>
              <a:rPr lang="en-US" dirty="0" smtClean="0">
                <a:solidFill>
                  <a:schemeClr val="tx1"/>
                </a:solidFill>
              </a:rPr>
              <a:t>Exhibit 2.2  Companies with Customer-Oriented Vision Statements</a:t>
            </a:r>
            <a:endParaRPr lang="en-US" dirty="0">
              <a:solidFill>
                <a:schemeClr val="tx1"/>
              </a:solidFill>
            </a:endParaRPr>
          </a:p>
        </p:txBody>
      </p:sp>
      <p:pic>
        <p:nvPicPr>
          <p:cNvPr id="5" name="Picture 4" descr="rot45065_ex0202.jpg"/>
          <p:cNvPicPr>
            <a:picLocks noChangeAspect="1"/>
          </p:cNvPicPr>
          <p:nvPr/>
        </p:nvPicPr>
        <p:blipFill>
          <a:blip r:embed="rId2" cstate="print"/>
          <a:stretch>
            <a:fillRect/>
          </a:stretch>
        </p:blipFill>
        <p:spPr>
          <a:xfrm>
            <a:off x="381000" y="1905000"/>
            <a:ext cx="8273143" cy="3733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2057400"/>
            <a:ext cx="8458200" cy="4495800"/>
          </a:xfrm>
        </p:spPr>
        <p:txBody>
          <a:bodyPr>
            <a:noAutofit/>
          </a:bodyPr>
          <a:lstStyle/>
          <a:p>
            <a:pPr>
              <a:spcBef>
                <a:spcPts val="672"/>
              </a:spcBef>
              <a:defRPr/>
            </a:pPr>
            <a:r>
              <a:rPr lang="en-US" dirty="0" smtClean="0"/>
              <a:t>Early – </a:t>
            </a:r>
            <a:r>
              <a:rPr lang="en-US" i="1" dirty="0" smtClean="0"/>
              <a:t>to </a:t>
            </a:r>
            <a:r>
              <a:rPr lang="en-US" i="1" dirty="0"/>
              <a:t>be the </a:t>
            </a:r>
            <a:r>
              <a:rPr lang="en-US" i="1" dirty="0" smtClean="0"/>
              <a:t>preeminent </a:t>
            </a:r>
            <a:r>
              <a:rPr lang="en-US" i="1" dirty="0"/>
              <a:t>building-block supplier of the PC </a:t>
            </a:r>
            <a:r>
              <a:rPr lang="en-US" i="1" dirty="0" smtClean="0"/>
              <a:t>industry</a:t>
            </a:r>
            <a:endParaRPr lang="en-US" sz="2000" b="1" dirty="0"/>
          </a:p>
          <a:p>
            <a:pPr>
              <a:spcBef>
                <a:spcPts val="672"/>
              </a:spcBef>
              <a:defRPr/>
            </a:pPr>
            <a:r>
              <a:rPr lang="en-US" dirty="0" smtClean="0"/>
              <a:t>1999 </a:t>
            </a:r>
            <a:r>
              <a:rPr lang="en-US" i="1" dirty="0" smtClean="0"/>
              <a:t>– to </a:t>
            </a:r>
            <a:r>
              <a:rPr lang="en-US" i="1" dirty="0"/>
              <a:t>be the preeminent building-block supplier to the Internet </a:t>
            </a:r>
            <a:r>
              <a:rPr lang="en-US" i="1" dirty="0" smtClean="0"/>
              <a:t>economy</a:t>
            </a:r>
            <a:endParaRPr lang="en-US" sz="2900" i="1" dirty="0"/>
          </a:p>
          <a:p>
            <a:pPr>
              <a:spcBef>
                <a:spcPts val="672"/>
              </a:spcBef>
              <a:defRPr/>
            </a:pPr>
            <a:r>
              <a:rPr lang="en-US" dirty="0" smtClean="0"/>
              <a:t>2008 – </a:t>
            </a:r>
            <a:r>
              <a:rPr lang="en-US" i="1" dirty="0" smtClean="0"/>
              <a:t>to </a:t>
            </a:r>
            <a:r>
              <a:rPr lang="en-US" i="1" dirty="0"/>
              <a:t>delight our customers, employees, and shareholders by relentlessly delivering the platform and technology advancements that become essential to the way we work and </a:t>
            </a:r>
            <a:r>
              <a:rPr lang="en-US" i="1" dirty="0" smtClean="0"/>
              <a:t>live</a:t>
            </a:r>
            <a:endParaRPr lang="en-US" i="1" dirty="0"/>
          </a:p>
        </p:txBody>
      </p:sp>
      <p:sp>
        <p:nvSpPr>
          <p:cNvPr id="5" name="Text Placeholder 6"/>
          <p:cNvSpPr>
            <a:spLocks noGrp="1"/>
          </p:cNvSpPr>
          <p:nvPr>
            <p:ph type="body" sz="quarter" idx="14"/>
          </p:nvPr>
        </p:nvSpPr>
        <p:spPr>
          <a:xfrm>
            <a:off x="0" y="1371600"/>
            <a:ext cx="9144000" cy="609600"/>
          </a:xfrm>
        </p:spPr>
        <p:txBody>
          <a:bodyPr>
            <a:noAutofit/>
          </a:bodyPr>
          <a:lstStyle>
            <a:lvl1pPr algn="ctr">
              <a:buNone/>
              <a:defRPr sz="2600"/>
            </a:lvl1pPr>
            <a:lvl5pPr>
              <a:buNone/>
              <a:defRPr/>
            </a:lvl5pPr>
          </a:lstStyle>
          <a:p>
            <a:pPr lvl="0"/>
            <a:r>
              <a:rPr lang="en-US" sz="2500" dirty="0" smtClean="0"/>
              <a:t>EVOLUTION OF INTEL CORPORATION VISION STATEMENT</a:t>
            </a:r>
          </a:p>
        </p:txBody>
      </p:sp>
    </p:spTree>
    <p:extLst>
      <p:ext uri="{BB962C8B-B14F-4D97-AF65-F5344CB8AC3E}">
        <p14:creationId xmlns:p14="http://schemas.microsoft.com/office/powerpoint/2010/main" val="995329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752600"/>
            <a:ext cx="8610600" cy="4495800"/>
          </a:xfrm>
        </p:spPr>
        <p:txBody>
          <a:bodyPr>
            <a:noAutofit/>
          </a:bodyPr>
          <a:lstStyle/>
          <a:p>
            <a:pPr marL="0" indent="0" algn="ctr">
              <a:spcBef>
                <a:spcPts val="672"/>
              </a:spcBef>
              <a:buNone/>
            </a:pPr>
            <a:r>
              <a:rPr lang="en-US" sz="3200" dirty="0"/>
              <a:t>Values </a:t>
            </a:r>
            <a:r>
              <a:rPr lang="en-US" sz="3200" dirty="0" smtClean="0"/>
              <a:t>are </a:t>
            </a:r>
            <a:r>
              <a:rPr lang="en-US" sz="3200" dirty="0"/>
              <a:t>ethical standards/norms that govern the behavior of individuals within a </a:t>
            </a:r>
            <a:r>
              <a:rPr lang="en-US" sz="3200" dirty="0" smtClean="0"/>
              <a:t>firm.</a:t>
            </a:r>
          </a:p>
          <a:p>
            <a:pPr algn="ctr">
              <a:spcBef>
                <a:spcPts val="0"/>
              </a:spcBef>
            </a:pPr>
            <a:endParaRPr lang="en-US" sz="2000" dirty="0" smtClean="0"/>
          </a:p>
          <a:p>
            <a:pPr>
              <a:spcBef>
                <a:spcPts val="0"/>
              </a:spcBef>
              <a:buNone/>
            </a:pPr>
            <a:r>
              <a:rPr lang="en-US" sz="3200" dirty="0" smtClean="0"/>
              <a:t>Two Important Functions: </a:t>
            </a:r>
            <a:endParaRPr lang="en-US" sz="2600" dirty="0" smtClean="0"/>
          </a:p>
          <a:p>
            <a:pPr marL="347472" indent="-347472">
              <a:spcBef>
                <a:spcPts val="672"/>
              </a:spcBef>
              <a:buFont typeface="+mj-lt"/>
              <a:buAutoNum type="arabicPeriod"/>
            </a:pPr>
            <a:r>
              <a:rPr lang="en-US" dirty="0" smtClean="0"/>
              <a:t>Values form a foundation for a firm’s vision and mission.</a:t>
            </a:r>
          </a:p>
          <a:p>
            <a:pPr marL="347472" indent="-347472">
              <a:spcBef>
                <a:spcPts val="672"/>
              </a:spcBef>
              <a:buFont typeface="+mj-lt"/>
              <a:buAutoNum type="arabicPeriod"/>
            </a:pPr>
            <a:r>
              <a:rPr lang="en-US" dirty="0" smtClean="0"/>
              <a:t>Values serve as the </a:t>
            </a:r>
            <a:r>
              <a:rPr lang="en-US" i="1" dirty="0" smtClean="0"/>
              <a:t>guardrails</a:t>
            </a:r>
            <a:r>
              <a:rPr lang="en-US" dirty="0" smtClean="0"/>
              <a:t> to keep the company on track.</a:t>
            </a:r>
          </a:p>
        </p:txBody>
      </p:sp>
      <p:sp>
        <p:nvSpPr>
          <p:cNvPr id="5" name="Title 1"/>
          <p:cNvSpPr>
            <a:spLocks noGrp="1"/>
          </p:cNvSpPr>
          <p:nvPr>
            <p:ph type="title"/>
          </p:nvPr>
        </p:nvSpPr>
        <p:spPr>
          <a:xfrm>
            <a:off x="457200" y="0"/>
            <a:ext cx="8229600" cy="1417638"/>
          </a:xfrm>
        </p:spPr>
        <p:txBody>
          <a:bodyPr>
            <a:normAutofit/>
          </a:bodyPr>
          <a:lstStyle/>
          <a:p>
            <a:r>
              <a:rPr lang="en-US" dirty="0" smtClean="0">
                <a:solidFill>
                  <a:schemeClr val="tx1"/>
                </a:solidFill>
              </a:rPr>
              <a:t>Living the Values</a:t>
            </a:r>
            <a:endParaRPr lang="en-US" dirty="0">
              <a:solidFill>
                <a:schemeClr val="tx1"/>
              </a:solidFill>
            </a:endParaRPr>
          </a:p>
        </p:txBody>
      </p:sp>
    </p:spTree>
    <p:extLst>
      <p:ext uri="{BB962C8B-B14F-4D97-AF65-F5344CB8AC3E}">
        <p14:creationId xmlns:p14="http://schemas.microsoft.com/office/powerpoint/2010/main" val="2094903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2.1</a:t>
            </a:r>
            <a:endParaRPr lang="en-US" dirty="0"/>
          </a:p>
        </p:txBody>
      </p:sp>
      <p:sp>
        <p:nvSpPr>
          <p:cNvPr id="3" name="Content Placeholder 2"/>
          <p:cNvSpPr>
            <a:spLocks noGrp="1"/>
          </p:cNvSpPr>
          <p:nvPr>
            <p:ph idx="1"/>
          </p:nvPr>
        </p:nvSpPr>
        <p:spPr>
          <a:xfrm>
            <a:off x="381000" y="1295400"/>
            <a:ext cx="8458200" cy="48768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ctr">
              <a:spcBef>
                <a:spcPts val="0"/>
              </a:spcBef>
              <a:buNone/>
              <a:defRPr/>
            </a:pPr>
            <a:r>
              <a:rPr lang="en-US" b="1" dirty="0" smtClean="0">
                <a:solidFill>
                  <a:srgbClr val="B66136"/>
                </a:solidFill>
              </a:rPr>
              <a:t>Merck: Reconfirming Its Core Values</a:t>
            </a:r>
            <a:endParaRPr lang="en-US" dirty="0" smtClean="0"/>
          </a:p>
          <a:p>
            <a:pPr>
              <a:spcBef>
                <a:spcPts val="672"/>
              </a:spcBef>
            </a:pPr>
            <a:r>
              <a:rPr lang="en-US" dirty="0" smtClean="0"/>
              <a:t>Founder George W. Merck’s words form the basis of the company’s values even today. </a:t>
            </a:r>
          </a:p>
          <a:p>
            <a:pPr marL="350838" indent="-350838">
              <a:spcBef>
                <a:spcPts val="0"/>
              </a:spcBef>
            </a:pPr>
            <a:r>
              <a:rPr lang="en-US" dirty="0" smtClean="0"/>
              <a:t>Merck ended River Blindness in Africa, Latin America &amp; the Middle East by </a:t>
            </a:r>
            <a:r>
              <a:rPr lang="en-US" u="sng" dirty="0" smtClean="0"/>
              <a:t>donating</a:t>
            </a:r>
            <a:r>
              <a:rPr lang="en-US" dirty="0" smtClean="0"/>
              <a:t> its recently discovered drug </a:t>
            </a:r>
            <a:r>
              <a:rPr lang="en-US" b="1" dirty="0" err="1" smtClean="0"/>
              <a:t>Mectizan</a:t>
            </a:r>
            <a:r>
              <a:rPr lang="en-US" b="1" dirty="0" smtClean="0"/>
              <a:t>.</a:t>
            </a:r>
          </a:p>
          <a:p>
            <a:pPr marL="350838" indent="-350838">
              <a:spcBef>
                <a:spcPts val="0"/>
              </a:spcBef>
            </a:pPr>
            <a:r>
              <a:rPr lang="en-US" dirty="0" smtClean="0"/>
              <a:t>However, these values were challenged with the </a:t>
            </a:r>
            <a:r>
              <a:rPr lang="en-US" b="1" dirty="0" err="1" smtClean="0"/>
              <a:t>Vioxx</a:t>
            </a:r>
            <a:r>
              <a:rPr lang="en-US" dirty="0" smtClean="0"/>
              <a:t> Case. The firm did voluntarily pull the drug off the market when evidence linking heart attacks and strokes to </a:t>
            </a:r>
            <a:r>
              <a:rPr lang="en-US" dirty="0" err="1" smtClean="0"/>
              <a:t>Vioxx</a:t>
            </a:r>
            <a:r>
              <a:rPr lang="en-US" dirty="0" smtClean="0"/>
              <a:t> was revealed, </a:t>
            </a:r>
          </a:p>
          <a:p>
            <a:pPr marL="350838" indent="-350838">
              <a:spcBef>
                <a:spcPts val="0"/>
              </a:spcBef>
            </a:pPr>
            <a:r>
              <a:rPr lang="en-US" dirty="0" smtClean="0"/>
              <a:t>Resulting in Merck shares falling 27%.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981200"/>
            <a:ext cx="8229600" cy="4495800"/>
          </a:xfrm>
        </p:spPr>
        <p:txBody>
          <a:bodyPr>
            <a:noAutofit/>
          </a:bodyPr>
          <a:lstStyle/>
          <a:p>
            <a:pPr marL="347472" indent="-347472">
              <a:spcBef>
                <a:spcPts val="672"/>
              </a:spcBef>
            </a:pPr>
            <a:r>
              <a:rPr lang="en-US" b="1" dirty="0" smtClean="0"/>
              <a:t>Strategic leadership</a:t>
            </a:r>
            <a:r>
              <a:rPr lang="en-US" dirty="0" smtClean="0"/>
              <a:t> – the behaviors and styles of executives that influence others to achieve the organization’s vision and mission </a:t>
            </a:r>
            <a:endParaRPr lang="en-US" b="1" dirty="0"/>
          </a:p>
          <a:p>
            <a:pPr marL="347472" indent="-347472">
              <a:spcBef>
                <a:spcPts val="672"/>
              </a:spcBef>
            </a:pPr>
            <a:endParaRPr lang="en-US" sz="2000" dirty="0"/>
          </a:p>
          <a:p>
            <a:pPr marL="347472" indent="-347472">
              <a:spcBef>
                <a:spcPts val="672"/>
              </a:spcBef>
            </a:pPr>
            <a:r>
              <a:rPr lang="en-US" dirty="0"/>
              <a:t>Strategic leaders impact firm </a:t>
            </a:r>
            <a:r>
              <a:rPr lang="en-US" dirty="0" smtClean="0"/>
              <a:t>performance as do leaders whose decisions lead to huge destruction of shareholder wealth and jobs.</a:t>
            </a:r>
          </a:p>
        </p:txBody>
      </p:sp>
      <p:sp>
        <p:nvSpPr>
          <p:cNvPr id="5" name="Title 1"/>
          <p:cNvSpPr>
            <a:spLocks noGrp="1"/>
          </p:cNvSpPr>
          <p:nvPr>
            <p:ph type="title"/>
          </p:nvPr>
        </p:nvSpPr>
        <p:spPr>
          <a:xfrm>
            <a:off x="0" y="0"/>
            <a:ext cx="9144000" cy="1417638"/>
          </a:xfrm>
        </p:spPr>
        <p:txBody>
          <a:bodyPr>
            <a:normAutofit/>
          </a:bodyPr>
          <a:lstStyle/>
          <a:p>
            <a:r>
              <a:rPr lang="en-US" dirty="0" smtClean="0"/>
              <a:t>2.2  Strategic Leadership</a:t>
            </a:r>
            <a:endParaRPr lang="en-US" dirty="0"/>
          </a:p>
        </p:txBody>
      </p:sp>
      <p:sp>
        <p:nvSpPr>
          <p:cNvPr id="4" name="Text Placeholder 6"/>
          <p:cNvSpPr>
            <a:spLocks noGrp="1"/>
          </p:cNvSpPr>
          <p:nvPr>
            <p:ph type="body" sz="quarter" idx="14"/>
          </p:nvPr>
        </p:nvSpPr>
        <p:spPr>
          <a:xfrm>
            <a:off x="0" y="1295400"/>
            <a:ext cx="9144000" cy="609600"/>
          </a:xfrm>
        </p:spPr>
        <p:txBody>
          <a:bodyPr>
            <a:normAutofit/>
          </a:bodyPr>
          <a:lstStyle>
            <a:lvl1pPr algn="ctr">
              <a:buNone/>
              <a:defRPr sz="2600"/>
            </a:lvl1pPr>
            <a:lvl5pPr>
              <a:buNone/>
              <a:defRPr/>
            </a:lvl5pPr>
          </a:lstStyle>
          <a:p>
            <a:pPr lvl="0"/>
            <a:r>
              <a:rPr lang="en-US" dirty="0" smtClean="0"/>
              <a:t>ORGANIZATIONAL COMMITMENT</a:t>
            </a:r>
          </a:p>
        </p:txBody>
      </p:sp>
    </p:spTree>
    <p:extLst>
      <p:ext uri="{BB962C8B-B14F-4D97-AF65-F5344CB8AC3E}">
        <p14:creationId xmlns:p14="http://schemas.microsoft.com/office/powerpoint/2010/main" val="3917485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t>Exhibit 2.3  </a:t>
            </a:r>
            <a:r>
              <a:rPr lang="en-US" sz="3400" dirty="0" smtClean="0"/>
              <a:t>How CEOs Spend Their Days</a:t>
            </a:r>
            <a:endParaRPr lang="en-US" sz="3400" dirty="0"/>
          </a:p>
        </p:txBody>
      </p:sp>
      <p:pic>
        <p:nvPicPr>
          <p:cNvPr id="5" name="Picture 4" descr="rot45065_ex0203.jpg"/>
          <p:cNvPicPr>
            <a:picLocks noChangeAspect="1"/>
          </p:cNvPicPr>
          <p:nvPr/>
        </p:nvPicPr>
        <p:blipFill>
          <a:blip r:embed="rId2" cstate="print"/>
          <a:stretch>
            <a:fillRect/>
          </a:stretch>
        </p:blipFill>
        <p:spPr>
          <a:xfrm>
            <a:off x="1564551" y="1447800"/>
            <a:ext cx="6131649" cy="4572000"/>
          </a:xfrm>
          <a:prstGeom prst="rect">
            <a:avLst/>
          </a:prstGeom>
        </p:spPr>
      </p:pic>
      <p:sp>
        <p:nvSpPr>
          <p:cNvPr id="6" name="TextBox 5"/>
          <p:cNvSpPr txBox="1"/>
          <p:nvPr/>
        </p:nvSpPr>
        <p:spPr>
          <a:xfrm>
            <a:off x="1371600" y="5986046"/>
            <a:ext cx="6858000" cy="338554"/>
          </a:xfrm>
          <a:prstGeom prst="rect">
            <a:avLst/>
          </a:prstGeom>
          <a:noFill/>
        </p:spPr>
        <p:txBody>
          <a:bodyPr wrap="square" rtlCol="0">
            <a:spAutoFit/>
          </a:bodyPr>
          <a:lstStyle/>
          <a:p>
            <a:r>
              <a:rPr lang="en-US" sz="800" dirty="0" smtClean="0"/>
              <a:t>SOURCE: Author’s depiction of data from O. </a:t>
            </a:r>
            <a:r>
              <a:rPr lang="en-US" sz="800" dirty="0" err="1" smtClean="0"/>
              <a:t>Bandiera</a:t>
            </a:r>
            <a:r>
              <a:rPr lang="en-US" sz="800" dirty="0" smtClean="0"/>
              <a:t>, A. </a:t>
            </a:r>
            <a:r>
              <a:rPr lang="en-US" sz="800" dirty="0" err="1" smtClean="0"/>
              <a:t>Prat</a:t>
            </a:r>
            <a:r>
              <a:rPr lang="en-US" sz="800" dirty="0" smtClean="0"/>
              <a:t>, and R. </a:t>
            </a:r>
            <a:r>
              <a:rPr lang="en-US" sz="800" dirty="0" err="1" smtClean="0"/>
              <a:t>Sadun</a:t>
            </a:r>
            <a:r>
              <a:rPr lang="en-US" sz="800" dirty="0" smtClean="0"/>
              <a:t> (2012), “Managerial capital at the top: Evidence from the time use of CEOs,” </a:t>
            </a:r>
            <a:r>
              <a:rPr lang="en-US" sz="800" i="1" dirty="0" smtClean="0"/>
              <a:t>London School of Economics and Harvard Business School Working Paper.</a:t>
            </a:r>
            <a:endParaRPr lang="en-US" sz="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676400"/>
            <a:ext cx="8534400" cy="4114800"/>
          </a:xfrm>
        </p:spPr>
        <p:txBody>
          <a:bodyPr>
            <a:noAutofit/>
          </a:bodyPr>
          <a:lstStyle/>
          <a:p>
            <a:pPr>
              <a:spcBef>
                <a:spcPts val="672"/>
              </a:spcBef>
            </a:pPr>
            <a:r>
              <a:rPr lang="en-US" b="1" dirty="0" smtClean="0"/>
              <a:t>Upper-echelons theory</a:t>
            </a:r>
            <a:r>
              <a:rPr lang="en-US" dirty="0" smtClean="0"/>
              <a:t> – Framework </a:t>
            </a:r>
            <a:r>
              <a:rPr lang="en-US" dirty="0"/>
              <a:t>that views organizational </a:t>
            </a:r>
            <a:r>
              <a:rPr lang="en-US" dirty="0" smtClean="0"/>
              <a:t>outcomes – strategic </a:t>
            </a:r>
            <a:r>
              <a:rPr lang="en-US" dirty="0"/>
              <a:t>choices and performance </a:t>
            </a:r>
            <a:r>
              <a:rPr lang="en-US" dirty="0" smtClean="0"/>
              <a:t>levels – as </a:t>
            </a:r>
            <a:r>
              <a:rPr lang="en-US" dirty="0"/>
              <a:t>reflections of top management values, who interpret situations through their unique perspective </a:t>
            </a:r>
            <a:r>
              <a:rPr lang="en-US" dirty="0" smtClean="0"/>
              <a:t>lens</a:t>
            </a:r>
            <a:endParaRPr lang="en-US" dirty="0"/>
          </a:p>
          <a:p>
            <a:pPr>
              <a:spcBef>
                <a:spcPts val="0"/>
              </a:spcBef>
            </a:pPr>
            <a:endParaRPr lang="en-US" sz="2000" dirty="0">
              <a:solidFill>
                <a:srgbClr val="010101"/>
              </a:solidFill>
            </a:endParaRPr>
          </a:p>
          <a:p>
            <a:pPr>
              <a:spcBef>
                <a:spcPts val="672"/>
              </a:spcBef>
            </a:pPr>
            <a:r>
              <a:rPr lang="en-US" dirty="0" smtClean="0"/>
              <a:t>Strong </a:t>
            </a:r>
            <a:r>
              <a:rPr lang="en-US" dirty="0"/>
              <a:t>leadership is the result of both innate abilities </a:t>
            </a:r>
            <a:r>
              <a:rPr lang="en-US" i="1" dirty="0"/>
              <a:t>and</a:t>
            </a:r>
            <a:r>
              <a:rPr lang="en-US" dirty="0"/>
              <a:t> </a:t>
            </a:r>
            <a:r>
              <a:rPr lang="en-US" dirty="0" smtClean="0"/>
              <a:t>learning.</a:t>
            </a: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solidFill>
                  <a:schemeClr val="tx1"/>
                </a:solidFill>
              </a:rPr>
              <a:t>How Do You Become an Effective </a:t>
            </a:r>
            <a:r>
              <a:rPr lang="en-US" dirty="0">
                <a:solidFill>
                  <a:schemeClr val="tx1"/>
                </a:solidFill>
              </a:rPr>
              <a:t>a</a:t>
            </a:r>
            <a:r>
              <a:rPr lang="en-US" dirty="0" smtClean="0">
                <a:solidFill>
                  <a:schemeClr val="tx1"/>
                </a:solidFill>
              </a:rPr>
              <a:t>nd Ethical Strategic Leader?</a:t>
            </a:r>
            <a:endParaRPr lang="en-US" dirty="0">
              <a:solidFill>
                <a:schemeClr val="tx1"/>
              </a:solidFill>
            </a:endParaRPr>
          </a:p>
        </p:txBody>
      </p:sp>
    </p:spTree>
    <p:extLst>
      <p:ext uri="{BB962C8B-B14F-4D97-AF65-F5344CB8AC3E}">
        <p14:creationId xmlns:p14="http://schemas.microsoft.com/office/powerpoint/2010/main" val="3203815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t45065_ex0105.jpg"/>
          <p:cNvPicPr>
            <a:picLocks noChangeAspect="1"/>
          </p:cNvPicPr>
          <p:nvPr/>
        </p:nvPicPr>
        <p:blipFill>
          <a:blip r:embed="rId2" cstate="print"/>
          <a:stretch>
            <a:fillRect/>
          </a:stretch>
        </p:blipFill>
        <p:spPr>
          <a:xfrm>
            <a:off x="152400" y="457199"/>
            <a:ext cx="8839200" cy="5905837"/>
          </a:xfrm>
          <a:prstGeom prst="rect">
            <a:avLst/>
          </a:prstGeom>
        </p:spPr>
      </p:pic>
      <p:sp>
        <p:nvSpPr>
          <p:cNvPr id="6" name="Oval 5"/>
          <p:cNvSpPr>
            <a:spLocks noChangeArrowheads="1"/>
          </p:cNvSpPr>
          <p:nvPr/>
        </p:nvSpPr>
        <p:spPr bwMode="auto">
          <a:xfrm>
            <a:off x="5257800" y="1600200"/>
            <a:ext cx="1828800" cy="762000"/>
          </a:xfrm>
          <a:prstGeom prst="ellipse">
            <a:avLst/>
          </a:prstGeom>
          <a:noFill/>
          <a:ln w="57150" algn="ctr">
            <a:solidFill>
              <a:srgbClr val="FF0000"/>
            </a:solidFill>
            <a:round/>
            <a:headEnd/>
            <a:tailEnd/>
          </a:ln>
        </p:spPr>
        <p:txBody>
          <a:bodyPr lIns="24616" tIns="12308" rIns="24616" bIns="12308"/>
          <a:lstStyle/>
          <a:p>
            <a:pPr>
              <a:defRPr/>
            </a:pPr>
            <a:endParaRPr lang="en-US"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1981200"/>
            <a:ext cx="8534400" cy="4495800"/>
          </a:xfrm>
        </p:spPr>
        <p:txBody>
          <a:bodyPr>
            <a:noAutofit/>
          </a:bodyPr>
          <a:lstStyle/>
          <a:p>
            <a:pPr>
              <a:spcBef>
                <a:spcPts val="672"/>
              </a:spcBef>
            </a:pPr>
            <a:r>
              <a:rPr lang="en-US" dirty="0" smtClean="0"/>
              <a:t>Jim </a:t>
            </a:r>
            <a:r>
              <a:rPr lang="en-US" dirty="0"/>
              <a:t>Collins identified </a:t>
            </a:r>
            <a:r>
              <a:rPr lang="en-US" i="1" dirty="0"/>
              <a:t>great companies </a:t>
            </a:r>
            <a:r>
              <a:rPr lang="en-US" dirty="0"/>
              <a:t>as those that transitioned from average performance to sustained competitive </a:t>
            </a:r>
            <a:r>
              <a:rPr lang="en-US" dirty="0" smtClean="0"/>
              <a:t>advantage.</a:t>
            </a:r>
            <a:endParaRPr lang="en-US" dirty="0"/>
          </a:p>
          <a:p>
            <a:endParaRPr lang="en-US" sz="2000" dirty="0"/>
          </a:p>
          <a:p>
            <a:pPr>
              <a:spcBef>
                <a:spcPts val="672"/>
              </a:spcBef>
            </a:pPr>
            <a:r>
              <a:rPr lang="en-US" dirty="0"/>
              <a:t>He measured that transition as “cumulative stock returns of 6.9 times the general market in the 15 years following their transition </a:t>
            </a:r>
            <a:r>
              <a:rPr lang="en-US" dirty="0" smtClean="0"/>
              <a:t>points.”</a:t>
            </a:r>
            <a:endParaRPr lang="en-US" dirty="0"/>
          </a:p>
        </p:txBody>
      </p:sp>
      <p:sp>
        <p:nvSpPr>
          <p:cNvPr id="4" name="Text Placeholder 6"/>
          <p:cNvSpPr>
            <a:spLocks noGrp="1"/>
          </p:cNvSpPr>
          <p:nvPr>
            <p:ph type="body" sz="quarter" idx="14"/>
          </p:nvPr>
        </p:nvSpPr>
        <p:spPr>
          <a:xfrm>
            <a:off x="0" y="1371600"/>
            <a:ext cx="9144000" cy="609600"/>
          </a:xfrm>
        </p:spPr>
        <p:txBody>
          <a:bodyPr>
            <a:normAutofit/>
          </a:bodyPr>
          <a:lstStyle>
            <a:lvl1pPr algn="ctr">
              <a:buNone/>
              <a:defRPr sz="2600"/>
            </a:lvl1pPr>
            <a:lvl5pPr>
              <a:buNone/>
              <a:defRPr/>
            </a:lvl5pPr>
          </a:lstStyle>
          <a:p>
            <a:pPr lvl="0"/>
            <a:r>
              <a:rPr lang="en-US" dirty="0" smtClean="0"/>
              <a:t>GOOD TO GREAT</a:t>
            </a:r>
          </a:p>
        </p:txBody>
      </p:sp>
    </p:spTree>
    <p:extLst>
      <p:ext uri="{BB962C8B-B14F-4D97-AF65-F5344CB8AC3E}">
        <p14:creationId xmlns:p14="http://schemas.microsoft.com/office/powerpoint/2010/main" val="3406550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2.4  Strategic Leaders:     The Level 5 Pyramid</a:t>
            </a:r>
            <a:endParaRPr lang="en-US" dirty="0">
              <a:solidFill>
                <a:schemeClr val="tx1"/>
              </a:solidFill>
            </a:endParaRPr>
          </a:p>
        </p:txBody>
      </p:sp>
      <p:pic>
        <p:nvPicPr>
          <p:cNvPr id="5" name="Picture 4" descr="rot45065_ex0204.jpg"/>
          <p:cNvPicPr>
            <a:picLocks noChangeAspect="1"/>
          </p:cNvPicPr>
          <p:nvPr/>
        </p:nvPicPr>
        <p:blipFill>
          <a:blip r:embed="rId2" cstate="print"/>
          <a:stretch>
            <a:fillRect/>
          </a:stretch>
        </p:blipFill>
        <p:spPr>
          <a:xfrm>
            <a:off x="838200" y="1752600"/>
            <a:ext cx="7540731" cy="4572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Autofit/>
          </a:bodyPr>
          <a:lstStyle/>
          <a:p>
            <a:r>
              <a:rPr lang="en-US" dirty="0" smtClean="0">
                <a:solidFill>
                  <a:schemeClr val="tx1"/>
                </a:solidFill>
                <a:cs typeface="Arial" pitchFamily="34" charset="0"/>
              </a:rPr>
              <a:t>Formulating Strategy Across Levels:  </a:t>
            </a:r>
            <a:r>
              <a:rPr lang="en-US" sz="3100" dirty="0" smtClean="0">
                <a:solidFill>
                  <a:schemeClr val="tx1"/>
                </a:solidFill>
                <a:cs typeface="Arial" pitchFamily="34" charset="0"/>
              </a:rPr>
              <a:t>Corporate, Business, and Functional Managers</a:t>
            </a:r>
            <a:endParaRPr lang="en-US" sz="3100" dirty="0">
              <a:solidFill>
                <a:schemeClr val="tx1"/>
              </a:solidFill>
            </a:endParaRPr>
          </a:p>
        </p:txBody>
      </p:sp>
      <p:graphicFrame>
        <p:nvGraphicFramePr>
          <p:cNvPr id="6" name="Diagram 5"/>
          <p:cNvGraphicFramePr/>
          <p:nvPr>
            <p:extLst>
              <p:ext uri="{D42A27DB-BD31-4B8C-83A1-F6EECF244321}">
                <p14:modId xmlns:p14="http://schemas.microsoft.com/office/powerpoint/2010/main" val="195505586"/>
              </p:ext>
            </p:extLst>
          </p:nvPr>
        </p:nvGraphicFramePr>
        <p:xfrm>
          <a:off x="457200" y="1524000"/>
          <a:ext cx="8458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9716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677382"/>
          </a:xfrm>
          <a:prstGeom prst="rect">
            <a:avLst/>
          </a:prstGeom>
        </p:spPr>
        <p:txBody>
          <a:bodyPr wrap="square">
            <a:spAutoFit/>
          </a:bodyPr>
          <a:lstStyle/>
          <a:p>
            <a:pPr algn="ctr"/>
            <a:r>
              <a:rPr lang="en-US" sz="4000" dirty="0" smtClean="0">
                <a:solidFill>
                  <a:prstClr val="black"/>
                </a:solidFill>
                <a:latin typeface="Lucida Sans" pitchFamily="34" charset="0"/>
                <a:ea typeface="+mj-ea"/>
                <a:cs typeface="+mj-cs"/>
              </a:rPr>
              <a:t>Exhibit 2.5  </a:t>
            </a:r>
            <a:r>
              <a:rPr lang="en-US" sz="3500" dirty="0" smtClean="0">
                <a:solidFill>
                  <a:prstClr val="black"/>
                </a:solidFill>
                <a:latin typeface="Lucida Sans" pitchFamily="34" charset="0"/>
                <a:ea typeface="+mj-ea"/>
                <a:cs typeface="+mj-cs"/>
              </a:rPr>
              <a:t>Strategy Formulation &amp; Implementation Across Levels:    </a:t>
            </a:r>
            <a:r>
              <a:rPr lang="en-US" sz="2800" dirty="0" smtClean="0">
                <a:solidFill>
                  <a:prstClr val="black"/>
                </a:solidFill>
                <a:latin typeface="Lucida Sans" pitchFamily="34" charset="0"/>
                <a:ea typeface="+mj-ea"/>
                <a:cs typeface="+mj-cs"/>
              </a:rPr>
              <a:t>Corporate, Business, and Functional Strategy</a:t>
            </a:r>
            <a:endParaRPr lang="en-US" sz="2800" dirty="0"/>
          </a:p>
        </p:txBody>
      </p:sp>
      <p:pic>
        <p:nvPicPr>
          <p:cNvPr id="6" name="Picture 5" descr="rot45065_ex0205.jpg"/>
          <p:cNvPicPr>
            <a:picLocks noChangeAspect="1"/>
          </p:cNvPicPr>
          <p:nvPr/>
        </p:nvPicPr>
        <p:blipFill>
          <a:blip r:embed="rId2" cstate="print"/>
          <a:stretch>
            <a:fillRect/>
          </a:stretch>
        </p:blipFill>
        <p:spPr>
          <a:xfrm>
            <a:off x="1295400" y="2057400"/>
            <a:ext cx="6781800" cy="433605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417638"/>
          </a:xfrm>
        </p:spPr>
        <p:txBody>
          <a:bodyPr>
            <a:normAutofit/>
          </a:bodyPr>
          <a:lstStyle/>
          <a:p>
            <a:r>
              <a:rPr lang="en-US" dirty="0" smtClean="0"/>
              <a:t>2.3  The Strategic Management Process</a:t>
            </a:r>
            <a:endParaRPr lang="en-US" dirty="0"/>
          </a:p>
        </p:txBody>
      </p:sp>
      <p:graphicFrame>
        <p:nvGraphicFramePr>
          <p:cNvPr id="5" name="Diagram 4"/>
          <p:cNvGraphicFramePr/>
          <p:nvPr>
            <p:extLst>
              <p:ext uri="{D42A27DB-BD31-4B8C-83A1-F6EECF244321}">
                <p14:modId xmlns:p14="http://schemas.microsoft.com/office/powerpoint/2010/main" val="935534543"/>
              </p:ext>
            </p:extLst>
          </p:nvPr>
        </p:nvGraphicFramePr>
        <p:xfrm>
          <a:off x="838200" y="2895600"/>
          <a:ext cx="7543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65760" y="1463040"/>
            <a:ext cx="8382000" cy="1292662"/>
          </a:xfrm>
          <a:prstGeom prst="rect">
            <a:avLst/>
          </a:prstGeom>
          <a:noFill/>
        </p:spPr>
        <p:txBody>
          <a:bodyPr wrap="square" rtlCol="0">
            <a:spAutoFit/>
          </a:bodyPr>
          <a:lstStyle/>
          <a:p>
            <a:pPr algn="ctr">
              <a:spcBef>
                <a:spcPts val="672"/>
              </a:spcBef>
            </a:pPr>
            <a:r>
              <a:rPr lang="en-US" sz="2600" dirty="0">
                <a:cs typeface="Arial" pitchFamily="34" charset="0"/>
              </a:rPr>
              <a:t>When strategizing for competitive advantage, managers rely on three different </a:t>
            </a:r>
            <a:r>
              <a:rPr lang="en-US" sz="2600" dirty="0" smtClean="0">
                <a:cs typeface="Arial" pitchFamily="34" charset="0"/>
              </a:rPr>
              <a:t>approaches. This order represents </a:t>
            </a:r>
            <a:r>
              <a:rPr lang="en-US" sz="2600" dirty="0">
                <a:cs typeface="Arial" pitchFamily="34" charset="0"/>
              </a:rPr>
              <a:t>how these approaches were developed over </a:t>
            </a:r>
            <a:r>
              <a:rPr lang="en-US" sz="2600" dirty="0" smtClean="0">
                <a:cs typeface="Arial" pitchFamily="34" charset="0"/>
              </a:rPr>
              <a:t>time.</a:t>
            </a:r>
            <a:endParaRPr lang="en-US" sz="2600" dirty="0">
              <a:cs typeface="Arial" pitchFamily="34" charset="0"/>
            </a:endParaRPr>
          </a:p>
        </p:txBody>
      </p:sp>
    </p:spTree>
    <p:extLst>
      <p:ext uri="{BB962C8B-B14F-4D97-AF65-F5344CB8AC3E}">
        <p14:creationId xmlns:p14="http://schemas.microsoft.com/office/powerpoint/2010/main" val="2586617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417638"/>
          </a:xfrm>
        </p:spPr>
        <p:txBody>
          <a:bodyPr>
            <a:normAutofit/>
          </a:bodyPr>
          <a:lstStyle/>
          <a:p>
            <a:r>
              <a:rPr lang="en-US" dirty="0" smtClean="0">
                <a:solidFill>
                  <a:schemeClr val="tx1"/>
                </a:solidFill>
              </a:rPr>
              <a:t>Top-Down Strategic Planning</a:t>
            </a:r>
            <a:endParaRPr lang="en-US" dirty="0">
              <a:solidFill>
                <a:schemeClr val="tx1"/>
              </a:solidFill>
            </a:endParaRPr>
          </a:p>
        </p:txBody>
      </p:sp>
      <p:sp>
        <p:nvSpPr>
          <p:cNvPr id="4" name="TextBox 3"/>
          <p:cNvSpPr txBox="1"/>
          <p:nvPr/>
        </p:nvSpPr>
        <p:spPr>
          <a:xfrm>
            <a:off x="381000" y="1600200"/>
            <a:ext cx="8427720" cy="4693593"/>
          </a:xfrm>
          <a:prstGeom prst="rect">
            <a:avLst/>
          </a:prstGeom>
          <a:noFill/>
        </p:spPr>
        <p:txBody>
          <a:bodyPr wrap="square" rtlCol="0">
            <a:spAutoFit/>
          </a:bodyPr>
          <a:lstStyle/>
          <a:p>
            <a:pPr marL="347472" indent="-347472">
              <a:spcBef>
                <a:spcPts val="672"/>
              </a:spcBef>
              <a:buClr>
                <a:srgbClr val="B66136"/>
              </a:buClr>
              <a:buFont typeface="Wingdings" pitchFamily="2" charset="2"/>
              <a:buChar char="§"/>
            </a:pPr>
            <a:r>
              <a:rPr lang="en-US" sz="2800" b="1" dirty="0" smtClean="0"/>
              <a:t>Top-down strategic planning </a:t>
            </a:r>
            <a:r>
              <a:rPr lang="en-US" sz="2800" dirty="0" smtClean="0"/>
              <a:t>– Rational, top-down process aiding in programming for future success</a:t>
            </a:r>
          </a:p>
          <a:p>
            <a:pPr marL="347472" indent="-347472">
              <a:spcBef>
                <a:spcPts val="672"/>
              </a:spcBef>
              <a:buClr>
                <a:srgbClr val="B66136"/>
              </a:buClr>
              <a:buFont typeface="Wingdings" pitchFamily="2" charset="2"/>
              <a:buChar char="§"/>
            </a:pPr>
            <a:endParaRPr lang="en-US" sz="2000" dirty="0" smtClean="0"/>
          </a:p>
          <a:p>
            <a:pPr marL="347472" indent="-347472">
              <a:spcBef>
                <a:spcPts val="672"/>
              </a:spcBef>
              <a:buClr>
                <a:srgbClr val="B66136"/>
              </a:buClr>
              <a:buFont typeface="Wingdings" pitchFamily="2" charset="2"/>
              <a:buChar char="§"/>
            </a:pPr>
            <a:r>
              <a:rPr lang="en-US" sz="2800" dirty="0" smtClean="0"/>
              <a:t>Information flows only one way: </a:t>
            </a:r>
            <a:r>
              <a:rPr lang="en-US" sz="2800" b="1" dirty="0" smtClean="0"/>
              <a:t>top-down.</a:t>
            </a:r>
          </a:p>
          <a:p>
            <a:pPr marL="347472" indent="-347472">
              <a:spcBef>
                <a:spcPts val="672"/>
              </a:spcBef>
              <a:buClr>
                <a:srgbClr val="B66136"/>
              </a:buClr>
              <a:buFont typeface="Wingdings" pitchFamily="2" charset="2"/>
              <a:buChar char="§"/>
            </a:pPr>
            <a:endParaRPr lang="en-US" sz="2000" dirty="0" smtClean="0"/>
          </a:p>
          <a:p>
            <a:pPr marL="347472" indent="-347472">
              <a:spcBef>
                <a:spcPts val="672"/>
              </a:spcBef>
              <a:buClr>
                <a:srgbClr val="B66136"/>
              </a:buClr>
              <a:buFont typeface="Wingdings" pitchFamily="2" charset="2"/>
              <a:buChar char="§"/>
            </a:pPr>
            <a:r>
              <a:rPr lang="en-US" sz="2800" b="1" dirty="0" smtClean="0"/>
              <a:t>Centralized </a:t>
            </a:r>
            <a:r>
              <a:rPr lang="en-US" sz="2800" dirty="0" smtClean="0"/>
              <a:t>strategic intelligence and decision-making</a:t>
            </a:r>
          </a:p>
          <a:p>
            <a:pPr marL="347472" indent="-347472">
              <a:spcBef>
                <a:spcPts val="672"/>
              </a:spcBef>
              <a:buClr>
                <a:srgbClr val="B66136"/>
              </a:buClr>
              <a:buFont typeface="Wingdings" pitchFamily="2" charset="2"/>
              <a:buChar char="§"/>
            </a:pPr>
            <a:endParaRPr lang="en-US" sz="2000" dirty="0" smtClean="0"/>
          </a:p>
          <a:p>
            <a:pPr marL="347472" indent="-347472">
              <a:spcBef>
                <a:spcPts val="672"/>
              </a:spcBef>
              <a:buClr>
                <a:srgbClr val="B66136"/>
              </a:buClr>
              <a:buFont typeface="Wingdings" pitchFamily="2" charset="2"/>
              <a:buChar char="§"/>
            </a:pPr>
            <a:r>
              <a:rPr lang="en-US" sz="2800" b="1" dirty="0" smtClean="0"/>
              <a:t>Exhibit 2.6 </a:t>
            </a:r>
            <a:r>
              <a:rPr lang="en-US" sz="2800" dirty="0" smtClean="0"/>
              <a:t>illustrates the three steps of analysis, formulation, and implementation in a traditional top-down strategic planning process.</a:t>
            </a:r>
          </a:p>
        </p:txBody>
      </p:sp>
    </p:spTree>
    <p:extLst>
      <p:ext uri="{BB962C8B-B14F-4D97-AF65-F5344CB8AC3E}">
        <p14:creationId xmlns:p14="http://schemas.microsoft.com/office/powerpoint/2010/main" val="195264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200"/>
            <a:ext cx="9144000" cy="1143000"/>
          </a:xfrm>
          <a:prstGeom prst="rect">
            <a:avLst/>
          </a:prstGeom>
        </p:spPr>
        <p:txBody>
          <a:bodyPr wrap="square">
            <a:spAutoFit/>
          </a:bodyPr>
          <a:lstStyle/>
          <a:p>
            <a:pPr algn="ctr"/>
            <a:r>
              <a:rPr lang="en-US" sz="4000" dirty="0" smtClean="0">
                <a:solidFill>
                  <a:prstClr val="black"/>
                </a:solidFill>
                <a:latin typeface="Lucida Sans" pitchFamily="34" charset="0"/>
                <a:ea typeface="+mj-ea"/>
                <a:cs typeface="+mj-cs"/>
              </a:rPr>
              <a:t>Exhibit 2.6  Top-Down Strategic Planning in the AFI Framework</a:t>
            </a:r>
            <a:endParaRPr lang="en-US" dirty="0"/>
          </a:p>
        </p:txBody>
      </p:sp>
      <p:pic>
        <p:nvPicPr>
          <p:cNvPr id="6" name="Picture 5" descr="rot45065_ex0206.jpg"/>
          <p:cNvPicPr>
            <a:picLocks noChangeAspect="1"/>
          </p:cNvPicPr>
          <p:nvPr/>
        </p:nvPicPr>
        <p:blipFill>
          <a:blip r:embed="rId2" cstate="print"/>
          <a:stretch>
            <a:fillRect/>
          </a:stretch>
        </p:blipFill>
        <p:spPr>
          <a:xfrm>
            <a:off x="1488099" y="1828800"/>
            <a:ext cx="6055701" cy="4572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 y="0"/>
            <a:ext cx="8915400" cy="1417638"/>
          </a:xfrm>
        </p:spPr>
        <p:txBody>
          <a:bodyPr>
            <a:normAutofit/>
          </a:bodyPr>
          <a:lstStyle/>
          <a:p>
            <a:r>
              <a:rPr lang="en-US" dirty="0" smtClean="0">
                <a:solidFill>
                  <a:schemeClr val="tx1"/>
                </a:solidFill>
              </a:rPr>
              <a:t>Scenario Planning</a:t>
            </a:r>
            <a:endParaRPr lang="en-US" dirty="0">
              <a:solidFill>
                <a:schemeClr val="tx1"/>
              </a:solidFill>
            </a:endParaRPr>
          </a:p>
        </p:txBody>
      </p:sp>
      <p:sp>
        <p:nvSpPr>
          <p:cNvPr id="4" name="TextBox 3"/>
          <p:cNvSpPr txBox="1"/>
          <p:nvPr/>
        </p:nvSpPr>
        <p:spPr>
          <a:xfrm>
            <a:off x="533400" y="1600200"/>
            <a:ext cx="8275320" cy="3377848"/>
          </a:xfrm>
          <a:prstGeom prst="rect">
            <a:avLst/>
          </a:prstGeom>
          <a:noFill/>
        </p:spPr>
        <p:txBody>
          <a:bodyPr wrap="square" rtlCol="0">
            <a:spAutoFit/>
          </a:bodyPr>
          <a:lstStyle/>
          <a:p>
            <a:pPr>
              <a:spcBef>
                <a:spcPts val="672"/>
              </a:spcBef>
              <a:buClr>
                <a:srgbClr val="B66136"/>
              </a:buClr>
            </a:pPr>
            <a:r>
              <a:rPr lang="en-US" sz="2800" dirty="0" smtClean="0"/>
              <a:t>Managers </a:t>
            </a:r>
            <a:r>
              <a:rPr lang="en-US" sz="2800" dirty="0"/>
              <a:t>envision different what-if scenarios to anticipate plausible </a:t>
            </a:r>
            <a:r>
              <a:rPr lang="en-US" sz="2800" dirty="0" smtClean="0"/>
              <a:t>futures.</a:t>
            </a:r>
            <a:endParaRPr lang="en-US" sz="2400" dirty="0" smtClean="0"/>
          </a:p>
          <a:p>
            <a:pPr marL="347472" indent="-347472">
              <a:spcBef>
                <a:spcPts val="672"/>
              </a:spcBef>
              <a:buClr>
                <a:srgbClr val="B66136"/>
              </a:buClr>
              <a:buFont typeface="Wingdings" panose="05000000000000000000" pitchFamily="2" charset="2"/>
              <a:buChar char="§"/>
            </a:pPr>
            <a:r>
              <a:rPr lang="en-US" sz="2800" dirty="0" smtClean="0"/>
              <a:t>Scenario </a:t>
            </a:r>
            <a:r>
              <a:rPr lang="en-US" sz="2800" dirty="0"/>
              <a:t>planning takes place at both the </a:t>
            </a:r>
            <a:r>
              <a:rPr lang="en-US" sz="2800" b="1" dirty="0"/>
              <a:t>corporate</a:t>
            </a:r>
            <a:r>
              <a:rPr lang="en-US" sz="2800" dirty="0"/>
              <a:t> and </a:t>
            </a:r>
            <a:r>
              <a:rPr lang="en-US" sz="2800" b="1" dirty="0"/>
              <a:t>business</a:t>
            </a:r>
            <a:r>
              <a:rPr lang="en-US" sz="2800" dirty="0"/>
              <a:t> levels of </a:t>
            </a:r>
            <a:r>
              <a:rPr lang="en-US" sz="2800" dirty="0" smtClean="0"/>
              <a:t>strategy.</a:t>
            </a:r>
            <a:endParaRPr lang="en-US" sz="2400" dirty="0" smtClean="0"/>
          </a:p>
          <a:p>
            <a:pPr marL="347472" indent="-347472">
              <a:spcBef>
                <a:spcPts val="672"/>
              </a:spcBef>
              <a:buClr>
                <a:srgbClr val="B66136"/>
              </a:buClr>
              <a:buFont typeface="Wingdings" panose="05000000000000000000" pitchFamily="2" charset="2"/>
              <a:buChar char="§"/>
            </a:pPr>
            <a:r>
              <a:rPr lang="en-US" sz="2800" dirty="0" smtClean="0"/>
              <a:t>Addresses </a:t>
            </a:r>
            <a:r>
              <a:rPr lang="en-US" sz="2800" dirty="0"/>
              <a:t>both optimistic and pessimistic </a:t>
            </a:r>
            <a:r>
              <a:rPr lang="en-US" sz="2800" dirty="0" smtClean="0"/>
              <a:t>futures</a:t>
            </a:r>
            <a:endParaRPr lang="en-US" sz="2400" dirty="0" smtClean="0"/>
          </a:p>
          <a:p>
            <a:pPr marL="347472" indent="-347472">
              <a:spcBef>
                <a:spcPts val="672"/>
              </a:spcBef>
              <a:buClr>
                <a:srgbClr val="B66136"/>
              </a:buClr>
              <a:buFont typeface="Wingdings" panose="05000000000000000000" pitchFamily="2" charset="2"/>
              <a:buChar char="§"/>
            </a:pPr>
            <a:r>
              <a:rPr lang="en-US" sz="2800" b="1" dirty="0" smtClean="0"/>
              <a:t>Exhibit </a:t>
            </a:r>
            <a:r>
              <a:rPr lang="en-US" sz="2800" b="1" dirty="0"/>
              <a:t>2.7 </a:t>
            </a:r>
            <a:r>
              <a:rPr lang="en-US" sz="2800" dirty="0"/>
              <a:t>illustrates the use of scenario planning with the AFI strategy </a:t>
            </a:r>
            <a:r>
              <a:rPr lang="en-US" sz="2800" dirty="0" smtClean="0"/>
              <a:t>framework.</a:t>
            </a:r>
            <a:endParaRPr lang="en-US" sz="2800" dirty="0"/>
          </a:p>
        </p:txBody>
      </p:sp>
    </p:spTree>
    <p:extLst>
      <p:ext uri="{BB962C8B-B14F-4D97-AF65-F5344CB8AC3E}">
        <p14:creationId xmlns:p14="http://schemas.microsoft.com/office/powerpoint/2010/main" val="1273567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200"/>
            <a:ext cx="9144000" cy="1143000"/>
          </a:xfrm>
          <a:prstGeom prst="rect">
            <a:avLst/>
          </a:prstGeom>
        </p:spPr>
        <p:txBody>
          <a:bodyPr wrap="square">
            <a:spAutoFit/>
          </a:bodyPr>
          <a:lstStyle/>
          <a:p>
            <a:pPr algn="ctr"/>
            <a:r>
              <a:rPr lang="en-US" sz="4000" dirty="0" smtClean="0">
                <a:solidFill>
                  <a:prstClr val="black"/>
                </a:solidFill>
                <a:latin typeface="Lucida Sans" pitchFamily="34" charset="0"/>
                <a:ea typeface="+mj-ea"/>
                <a:cs typeface="+mj-cs"/>
              </a:rPr>
              <a:t>Exhibit 2.7  Scenario Planning Within the AFI Strategy Network</a:t>
            </a:r>
            <a:endParaRPr lang="en-US" dirty="0"/>
          </a:p>
        </p:txBody>
      </p:sp>
      <p:pic>
        <p:nvPicPr>
          <p:cNvPr id="6" name="Picture 5" descr="rot45065_ex0207.jpg"/>
          <p:cNvPicPr>
            <a:picLocks noChangeAspect="1"/>
          </p:cNvPicPr>
          <p:nvPr/>
        </p:nvPicPr>
        <p:blipFill>
          <a:blip r:embed="rId2" cstate="print"/>
          <a:stretch>
            <a:fillRect/>
          </a:stretch>
        </p:blipFill>
        <p:spPr>
          <a:xfrm>
            <a:off x="2086612" y="1828800"/>
            <a:ext cx="4999988" cy="4572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880126"/>
            <a:ext cx="8305800" cy="4673074"/>
          </a:xfrm>
          <a:prstGeom prst="rect">
            <a:avLst/>
          </a:prstGeom>
          <a:noFill/>
        </p:spPr>
        <p:txBody>
          <a:bodyPr wrap="square" rtlCol="0">
            <a:spAutoFit/>
          </a:bodyPr>
          <a:lstStyle/>
          <a:p>
            <a:pPr marL="347472" indent="-347472">
              <a:spcBef>
                <a:spcPts val="672"/>
              </a:spcBef>
              <a:buClr>
                <a:srgbClr val="B66136"/>
              </a:buClr>
            </a:pPr>
            <a:r>
              <a:rPr lang="en-US" sz="2800" b="1" dirty="0" smtClean="0"/>
              <a:t>Analysis stage  </a:t>
            </a:r>
          </a:p>
          <a:p>
            <a:pPr marL="804672" lvl="1" indent="-347472">
              <a:spcBef>
                <a:spcPts val="576"/>
              </a:spcBef>
              <a:buClr>
                <a:srgbClr val="B66136"/>
              </a:buClr>
              <a:buFont typeface="Arial" pitchFamily="34" charset="0"/>
              <a:buChar char="•"/>
            </a:pPr>
            <a:r>
              <a:rPr lang="en-US" sz="2400" dirty="0" smtClean="0"/>
              <a:t>Managers </a:t>
            </a:r>
            <a:r>
              <a:rPr lang="en-US" sz="2400" dirty="0"/>
              <a:t>brainstorm to identify possible future scenarios, with critical inputs from different hierarchies and different functional areas (e.g</a:t>
            </a:r>
            <a:r>
              <a:rPr lang="en-US" sz="2400" dirty="0" smtClean="0"/>
              <a:t>., </a:t>
            </a:r>
            <a:r>
              <a:rPr lang="en-US" sz="2400" dirty="0"/>
              <a:t>R&amp;D, </a:t>
            </a:r>
            <a:r>
              <a:rPr lang="en-US" sz="2400" dirty="0" smtClean="0"/>
              <a:t>manufacturing, and </a:t>
            </a:r>
            <a:r>
              <a:rPr lang="en-US" sz="2400" dirty="0"/>
              <a:t>marketing &amp; sales</a:t>
            </a:r>
            <a:r>
              <a:rPr lang="en-US" sz="2400" dirty="0" smtClean="0"/>
              <a:t>).</a:t>
            </a:r>
          </a:p>
          <a:p>
            <a:pPr marL="347472" indent="-347472">
              <a:spcBef>
                <a:spcPts val="672"/>
              </a:spcBef>
              <a:buClr>
                <a:srgbClr val="B66136"/>
              </a:buClr>
            </a:pPr>
            <a:r>
              <a:rPr lang="en-US" sz="2800" b="1" dirty="0" smtClean="0"/>
              <a:t>Examples</a:t>
            </a:r>
            <a:r>
              <a:rPr lang="en-US" sz="2800" dirty="0" smtClean="0"/>
              <a:t> </a:t>
            </a:r>
            <a:r>
              <a:rPr lang="en-US" sz="2800" dirty="0"/>
              <a:t>of external forces to be </a:t>
            </a:r>
            <a:r>
              <a:rPr lang="en-US" sz="2800" dirty="0" smtClean="0"/>
              <a:t>considered:</a:t>
            </a:r>
          </a:p>
          <a:p>
            <a:pPr marL="740664" lvl="2" indent="-283464">
              <a:spcBef>
                <a:spcPts val="576"/>
              </a:spcBef>
              <a:buClr>
                <a:srgbClr val="B66136"/>
              </a:buClr>
              <a:buFont typeface="Arial" panose="020B0604020202020204" pitchFamily="34" charset="0"/>
              <a:buChar char="•"/>
            </a:pPr>
            <a:r>
              <a:rPr lang="en-US" sz="2400" dirty="0" smtClean="0"/>
              <a:t>Exchange </a:t>
            </a:r>
            <a:r>
              <a:rPr lang="en-US" sz="2400" dirty="0"/>
              <a:t>rate </a:t>
            </a:r>
            <a:r>
              <a:rPr lang="en-US" sz="2400" dirty="0" smtClean="0"/>
              <a:t>fluctuations</a:t>
            </a:r>
          </a:p>
          <a:p>
            <a:pPr marL="740664" lvl="2" indent="-283464">
              <a:spcBef>
                <a:spcPts val="576"/>
              </a:spcBef>
              <a:buClr>
                <a:srgbClr val="B66136"/>
              </a:buClr>
              <a:buFont typeface="Arial" panose="020B0604020202020204" pitchFamily="34" charset="0"/>
              <a:buChar char="•"/>
            </a:pPr>
            <a:r>
              <a:rPr lang="en-US" sz="2400" dirty="0" smtClean="0"/>
              <a:t>Currency appreciation/depreciation</a:t>
            </a:r>
          </a:p>
          <a:p>
            <a:pPr marL="740664" lvl="2" indent="-283464">
              <a:spcBef>
                <a:spcPts val="576"/>
              </a:spcBef>
              <a:buClr>
                <a:srgbClr val="B66136"/>
              </a:buClr>
              <a:buFont typeface="Arial" panose="020B0604020202020204" pitchFamily="34" charset="0"/>
              <a:buChar char="•"/>
            </a:pPr>
            <a:r>
              <a:rPr lang="en-US" sz="2400" dirty="0" smtClean="0"/>
              <a:t>Financial </a:t>
            </a:r>
            <a:r>
              <a:rPr lang="en-US" sz="2400" dirty="0"/>
              <a:t>crises impacting </a:t>
            </a:r>
            <a:r>
              <a:rPr lang="en-US" sz="2400" dirty="0" smtClean="0"/>
              <a:t>credit/equity/liquidity</a:t>
            </a:r>
          </a:p>
          <a:p>
            <a:pPr marL="740664" lvl="2" indent="-283464">
              <a:spcBef>
                <a:spcPts val="576"/>
              </a:spcBef>
              <a:buClr>
                <a:srgbClr val="B66136"/>
              </a:buClr>
              <a:buFont typeface="Arial" panose="020B0604020202020204" pitchFamily="34" charset="0"/>
              <a:buChar char="•"/>
            </a:pPr>
            <a:r>
              <a:rPr lang="en-US" sz="2400" dirty="0" smtClean="0"/>
              <a:t>Black </a:t>
            </a:r>
            <a:r>
              <a:rPr lang="en-US" sz="2400" dirty="0"/>
              <a:t>Swan events (impactful &amp; unpredictable)</a:t>
            </a:r>
          </a:p>
          <a:p>
            <a:pPr>
              <a:spcBef>
                <a:spcPts val="0"/>
              </a:spcBef>
            </a:pPr>
            <a:endParaRPr lang="en-US" sz="1100" dirty="0"/>
          </a:p>
        </p:txBody>
      </p:sp>
      <p:sp>
        <p:nvSpPr>
          <p:cNvPr id="5" name="Text Placeholder 6"/>
          <p:cNvSpPr>
            <a:spLocks noGrp="1"/>
          </p:cNvSpPr>
          <p:nvPr>
            <p:ph type="body" sz="quarter" idx="4294967295"/>
          </p:nvPr>
        </p:nvSpPr>
        <p:spPr>
          <a:xfrm>
            <a:off x="0" y="1295400"/>
            <a:ext cx="9144000" cy="609600"/>
          </a:xfrm>
          <a:prstGeom prst="rect">
            <a:avLst/>
          </a:prstGeom>
        </p:spPr>
        <p:txBody>
          <a:bodyPr>
            <a:normAutofit/>
          </a:bodyPr>
          <a:lstStyle>
            <a:lvl1pPr algn="ctr">
              <a:buNone/>
              <a:defRPr sz="2600"/>
            </a:lvl1pPr>
            <a:lvl5pPr>
              <a:buNone/>
              <a:defRPr/>
            </a:lvl5pPr>
          </a:lstStyle>
          <a:p>
            <a:pPr lvl="0"/>
            <a:r>
              <a:rPr lang="en-US" dirty="0" smtClean="0"/>
              <a:t>SCENARIO PLANNING:  ANALYSIS</a:t>
            </a:r>
          </a:p>
        </p:txBody>
      </p:sp>
    </p:spTree>
    <p:extLst>
      <p:ext uri="{BB962C8B-B14F-4D97-AF65-F5344CB8AC3E}">
        <p14:creationId xmlns:p14="http://schemas.microsoft.com/office/powerpoint/2010/main" val="4023969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rgbClr val="B66136"/>
          </a:solidFill>
        </p:spPr>
        <p:txBody>
          <a:bodyPr/>
          <a:lstStyle/>
          <a:p>
            <a:r>
              <a:rPr lang="en-US" dirty="0" smtClean="0"/>
              <a:t>Chapter Outline</a:t>
            </a:r>
            <a:endParaRPr lang="en-US" dirty="0"/>
          </a:p>
        </p:txBody>
      </p:sp>
      <p:sp>
        <p:nvSpPr>
          <p:cNvPr id="3" name="Content Placeholder 2"/>
          <p:cNvSpPr>
            <a:spLocks noGrp="1"/>
          </p:cNvSpPr>
          <p:nvPr>
            <p:ph idx="1"/>
          </p:nvPr>
        </p:nvSpPr>
        <p:spPr>
          <a:xfrm>
            <a:off x="457200" y="1523999"/>
            <a:ext cx="8458200" cy="472744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2500" lnSpcReduction="10000"/>
          </a:bodyPr>
          <a:lstStyle/>
          <a:p>
            <a:pPr>
              <a:spcBef>
                <a:spcPts val="0"/>
              </a:spcBef>
              <a:buNone/>
              <a:defRPr/>
            </a:pPr>
            <a:r>
              <a:rPr lang="en-US" dirty="0" smtClean="0"/>
              <a:t>2.1 Vision, Mission, and Values</a:t>
            </a:r>
          </a:p>
          <a:p>
            <a:pPr lvl="1">
              <a:spcBef>
                <a:spcPts val="576"/>
              </a:spcBef>
            </a:pPr>
            <a:r>
              <a:rPr lang="en-US" dirty="0" smtClean="0"/>
              <a:t>Vision and Mission</a:t>
            </a:r>
          </a:p>
          <a:p>
            <a:pPr lvl="1">
              <a:spcBef>
                <a:spcPts val="576"/>
              </a:spcBef>
            </a:pPr>
            <a:r>
              <a:rPr lang="en-US" dirty="0" smtClean="0"/>
              <a:t>Living the Values</a:t>
            </a:r>
          </a:p>
          <a:p>
            <a:pPr>
              <a:spcBef>
                <a:spcPts val="0"/>
              </a:spcBef>
              <a:buNone/>
              <a:defRPr/>
            </a:pPr>
            <a:r>
              <a:rPr lang="en-US" dirty="0" smtClean="0"/>
              <a:t>2.2 Strategic Leadership</a:t>
            </a:r>
          </a:p>
          <a:p>
            <a:pPr lvl="1">
              <a:spcBef>
                <a:spcPts val="572"/>
              </a:spcBef>
              <a:defRPr/>
            </a:pPr>
            <a:r>
              <a:rPr lang="en-US" dirty="0" smtClean="0"/>
              <a:t>How </a:t>
            </a:r>
            <a:r>
              <a:rPr lang="en-US" dirty="0"/>
              <a:t>D</a:t>
            </a:r>
            <a:r>
              <a:rPr lang="en-US" dirty="0" smtClean="0"/>
              <a:t>o </a:t>
            </a:r>
            <a:r>
              <a:rPr lang="en-US" dirty="0"/>
              <a:t>Y</a:t>
            </a:r>
            <a:r>
              <a:rPr lang="en-US" dirty="0" smtClean="0"/>
              <a:t>ou Become an Effective and Ethical Strategic Leader?</a:t>
            </a:r>
          </a:p>
          <a:p>
            <a:pPr lvl="1">
              <a:spcBef>
                <a:spcPts val="572"/>
              </a:spcBef>
              <a:defRPr/>
            </a:pPr>
            <a:r>
              <a:rPr lang="en-US" dirty="0" smtClean="0"/>
              <a:t>Formulating Strategy Across Levels: Corporate, Business, and Functional Managers </a:t>
            </a:r>
          </a:p>
          <a:p>
            <a:pPr>
              <a:buNone/>
            </a:pPr>
            <a:r>
              <a:rPr lang="en-US" dirty="0" smtClean="0"/>
              <a:t>2.3 The Strategic Management Process</a:t>
            </a:r>
          </a:p>
          <a:p>
            <a:pPr lvl="1"/>
            <a:r>
              <a:rPr lang="en-US" dirty="0" smtClean="0"/>
              <a:t>Top-Down Strategic Planning</a:t>
            </a:r>
          </a:p>
          <a:p>
            <a:pPr lvl="1"/>
            <a:r>
              <a:rPr lang="en-US" dirty="0" smtClean="0"/>
              <a:t>Scenario Planning</a:t>
            </a:r>
          </a:p>
          <a:p>
            <a:pPr lvl="1"/>
            <a:r>
              <a:rPr lang="en-US" dirty="0" smtClean="0"/>
              <a:t>Strategy as Planned Emergence: Top-Down and Bottom-up</a:t>
            </a:r>
          </a:p>
          <a:p>
            <a:pPr>
              <a:buNone/>
            </a:pPr>
            <a:r>
              <a:rPr lang="en-US" dirty="0" smtClean="0"/>
              <a:t>2.4 Implications for the Strategist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2069589"/>
            <a:ext cx="8305801" cy="4255011"/>
          </a:xfrm>
          <a:prstGeom prst="rect">
            <a:avLst/>
          </a:prstGeom>
          <a:noFill/>
        </p:spPr>
        <p:txBody>
          <a:bodyPr wrap="square" rtlCol="0">
            <a:spAutoFit/>
          </a:bodyPr>
          <a:lstStyle/>
          <a:p>
            <a:pPr marL="347472" indent="-347472">
              <a:spcBef>
                <a:spcPts val="672"/>
              </a:spcBef>
              <a:buClr>
                <a:srgbClr val="B66136"/>
              </a:buClr>
            </a:pPr>
            <a:r>
              <a:rPr lang="en-US" sz="2800" b="1" dirty="0" smtClean="0"/>
              <a:t>Formulation stage</a:t>
            </a:r>
          </a:p>
          <a:p>
            <a:pPr marL="740664" lvl="1" indent="-283464">
              <a:spcBef>
                <a:spcPts val="576"/>
              </a:spcBef>
              <a:buClr>
                <a:srgbClr val="B66136"/>
              </a:buClr>
              <a:buFont typeface="Arial" pitchFamily="34" charset="0"/>
              <a:buChar char="•"/>
            </a:pPr>
            <a:r>
              <a:rPr lang="en-US" sz="2400" dirty="0" smtClean="0"/>
              <a:t>Management </a:t>
            </a:r>
            <a:r>
              <a:rPr lang="en-US" sz="2400" dirty="0"/>
              <a:t>teams develop different strategic plans to address possible future </a:t>
            </a:r>
            <a:r>
              <a:rPr lang="en-US" sz="2400" dirty="0" smtClean="0"/>
              <a:t>scenarios.</a:t>
            </a:r>
          </a:p>
          <a:p>
            <a:pPr marL="347472" indent="-347472">
              <a:spcBef>
                <a:spcPts val="672"/>
              </a:spcBef>
              <a:buClr>
                <a:srgbClr val="B66136"/>
              </a:buClr>
              <a:buFont typeface="Wingdings" panose="05000000000000000000" pitchFamily="2" charset="2"/>
              <a:buChar char="§"/>
            </a:pPr>
            <a:r>
              <a:rPr lang="en-US" sz="2800" dirty="0" smtClean="0"/>
              <a:t>These </a:t>
            </a:r>
            <a:r>
              <a:rPr lang="en-US" sz="2800" dirty="0"/>
              <a:t>capture the firm’s internal and external environments and answer key </a:t>
            </a:r>
            <a:r>
              <a:rPr lang="en-US" sz="2800" dirty="0" smtClean="0"/>
              <a:t>questions.</a:t>
            </a:r>
            <a:endParaRPr lang="en-US" sz="2400" dirty="0" smtClean="0"/>
          </a:p>
          <a:p>
            <a:pPr marL="347472" indent="-347472">
              <a:spcBef>
                <a:spcPts val="672"/>
              </a:spcBef>
              <a:buClr>
                <a:srgbClr val="B66136"/>
              </a:buClr>
              <a:buFont typeface="Wingdings" panose="05000000000000000000" pitchFamily="2" charset="2"/>
              <a:buChar char="§"/>
            </a:pPr>
            <a:r>
              <a:rPr lang="en-US" sz="2800" dirty="0" smtClean="0"/>
              <a:t>From </a:t>
            </a:r>
            <a:r>
              <a:rPr lang="en-US" sz="2800" dirty="0"/>
              <a:t>the </a:t>
            </a:r>
            <a:r>
              <a:rPr lang="en-US" sz="2800" b="1" dirty="0"/>
              <a:t>portfolio of options</a:t>
            </a:r>
            <a:r>
              <a:rPr lang="en-US" sz="2800" dirty="0"/>
              <a:t>, managers transform the most viable options into full-fledged, detailed strategic plans that can be activated and executed as </a:t>
            </a:r>
            <a:r>
              <a:rPr lang="en-US" sz="2800" dirty="0" smtClean="0"/>
              <a:t>needed.</a:t>
            </a:r>
            <a:endParaRPr lang="en-US" sz="2800" dirty="0"/>
          </a:p>
        </p:txBody>
      </p:sp>
      <p:sp>
        <p:nvSpPr>
          <p:cNvPr id="5" name="Text Placeholder 6"/>
          <p:cNvSpPr>
            <a:spLocks noGrp="1"/>
          </p:cNvSpPr>
          <p:nvPr>
            <p:ph type="body" sz="quarter" idx="4294967295"/>
          </p:nvPr>
        </p:nvSpPr>
        <p:spPr>
          <a:xfrm>
            <a:off x="0" y="1371600"/>
            <a:ext cx="9144000" cy="609600"/>
          </a:xfrm>
          <a:prstGeom prst="rect">
            <a:avLst/>
          </a:prstGeom>
        </p:spPr>
        <p:txBody>
          <a:bodyPr>
            <a:normAutofit/>
          </a:bodyPr>
          <a:lstStyle>
            <a:lvl1pPr algn="ctr">
              <a:buNone/>
              <a:defRPr sz="2600"/>
            </a:lvl1pPr>
            <a:lvl5pPr>
              <a:buNone/>
              <a:defRPr/>
            </a:lvl5pPr>
          </a:lstStyle>
          <a:p>
            <a:pPr lvl="0"/>
            <a:r>
              <a:rPr lang="en-US" dirty="0" smtClean="0"/>
              <a:t>SCENARIO PLANNING:  FORMULATION</a:t>
            </a:r>
          </a:p>
        </p:txBody>
      </p:sp>
    </p:spTree>
    <p:extLst>
      <p:ext uri="{BB962C8B-B14F-4D97-AF65-F5344CB8AC3E}">
        <p14:creationId xmlns:p14="http://schemas.microsoft.com/office/powerpoint/2010/main" val="3574641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115091"/>
            <a:ext cx="8381999" cy="3567643"/>
          </a:xfrm>
          <a:prstGeom prst="rect">
            <a:avLst/>
          </a:prstGeom>
          <a:noFill/>
        </p:spPr>
        <p:txBody>
          <a:bodyPr wrap="square" rtlCol="0">
            <a:spAutoFit/>
          </a:bodyPr>
          <a:lstStyle/>
          <a:p>
            <a:pPr marL="347472" indent="-347472">
              <a:spcBef>
                <a:spcPts val="672"/>
              </a:spcBef>
              <a:buClr>
                <a:srgbClr val="B66136"/>
              </a:buClr>
            </a:pPr>
            <a:r>
              <a:rPr lang="en-US" sz="2800" b="1" dirty="0" smtClean="0"/>
              <a:t>Implementation stage</a:t>
            </a:r>
          </a:p>
          <a:p>
            <a:pPr marL="740664" lvl="1" indent="-283464">
              <a:spcBef>
                <a:spcPts val="576"/>
              </a:spcBef>
              <a:buClr>
                <a:srgbClr val="B66136"/>
              </a:buClr>
              <a:buFont typeface="Arial" pitchFamily="34" charset="0"/>
              <a:buChar char="•"/>
            </a:pPr>
            <a:r>
              <a:rPr lang="en-US" sz="2400" dirty="0" smtClean="0"/>
              <a:t>Executives </a:t>
            </a:r>
            <a:r>
              <a:rPr lang="en-US" sz="2400" dirty="0"/>
              <a:t>decide </a:t>
            </a:r>
            <a:r>
              <a:rPr lang="en-US" sz="2400" dirty="0" smtClean="0"/>
              <a:t>which option most closely matches the </a:t>
            </a:r>
            <a:r>
              <a:rPr lang="en-US" sz="2400" dirty="0"/>
              <a:t>current reality and </a:t>
            </a:r>
            <a:r>
              <a:rPr lang="en-US" sz="2400" dirty="0" smtClean="0"/>
              <a:t>managers implement the</a:t>
            </a:r>
            <a:r>
              <a:rPr lang="en-US" sz="2400" b="1" dirty="0" smtClean="0"/>
              <a:t> </a:t>
            </a:r>
            <a:r>
              <a:rPr lang="en-US" sz="2400" b="1" dirty="0"/>
              <a:t>dominant strategic </a:t>
            </a:r>
            <a:r>
              <a:rPr lang="en-US" sz="2400" b="1" dirty="0" smtClean="0"/>
              <a:t>plan.</a:t>
            </a:r>
            <a:endParaRPr lang="en-US" sz="2400" dirty="0"/>
          </a:p>
          <a:p>
            <a:pPr marL="457200" indent="-457200">
              <a:spcBef>
                <a:spcPts val="0"/>
              </a:spcBef>
              <a:buClr>
                <a:srgbClr val="B66136"/>
              </a:buClr>
              <a:buFont typeface="Wingdings" panose="05000000000000000000" pitchFamily="2" charset="2"/>
              <a:buChar char="§"/>
            </a:pPr>
            <a:endParaRPr lang="en-US" sz="2000" dirty="0"/>
          </a:p>
          <a:p>
            <a:pPr marL="347472" indent="-347472">
              <a:spcBef>
                <a:spcPts val="672"/>
              </a:spcBef>
              <a:buClr>
                <a:srgbClr val="B66136"/>
              </a:buClr>
              <a:buFont typeface="Wingdings" panose="05000000000000000000" pitchFamily="2" charset="2"/>
              <a:buChar char="§"/>
            </a:pPr>
            <a:r>
              <a:rPr lang="en-US" sz="2800" dirty="0" smtClean="0"/>
              <a:t>The </a:t>
            </a:r>
            <a:r>
              <a:rPr lang="en-US" sz="2800" dirty="0"/>
              <a:t>iterative, interdependent relationship among analysis, formulation, and implementation enhances organizational learning and strategic </a:t>
            </a:r>
            <a:r>
              <a:rPr lang="en-US" sz="2800" dirty="0" smtClean="0"/>
              <a:t>flexibility. </a:t>
            </a:r>
            <a:endParaRPr lang="en-US" sz="2800" dirty="0"/>
          </a:p>
          <a:p>
            <a:pPr>
              <a:spcBef>
                <a:spcPts val="0"/>
              </a:spcBef>
            </a:pPr>
            <a:endParaRPr lang="en-US" sz="1100" dirty="0"/>
          </a:p>
        </p:txBody>
      </p:sp>
      <p:sp>
        <p:nvSpPr>
          <p:cNvPr id="5" name="Text Placeholder 6"/>
          <p:cNvSpPr>
            <a:spLocks noGrp="1"/>
          </p:cNvSpPr>
          <p:nvPr>
            <p:ph type="body" sz="quarter" idx="4294967295"/>
          </p:nvPr>
        </p:nvSpPr>
        <p:spPr>
          <a:xfrm>
            <a:off x="0" y="1371600"/>
            <a:ext cx="9144000" cy="609600"/>
          </a:xfrm>
          <a:prstGeom prst="rect">
            <a:avLst/>
          </a:prstGeom>
        </p:spPr>
        <p:txBody>
          <a:bodyPr>
            <a:normAutofit/>
          </a:bodyPr>
          <a:lstStyle>
            <a:lvl1pPr algn="ctr">
              <a:buNone/>
              <a:defRPr sz="2600"/>
            </a:lvl1pPr>
            <a:lvl5pPr>
              <a:buNone/>
              <a:defRPr/>
            </a:lvl5pPr>
          </a:lstStyle>
          <a:p>
            <a:pPr lvl="0"/>
            <a:r>
              <a:rPr lang="en-US" dirty="0" smtClean="0"/>
              <a:t>SCENARIO PLANNING:  IMPLEMENTATION</a:t>
            </a:r>
          </a:p>
        </p:txBody>
      </p:sp>
    </p:spTree>
    <p:extLst>
      <p:ext uri="{BB962C8B-B14F-4D97-AF65-F5344CB8AC3E}">
        <p14:creationId xmlns:p14="http://schemas.microsoft.com/office/powerpoint/2010/main" val="1459946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417638"/>
          </a:xfrm>
        </p:spPr>
        <p:txBody>
          <a:bodyPr>
            <a:normAutofit/>
          </a:bodyPr>
          <a:lstStyle/>
          <a:p>
            <a:r>
              <a:rPr lang="en-US" dirty="0" smtClean="0">
                <a:solidFill>
                  <a:schemeClr val="tx1"/>
                </a:solidFill>
              </a:rPr>
              <a:t>Strategy as Planned Emergence:  Top-Down </a:t>
            </a:r>
            <a:r>
              <a:rPr lang="en-US" i="1" dirty="0" smtClean="0">
                <a:solidFill>
                  <a:schemeClr val="tx1"/>
                </a:solidFill>
              </a:rPr>
              <a:t>and</a:t>
            </a:r>
            <a:r>
              <a:rPr lang="en-US" dirty="0" smtClean="0">
                <a:solidFill>
                  <a:schemeClr val="tx1"/>
                </a:solidFill>
              </a:rPr>
              <a:t> Bottom-Up</a:t>
            </a:r>
            <a:endParaRPr lang="en-US" dirty="0">
              <a:solidFill>
                <a:schemeClr val="tx1"/>
              </a:solidFill>
            </a:endParaRPr>
          </a:p>
        </p:txBody>
      </p:sp>
      <p:sp>
        <p:nvSpPr>
          <p:cNvPr id="4" name="TextBox 3"/>
          <p:cNvSpPr txBox="1"/>
          <p:nvPr/>
        </p:nvSpPr>
        <p:spPr>
          <a:xfrm>
            <a:off x="304800" y="1767433"/>
            <a:ext cx="8503920" cy="4149854"/>
          </a:xfrm>
          <a:prstGeom prst="rect">
            <a:avLst/>
          </a:prstGeom>
          <a:noFill/>
        </p:spPr>
        <p:txBody>
          <a:bodyPr wrap="square" rtlCol="0">
            <a:spAutoFit/>
          </a:bodyPr>
          <a:lstStyle/>
          <a:p>
            <a:pPr marL="347472" indent="-347472">
              <a:spcBef>
                <a:spcPts val="672"/>
              </a:spcBef>
              <a:buClr>
                <a:srgbClr val="B66136"/>
              </a:buClr>
              <a:buFont typeface="Wingdings" pitchFamily="2" charset="2"/>
              <a:buChar char="§"/>
            </a:pPr>
            <a:r>
              <a:rPr lang="en-US" sz="2800" dirty="0" smtClean="0"/>
              <a:t>Critics </a:t>
            </a:r>
            <a:r>
              <a:rPr lang="en-US" sz="2800" dirty="0"/>
              <a:t>of top-down and scenario planning </a:t>
            </a:r>
            <a:r>
              <a:rPr lang="en-US" sz="2800" dirty="0" smtClean="0"/>
              <a:t>argue </a:t>
            </a:r>
            <a:r>
              <a:rPr lang="en-US" sz="2800" dirty="0"/>
              <a:t>that </a:t>
            </a:r>
            <a:r>
              <a:rPr lang="en-US" sz="2800" b="1" i="1" dirty="0"/>
              <a:t>strategic</a:t>
            </a:r>
            <a:r>
              <a:rPr lang="en-US" sz="2800" b="1" dirty="0"/>
              <a:t> </a:t>
            </a:r>
            <a:r>
              <a:rPr lang="en-US" sz="2800" b="1" i="1" dirty="0"/>
              <a:t>planning</a:t>
            </a:r>
            <a:r>
              <a:rPr lang="en-US" sz="2800" b="1" dirty="0"/>
              <a:t> </a:t>
            </a:r>
            <a:r>
              <a:rPr lang="en-US" sz="2800" dirty="0"/>
              <a:t>is not the same </a:t>
            </a:r>
            <a:r>
              <a:rPr lang="en-US" sz="2800" dirty="0" smtClean="0"/>
              <a:t>as </a:t>
            </a:r>
            <a:r>
              <a:rPr lang="en-US" sz="2800" b="1" i="1" dirty="0"/>
              <a:t>strategic</a:t>
            </a:r>
            <a:r>
              <a:rPr lang="en-US" sz="2800" b="1" dirty="0"/>
              <a:t> </a:t>
            </a:r>
            <a:r>
              <a:rPr lang="en-US" sz="2800" b="1" i="1" dirty="0" smtClean="0"/>
              <a:t>thinking.</a:t>
            </a:r>
            <a:endParaRPr lang="en-US" sz="2800" i="1" dirty="0"/>
          </a:p>
          <a:p>
            <a:pPr marL="347472" indent="-347472">
              <a:spcBef>
                <a:spcPts val="672"/>
              </a:spcBef>
              <a:buClr>
                <a:srgbClr val="B66136"/>
              </a:buClr>
              <a:buFont typeface="Wingdings" pitchFamily="2" charset="2"/>
              <a:buChar char="§"/>
            </a:pPr>
            <a:r>
              <a:rPr lang="en-US" sz="2800" dirty="0" smtClean="0"/>
              <a:t>Most </a:t>
            </a:r>
            <a:r>
              <a:rPr lang="en-US" sz="2800" dirty="0"/>
              <a:t>notable of these critics, Henry </a:t>
            </a:r>
            <a:r>
              <a:rPr lang="en-US" sz="2800" dirty="0" err="1"/>
              <a:t>Mintzberg</a:t>
            </a:r>
            <a:r>
              <a:rPr lang="en-US" sz="2800" dirty="0"/>
              <a:t>, proposed a third approach to the strategic management </a:t>
            </a:r>
            <a:r>
              <a:rPr lang="en-US" sz="2800" dirty="0" smtClean="0"/>
              <a:t>process.</a:t>
            </a:r>
            <a:endParaRPr lang="en-US" sz="2800" dirty="0"/>
          </a:p>
          <a:p>
            <a:pPr marL="347472" indent="-347472">
              <a:spcBef>
                <a:spcPts val="672"/>
              </a:spcBef>
              <a:buClr>
                <a:srgbClr val="B66136"/>
              </a:buClr>
              <a:buFont typeface="Wingdings" pitchFamily="2" charset="2"/>
              <a:buChar char="§"/>
            </a:pPr>
            <a:r>
              <a:rPr lang="en-US" sz="2800" dirty="0" smtClean="0"/>
              <a:t>From </a:t>
            </a:r>
            <a:r>
              <a:rPr lang="en-US" sz="2800" dirty="0"/>
              <a:t>this viewpoint, managers must synthesize </a:t>
            </a:r>
            <a:r>
              <a:rPr lang="en-US" sz="2800" b="1" i="1" dirty="0"/>
              <a:t>all available input</a:t>
            </a:r>
            <a:r>
              <a:rPr lang="en-US" sz="2800" dirty="0"/>
              <a:t> from different internal/external sources into an overall strategic </a:t>
            </a:r>
            <a:r>
              <a:rPr lang="en-US" sz="2800" dirty="0" smtClean="0"/>
              <a:t>vision.</a:t>
            </a:r>
            <a:endParaRPr lang="en-US" sz="2800" i="1" dirty="0"/>
          </a:p>
        </p:txBody>
      </p:sp>
    </p:spTree>
    <p:extLst>
      <p:ext uri="{BB962C8B-B14F-4D97-AF65-F5344CB8AC3E}">
        <p14:creationId xmlns:p14="http://schemas.microsoft.com/office/powerpoint/2010/main" val="3722428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200"/>
            <a:ext cx="9144000" cy="1143000"/>
          </a:xfrm>
          <a:prstGeom prst="rect">
            <a:avLst/>
          </a:prstGeom>
        </p:spPr>
        <p:txBody>
          <a:bodyPr wrap="square">
            <a:spAutoFit/>
          </a:bodyPr>
          <a:lstStyle/>
          <a:p>
            <a:pPr algn="ctr"/>
            <a:r>
              <a:rPr lang="en-US" sz="3600" dirty="0" smtClean="0">
                <a:solidFill>
                  <a:prstClr val="black"/>
                </a:solidFill>
                <a:latin typeface="Lucida Sans" pitchFamily="34" charset="0"/>
                <a:ea typeface="+mj-ea"/>
                <a:cs typeface="+mj-cs"/>
              </a:rPr>
              <a:t>Exhibit 2.8: Realized Strategy Combines Top-Down and Bottom-Up</a:t>
            </a:r>
            <a:endParaRPr lang="en-US" sz="1600" dirty="0"/>
          </a:p>
        </p:txBody>
      </p:sp>
      <p:pic>
        <p:nvPicPr>
          <p:cNvPr id="6" name="Picture 5" descr="rot45065_ex0208.jpg"/>
          <p:cNvPicPr>
            <a:picLocks noChangeAspect="1"/>
          </p:cNvPicPr>
          <p:nvPr/>
        </p:nvPicPr>
        <p:blipFill>
          <a:blip r:embed="rId2" cstate="print"/>
          <a:stretch>
            <a:fillRect/>
          </a:stretch>
        </p:blipFill>
        <p:spPr>
          <a:xfrm>
            <a:off x="908514" y="1752600"/>
            <a:ext cx="7397286" cy="4572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1524000"/>
            <a:ext cx="8305801" cy="3567643"/>
          </a:xfrm>
          <a:prstGeom prst="rect">
            <a:avLst/>
          </a:prstGeom>
          <a:noFill/>
        </p:spPr>
        <p:txBody>
          <a:bodyPr wrap="square" rtlCol="0">
            <a:spAutoFit/>
          </a:bodyPr>
          <a:lstStyle/>
          <a:p>
            <a:pPr marL="347472" indent="-347472">
              <a:spcBef>
                <a:spcPts val="672"/>
              </a:spcBef>
              <a:buClr>
                <a:srgbClr val="B66136"/>
              </a:buClr>
            </a:pPr>
            <a:r>
              <a:rPr lang="en-US" sz="2800" b="1" dirty="0" smtClean="0"/>
              <a:t>Strategic initiative</a:t>
            </a:r>
            <a:r>
              <a:rPr lang="en-US" sz="2800" dirty="0" smtClean="0"/>
              <a:t> </a:t>
            </a:r>
          </a:p>
          <a:p>
            <a:pPr marL="740664" lvl="1" indent="-283464">
              <a:spcBef>
                <a:spcPts val="576"/>
              </a:spcBef>
              <a:buClr>
                <a:srgbClr val="B66136"/>
              </a:buClr>
              <a:buFont typeface="Arial" pitchFamily="34" charset="0"/>
              <a:buChar char="•"/>
            </a:pPr>
            <a:r>
              <a:rPr lang="en-US" sz="2400" dirty="0" smtClean="0"/>
              <a:t>Activity </a:t>
            </a:r>
            <a:r>
              <a:rPr lang="en-US" sz="2400" dirty="0"/>
              <a:t>a firm pursues </a:t>
            </a:r>
            <a:r>
              <a:rPr lang="en-US" sz="2400" dirty="0" smtClean="0"/>
              <a:t>to </a:t>
            </a:r>
            <a:r>
              <a:rPr lang="en-US" sz="2400" dirty="0"/>
              <a:t>explore and develop new products and processes, new markets, or new </a:t>
            </a:r>
            <a:r>
              <a:rPr lang="en-US" sz="2400" dirty="0" smtClean="0"/>
              <a:t>ventures</a:t>
            </a:r>
          </a:p>
          <a:p>
            <a:pPr marL="347472" indent="-347472">
              <a:spcBef>
                <a:spcPts val="672"/>
              </a:spcBef>
              <a:buClr>
                <a:srgbClr val="B66136"/>
              </a:buClr>
            </a:pPr>
            <a:r>
              <a:rPr lang="en-US" sz="2800" dirty="0" smtClean="0"/>
              <a:t>Strategic </a:t>
            </a:r>
            <a:r>
              <a:rPr lang="en-US" sz="2800" dirty="0"/>
              <a:t>initiatives </a:t>
            </a:r>
            <a:r>
              <a:rPr lang="en-US" sz="2800" dirty="0" smtClean="0"/>
              <a:t>may </a:t>
            </a:r>
            <a:r>
              <a:rPr lang="en-US" sz="2800" dirty="0"/>
              <a:t>develop through: </a:t>
            </a:r>
          </a:p>
          <a:p>
            <a:pPr marL="740664" lvl="0" indent="-283464" defTabSz="1082675">
              <a:spcBef>
                <a:spcPts val="576"/>
              </a:spcBef>
              <a:buClr>
                <a:srgbClr val="B66136"/>
              </a:buClr>
              <a:buFont typeface="Arial" panose="020B0604020202020204" pitchFamily="34" charset="0"/>
              <a:buChar char="•"/>
            </a:pPr>
            <a:r>
              <a:rPr lang="en-US" sz="2400" b="1" i="1" dirty="0" smtClean="0"/>
              <a:t>Autonomous </a:t>
            </a:r>
            <a:r>
              <a:rPr lang="en-US" sz="2400" b="1" i="1" dirty="0"/>
              <a:t>actions</a:t>
            </a:r>
            <a:r>
              <a:rPr lang="en-US" sz="2400" b="1" dirty="0"/>
              <a:t> </a:t>
            </a:r>
            <a:r>
              <a:rPr lang="en-US" sz="2400" dirty="0"/>
              <a:t>by lower-level </a:t>
            </a:r>
            <a:r>
              <a:rPr lang="en-US" sz="2400" dirty="0" smtClean="0"/>
              <a:t>employee</a:t>
            </a:r>
          </a:p>
          <a:p>
            <a:pPr marL="740664" lvl="0" indent="-283464" defTabSz="1082675">
              <a:spcBef>
                <a:spcPts val="576"/>
              </a:spcBef>
              <a:buClr>
                <a:srgbClr val="B66136"/>
              </a:buClr>
              <a:buFont typeface="Arial" panose="020B0604020202020204" pitchFamily="34" charset="0"/>
              <a:buChar char="•"/>
            </a:pPr>
            <a:r>
              <a:rPr lang="en-US" sz="2400" b="1" i="1" dirty="0" smtClean="0"/>
              <a:t>Serendipity </a:t>
            </a:r>
            <a:r>
              <a:rPr lang="en-US" sz="2400" dirty="0"/>
              <a:t>(random events, pleasant </a:t>
            </a:r>
            <a:r>
              <a:rPr lang="en-US" sz="2400" dirty="0" smtClean="0"/>
              <a:t>surprises, accidental </a:t>
            </a:r>
            <a:r>
              <a:rPr lang="en-US" sz="2400" dirty="0"/>
              <a:t>happenstances)  </a:t>
            </a:r>
            <a:endParaRPr lang="en-US" sz="2400" dirty="0" smtClean="0"/>
          </a:p>
          <a:p>
            <a:pPr marL="740664" lvl="0" indent="-283464" defTabSz="1082675">
              <a:spcBef>
                <a:spcPts val="576"/>
              </a:spcBef>
              <a:buClr>
                <a:srgbClr val="B66136"/>
              </a:buClr>
              <a:buFont typeface="Arial" panose="020B0604020202020204" pitchFamily="34" charset="0"/>
              <a:buChar char="•"/>
            </a:pPr>
            <a:r>
              <a:rPr lang="en-US" sz="2400" dirty="0" smtClean="0"/>
              <a:t>The </a:t>
            </a:r>
            <a:r>
              <a:rPr lang="en-US" sz="2400" b="1" i="1" dirty="0" smtClean="0"/>
              <a:t>Resource Allocation Process </a:t>
            </a:r>
            <a:r>
              <a:rPr lang="en-US" sz="2400" i="1" dirty="0"/>
              <a:t>(RAP)</a:t>
            </a:r>
            <a:endParaRPr lang="en-US" sz="2400" dirty="0"/>
          </a:p>
        </p:txBody>
      </p:sp>
    </p:spTree>
    <p:extLst>
      <p:ext uri="{BB962C8B-B14F-4D97-AF65-F5344CB8AC3E}">
        <p14:creationId xmlns:p14="http://schemas.microsoft.com/office/powerpoint/2010/main" val="2173164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2.2</a:t>
            </a:r>
            <a:endParaRPr lang="en-US" dirty="0"/>
          </a:p>
        </p:txBody>
      </p:sp>
      <p:sp>
        <p:nvSpPr>
          <p:cNvPr id="3" name="Content Placeholder 2"/>
          <p:cNvSpPr>
            <a:spLocks noGrp="1"/>
          </p:cNvSpPr>
          <p:nvPr>
            <p:ph idx="1"/>
          </p:nvPr>
        </p:nvSpPr>
        <p:spPr>
          <a:xfrm>
            <a:off x="457200" y="1600200"/>
            <a:ext cx="8458200" cy="472744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0" indent="0" algn="ctr">
              <a:buNone/>
            </a:pPr>
            <a:r>
              <a:rPr lang="en-US" b="1" dirty="0" smtClean="0">
                <a:solidFill>
                  <a:srgbClr val="B66136"/>
                </a:solidFill>
              </a:rPr>
              <a:t>Starbucks’s </a:t>
            </a:r>
            <a:r>
              <a:rPr lang="en-US" b="1" dirty="0">
                <a:solidFill>
                  <a:srgbClr val="B66136"/>
                </a:solidFill>
              </a:rPr>
              <a:t>CEO: “It’s Not What We Do</a:t>
            </a:r>
            <a:r>
              <a:rPr lang="en-US" b="1" dirty="0" smtClean="0">
                <a:solidFill>
                  <a:srgbClr val="B66136"/>
                </a:solidFill>
              </a:rPr>
              <a:t>”</a:t>
            </a:r>
            <a:endParaRPr lang="en-US" sz="1400" b="1" dirty="0" smtClean="0">
              <a:solidFill>
                <a:srgbClr val="B66136"/>
              </a:solidFill>
            </a:endParaRPr>
          </a:p>
          <a:p>
            <a:pPr marL="0" indent="0" algn="ctr">
              <a:buNone/>
            </a:pPr>
            <a:endParaRPr lang="en-US" sz="2000" dirty="0" smtClean="0"/>
          </a:p>
          <a:p>
            <a:pPr indent="-347472">
              <a:spcBef>
                <a:spcPts val="672"/>
              </a:spcBef>
            </a:pPr>
            <a:r>
              <a:rPr lang="en-US" dirty="0" smtClean="0"/>
              <a:t>The </a:t>
            </a:r>
            <a:r>
              <a:rPr lang="en-US" dirty="0"/>
              <a:t>story of Frappuccino</a:t>
            </a:r>
            <a:r>
              <a:rPr lang="en-US" baseline="30000" dirty="0"/>
              <a:t>® </a:t>
            </a:r>
            <a:r>
              <a:rPr lang="en-US" dirty="0"/>
              <a:t>is chronicled in this Strategy Highlight, including</a:t>
            </a:r>
            <a:r>
              <a:rPr lang="en-US" dirty="0" smtClean="0"/>
              <a:t>:</a:t>
            </a:r>
            <a:endParaRPr lang="en-US" dirty="0"/>
          </a:p>
          <a:p>
            <a:pPr>
              <a:spcBef>
                <a:spcPts val="0"/>
              </a:spcBef>
            </a:pPr>
            <a:endParaRPr lang="en-US" sz="300" dirty="0"/>
          </a:p>
          <a:p>
            <a:pPr marL="740664" indent="-283464">
              <a:spcBef>
                <a:spcPts val="576"/>
              </a:spcBef>
              <a:buFont typeface="Arial" panose="020B0604020202020204" pitchFamily="34" charset="0"/>
              <a:buChar char="•"/>
            </a:pPr>
            <a:r>
              <a:rPr lang="en-US" sz="2400" dirty="0" smtClean="0"/>
              <a:t>The </a:t>
            </a:r>
            <a:r>
              <a:rPr lang="en-US" sz="2400" dirty="0"/>
              <a:t>strong resistance by top </a:t>
            </a:r>
            <a:r>
              <a:rPr lang="en-US" sz="2400" dirty="0" smtClean="0"/>
              <a:t>executives</a:t>
            </a:r>
          </a:p>
          <a:p>
            <a:pPr marL="740664" indent="-283464">
              <a:spcBef>
                <a:spcPts val="576"/>
              </a:spcBef>
              <a:buFont typeface="Arial" panose="020B0604020202020204" pitchFamily="34" charset="0"/>
              <a:buChar char="•"/>
            </a:pPr>
            <a:r>
              <a:rPr lang="en-US" sz="2400" dirty="0" smtClean="0"/>
              <a:t>The </a:t>
            </a:r>
            <a:r>
              <a:rPr lang="en-US" sz="2400" dirty="0"/>
              <a:t>tenacious determination of one store </a:t>
            </a:r>
            <a:r>
              <a:rPr lang="en-US" sz="2400" dirty="0" smtClean="0"/>
              <a:t>manager, Diana</a:t>
            </a:r>
          </a:p>
          <a:p>
            <a:pPr marL="740664" indent="-283464">
              <a:spcBef>
                <a:spcPts val="576"/>
              </a:spcBef>
              <a:buFont typeface="Arial" panose="020B0604020202020204" pitchFamily="34" charset="0"/>
              <a:buChar char="•"/>
            </a:pPr>
            <a:r>
              <a:rPr lang="en-US" sz="2400" dirty="0" smtClean="0"/>
              <a:t>The </a:t>
            </a:r>
            <a:r>
              <a:rPr lang="en-US" sz="2400" dirty="0"/>
              <a:t>importance of a product champion for </a:t>
            </a:r>
            <a:r>
              <a:rPr lang="en-US" sz="2400" dirty="0" smtClean="0"/>
              <a:t>autonomous innovation</a:t>
            </a:r>
          </a:p>
          <a:p>
            <a:pPr marL="740664" indent="-283464">
              <a:spcBef>
                <a:spcPts val="576"/>
              </a:spcBef>
              <a:buFont typeface="Arial" panose="020B0604020202020204" pitchFamily="34" charset="0"/>
              <a:buChar char="•"/>
            </a:pPr>
            <a:r>
              <a:rPr lang="en-US" sz="2400" dirty="0" smtClean="0"/>
              <a:t>The </a:t>
            </a:r>
            <a:r>
              <a:rPr lang="en-US" sz="2400" dirty="0"/>
              <a:t>culmination of Frappuccino being a </a:t>
            </a:r>
            <a:r>
              <a:rPr lang="en-US" sz="2400" dirty="0" smtClean="0"/>
              <a:t>billion-dollar </a:t>
            </a:r>
            <a:r>
              <a:rPr lang="en-US" sz="2400" dirty="0"/>
              <a:t>business for </a:t>
            </a:r>
            <a:r>
              <a:rPr lang="en-US" sz="2400" dirty="0" smtClean="0"/>
              <a:t>Starbucks </a:t>
            </a:r>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165722"/>
            <a:ext cx="8427720" cy="3244478"/>
          </a:xfrm>
          <a:prstGeom prst="rect">
            <a:avLst/>
          </a:prstGeom>
          <a:noFill/>
        </p:spPr>
        <p:txBody>
          <a:bodyPr wrap="square" rtlCol="0">
            <a:spAutoFit/>
          </a:bodyPr>
          <a:lstStyle/>
          <a:p>
            <a:pPr marL="347472" indent="-347472">
              <a:spcBef>
                <a:spcPts val="672"/>
              </a:spcBef>
              <a:buClr>
                <a:srgbClr val="B66136"/>
              </a:buClr>
              <a:buFont typeface="Wingdings" pitchFamily="2" charset="2"/>
              <a:buChar char="§"/>
            </a:pPr>
            <a:r>
              <a:rPr lang="en-US" sz="2800" b="1" dirty="0" smtClean="0"/>
              <a:t>Google</a:t>
            </a:r>
            <a:r>
              <a:rPr lang="en-US" sz="2800" dirty="0" smtClean="0"/>
              <a:t> employs a </a:t>
            </a:r>
            <a:r>
              <a:rPr lang="en-US" sz="2800" b="1" dirty="0" smtClean="0"/>
              <a:t>70-20-10</a:t>
            </a:r>
            <a:r>
              <a:rPr lang="en-US" sz="2800" dirty="0" smtClean="0"/>
              <a:t> rule when organizing </a:t>
            </a:r>
            <a:r>
              <a:rPr lang="en-US" sz="2800" dirty="0"/>
              <a:t>the work of its </a:t>
            </a:r>
            <a:r>
              <a:rPr lang="en-US" sz="2800" dirty="0" smtClean="0"/>
              <a:t>engineers: </a:t>
            </a:r>
            <a:endParaRPr lang="en-US" sz="2800" dirty="0"/>
          </a:p>
          <a:p>
            <a:pPr marL="804672" lvl="1" indent="-347472">
              <a:spcBef>
                <a:spcPts val="576"/>
              </a:spcBef>
              <a:buClr>
                <a:srgbClr val="B66136"/>
              </a:buClr>
              <a:buFont typeface="Arial" pitchFamily="34" charset="0"/>
              <a:buChar char="•"/>
            </a:pPr>
            <a:r>
              <a:rPr lang="en-US" sz="2400" b="1" dirty="0" smtClean="0"/>
              <a:t>70</a:t>
            </a:r>
            <a:r>
              <a:rPr lang="en-US" sz="2400" b="1" dirty="0"/>
              <a:t>%</a:t>
            </a:r>
            <a:r>
              <a:rPr lang="en-US" sz="2400" dirty="0"/>
              <a:t> is focused on its main business (</a:t>
            </a:r>
            <a:r>
              <a:rPr lang="en-US" sz="2400" dirty="0" smtClean="0"/>
              <a:t>search and </a:t>
            </a:r>
            <a:r>
              <a:rPr lang="en-US" sz="2400" dirty="0"/>
              <a:t>ads</a:t>
            </a:r>
            <a:r>
              <a:rPr lang="en-US" sz="2400" dirty="0" smtClean="0"/>
              <a:t>)</a:t>
            </a:r>
          </a:p>
          <a:p>
            <a:pPr marL="804672" lvl="1" indent="-347472">
              <a:spcBef>
                <a:spcPts val="576"/>
              </a:spcBef>
              <a:buClr>
                <a:srgbClr val="B66136"/>
              </a:buClr>
              <a:buFont typeface="Arial" pitchFamily="34" charset="0"/>
              <a:buChar char="•"/>
            </a:pPr>
            <a:r>
              <a:rPr lang="en-US" sz="2400" b="1" dirty="0" smtClean="0"/>
              <a:t>20</a:t>
            </a:r>
            <a:r>
              <a:rPr lang="en-US" sz="2400" b="1" dirty="0"/>
              <a:t>%</a:t>
            </a:r>
            <a:r>
              <a:rPr lang="en-US" sz="2400" dirty="0"/>
              <a:t> is spent on ideas of their own </a:t>
            </a:r>
            <a:r>
              <a:rPr lang="en-US" sz="2400" dirty="0" smtClean="0"/>
              <a:t>choosing</a:t>
            </a:r>
          </a:p>
          <a:p>
            <a:pPr marL="804672" lvl="1" indent="-347472">
              <a:spcBef>
                <a:spcPts val="576"/>
              </a:spcBef>
              <a:buClr>
                <a:srgbClr val="B66136"/>
              </a:buClr>
              <a:buFont typeface="Arial" pitchFamily="34" charset="0"/>
              <a:buChar char="•"/>
            </a:pPr>
            <a:r>
              <a:rPr lang="en-US" sz="2400" b="1" dirty="0" smtClean="0"/>
              <a:t>10</a:t>
            </a:r>
            <a:r>
              <a:rPr lang="en-US" sz="2400" b="1" dirty="0"/>
              <a:t>%</a:t>
            </a:r>
            <a:r>
              <a:rPr lang="en-US" sz="2400" dirty="0"/>
              <a:t> is devoted to total wild cards </a:t>
            </a:r>
            <a:r>
              <a:rPr lang="en-US" sz="2400" dirty="0" smtClean="0"/>
              <a:t>(e.g., </a:t>
            </a:r>
            <a:r>
              <a:rPr lang="en-US" sz="2400" dirty="0"/>
              <a:t>driverless car</a:t>
            </a:r>
            <a:r>
              <a:rPr lang="en-US" sz="2400" dirty="0" smtClean="0"/>
              <a:t>)</a:t>
            </a:r>
          </a:p>
          <a:p>
            <a:pPr marL="347472" indent="-347472">
              <a:spcBef>
                <a:spcPts val="672"/>
              </a:spcBef>
              <a:buClr>
                <a:srgbClr val="B66136"/>
              </a:buClr>
              <a:buFont typeface="Wingdings" panose="05000000000000000000" pitchFamily="2" charset="2"/>
              <a:buChar char="§"/>
            </a:pPr>
            <a:r>
              <a:rPr lang="en-US" sz="2800" dirty="0" smtClean="0"/>
              <a:t>Google </a:t>
            </a:r>
            <a:r>
              <a:rPr lang="en-US" sz="2800" dirty="0"/>
              <a:t>reports that half of its new products </a:t>
            </a:r>
            <a:r>
              <a:rPr lang="en-US" sz="2800" dirty="0" smtClean="0"/>
              <a:t>came </a:t>
            </a:r>
            <a:r>
              <a:rPr lang="en-US" sz="2800" dirty="0"/>
              <a:t>from the </a:t>
            </a:r>
            <a:r>
              <a:rPr lang="en-US" sz="2800" b="1" i="1" dirty="0"/>
              <a:t>20 percent </a:t>
            </a:r>
            <a:r>
              <a:rPr lang="en-US" sz="2800" b="1" i="1" dirty="0" smtClean="0"/>
              <a:t>rule.</a:t>
            </a:r>
            <a:endParaRPr lang="en-US" sz="2800" dirty="0"/>
          </a:p>
        </p:txBody>
      </p:sp>
      <p:sp>
        <p:nvSpPr>
          <p:cNvPr id="5" name="Text Placeholder 6"/>
          <p:cNvSpPr>
            <a:spLocks noGrp="1"/>
          </p:cNvSpPr>
          <p:nvPr>
            <p:ph type="body" sz="quarter" idx="4294967295"/>
          </p:nvPr>
        </p:nvSpPr>
        <p:spPr>
          <a:xfrm>
            <a:off x="0" y="1447800"/>
            <a:ext cx="9144000" cy="609600"/>
          </a:xfrm>
          <a:prstGeom prst="rect">
            <a:avLst/>
          </a:prstGeom>
        </p:spPr>
        <p:txBody>
          <a:bodyPr>
            <a:normAutofit/>
          </a:bodyPr>
          <a:lstStyle>
            <a:lvl1pPr algn="ctr">
              <a:buNone/>
              <a:defRPr sz="2600"/>
            </a:lvl1pPr>
            <a:lvl5pPr>
              <a:buNone/>
              <a:defRPr/>
            </a:lvl5pPr>
          </a:lstStyle>
          <a:p>
            <a:pPr lvl="0"/>
            <a:r>
              <a:rPr lang="en-US" dirty="0" smtClean="0"/>
              <a:t>STRATEGIC INITIATIVES VIA AUTONOMOUS ACTIONS</a:t>
            </a:r>
          </a:p>
        </p:txBody>
      </p:sp>
    </p:spTree>
    <p:extLst>
      <p:ext uri="{BB962C8B-B14F-4D97-AF65-F5344CB8AC3E}">
        <p14:creationId xmlns:p14="http://schemas.microsoft.com/office/powerpoint/2010/main" val="12114895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168207"/>
            <a:ext cx="8686800" cy="3775393"/>
          </a:xfrm>
          <a:prstGeom prst="rect">
            <a:avLst/>
          </a:prstGeom>
          <a:noFill/>
        </p:spPr>
        <p:txBody>
          <a:bodyPr wrap="square" rtlCol="0">
            <a:spAutoFit/>
          </a:bodyPr>
          <a:lstStyle/>
          <a:p>
            <a:pPr marL="347472" indent="-347472">
              <a:spcBef>
                <a:spcPts val="672"/>
              </a:spcBef>
              <a:buClr>
                <a:srgbClr val="B66136"/>
              </a:buClr>
              <a:buFont typeface="Wingdings" pitchFamily="2" charset="2"/>
              <a:buChar char="§"/>
            </a:pPr>
            <a:r>
              <a:rPr lang="en-US" sz="2800" dirty="0" smtClean="0"/>
              <a:t>Championed </a:t>
            </a:r>
            <a:r>
              <a:rPr lang="en-US" sz="2800" dirty="0"/>
              <a:t>by a mid-level engineer, </a:t>
            </a:r>
            <a:r>
              <a:rPr lang="en-US" sz="2800" b="1" dirty="0" smtClean="0"/>
              <a:t>GE’s</a:t>
            </a:r>
            <a:r>
              <a:rPr lang="en-US" sz="2800" dirty="0" smtClean="0"/>
              <a:t> leadership relented </a:t>
            </a:r>
            <a:r>
              <a:rPr lang="en-US" sz="2800" dirty="0"/>
              <a:t>and bought </a:t>
            </a:r>
            <a:r>
              <a:rPr lang="en-US" sz="2800" b="1" dirty="0"/>
              <a:t>Enron Wind </a:t>
            </a:r>
            <a:r>
              <a:rPr lang="en-US" sz="2800" dirty="0"/>
              <a:t>for $200 </a:t>
            </a:r>
            <a:r>
              <a:rPr lang="en-US" sz="2800" dirty="0" smtClean="0"/>
              <a:t>million.</a:t>
            </a:r>
          </a:p>
          <a:p>
            <a:pPr marL="347472" indent="-347472">
              <a:spcBef>
                <a:spcPts val="672"/>
              </a:spcBef>
              <a:buClr>
                <a:srgbClr val="B66136"/>
              </a:buClr>
              <a:buFont typeface="Wingdings" pitchFamily="2" charset="2"/>
              <a:buChar char="§"/>
            </a:pPr>
            <a:endParaRPr lang="en-US" sz="1000" dirty="0"/>
          </a:p>
          <a:p>
            <a:pPr marL="347472" indent="-347472">
              <a:spcBef>
                <a:spcPts val="672"/>
              </a:spcBef>
              <a:buClr>
                <a:srgbClr val="B66136"/>
              </a:buClr>
              <a:buFont typeface="Wingdings" pitchFamily="2" charset="2"/>
              <a:buChar char="§"/>
            </a:pPr>
            <a:r>
              <a:rPr lang="en-US" sz="2800" dirty="0" smtClean="0"/>
              <a:t>A </a:t>
            </a:r>
            <a:r>
              <a:rPr lang="en-US" sz="2800" dirty="0"/>
              <a:t>huge success, generating revenues over $10 </a:t>
            </a:r>
            <a:r>
              <a:rPr lang="en-US" sz="2800" dirty="0" smtClean="0"/>
              <a:t>billion in </a:t>
            </a:r>
            <a:r>
              <a:rPr lang="en-US" sz="2800" dirty="0"/>
              <a:t>2012, </a:t>
            </a:r>
            <a:r>
              <a:rPr lang="en-US" sz="2800" dirty="0" smtClean="0"/>
              <a:t>this acquisition opened up significant alternative-energy opportunities, </a:t>
            </a:r>
            <a:r>
              <a:rPr lang="en-US" sz="2800" dirty="0"/>
              <a:t>including </a:t>
            </a:r>
            <a:r>
              <a:rPr lang="en-US" sz="2800" dirty="0" smtClean="0"/>
              <a:t>GE’s </a:t>
            </a:r>
            <a:r>
              <a:rPr lang="en-US" sz="2800" i="1" dirty="0" err="1" smtClean="0"/>
              <a:t>ecomagination</a:t>
            </a:r>
            <a:r>
              <a:rPr lang="en-US" sz="2800" i="1" dirty="0" smtClean="0"/>
              <a:t>.</a:t>
            </a:r>
          </a:p>
          <a:p>
            <a:pPr marL="347472" indent="-347472">
              <a:spcBef>
                <a:spcPts val="672"/>
              </a:spcBef>
              <a:buClr>
                <a:srgbClr val="B66136"/>
              </a:buClr>
              <a:buFont typeface="Wingdings" pitchFamily="2" charset="2"/>
              <a:buChar char="§"/>
            </a:pPr>
            <a:endParaRPr lang="en-US" sz="1000" i="1" dirty="0"/>
          </a:p>
          <a:p>
            <a:pPr marL="347472" indent="-347472">
              <a:spcBef>
                <a:spcPts val="672"/>
              </a:spcBef>
              <a:buClr>
                <a:srgbClr val="B66136"/>
              </a:buClr>
              <a:buFont typeface="Wingdings" pitchFamily="2" charset="2"/>
              <a:buChar char="§"/>
            </a:pPr>
            <a:r>
              <a:rPr lang="en-US" sz="2800" dirty="0" smtClean="0"/>
              <a:t>From </a:t>
            </a:r>
            <a:r>
              <a:rPr lang="en-US" sz="2800" dirty="0"/>
              <a:t>product-oriented </a:t>
            </a:r>
            <a:r>
              <a:rPr lang="en-US" sz="2800" dirty="0" smtClean="0"/>
              <a:t>to </a:t>
            </a:r>
            <a:r>
              <a:rPr lang="en-US" sz="2800" b="1" dirty="0" smtClean="0"/>
              <a:t>consumer-oriented</a:t>
            </a:r>
            <a:r>
              <a:rPr lang="en-US" sz="2800" dirty="0" smtClean="0"/>
              <a:t>, from Welch to </a:t>
            </a:r>
            <a:r>
              <a:rPr lang="en-US" sz="2800" dirty="0" err="1" smtClean="0"/>
              <a:t>Immelt</a:t>
            </a:r>
            <a:r>
              <a:rPr lang="en-US" sz="2800" dirty="0" smtClean="0"/>
              <a:t>, GE transitions are underscored.</a:t>
            </a:r>
            <a:endParaRPr lang="en-US" sz="2800" dirty="0"/>
          </a:p>
        </p:txBody>
      </p:sp>
      <p:sp>
        <p:nvSpPr>
          <p:cNvPr id="5" name="Text Placeholder 6"/>
          <p:cNvSpPr>
            <a:spLocks noGrp="1"/>
          </p:cNvSpPr>
          <p:nvPr>
            <p:ph type="body" sz="quarter" idx="4294967295"/>
          </p:nvPr>
        </p:nvSpPr>
        <p:spPr>
          <a:xfrm>
            <a:off x="0" y="1447800"/>
            <a:ext cx="9144000" cy="609600"/>
          </a:xfrm>
          <a:prstGeom prst="rect">
            <a:avLst/>
          </a:prstGeom>
        </p:spPr>
        <p:txBody>
          <a:bodyPr>
            <a:normAutofit/>
          </a:bodyPr>
          <a:lstStyle>
            <a:lvl1pPr algn="ctr">
              <a:buNone/>
              <a:defRPr sz="2600"/>
            </a:lvl1pPr>
            <a:lvl5pPr>
              <a:buNone/>
              <a:defRPr/>
            </a:lvl5pPr>
          </a:lstStyle>
          <a:p>
            <a:pPr lvl="0"/>
            <a:r>
              <a:rPr lang="en-US" dirty="0" smtClean="0"/>
              <a:t>STRATEGIC INITIATIVES VIA AUTONOMOUS ACTIONS</a:t>
            </a:r>
          </a:p>
        </p:txBody>
      </p:sp>
    </p:spTree>
    <p:extLst>
      <p:ext uri="{BB962C8B-B14F-4D97-AF65-F5344CB8AC3E}">
        <p14:creationId xmlns:p14="http://schemas.microsoft.com/office/powerpoint/2010/main" val="481130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1000" y="2057400"/>
            <a:ext cx="8382000" cy="4495800"/>
          </a:xfrm>
        </p:spPr>
        <p:txBody>
          <a:bodyPr>
            <a:noAutofit/>
          </a:bodyPr>
          <a:lstStyle/>
          <a:p>
            <a:pPr>
              <a:spcBef>
                <a:spcPts val="672"/>
              </a:spcBef>
            </a:pPr>
            <a:r>
              <a:rPr lang="en-US" dirty="0" smtClean="0"/>
              <a:t>The </a:t>
            </a:r>
            <a:r>
              <a:rPr lang="en-US" dirty="0"/>
              <a:t>three strategy processes </a:t>
            </a:r>
            <a:r>
              <a:rPr lang="en-US" dirty="0" smtClean="0"/>
              <a:t>discussed </a:t>
            </a:r>
            <a:r>
              <a:rPr lang="en-US" dirty="0"/>
              <a:t>in this </a:t>
            </a:r>
            <a:r>
              <a:rPr lang="en-US" dirty="0" smtClean="0"/>
              <a:t>chapter, each have </a:t>
            </a:r>
            <a:r>
              <a:rPr lang="en-US" dirty="0"/>
              <a:t>strengths </a:t>
            </a:r>
            <a:r>
              <a:rPr lang="en-US" dirty="0" smtClean="0"/>
              <a:t>and weaknesses.</a:t>
            </a:r>
            <a:endParaRPr lang="en-US" dirty="0"/>
          </a:p>
          <a:p>
            <a:endParaRPr lang="en-US" sz="2000" b="1" dirty="0" smtClean="0"/>
          </a:p>
          <a:p>
            <a:pPr>
              <a:spcBef>
                <a:spcPts val="672"/>
              </a:spcBef>
              <a:buNone/>
            </a:pPr>
            <a:r>
              <a:rPr lang="en-US" b="1" dirty="0" smtClean="0"/>
              <a:t>Important </a:t>
            </a:r>
            <a:r>
              <a:rPr lang="en-US" b="1" dirty="0"/>
              <a:t>variables to consider:</a:t>
            </a:r>
          </a:p>
          <a:p>
            <a:pPr marL="740664" indent="-283464">
              <a:spcBef>
                <a:spcPts val="576"/>
              </a:spcBef>
              <a:buFont typeface="Arial" panose="020B0604020202020204" pitchFamily="34" charset="0"/>
              <a:buChar char="•"/>
            </a:pPr>
            <a:r>
              <a:rPr lang="en-US" sz="2400" dirty="0"/>
              <a:t>Rate of environmental change </a:t>
            </a:r>
            <a:r>
              <a:rPr lang="en-US" sz="2400" dirty="0" smtClean="0"/>
              <a:t>(</a:t>
            </a:r>
            <a:r>
              <a:rPr lang="en-US" sz="2400" dirty="0"/>
              <a:t>internal/external) </a:t>
            </a:r>
            <a:endParaRPr lang="en-US" sz="2400" dirty="0" smtClean="0"/>
          </a:p>
          <a:p>
            <a:pPr marL="740664" indent="-283464">
              <a:spcBef>
                <a:spcPts val="576"/>
              </a:spcBef>
              <a:buFont typeface="Arial" panose="020B0604020202020204" pitchFamily="34" charset="0"/>
              <a:buChar char="•"/>
            </a:pPr>
            <a:r>
              <a:rPr lang="en-US" sz="2400" dirty="0" smtClean="0"/>
              <a:t>Firm size</a:t>
            </a:r>
          </a:p>
          <a:p>
            <a:pPr marL="740664" indent="-283464">
              <a:spcBef>
                <a:spcPts val="576"/>
              </a:spcBef>
              <a:buFont typeface="Arial" panose="020B0604020202020204" pitchFamily="34" charset="0"/>
              <a:buChar char="•"/>
            </a:pPr>
            <a:r>
              <a:rPr lang="en-US" sz="2400" dirty="0" smtClean="0"/>
              <a:t>Employee </a:t>
            </a:r>
            <a:r>
              <a:rPr lang="en-US" sz="2400" dirty="0"/>
              <a:t>commitment to vision, </a:t>
            </a:r>
            <a:r>
              <a:rPr lang="en-US" sz="2400" dirty="0" smtClean="0"/>
              <a:t> mission, and </a:t>
            </a:r>
            <a:r>
              <a:rPr lang="en-US" sz="2400" dirty="0"/>
              <a:t>organizational values</a:t>
            </a:r>
            <a:endParaRPr lang="en-US" sz="2400" b="1" dirty="0"/>
          </a:p>
          <a:p>
            <a:endParaRPr lang="en-US" sz="3200" dirty="0"/>
          </a:p>
        </p:txBody>
      </p:sp>
      <p:sp>
        <p:nvSpPr>
          <p:cNvPr id="5" name="Text Placeholder 6"/>
          <p:cNvSpPr>
            <a:spLocks noGrp="1"/>
          </p:cNvSpPr>
          <p:nvPr>
            <p:ph type="body" sz="quarter" idx="14"/>
          </p:nvPr>
        </p:nvSpPr>
        <p:spPr>
          <a:xfrm>
            <a:off x="0" y="1371600"/>
            <a:ext cx="9144000" cy="609600"/>
          </a:xfrm>
        </p:spPr>
        <p:txBody>
          <a:bodyPr>
            <a:normAutofit/>
          </a:bodyPr>
          <a:lstStyle>
            <a:lvl1pPr algn="ctr">
              <a:buNone/>
              <a:defRPr sz="2600"/>
            </a:lvl1pPr>
            <a:lvl5pPr>
              <a:buNone/>
              <a:defRPr/>
            </a:lvl5pPr>
          </a:lstStyle>
          <a:p>
            <a:pPr lvl="0"/>
            <a:r>
              <a:rPr lang="en-US" dirty="0" smtClean="0"/>
              <a:t>THREE STRATEGIC PROCESSES</a:t>
            </a:r>
          </a:p>
        </p:txBody>
      </p:sp>
      <p:sp>
        <p:nvSpPr>
          <p:cNvPr id="6" name="Title 1"/>
          <p:cNvSpPr txBox="1">
            <a:spLocks/>
          </p:cNvSpPr>
          <p:nvPr/>
        </p:nvSpPr>
        <p:spPr>
          <a:xfrm>
            <a:off x="0" y="0"/>
            <a:ext cx="9144000" cy="1417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rgbClr val="B66136"/>
                </a:solidFill>
                <a:latin typeface="Lucida Sans" pitchFamily="34" charset="0"/>
                <a:ea typeface="+mj-ea"/>
                <a:cs typeface="+mj-cs"/>
              </a:defRPr>
            </a:lvl1pPr>
          </a:lstStyle>
          <a:p>
            <a:r>
              <a:rPr lang="en-US" smtClean="0"/>
              <a:t>2.4  Implications for the Strategist</a:t>
            </a:r>
            <a:endParaRPr lang="en-US" dirty="0"/>
          </a:p>
        </p:txBody>
      </p:sp>
    </p:spTree>
    <p:extLst>
      <p:ext uri="{BB962C8B-B14F-4D97-AF65-F5344CB8AC3E}">
        <p14:creationId xmlns:p14="http://schemas.microsoft.com/office/powerpoint/2010/main" val="67919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2</a:t>
            </a:r>
            <a:endParaRPr lang="en-US" dirty="0"/>
          </a:p>
        </p:txBody>
      </p:sp>
      <p:sp>
        <p:nvSpPr>
          <p:cNvPr id="3" name="Content Placeholder 2"/>
          <p:cNvSpPr>
            <a:spLocks noGrp="1"/>
          </p:cNvSpPr>
          <p:nvPr>
            <p:ph idx="1"/>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0" indent="0">
              <a:buNone/>
            </a:pPr>
            <a:r>
              <a:rPr lang="en-US" dirty="0" smtClean="0"/>
              <a:t>Consider This…</a:t>
            </a:r>
            <a:endParaRPr lang="en-US" sz="1200" dirty="0" smtClean="0"/>
          </a:p>
          <a:p>
            <a:pPr marL="0" indent="0">
              <a:buNone/>
            </a:pPr>
            <a:endParaRPr lang="en-US" sz="2000" dirty="0" smtClean="0"/>
          </a:p>
          <a:p>
            <a:pPr fontAlgn="ctr">
              <a:spcBef>
                <a:spcPts val="672"/>
              </a:spcBef>
              <a:defRPr/>
            </a:pPr>
            <a:r>
              <a:rPr lang="en-US" dirty="0"/>
              <a:t>The stakeholder strategy approach adopted </a:t>
            </a:r>
            <a:r>
              <a:rPr lang="en-US" dirty="0" smtClean="0"/>
              <a:t>by </a:t>
            </a:r>
            <a:r>
              <a:rPr lang="en-US" dirty="0" err="1"/>
              <a:t>Indra</a:t>
            </a:r>
            <a:r>
              <a:rPr lang="en-US" dirty="0"/>
              <a:t> </a:t>
            </a:r>
            <a:r>
              <a:rPr lang="en-US" dirty="0" err="1"/>
              <a:t>Nooyi</a:t>
            </a:r>
            <a:r>
              <a:rPr lang="en-US" dirty="0"/>
              <a:t> is applauded by some, yet performance under PepsiCo’s “Performance with a Purpose” vision is lagging behind Coke and Diet </a:t>
            </a:r>
            <a:r>
              <a:rPr lang="en-US" dirty="0" smtClean="0"/>
              <a:t>Coke.</a:t>
            </a:r>
            <a:endParaRPr lang="en-US" sz="1000" dirty="0"/>
          </a:p>
          <a:p>
            <a:pPr fontAlgn="ctr">
              <a:spcBef>
                <a:spcPts val="672"/>
              </a:spcBef>
              <a:defRPr/>
            </a:pPr>
            <a:r>
              <a:rPr lang="en-US" dirty="0"/>
              <a:t>Should Ms. </a:t>
            </a:r>
            <a:r>
              <a:rPr lang="en-US" dirty="0" err="1" smtClean="0"/>
              <a:t>Nooyi</a:t>
            </a:r>
            <a:r>
              <a:rPr lang="en-US" dirty="0" smtClean="0"/>
              <a:t> </a:t>
            </a:r>
            <a:r>
              <a:rPr lang="en-US" dirty="0"/>
              <a:t>be replaced?</a:t>
            </a:r>
          </a:p>
          <a:p>
            <a:pPr fontAlgn="ctr">
              <a:spcBef>
                <a:spcPts val="672"/>
              </a:spcBef>
              <a:defRPr/>
            </a:pPr>
            <a:r>
              <a:rPr lang="en-US" dirty="0"/>
              <a:t>Should PepsiCo be split into a beverage and snack foods company in order to leverage unbundled profit potential?</a:t>
            </a:r>
          </a:p>
        </p:txBody>
      </p:sp>
      <p:pic>
        <p:nvPicPr>
          <p:cNvPr id="5" name="Picture 2"/>
          <p:cNvPicPr>
            <a:picLocks noChangeAspect="1" noChangeArrowheads="1"/>
          </p:cNvPicPr>
          <p:nvPr/>
        </p:nvPicPr>
        <p:blipFill>
          <a:blip r:embed="rId3" cstate="print"/>
          <a:srcRect/>
          <a:stretch>
            <a:fillRect/>
          </a:stretch>
        </p:blipFill>
        <p:spPr bwMode="auto">
          <a:xfrm>
            <a:off x="7239000" y="0"/>
            <a:ext cx="1573194" cy="1380914"/>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TextBox 5"/>
          <p:cNvSpPr txBox="1"/>
          <p:nvPr/>
        </p:nvSpPr>
        <p:spPr>
          <a:xfrm>
            <a:off x="7315200" y="1371600"/>
            <a:ext cx="1219200" cy="215444"/>
          </a:xfrm>
          <a:prstGeom prst="rect">
            <a:avLst/>
          </a:prstGeom>
          <a:noFill/>
        </p:spPr>
        <p:txBody>
          <a:bodyPr wrap="square" rtlCol="0">
            <a:spAutoFit/>
          </a:bodyPr>
          <a:lstStyle/>
          <a:p>
            <a:r>
              <a:rPr lang="en-US" sz="800" dirty="0" smtClean="0"/>
              <a:t>© Neville Elder/Corbis</a:t>
            </a:r>
            <a:endParaRPr lang="en-US" sz="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2</a:t>
            </a:r>
            <a:endParaRPr lang="en-US" dirty="0"/>
          </a:p>
        </p:txBody>
      </p:sp>
      <p:sp>
        <p:nvSpPr>
          <p:cNvPr id="3" name="Content Placeholder 2"/>
          <p:cNvSpPr>
            <a:spLocks noGrp="1"/>
          </p:cNvSpPr>
          <p:nvPr>
            <p:ph idx="1"/>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indent="0" algn="ctr">
              <a:buNone/>
              <a:defRPr/>
            </a:pPr>
            <a:r>
              <a:rPr lang="en-US" sz="2600" b="1" dirty="0" smtClean="0"/>
              <a:t>PepsiCo’s </a:t>
            </a:r>
            <a:r>
              <a:rPr lang="en-US" sz="2600" b="1" dirty="0" err="1" smtClean="0"/>
              <a:t>Indra</a:t>
            </a:r>
            <a:r>
              <a:rPr lang="en-US" sz="2600" b="1" dirty="0" smtClean="0"/>
              <a:t> </a:t>
            </a:r>
            <a:r>
              <a:rPr lang="en-US" sz="2600" b="1" dirty="0" err="1" smtClean="0"/>
              <a:t>Nooyi</a:t>
            </a:r>
            <a:r>
              <a:rPr lang="en-US" sz="2600" b="1" dirty="0" smtClean="0"/>
              <a:t>: “Performance with a Purpose”</a:t>
            </a:r>
            <a:endParaRPr lang="en-US" sz="2600" b="1" dirty="0"/>
          </a:p>
          <a:p>
            <a:pPr>
              <a:defRPr/>
            </a:pPr>
            <a:endParaRPr lang="en-US" sz="2000" dirty="0" smtClean="0"/>
          </a:p>
          <a:p>
            <a:pPr>
              <a:defRPr/>
            </a:pPr>
            <a:r>
              <a:rPr lang="en-US" dirty="0" smtClean="0"/>
              <a:t>$</a:t>
            </a:r>
            <a:r>
              <a:rPr lang="en-US" dirty="0"/>
              <a:t>70 billion in annual </a:t>
            </a:r>
            <a:r>
              <a:rPr lang="en-US" dirty="0" smtClean="0"/>
              <a:t>revenues</a:t>
            </a:r>
          </a:p>
          <a:p>
            <a:pPr>
              <a:defRPr/>
            </a:pPr>
            <a:r>
              <a:rPr lang="en-US" dirty="0" smtClean="0"/>
              <a:t>300,000 </a:t>
            </a:r>
            <a:r>
              <a:rPr lang="en-US" dirty="0"/>
              <a:t>worldwide </a:t>
            </a:r>
            <a:r>
              <a:rPr lang="en-US" dirty="0" smtClean="0"/>
              <a:t>employees </a:t>
            </a:r>
            <a:endParaRPr lang="en-US" dirty="0"/>
          </a:p>
          <a:p>
            <a:pPr>
              <a:defRPr/>
            </a:pPr>
            <a:r>
              <a:rPr lang="en-US" dirty="0"/>
              <a:t>CEO </a:t>
            </a:r>
            <a:r>
              <a:rPr lang="en-US" dirty="0" err="1"/>
              <a:t>Indra</a:t>
            </a:r>
            <a:r>
              <a:rPr lang="en-US" dirty="0"/>
              <a:t> </a:t>
            </a:r>
            <a:r>
              <a:rPr lang="en-US" dirty="0" err="1"/>
              <a:t>Nooyi</a:t>
            </a:r>
            <a:r>
              <a:rPr lang="en-US" dirty="0"/>
              <a:t> had a leadership role in:</a:t>
            </a:r>
          </a:p>
          <a:p>
            <a:pPr marL="740664" indent="-283464">
              <a:buFont typeface="Arial" panose="020B0604020202020204" pitchFamily="34" charset="0"/>
              <a:buChar char="•"/>
              <a:defRPr/>
            </a:pPr>
            <a:r>
              <a:rPr lang="en-US" sz="2400" dirty="0" smtClean="0"/>
              <a:t>1997 – Divestiture </a:t>
            </a:r>
            <a:r>
              <a:rPr lang="en-US" sz="2400" dirty="0"/>
              <a:t>of Taco Bell, Pizza Hut, &amp; KFC</a:t>
            </a:r>
          </a:p>
          <a:p>
            <a:pPr marL="740664" indent="-283464">
              <a:buFont typeface="Arial" panose="020B0604020202020204" pitchFamily="34" charset="0"/>
              <a:buChar char="•"/>
              <a:defRPr/>
            </a:pPr>
            <a:r>
              <a:rPr lang="en-US" sz="2400" dirty="0" smtClean="0"/>
              <a:t>1998 – Acquisition </a:t>
            </a:r>
            <a:r>
              <a:rPr lang="en-US" sz="2400" dirty="0"/>
              <a:t>of Tropicana </a:t>
            </a:r>
          </a:p>
          <a:p>
            <a:pPr marL="740664" indent="-283464">
              <a:buFont typeface="Arial" panose="020B0604020202020204" pitchFamily="34" charset="0"/>
              <a:buChar char="•"/>
              <a:defRPr/>
            </a:pPr>
            <a:r>
              <a:rPr lang="en-US" sz="2400" dirty="0" smtClean="0"/>
              <a:t>2001 – Acquisition </a:t>
            </a:r>
            <a:r>
              <a:rPr lang="en-US" sz="2400" dirty="0"/>
              <a:t>of Quaker Oats (including Gatorade)</a:t>
            </a:r>
          </a:p>
        </p:txBody>
      </p:sp>
      <p:pic>
        <p:nvPicPr>
          <p:cNvPr id="1026" name="Picture 2"/>
          <p:cNvPicPr>
            <a:picLocks noChangeAspect="1" noChangeArrowheads="1"/>
          </p:cNvPicPr>
          <p:nvPr/>
        </p:nvPicPr>
        <p:blipFill>
          <a:blip r:embed="rId3" cstate="print"/>
          <a:srcRect/>
          <a:stretch>
            <a:fillRect/>
          </a:stretch>
        </p:blipFill>
        <p:spPr bwMode="auto">
          <a:xfrm>
            <a:off x="7239000" y="0"/>
            <a:ext cx="1573194" cy="1380914"/>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p:cNvSpPr txBox="1"/>
          <p:nvPr/>
        </p:nvSpPr>
        <p:spPr>
          <a:xfrm>
            <a:off x="7315200" y="1371600"/>
            <a:ext cx="1219200" cy="215444"/>
          </a:xfrm>
          <a:prstGeom prst="rect">
            <a:avLst/>
          </a:prstGeom>
          <a:noFill/>
        </p:spPr>
        <p:txBody>
          <a:bodyPr wrap="square" rtlCol="0">
            <a:spAutoFit/>
          </a:bodyPr>
          <a:lstStyle/>
          <a:p>
            <a:r>
              <a:rPr lang="en-US" sz="800" dirty="0" smtClean="0"/>
              <a:t>© Neville Elder/Corbis</a:t>
            </a:r>
            <a:endParaRPr lang="en-US" sz="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91200" cy="4800600"/>
          </a:xfrm>
        </p:spPr>
        <p:txBody>
          <a:bodyPr>
            <a:normAutofit fontScale="92500"/>
          </a:bodyPr>
          <a:lstStyle/>
          <a:p>
            <a:pPr lvl="0"/>
            <a:r>
              <a:rPr lang="en-US" dirty="0"/>
              <a:t>A vision captures an organization’s aspirations. An effective vision inspires and motivates members of the organization. </a:t>
            </a:r>
          </a:p>
          <a:p>
            <a:pPr lvl="0"/>
            <a:r>
              <a:rPr lang="en-US" dirty="0"/>
              <a:t>A mission statement describes what an organization actually does—what its business is—and why and how it does it.</a:t>
            </a:r>
          </a:p>
          <a:p>
            <a:pPr lvl="0"/>
            <a:r>
              <a:rPr lang="en-US" dirty="0"/>
              <a:t>Values define the ethical standards and norms that should govern the behavior of individuals within the firm. </a:t>
            </a:r>
          </a:p>
        </p:txBody>
      </p:sp>
      <p:sp>
        <p:nvSpPr>
          <p:cNvPr id="5" name="Text Placeholder 3"/>
          <p:cNvSpPr txBox="1">
            <a:spLocks/>
          </p:cNvSpPr>
          <p:nvPr/>
        </p:nvSpPr>
        <p:spPr>
          <a:xfrm>
            <a:off x="76200" y="1371600"/>
            <a:ext cx="2971800" cy="3200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smtClean="0">
                <a:solidFill>
                  <a:srgbClr val="010101"/>
                </a:solidFill>
                <a:cs typeface="Arial" pitchFamily="34" charset="0"/>
              </a:rPr>
              <a:t>LO 2-1 </a:t>
            </a:r>
          </a:p>
          <a:p>
            <a:pPr algn="ctr"/>
            <a:r>
              <a:rPr lang="en-US" sz="2800" dirty="0" smtClean="0">
                <a:solidFill>
                  <a:srgbClr val="010101"/>
                </a:solidFill>
                <a:cs typeface="Arial" pitchFamily="34" charset="0"/>
              </a:rPr>
              <a:t>Describe the roles of vision, mission, and values in the strategic management process.</a:t>
            </a:r>
            <a:endParaRPr lang="en-US" sz="2800" dirty="0">
              <a:solidFill>
                <a:srgbClr val="010101"/>
              </a:solidFill>
              <a:cs typeface="Arial" pitchFamily="34" charset="0"/>
            </a:endParaRPr>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15000" cy="4724400"/>
          </a:xfrm>
        </p:spPr>
        <p:txBody>
          <a:bodyPr>
            <a:noAutofit/>
          </a:bodyPr>
          <a:lstStyle/>
          <a:p>
            <a:pPr lvl="0"/>
            <a:r>
              <a:rPr lang="en-US" sz="2400" dirty="0"/>
              <a:t>Product-oriented vision statements define a business in terms of a good or service provided.</a:t>
            </a:r>
          </a:p>
          <a:p>
            <a:pPr lvl="0"/>
            <a:r>
              <a:rPr lang="en-US" sz="2400" dirty="0"/>
              <a:t>Customer-oriented vision statements define business in terms of providing solutions to customer needs.</a:t>
            </a:r>
          </a:p>
          <a:p>
            <a:pPr lvl="0"/>
            <a:r>
              <a:rPr lang="en-US" sz="2400" dirty="0"/>
              <a:t>Customer-oriented vision statements provide managers with more strategic flexibility than product-oriented missions.</a:t>
            </a:r>
            <a:r>
              <a:rPr lang="en-US" sz="2400" i="1" dirty="0"/>
              <a:t> </a:t>
            </a:r>
            <a:endParaRPr lang="en-US" sz="2400" dirty="0"/>
          </a:p>
          <a:p>
            <a:pPr lvl="0"/>
            <a:r>
              <a:rPr lang="en-US" sz="2400" dirty="0"/>
              <a:t>To be effective, visions and missions  need to be backed up by hard-to-reverse strategic commitments.</a:t>
            </a:r>
          </a:p>
        </p:txBody>
      </p:sp>
      <p:sp>
        <p:nvSpPr>
          <p:cNvPr id="5" name="Text Placeholder 3"/>
          <p:cNvSpPr txBox="1">
            <a:spLocks/>
          </p:cNvSpPr>
          <p:nvPr/>
        </p:nvSpPr>
        <p:spPr>
          <a:xfrm>
            <a:off x="76200" y="1371600"/>
            <a:ext cx="2971800" cy="3657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smtClean="0"/>
              <a:t>LO 2-2</a:t>
            </a:r>
          </a:p>
          <a:p>
            <a:pPr algn="ctr"/>
            <a:r>
              <a:rPr lang="en-US" sz="2800" dirty="0" smtClean="0"/>
              <a:t>Evaluate the strategic implications of product-oriented and customer-oriented vision statements. </a:t>
            </a:r>
            <a:endParaRPr lang="en-US" sz="2800" dirty="0"/>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91200" cy="3657600"/>
          </a:xfrm>
        </p:spPr>
        <p:txBody>
          <a:bodyPr>
            <a:normAutofit/>
          </a:bodyPr>
          <a:lstStyle/>
          <a:p>
            <a:pPr lvl="0"/>
            <a:r>
              <a:rPr lang="en-US" sz="2400" dirty="0"/>
              <a:t>Employees tend to follow values practiced by strategic leaders. Without commitment from top managers, statements of values remain </a:t>
            </a:r>
            <a:r>
              <a:rPr lang="en-US" sz="2400"/>
              <a:t>merely </a:t>
            </a:r>
            <a:r>
              <a:rPr lang="en-US" sz="2400" smtClean="0"/>
              <a:t>public </a:t>
            </a:r>
            <a:r>
              <a:rPr lang="en-US" sz="2400" dirty="0"/>
              <a:t>relations exercises</a:t>
            </a:r>
            <a:r>
              <a:rPr lang="en-US" sz="2400" dirty="0" smtClean="0"/>
              <a:t>.</a:t>
            </a:r>
          </a:p>
          <a:p>
            <a:pPr lvl="0"/>
            <a:endParaRPr lang="en-US" sz="2000" dirty="0"/>
          </a:p>
          <a:p>
            <a:pPr lvl="0"/>
            <a:r>
              <a:rPr lang="en-US" sz="2400" dirty="0"/>
              <a:t>Ethical values are the guardrails that help keep the company on track when pursuing its mission and its quest for competitive advantage.</a:t>
            </a:r>
          </a:p>
        </p:txBody>
      </p:sp>
      <p:sp>
        <p:nvSpPr>
          <p:cNvPr id="5" name="Text Placeholder 3"/>
          <p:cNvSpPr txBox="1">
            <a:spLocks/>
          </p:cNvSpPr>
          <p:nvPr/>
        </p:nvSpPr>
        <p:spPr>
          <a:xfrm>
            <a:off x="76200" y="1371600"/>
            <a:ext cx="2971800" cy="3200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smtClean="0"/>
              <a:t>LO 2-3 </a:t>
            </a:r>
          </a:p>
          <a:p>
            <a:pPr algn="ctr"/>
            <a:r>
              <a:rPr lang="en-US" sz="2800" dirty="0" smtClean="0"/>
              <a:t>Explain why anchoring a firm in ethical values is essential for long-term success.</a:t>
            </a:r>
            <a:endParaRPr lang="en-US" sz="2800" dirty="0"/>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143000"/>
            <a:ext cx="5791200" cy="5105400"/>
          </a:xfrm>
        </p:spPr>
        <p:txBody>
          <a:bodyPr>
            <a:normAutofit/>
          </a:bodyPr>
          <a:lstStyle/>
          <a:p>
            <a:pPr lvl="0"/>
            <a:r>
              <a:rPr lang="en-US" dirty="0"/>
              <a:t>To become an effective strategic leader, a manager needs to develop skills to move sequentially through five different leadership levels: highly capable individual, contributing team member, competent manager, effective leader, and executive.</a:t>
            </a:r>
          </a:p>
        </p:txBody>
      </p:sp>
      <p:sp>
        <p:nvSpPr>
          <p:cNvPr id="5" name="Text Placeholder 3"/>
          <p:cNvSpPr txBox="1">
            <a:spLocks/>
          </p:cNvSpPr>
          <p:nvPr/>
        </p:nvSpPr>
        <p:spPr>
          <a:xfrm>
            <a:off x="76200" y="1371600"/>
            <a:ext cx="2971800" cy="19812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GB" sz="2800" dirty="0" smtClean="0"/>
              <a:t>LO 2-4 </a:t>
            </a:r>
          </a:p>
          <a:p>
            <a:pPr algn="ctr"/>
            <a:r>
              <a:rPr lang="en-GB" sz="2800" dirty="0" smtClean="0"/>
              <a:t>Outline how managers become strategic leaders.</a:t>
            </a:r>
            <a:endParaRPr lang="en-US" sz="2800" dirty="0"/>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91200" cy="5105400"/>
          </a:xfrm>
        </p:spPr>
        <p:txBody>
          <a:bodyPr>
            <a:noAutofit/>
          </a:bodyPr>
          <a:lstStyle/>
          <a:p>
            <a:pPr lvl="0"/>
            <a:r>
              <a:rPr lang="en-US" sz="2000" dirty="0"/>
              <a:t>Corporate executives must provide answers to the question of </a:t>
            </a:r>
            <a:r>
              <a:rPr lang="en-US" sz="2000" i="1" dirty="0"/>
              <a:t>where</a:t>
            </a:r>
            <a:r>
              <a:rPr lang="en-US" sz="2000" dirty="0"/>
              <a:t> to compete (in industries, markets, and geographies), and </a:t>
            </a:r>
            <a:r>
              <a:rPr lang="en-US" sz="2000" i="1" dirty="0"/>
              <a:t>how to create synergies</a:t>
            </a:r>
            <a:r>
              <a:rPr lang="en-US" sz="2000" dirty="0"/>
              <a:t> among different business units</a:t>
            </a:r>
            <a:r>
              <a:rPr lang="en-US" sz="2000" dirty="0" smtClean="0"/>
              <a:t>.</a:t>
            </a:r>
          </a:p>
          <a:p>
            <a:pPr lvl="0"/>
            <a:endParaRPr lang="en-US" sz="2000" dirty="0"/>
          </a:p>
          <a:p>
            <a:pPr lvl="0"/>
            <a:r>
              <a:rPr lang="en-US" sz="2000" dirty="0"/>
              <a:t>General managers in strategic business units must answer the strategic question of </a:t>
            </a:r>
            <a:r>
              <a:rPr lang="en-US" sz="2000" i="1" dirty="0"/>
              <a:t>how to compete</a:t>
            </a:r>
            <a:r>
              <a:rPr lang="en-US" sz="2000" dirty="0"/>
              <a:t> in order to achieve superior performance. They must manage and align the firm’s different functional areas for competitive advantage</a:t>
            </a:r>
            <a:r>
              <a:rPr lang="en-US" sz="2000" dirty="0" smtClean="0"/>
              <a:t>.</a:t>
            </a:r>
          </a:p>
          <a:p>
            <a:pPr lvl="0"/>
            <a:endParaRPr lang="en-US" sz="2000" dirty="0"/>
          </a:p>
          <a:p>
            <a:pPr lvl="0"/>
            <a:r>
              <a:rPr lang="en-US" sz="2000" dirty="0"/>
              <a:t>Functional managers are responsible for </a:t>
            </a:r>
            <a:r>
              <a:rPr lang="en-US" sz="2000" i="1" dirty="0"/>
              <a:t>implementing business strategy</a:t>
            </a:r>
            <a:r>
              <a:rPr lang="en-US" sz="2000" dirty="0"/>
              <a:t> within a single functional area. </a:t>
            </a:r>
          </a:p>
        </p:txBody>
      </p:sp>
      <p:sp>
        <p:nvSpPr>
          <p:cNvPr id="5" name="Text Placeholder 3"/>
          <p:cNvSpPr txBox="1">
            <a:spLocks/>
          </p:cNvSpPr>
          <p:nvPr/>
        </p:nvSpPr>
        <p:spPr>
          <a:xfrm>
            <a:off x="76200" y="1371600"/>
            <a:ext cx="2971800" cy="4038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smtClean="0"/>
              <a:t>LO 2-5 </a:t>
            </a:r>
          </a:p>
          <a:p>
            <a:pPr algn="ctr"/>
            <a:r>
              <a:rPr lang="en-US" sz="2800" dirty="0" smtClean="0"/>
              <a:t>Describe the roles of corporate, business, and functional managers in     strategy formulation and implementation. </a:t>
            </a:r>
            <a:endParaRPr lang="en-US" sz="2800" dirty="0"/>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295400"/>
            <a:ext cx="5943600" cy="5105400"/>
          </a:xfrm>
        </p:spPr>
        <p:txBody>
          <a:bodyPr>
            <a:noAutofit/>
          </a:bodyPr>
          <a:lstStyle/>
          <a:p>
            <a:pPr lvl="0"/>
            <a:r>
              <a:rPr lang="en-US" sz="2000" dirty="0"/>
              <a:t>Top-down strategic planning is a sequential, linear process that works reasonably well when the environment does not change much</a:t>
            </a:r>
            <a:r>
              <a:rPr lang="en-US" sz="2000" dirty="0" smtClean="0"/>
              <a:t>.</a:t>
            </a:r>
          </a:p>
          <a:p>
            <a:pPr lvl="0"/>
            <a:endParaRPr lang="en-US" sz="1000" dirty="0"/>
          </a:p>
          <a:p>
            <a:pPr lvl="0"/>
            <a:r>
              <a:rPr lang="en-US" sz="2000" dirty="0"/>
              <a:t>In scenario planning, managers envision what-if scenarios and prepare contingency plans that can be called upon when necessary</a:t>
            </a:r>
            <a:r>
              <a:rPr lang="en-US" sz="2000" dirty="0" smtClean="0"/>
              <a:t>.</a:t>
            </a:r>
          </a:p>
          <a:p>
            <a:pPr lvl="0"/>
            <a:endParaRPr lang="en-US" sz="1000" dirty="0"/>
          </a:p>
          <a:p>
            <a:pPr lvl="0"/>
            <a:r>
              <a:rPr lang="en-US" sz="2000" dirty="0"/>
              <a:t>Strategic initiatives can be the result of top-down planning or can emerge through a bottom-up process from deep within the organization. They have the potential to shape a firm’s strategy</a:t>
            </a:r>
            <a:r>
              <a:rPr lang="en-US" sz="2000" dirty="0" smtClean="0"/>
              <a:t>.</a:t>
            </a:r>
          </a:p>
          <a:p>
            <a:pPr lvl="0">
              <a:buNone/>
            </a:pPr>
            <a:endParaRPr lang="en-US" sz="1000" dirty="0" smtClean="0"/>
          </a:p>
          <a:p>
            <a:pPr lvl="0"/>
            <a:r>
              <a:rPr lang="en-US" sz="2000" dirty="0" smtClean="0"/>
              <a:t>A </a:t>
            </a:r>
            <a:r>
              <a:rPr lang="en-US" sz="2000" dirty="0"/>
              <a:t>firm’s realized strategy is generally a </a:t>
            </a:r>
            <a:r>
              <a:rPr lang="en-US" sz="2000" dirty="0" smtClean="0"/>
              <a:t>combination </a:t>
            </a:r>
            <a:r>
              <a:rPr lang="en-US" sz="2000" dirty="0"/>
              <a:t>of its top-down intended strategy and bottom-up emergent strategy, resulting in planned emergence.</a:t>
            </a:r>
          </a:p>
        </p:txBody>
      </p:sp>
      <p:sp>
        <p:nvSpPr>
          <p:cNvPr id="5" name="Text Placeholder 3"/>
          <p:cNvSpPr txBox="1">
            <a:spLocks/>
          </p:cNvSpPr>
          <p:nvPr/>
        </p:nvSpPr>
        <p:spPr>
          <a:xfrm>
            <a:off x="76200" y="1371600"/>
            <a:ext cx="2971800" cy="3276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smtClean="0">
                <a:cs typeface="Arial" pitchFamily="34" charset="0"/>
              </a:rPr>
              <a:t>LO 2-6 </a:t>
            </a:r>
          </a:p>
          <a:p>
            <a:pPr algn="ctr"/>
            <a:r>
              <a:rPr lang="en-US" sz="2800" dirty="0" smtClean="0">
                <a:cs typeface="Arial" pitchFamily="34" charset="0"/>
              </a:rPr>
              <a:t>Evaluate top-down strategic planning, scenario planning, and strategy as planned emergence. </a:t>
            </a:r>
            <a:endParaRPr lang="en-US" sz="2800" dirty="0">
              <a:cs typeface="Arial" pitchFamily="34" charset="0"/>
            </a:endParaRPr>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spcBef>
                <a:spcPts val="672"/>
              </a:spcBef>
              <a:defRPr/>
            </a:pPr>
            <a:r>
              <a:rPr lang="en-US" dirty="0"/>
              <a:t>Ms. </a:t>
            </a:r>
            <a:r>
              <a:rPr lang="en-US" dirty="0" err="1"/>
              <a:t>Nooyi</a:t>
            </a:r>
            <a:r>
              <a:rPr lang="en-US" dirty="0"/>
              <a:t> declared PepsiCo’s vision to be “Performance with a Purpose,” defined by three dimensions: </a:t>
            </a:r>
            <a:endParaRPr lang="en-US" dirty="0" smtClean="0"/>
          </a:p>
          <a:p>
            <a:pPr lvl="1">
              <a:spcBef>
                <a:spcPts val="576"/>
              </a:spcBef>
              <a:defRPr/>
            </a:pPr>
            <a:r>
              <a:rPr lang="en-US" dirty="0" smtClean="0"/>
              <a:t>Human </a:t>
            </a:r>
            <a:r>
              <a:rPr lang="en-US" dirty="0"/>
              <a:t>sustainability </a:t>
            </a:r>
            <a:endParaRPr lang="en-US" dirty="0" smtClean="0"/>
          </a:p>
          <a:p>
            <a:pPr lvl="1">
              <a:spcBef>
                <a:spcPts val="576"/>
              </a:spcBef>
              <a:defRPr/>
            </a:pPr>
            <a:r>
              <a:rPr lang="en-US" dirty="0" smtClean="0"/>
              <a:t>Environmental </a:t>
            </a:r>
            <a:r>
              <a:rPr lang="en-US" dirty="0"/>
              <a:t>sustainability </a:t>
            </a:r>
            <a:endParaRPr lang="en-US" dirty="0" smtClean="0"/>
          </a:p>
          <a:p>
            <a:pPr lvl="1">
              <a:spcBef>
                <a:spcPts val="576"/>
              </a:spcBef>
              <a:defRPr/>
            </a:pPr>
            <a:r>
              <a:rPr lang="en-US" dirty="0" smtClean="0"/>
              <a:t>The </a:t>
            </a:r>
            <a:r>
              <a:rPr lang="en-US" dirty="0"/>
              <a:t>whole person at </a:t>
            </a:r>
            <a:r>
              <a:rPr lang="en-US" dirty="0" smtClean="0"/>
              <a:t>work</a:t>
            </a:r>
          </a:p>
          <a:p>
            <a:pPr lvl="1">
              <a:spcBef>
                <a:spcPts val="0"/>
              </a:spcBef>
              <a:defRPr/>
            </a:pPr>
            <a:endParaRPr lang="en-US" sz="1000" dirty="0"/>
          </a:p>
          <a:p>
            <a:pPr>
              <a:spcBef>
                <a:spcPts val="672"/>
              </a:spcBef>
              <a:defRPr/>
            </a:pPr>
            <a:r>
              <a:rPr lang="en-US" dirty="0"/>
              <a:t>This triple-bottom-line competitive advantage approach considers economic, </a:t>
            </a:r>
            <a:r>
              <a:rPr lang="en-US" dirty="0" smtClean="0"/>
              <a:t>social, </a:t>
            </a:r>
            <a:r>
              <a:rPr lang="en-US" dirty="0"/>
              <a:t>and environmental performance, underscoring </a:t>
            </a:r>
            <a:r>
              <a:rPr lang="en-US" dirty="0" smtClean="0"/>
              <a:t>CSR and </a:t>
            </a:r>
            <a:r>
              <a:rPr lang="en-US" dirty="0"/>
              <a:t>stakeholder </a:t>
            </a:r>
            <a:r>
              <a:rPr lang="en-US" dirty="0" smtClean="0"/>
              <a:t>strategy.</a:t>
            </a:r>
            <a:endParaRPr lang="en-US" dirty="0"/>
          </a:p>
        </p:txBody>
      </p:sp>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33400" y="1600200"/>
            <a:ext cx="8229600" cy="4724400"/>
          </a:xfrm>
        </p:spPr>
        <p:txBody>
          <a:bodyPr/>
          <a:lstStyle/>
          <a:p>
            <a:pPr>
              <a:buNone/>
            </a:pPr>
            <a:r>
              <a:rPr lang="en-US" b="1" dirty="0"/>
              <a:t>Strategic management process </a:t>
            </a:r>
          </a:p>
          <a:p>
            <a:pPr indent="0">
              <a:spcBef>
                <a:spcPts val="672"/>
              </a:spcBef>
              <a:buNone/>
            </a:pPr>
            <a:r>
              <a:rPr lang="en-US" dirty="0"/>
              <a:t>Process employed by strategic leaders to conceive and implement a strategy, </a:t>
            </a:r>
            <a:r>
              <a:rPr lang="en-US" dirty="0" smtClean="0"/>
              <a:t>which leads </a:t>
            </a:r>
            <a:r>
              <a:rPr lang="en-US" dirty="0"/>
              <a:t>to sustainable competitive </a:t>
            </a:r>
            <a:r>
              <a:rPr lang="en-US" dirty="0" smtClean="0"/>
              <a:t>advantage</a:t>
            </a:r>
            <a:endParaRPr lang="en-US" dirty="0"/>
          </a:p>
          <a:p>
            <a:pPr>
              <a:spcBef>
                <a:spcPts val="0"/>
              </a:spcBef>
            </a:pPr>
            <a:endParaRPr lang="en-US" sz="2000" dirty="0"/>
          </a:p>
          <a:p>
            <a:pPr>
              <a:buNone/>
            </a:pPr>
            <a:r>
              <a:rPr lang="en-US" b="1" dirty="0"/>
              <a:t>Strategic leadership </a:t>
            </a:r>
            <a:r>
              <a:rPr lang="en-US" b="1" dirty="0" smtClean="0"/>
              <a:t> </a:t>
            </a:r>
            <a:endParaRPr lang="en-US" b="1" dirty="0"/>
          </a:p>
          <a:p>
            <a:pPr indent="0">
              <a:spcBef>
                <a:spcPts val="672"/>
              </a:spcBef>
              <a:buNone/>
            </a:pPr>
            <a:r>
              <a:rPr lang="en-US" dirty="0"/>
              <a:t>Executives’ use of power and influence to direct assets in the pursuit of an organization’s </a:t>
            </a:r>
            <a:r>
              <a:rPr lang="en-US" dirty="0" smtClean="0"/>
              <a:t>goals</a:t>
            </a:r>
            <a:endParaRPr lang="en-US" dirty="0"/>
          </a:p>
        </p:txBody>
      </p:sp>
      <p:sp>
        <p:nvSpPr>
          <p:cNvPr id="5" name="Title 1"/>
          <p:cNvSpPr>
            <a:spLocks noGrp="1"/>
          </p:cNvSpPr>
          <p:nvPr>
            <p:ph type="title"/>
          </p:nvPr>
        </p:nvSpPr>
        <p:spPr>
          <a:xfrm>
            <a:off x="0" y="0"/>
            <a:ext cx="9144000" cy="1417638"/>
          </a:xfrm>
        </p:spPr>
        <p:txBody>
          <a:bodyPr>
            <a:normAutofit/>
          </a:bodyPr>
          <a:lstStyle/>
          <a:p>
            <a:r>
              <a:rPr lang="en-US" dirty="0" smtClean="0"/>
              <a:t>2.1  Vision</a:t>
            </a:r>
            <a:r>
              <a:rPr lang="en-US" dirty="0"/>
              <a:t>, Mission, and Values</a:t>
            </a:r>
          </a:p>
        </p:txBody>
      </p:sp>
    </p:spTree>
    <p:extLst>
      <p:ext uri="{BB962C8B-B14F-4D97-AF65-F5344CB8AC3E}">
        <p14:creationId xmlns:p14="http://schemas.microsoft.com/office/powerpoint/2010/main" val="2156793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dirty="0" smtClean="0">
                <a:solidFill>
                  <a:schemeClr val="tx1"/>
                </a:solidFill>
              </a:rPr>
              <a:t>Vision</a:t>
            </a:r>
            <a:r>
              <a:rPr lang="en-US" dirty="0">
                <a:solidFill>
                  <a:schemeClr val="tx1"/>
                </a:solidFill>
              </a:rPr>
              <a:t> </a:t>
            </a:r>
            <a:r>
              <a:rPr lang="en-US" dirty="0" smtClean="0">
                <a:solidFill>
                  <a:schemeClr val="tx1"/>
                </a:solidFill>
              </a:rPr>
              <a:t>and Mission</a:t>
            </a:r>
            <a:endParaRPr lang="en-US" dirty="0">
              <a:solidFill>
                <a:schemeClr val="tx1"/>
              </a:solidFill>
            </a:endParaRPr>
          </a:p>
        </p:txBody>
      </p:sp>
      <p:sp>
        <p:nvSpPr>
          <p:cNvPr id="5" name="Content Placeholder 2"/>
          <p:cNvSpPr txBox="1">
            <a:spLocks/>
          </p:cNvSpPr>
          <p:nvPr/>
        </p:nvSpPr>
        <p:spPr>
          <a:xfrm>
            <a:off x="381000" y="3581400"/>
            <a:ext cx="8610600" cy="2971800"/>
          </a:xfrm>
          <a:prstGeom prst="rect">
            <a:avLst/>
          </a:prstGeom>
        </p:spPr>
        <p:txBody>
          <a:bodyPr/>
          <a:lst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defRPr/>
            </a:pPr>
            <a:endParaRPr lang="en-US" sz="2400" dirty="0" smtClean="0"/>
          </a:p>
        </p:txBody>
      </p:sp>
      <p:graphicFrame>
        <p:nvGraphicFramePr>
          <p:cNvPr id="10" name="Diagram 9"/>
          <p:cNvGraphicFramePr/>
          <p:nvPr>
            <p:extLst>
              <p:ext uri="{D42A27DB-BD31-4B8C-83A1-F6EECF244321}">
                <p14:modId xmlns:p14="http://schemas.microsoft.com/office/powerpoint/2010/main" val="2800529238"/>
              </p:ext>
            </p:extLst>
          </p:nvPr>
        </p:nvGraphicFramePr>
        <p:xfrm>
          <a:off x="685800" y="4648200"/>
          <a:ext cx="7772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778031114"/>
              </p:ext>
            </p:extLst>
          </p:nvPr>
        </p:nvGraphicFramePr>
        <p:xfrm>
          <a:off x="609600" y="1905000"/>
          <a:ext cx="7772400" cy="1371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06784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200" y="2057400"/>
            <a:ext cx="8305800" cy="4495800"/>
          </a:xfrm>
        </p:spPr>
        <p:txBody>
          <a:bodyPr>
            <a:noAutofit/>
          </a:bodyPr>
          <a:lstStyle/>
          <a:p>
            <a:pPr>
              <a:spcBef>
                <a:spcPts val="672"/>
              </a:spcBef>
              <a:defRPr/>
            </a:pPr>
            <a:r>
              <a:rPr lang="en-US" dirty="0" smtClean="0"/>
              <a:t>Main </a:t>
            </a:r>
            <a:r>
              <a:rPr lang="en-US" dirty="0"/>
              <a:t>difference is the metric by which the firm assesses successful </a:t>
            </a:r>
            <a:r>
              <a:rPr lang="en-US" dirty="0" smtClean="0"/>
              <a:t>performance</a:t>
            </a:r>
            <a:endParaRPr lang="en-US" sz="2000" dirty="0" smtClean="0"/>
          </a:p>
          <a:p>
            <a:pPr>
              <a:spcBef>
                <a:spcPts val="672"/>
              </a:spcBef>
              <a:defRPr/>
            </a:pPr>
            <a:r>
              <a:rPr lang="en-US" dirty="0" smtClean="0"/>
              <a:t>TFA – success </a:t>
            </a:r>
            <a:r>
              <a:rPr lang="en-US" dirty="0"/>
              <a:t>measured by the impact its teachers have on student </a:t>
            </a:r>
            <a:r>
              <a:rPr lang="en-US" dirty="0" smtClean="0"/>
              <a:t>performance</a:t>
            </a:r>
            <a:endParaRPr lang="en-US" sz="2000" dirty="0"/>
          </a:p>
          <a:p>
            <a:pPr>
              <a:spcBef>
                <a:spcPts val="672"/>
              </a:spcBef>
              <a:defRPr/>
            </a:pPr>
            <a:r>
              <a:rPr lang="en-US" dirty="0" smtClean="0"/>
              <a:t>For-Profit firms – success </a:t>
            </a:r>
            <a:r>
              <a:rPr lang="en-US" dirty="0"/>
              <a:t>measured by financial </a:t>
            </a:r>
            <a:r>
              <a:rPr lang="en-US" dirty="0" smtClean="0"/>
              <a:t>performance</a:t>
            </a:r>
            <a:endParaRPr lang="en-US" sz="1000" dirty="0"/>
          </a:p>
          <a:p>
            <a:pPr>
              <a:spcBef>
                <a:spcPts val="672"/>
              </a:spcBef>
              <a:defRPr/>
            </a:pPr>
            <a:r>
              <a:rPr lang="en-US" dirty="0" smtClean="0"/>
              <a:t>Competitive Advantage – vision </a:t>
            </a:r>
            <a:r>
              <a:rPr lang="en-US" dirty="0"/>
              <a:t>is aspirational, not exclusively </a:t>
            </a:r>
            <a:r>
              <a:rPr lang="en-US" dirty="0" smtClean="0"/>
              <a:t>financial</a:t>
            </a:r>
            <a:endParaRPr lang="en-US" dirty="0"/>
          </a:p>
        </p:txBody>
      </p:sp>
      <p:sp>
        <p:nvSpPr>
          <p:cNvPr id="4" name="Text Placeholder 6"/>
          <p:cNvSpPr>
            <a:spLocks noGrp="1"/>
          </p:cNvSpPr>
          <p:nvPr>
            <p:ph type="body" sz="quarter" idx="14"/>
          </p:nvPr>
        </p:nvSpPr>
        <p:spPr>
          <a:xfrm>
            <a:off x="0" y="1447800"/>
            <a:ext cx="9144000" cy="609600"/>
          </a:xfrm>
        </p:spPr>
        <p:txBody>
          <a:bodyPr>
            <a:normAutofit/>
          </a:bodyPr>
          <a:lstStyle>
            <a:lvl1pPr algn="ctr">
              <a:buNone/>
              <a:defRPr sz="2600"/>
            </a:lvl1pPr>
            <a:lvl5pPr>
              <a:buNone/>
              <a:defRPr/>
            </a:lvl5pPr>
          </a:lstStyle>
          <a:p>
            <a:pPr lvl="0"/>
            <a:r>
              <a:rPr lang="en-US" dirty="0" smtClean="0"/>
              <a:t>FOR-PROFIT VS. NOT-FOR-PROFIT VISIONS</a:t>
            </a:r>
          </a:p>
        </p:txBody>
      </p:sp>
    </p:spTree>
    <p:extLst>
      <p:ext uri="{BB962C8B-B14F-4D97-AF65-F5344CB8AC3E}">
        <p14:creationId xmlns:p14="http://schemas.microsoft.com/office/powerpoint/2010/main" val="275270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dirty="0" smtClean="0">
                <a:solidFill>
                  <a:schemeClr val="tx1"/>
                </a:solidFill>
              </a:rPr>
              <a:t>Exhibit 2.1  Teach For America</a:t>
            </a:r>
            <a:endParaRPr lang="en-US" dirty="0">
              <a:solidFill>
                <a:schemeClr val="tx1"/>
              </a:solidFill>
            </a:endParaRPr>
          </a:p>
        </p:txBody>
      </p:sp>
      <p:pic>
        <p:nvPicPr>
          <p:cNvPr id="6" name="Picture 5" descr="rot45065_ex0201.jpg"/>
          <p:cNvPicPr>
            <a:picLocks noChangeAspect="1"/>
          </p:cNvPicPr>
          <p:nvPr/>
        </p:nvPicPr>
        <p:blipFill>
          <a:blip r:embed="rId2" cstate="print"/>
          <a:stretch>
            <a:fillRect/>
          </a:stretch>
        </p:blipFill>
        <p:spPr>
          <a:xfrm>
            <a:off x="1110702" y="1524000"/>
            <a:ext cx="6890298" cy="4572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othaermel">
  <a:themeElements>
    <a:clrScheme name="Custom 8">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C87D0E"/>
      </a:hlink>
      <a:folHlink>
        <a:srgbClr val="FFC42F"/>
      </a:folHlink>
    </a:clrScheme>
    <a:fontScheme name="Custom 1">
      <a:majorFont>
        <a:latin typeface="Lucida Sans"/>
        <a:ea typeface=""/>
        <a:cs typeface=""/>
      </a:majorFont>
      <a:minorFont>
        <a:latin typeface="Times New Rom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6047</TotalTime>
  <Words>4704</Words>
  <Application>Microsoft Office PowerPoint</Application>
  <PresentationFormat>On-screen Show (4:3)</PresentationFormat>
  <Paragraphs>432</Paragraphs>
  <Slides>46</Slides>
  <Notes>37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Rothaermel</vt:lpstr>
      <vt:lpstr>PowerPoint Presentation</vt:lpstr>
      <vt:lpstr>PowerPoint Presentation</vt:lpstr>
      <vt:lpstr>Chapter Outline</vt:lpstr>
      <vt:lpstr>ChapterCase 2</vt:lpstr>
      <vt:lpstr>ChapterCase 2</vt:lpstr>
      <vt:lpstr>2.1  Vision, Mission, and Values</vt:lpstr>
      <vt:lpstr>Vision and Mission</vt:lpstr>
      <vt:lpstr>PowerPoint Presentation</vt:lpstr>
      <vt:lpstr>Exhibit 2.1  Teach For America</vt:lpstr>
      <vt:lpstr>PowerPoint Presentation</vt:lpstr>
      <vt:lpstr>PowerPoint Presentation</vt:lpstr>
      <vt:lpstr>PowerPoint Presentation</vt:lpstr>
      <vt:lpstr>Exhibit 2.2  Companies with Customer-Oriented Vision Statements</vt:lpstr>
      <vt:lpstr>PowerPoint Presentation</vt:lpstr>
      <vt:lpstr>Living the Values</vt:lpstr>
      <vt:lpstr>Strategy Highlight 2.1</vt:lpstr>
      <vt:lpstr>2.2  Strategic Leadership</vt:lpstr>
      <vt:lpstr>Exhibit 2.3  How CEOs Spend Their Days</vt:lpstr>
      <vt:lpstr>How Do You Become an Effective and Ethical Strategic Leader?</vt:lpstr>
      <vt:lpstr>PowerPoint Presentation</vt:lpstr>
      <vt:lpstr>Exhibit 2.4  Strategic Leaders:     The Level 5 Pyramid</vt:lpstr>
      <vt:lpstr>Formulating Strategy Across Levels:  Corporate, Business, and Functional Managers</vt:lpstr>
      <vt:lpstr>PowerPoint Presentation</vt:lpstr>
      <vt:lpstr>2.3  The Strategic Management Process</vt:lpstr>
      <vt:lpstr>Top-Down Strategic Planning</vt:lpstr>
      <vt:lpstr>Exhibit 2.6  Top-Down Strategic Planning in the AFI Framework</vt:lpstr>
      <vt:lpstr>Scenario Planning</vt:lpstr>
      <vt:lpstr>Exhibit 2.7  Scenario Planning Within the AFI Strategy Network</vt:lpstr>
      <vt:lpstr>PowerPoint Presentation</vt:lpstr>
      <vt:lpstr>PowerPoint Presentation</vt:lpstr>
      <vt:lpstr>PowerPoint Presentation</vt:lpstr>
      <vt:lpstr>Strategy as Planned Emergence:  Top-Down and Bottom-Up</vt:lpstr>
      <vt:lpstr>Exhibit 2.8: Realized Strategy Combines Top-Down and Bottom-Up</vt:lpstr>
      <vt:lpstr>PowerPoint Presentation</vt:lpstr>
      <vt:lpstr>Strategy Highlight 2.2</vt:lpstr>
      <vt:lpstr>PowerPoint Presentation</vt:lpstr>
      <vt:lpstr>PowerPoint Presentation</vt:lpstr>
      <vt:lpstr>PowerPoint Presentation</vt:lpstr>
      <vt:lpstr>ChapterCase 2</vt:lpstr>
      <vt:lpstr>Take-Away Concepts</vt:lpstr>
      <vt:lpstr>Take-Away Concepts</vt:lpstr>
      <vt:lpstr>Take-Away Concepts</vt:lpstr>
      <vt:lpstr>Take-Away Concepts</vt:lpstr>
      <vt:lpstr>Take-Away Concepts</vt:lpstr>
      <vt:lpstr>Take-Away Concepts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neh</cp:lastModifiedBy>
  <cp:revision>407</cp:revision>
  <dcterms:created xsi:type="dcterms:W3CDTF">2013-09-03T19:04:55Z</dcterms:created>
  <dcterms:modified xsi:type="dcterms:W3CDTF">2014-09-11T06:10:59Z</dcterms:modified>
</cp:coreProperties>
</file>