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257" r:id="rId2"/>
    <p:sldId id="609" r:id="rId3"/>
    <p:sldId id="339" r:id="rId4"/>
    <p:sldId id="270" r:id="rId5"/>
    <p:sldId id="610" r:id="rId6"/>
    <p:sldId id="340" r:id="rId7"/>
    <p:sldId id="552" r:id="rId8"/>
    <p:sldId id="601" r:id="rId9"/>
    <p:sldId id="554" r:id="rId10"/>
    <p:sldId id="611" r:id="rId11"/>
    <p:sldId id="557" r:id="rId12"/>
    <p:sldId id="559" r:id="rId13"/>
    <p:sldId id="560" r:id="rId14"/>
    <p:sldId id="612" r:id="rId15"/>
    <p:sldId id="613" r:id="rId16"/>
    <p:sldId id="566" r:id="rId17"/>
    <p:sldId id="558" r:id="rId18"/>
    <p:sldId id="567" r:id="rId19"/>
    <p:sldId id="614" r:id="rId20"/>
    <p:sldId id="615" r:id="rId21"/>
    <p:sldId id="571" r:id="rId22"/>
    <p:sldId id="616" r:id="rId23"/>
    <p:sldId id="576" r:id="rId24"/>
    <p:sldId id="598" r:id="rId25"/>
    <p:sldId id="599" r:id="rId26"/>
    <p:sldId id="578" r:id="rId27"/>
    <p:sldId id="617" r:id="rId28"/>
    <p:sldId id="580" r:id="rId29"/>
    <p:sldId id="581" r:id="rId30"/>
    <p:sldId id="583" r:id="rId31"/>
    <p:sldId id="618" r:id="rId32"/>
    <p:sldId id="523" r:id="rId33"/>
    <p:sldId id="586" r:id="rId34"/>
    <p:sldId id="592" r:id="rId35"/>
    <p:sldId id="525" r:id="rId36"/>
    <p:sldId id="593" r:id="rId37"/>
    <p:sldId id="594" r:id="rId38"/>
    <p:sldId id="595" r:id="rId39"/>
    <p:sldId id="620" r:id="rId40"/>
    <p:sldId id="522" r:id="rId41"/>
    <p:sldId id="541" r:id="rId42"/>
    <p:sldId id="621" r:id="rId43"/>
    <p:sldId id="622" r:id="rId44"/>
    <p:sldId id="623" r:id="rId45"/>
    <p:sldId id="624" r:id="rId46"/>
    <p:sldId id="625" r:id="rId47"/>
    <p:sldId id="626" r:id="rId48"/>
    <p:sldId id="32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DD2"/>
    <a:srgbClr val="A25630"/>
    <a:srgbClr val="C16639"/>
    <a:srgbClr val="884828"/>
    <a:srgbClr val="CF835D"/>
    <a:srgbClr val="DA9F82"/>
    <a:srgbClr val="502B18"/>
    <a:srgbClr val="E1B29B"/>
    <a:srgbClr val="E9DDD4"/>
    <a:srgbClr val="562E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3434" autoAdjust="0"/>
  </p:normalViewPr>
  <p:slideViewPr>
    <p:cSldViewPr>
      <p:cViewPr>
        <p:scale>
          <a:sx n="50" d="100"/>
          <a:sy n="50" d="100"/>
        </p:scale>
        <p:origin x="-2142" y="-486"/>
      </p:cViewPr>
      <p:guideLst>
        <p:guide orient="horz" pos="2160"/>
        <p:guide pos="2880"/>
      </p:guideLst>
    </p:cSldViewPr>
  </p:slideViewPr>
  <p:outlineViewPr>
    <p:cViewPr>
      <p:scale>
        <a:sx n="33" d="100"/>
        <a:sy n="33" d="100"/>
      </p:scale>
      <p:origin x="0" y="54264"/>
    </p:cViewPr>
  </p:outlineViewPr>
  <p:notesTextViewPr>
    <p:cViewPr>
      <p:scale>
        <a:sx n="3" d="2"/>
        <a:sy n="3" d="2"/>
      </p:scale>
      <p:origin x="0" y="0"/>
    </p:cViewPr>
  </p:notesTextViewPr>
  <p:sorterViewPr>
    <p:cViewPr>
      <p:scale>
        <a:sx n="160" d="100"/>
        <a:sy n="160" d="100"/>
      </p:scale>
      <p:origin x="0" y="-18060"/>
    </p:cViewPr>
  </p:sorterViewPr>
  <p:notesViewPr>
    <p:cSldViewPr>
      <p:cViewPr>
        <p:scale>
          <a:sx n="100" d="100"/>
          <a:sy n="100" d="100"/>
        </p:scale>
        <p:origin x="-1548" y="16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B4BDC-328B-45E8-8D7C-30C3242D85B1}" type="doc">
      <dgm:prSet loTypeId="urn:microsoft.com/office/officeart/2005/8/layout/vList2" loCatId="list" qsTypeId="urn:microsoft.com/office/officeart/2005/8/quickstyle/3d2"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ACCOUNTING PROFITABILITY</a:t>
          </a:r>
          <a:endParaRPr lang="en-US" sz="2800" dirty="0">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BB4C5CF3-18D8-4C29-8052-2990F01D4B1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latin typeface="+mn-lt"/>
              <a:cs typeface="Arial" pitchFamily="34" charset="0"/>
            </a:rPr>
            <a:t>What is the firm’s accounting profitability?</a:t>
          </a:r>
          <a:endParaRPr lang="en-US" sz="2600" dirty="0">
            <a:latin typeface="+mn-lt"/>
            <a:cs typeface="Arial" pitchFamily="34" charset="0"/>
          </a:endParaRPr>
        </a:p>
      </dgm:t>
    </dgm:pt>
    <dgm:pt modelId="{2E7A2502-7DFF-4144-B4BE-DE04888454EB}" type="parTrans" cxnId="{C32B15CF-E43F-4D59-B8FE-ECB24D32B01A}">
      <dgm:prSet/>
      <dgm:spPr/>
      <dgm:t>
        <a:bodyPr/>
        <a:lstStyle/>
        <a:p>
          <a:endParaRPr lang="en-US" sz="2800">
            <a:latin typeface="+mn-lt"/>
          </a:endParaRPr>
        </a:p>
      </dgm:t>
    </dgm:pt>
    <dgm:pt modelId="{5A4BC55F-1997-4EDB-8F8C-280AD9BEC5D3}" type="sibTrans" cxnId="{C32B15CF-E43F-4D59-B8FE-ECB24D32B01A}">
      <dgm:prSet/>
      <dgm:spPr/>
      <dgm:t>
        <a:bodyPr/>
        <a:lstStyle/>
        <a:p>
          <a:endParaRPr lang="en-US" sz="28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SHAREHOLDER VALUE CREATION</a:t>
          </a:r>
          <a:endParaRPr lang="en-US" sz="2800" dirty="0">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latin typeface="+mn-lt"/>
              <a:cs typeface="Arial" pitchFamily="34" charset="0"/>
            </a:rPr>
            <a:t>How much shareholder value does the firm create?</a:t>
          </a:r>
          <a:endParaRPr lang="en-US" sz="2600" dirty="0">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C5377F6B-EE5B-4769-9489-96652A001900}">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ECONOMIC VALUE CREATION</a:t>
          </a:r>
          <a:endParaRPr lang="en-US" sz="2800" dirty="0">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smtClean="0">
              <a:latin typeface="+mn-lt"/>
              <a:cs typeface="Arial" pitchFamily="34" charset="0"/>
            </a:rPr>
            <a:t>How much economic value does the firm generate?</a:t>
          </a:r>
          <a:endParaRPr lang="en-US" sz="2600" dirty="0">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15A87E81-72ED-44EA-BE7B-5ED39F925C0C}" type="pres">
      <dgm:prSet presAssocID="{DF6B4BDC-328B-45E8-8D7C-30C3242D85B1}" presName="linear" presStyleCnt="0">
        <dgm:presLayoutVars>
          <dgm:animLvl val="lvl"/>
          <dgm:resizeHandles val="exact"/>
        </dgm:presLayoutVars>
      </dgm:prSet>
      <dgm:spPr/>
      <dgm:t>
        <a:bodyPr/>
        <a:lstStyle/>
        <a:p>
          <a:endParaRPr lang="en-US"/>
        </a:p>
      </dgm:t>
    </dgm:pt>
    <dgm:pt modelId="{D96DAA07-7141-4F92-9EF4-D22B079D5A0C}" type="pres">
      <dgm:prSet presAssocID="{32D39CC1-B4D0-48CF-814C-6B1E96DFD90E}" presName="parentText" presStyleLbl="node1" presStyleIdx="0" presStyleCnt="3">
        <dgm:presLayoutVars>
          <dgm:chMax val="0"/>
          <dgm:bulletEnabled val="1"/>
        </dgm:presLayoutVars>
      </dgm:prSet>
      <dgm:spPr/>
      <dgm:t>
        <a:bodyPr/>
        <a:lstStyle/>
        <a:p>
          <a:endParaRPr lang="en-US"/>
        </a:p>
      </dgm:t>
    </dgm:pt>
    <dgm:pt modelId="{DEB4C913-C24C-4179-8527-7CF32AB3C037}" type="pres">
      <dgm:prSet presAssocID="{32D39CC1-B4D0-48CF-814C-6B1E96DFD90E}" presName="childText" presStyleLbl="revTx" presStyleIdx="0" presStyleCnt="3">
        <dgm:presLayoutVars>
          <dgm:bulletEnabled val="1"/>
        </dgm:presLayoutVars>
      </dgm:prSet>
      <dgm:spPr/>
      <dgm:t>
        <a:bodyPr/>
        <a:lstStyle/>
        <a:p>
          <a:endParaRPr lang="en-US"/>
        </a:p>
      </dgm:t>
    </dgm:pt>
    <dgm:pt modelId="{62EC4BC6-4D2F-48D6-85D6-F798529E4DEC}" type="pres">
      <dgm:prSet presAssocID="{C73CC984-B92F-45C2-ADD3-0683FD8AB1DA}" presName="parentText" presStyleLbl="node1" presStyleIdx="1" presStyleCnt="3">
        <dgm:presLayoutVars>
          <dgm:chMax val="0"/>
          <dgm:bulletEnabled val="1"/>
        </dgm:presLayoutVars>
      </dgm:prSet>
      <dgm:spPr/>
      <dgm:t>
        <a:bodyPr/>
        <a:lstStyle/>
        <a:p>
          <a:endParaRPr lang="en-US"/>
        </a:p>
      </dgm:t>
    </dgm:pt>
    <dgm:pt modelId="{A9FAFC4F-8885-48D1-A28B-8FC32362137B}" type="pres">
      <dgm:prSet presAssocID="{C73CC984-B92F-45C2-ADD3-0683FD8AB1DA}" presName="childText" presStyleLbl="revTx" presStyleIdx="1" presStyleCnt="3">
        <dgm:presLayoutVars>
          <dgm:bulletEnabled val="1"/>
        </dgm:presLayoutVars>
      </dgm:prSet>
      <dgm:spPr/>
      <dgm:t>
        <a:bodyPr/>
        <a:lstStyle/>
        <a:p>
          <a:endParaRPr lang="en-US"/>
        </a:p>
      </dgm:t>
    </dgm:pt>
    <dgm:pt modelId="{1F00FA23-DCAE-46E6-BD67-6AC19037BEE3}" type="pres">
      <dgm:prSet presAssocID="{C5377F6B-EE5B-4769-9489-96652A001900}" presName="parentText" presStyleLbl="node1" presStyleIdx="2" presStyleCnt="3">
        <dgm:presLayoutVars>
          <dgm:chMax val="0"/>
          <dgm:bulletEnabled val="1"/>
        </dgm:presLayoutVars>
      </dgm:prSet>
      <dgm:spPr/>
      <dgm:t>
        <a:bodyPr/>
        <a:lstStyle/>
        <a:p>
          <a:endParaRPr lang="en-US"/>
        </a:p>
      </dgm:t>
    </dgm:pt>
    <dgm:pt modelId="{77D753F2-188F-4B15-AC6B-8A73DA8FBDCB}" type="pres">
      <dgm:prSet presAssocID="{C5377F6B-EE5B-4769-9489-96652A001900}" presName="childText" presStyleLbl="revTx" presStyleIdx="2" presStyleCnt="3">
        <dgm:presLayoutVars>
          <dgm:bulletEnabled val="1"/>
        </dgm:presLayoutVars>
      </dgm:prSet>
      <dgm:spPr/>
      <dgm:t>
        <a:bodyPr/>
        <a:lstStyle/>
        <a:p>
          <a:endParaRPr lang="en-US"/>
        </a:p>
      </dgm:t>
    </dgm:pt>
  </dgm:ptLst>
  <dgm:cxnLst>
    <dgm:cxn modelId="{AFE3E050-E3A0-4057-89CE-3E10DB230E09}" type="presOf" srcId="{BB4C5CF3-18D8-4C29-8052-2990F01D4B11}" destId="{DEB4C913-C24C-4179-8527-7CF32AB3C037}" srcOrd="0" destOrd="0" presId="urn:microsoft.com/office/officeart/2005/8/layout/vList2"/>
    <dgm:cxn modelId="{F491A84A-4E39-4BE4-B8B0-2B3FA6CBA9AE}" type="presOf" srcId="{CAD1E0EA-9101-49B9-AF7F-7CE468D87CA5}" destId="{A9FAFC4F-8885-48D1-A28B-8FC32362137B}" srcOrd="0" destOrd="0" presId="urn:microsoft.com/office/officeart/2005/8/layout/vList2"/>
    <dgm:cxn modelId="{12153E63-CA0A-46D3-9D6E-4D8CB773180D}" type="presOf" srcId="{A17592F2-FD00-42DF-8D43-670756CE9E98}" destId="{77D753F2-188F-4B15-AC6B-8A73DA8FBDCB}" srcOrd="0" destOrd="0" presId="urn:microsoft.com/office/officeart/2005/8/layout/vList2"/>
    <dgm:cxn modelId="{EBF328DA-F832-4D80-B2F1-D8DCC02F4886}" srcId="{C5377F6B-EE5B-4769-9489-96652A001900}" destId="{A17592F2-FD00-42DF-8D43-670756CE9E98}" srcOrd="0" destOrd="0" parTransId="{0842D074-5FA6-41F3-86A5-384227122A39}" sibTransId="{6E3C4AF4-8C0B-45B4-B82F-660670309699}"/>
    <dgm:cxn modelId="{2A0A7745-EA99-4CBF-862F-54C6BB3C2F1B}" srcId="{DF6B4BDC-328B-45E8-8D7C-30C3242D85B1}" destId="{32D39CC1-B4D0-48CF-814C-6B1E96DFD90E}" srcOrd="0" destOrd="0" parTransId="{124D920C-E563-488B-A759-A15FBD1A3766}" sibTransId="{87F967EE-CE80-468C-A2DA-55E3BFA8714F}"/>
    <dgm:cxn modelId="{F96242C6-4D62-4711-A347-4B5007EE100F}" type="presOf" srcId="{C73CC984-B92F-45C2-ADD3-0683FD8AB1DA}" destId="{62EC4BC6-4D2F-48D6-85D6-F798529E4DEC}" srcOrd="0" destOrd="0" presId="urn:microsoft.com/office/officeart/2005/8/layout/vList2"/>
    <dgm:cxn modelId="{13767164-A90F-4125-BD40-E77D38E4C419}" type="presOf" srcId="{32D39CC1-B4D0-48CF-814C-6B1E96DFD90E}" destId="{D96DAA07-7141-4F92-9EF4-D22B079D5A0C}" srcOrd="0" destOrd="0" presId="urn:microsoft.com/office/officeart/2005/8/layout/vList2"/>
    <dgm:cxn modelId="{7F66EC9D-E6EE-4A1F-A50E-B8CB26951233}" type="presOf" srcId="{C5377F6B-EE5B-4769-9489-96652A001900}" destId="{1F00FA23-DCAE-46E6-BD67-6AC19037BEE3}" srcOrd="0" destOrd="0" presId="urn:microsoft.com/office/officeart/2005/8/layout/vList2"/>
    <dgm:cxn modelId="{C32B15CF-E43F-4D59-B8FE-ECB24D32B01A}" srcId="{32D39CC1-B4D0-48CF-814C-6B1E96DFD90E}" destId="{BB4C5CF3-18D8-4C29-8052-2990F01D4B11}" srcOrd="0" destOrd="0" parTransId="{2E7A2502-7DFF-4144-B4BE-DE04888454EB}" sibTransId="{5A4BC55F-1997-4EDB-8F8C-280AD9BEC5D3}"/>
    <dgm:cxn modelId="{31CFD699-CAE9-4A41-95BC-0CA9FA3B5BA2}" type="presOf" srcId="{DF6B4BDC-328B-45E8-8D7C-30C3242D85B1}" destId="{15A87E81-72ED-44EA-BE7B-5ED39F925C0C}" srcOrd="0" destOrd="0" presId="urn:microsoft.com/office/officeart/2005/8/layout/vList2"/>
    <dgm:cxn modelId="{0EB5C9FC-2C05-4C99-8565-8001BEA4BEAB}" srcId="{DF6B4BDC-328B-45E8-8D7C-30C3242D85B1}" destId="{C5377F6B-EE5B-4769-9489-96652A001900}" srcOrd="2" destOrd="0" parTransId="{681BB1E3-FDFE-465B-B914-56FF6B82837F}" sibTransId="{68DFA486-ED13-4DB6-98E3-8140282CC0D3}"/>
    <dgm:cxn modelId="{75CEE1FE-6867-48C6-AB70-A091B041E5E0}" srcId="{DF6B4BDC-328B-45E8-8D7C-30C3242D85B1}" destId="{C73CC984-B92F-45C2-ADD3-0683FD8AB1DA}" srcOrd="1" destOrd="0" parTransId="{305FDA63-B024-4F53-B57F-A2D711CFA174}" sibTransId="{6FD1B250-75A2-4CEF-8DD4-9951A62194C2}"/>
    <dgm:cxn modelId="{4748BF3A-EB5C-4EA4-8495-E89FF4C27BCE}" srcId="{C73CC984-B92F-45C2-ADD3-0683FD8AB1DA}" destId="{CAD1E0EA-9101-49B9-AF7F-7CE468D87CA5}" srcOrd="0" destOrd="0" parTransId="{8845A698-9E79-4D0A-A628-DE686CE4370E}" sibTransId="{76DFEB99-A2E5-4680-BE4E-F6E0ED5F16ED}"/>
    <dgm:cxn modelId="{F2BAA98E-D4B2-4480-929C-4FF998A754C1}" type="presParOf" srcId="{15A87E81-72ED-44EA-BE7B-5ED39F925C0C}" destId="{D96DAA07-7141-4F92-9EF4-D22B079D5A0C}" srcOrd="0" destOrd="0" presId="urn:microsoft.com/office/officeart/2005/8/layout/vList2"/>
    <dgm:cxn modelId="{885AB2A4-67C3-4790-8C51-A5C0760CE0A4}" type="presParOf" srcId="{15A87E81-72ED-44EA-BE7B-5ED39F925C0C}" destId="{DEB4C913-C24C-4179-8527-7CF32AB3C037}" srcOrd="1" destOrd="0" presId="urn:microsoft.com/office/officeart/2005/8/layout/vList2"/>
    <dgm:cxn modelId="{FB103FB3-9DE3-4304-80C9-11F8F0543CC3}" type="presParOf" srcId="{15A87E81-72ED-44EA-BE7B-5ED39F925C0C}" destId="{62EC4BC6-4D2F-48D6-85D6-F798529E4DEC}" srcOrd="2" destOrd="0" presId="urn:microsoft.com/office/officeart/2005/8/layout/vList2"/>
    <dgm:cxn modelId="{03B192DC-88D6-4E8C-96CD-339984514C17}" type="presParOf" srcId="{15A87E81-72ED-44EA-BE7B-5ED39F925C0C}" destId="{A9FAFC4F-8885-48D1-A28B-8FC32362137B}" srcOrd="3" destOrd="0" presId="urn:microsoft.com/office/officeart/2005/8/layout/vList2"/>
    <dgm:cxn modelId="{B2D12D19-3D6D-4ECC-922A-242742037B97}" type="presParOf" srcId="{15A87E81-72ED-44EA-BE7B-5ED39F925C0C}" destId="{1F00FA23-DCAE-46E6-BD67-6AC19037BEE3}" srcOrd="4" destOrd="0" presId="urn:microsoft.com/office/officeart/2005/8/layout/vList2"/>
    <dgm:cxn modelId="{97770DFE-689C-4A1F-9D7F-87998706952D}" type="presParOf" srcId="{15A87E81-72ED-44EA-BE7B-5ED39F925C0C}" destId="{77D753F2-188F-4B15-AC6B-8A73DA8FBDC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B4BDC-328B-45E8-8D7C-30C3242D85B1}" type="doc">
      <dgm:prSet loTypeId="urn:microsoft.com/office/officeart/2005/8/layout/vList2" loCatId="list" qsTypeId="urn:microsoft.com/office/officeart/2005/8/quickstyle/3d2"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solidFill>
                <a:schemeClr val="accent5"/>
              </a:solidFill>
              <a:latin typeface="+mn-lt"/>
              <a:cs typeface="Arial" pitchFamily="34" charset="0"/>
            </a:rPr>
            <a:t>ACCOUNTING PROFITABILITY</a:t>
          </a:r>
          <a:endParaRPr lang="en-US" sz="2800" dirty="0">
            <a:solidFill>
              <a:schemeClr val="accent5"/>
            </a:solidFill>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BB4C5CF3-18D8-4C29-8052-2990F01D4B1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solidFill>
                <a:schemeClr val="accent5"/>
              </a:solidFill>
              <a:latin typeface="+mn-lt"/>
              <a:cs typeface="Arial" pitchFamily="34" charset="0"/>
            </a:rPr>
            <a:t>What is the firm’s accounting profitability?</a:t>
          </a:r>
          <a:endParaRPr lang="en-US" sz="2600" dirty="0">
            <a:solidFill>
              <a:schemeClr val="accent5"/>
            </a:solidFill>
            <a:latin typeface="+mn-lt"/>
            <a:cs typeface="Arial" pitchFamily="34" charset="0"/>
          </a:endParaRPr>
        </a:p>
      </dgm:t>
    </dgm:pt>
    <dgm:pt modelId="{2E7A2502-7DFF-4144-B4BE-DE04888454EB}" type="parTrans" cxnId="{C32B15CF-E43F-4D59-B8FE-ECB24D32B01A}">
      <dgm:prSet/>
      <dgm:spPr/>
      <dgm:t>
        <a:bodyPr/>
        <a:lstStyle/>
        <a:p>
          <a:endParaRPr lang="en-US" sz="2800">
            <a:latin typeface="+mn-lt"/>
          </a:endParaRPr>
        </a:p>
      </dgm:t>
    </dgm:pt>
    <dgm:pt modelId="{5A4BC55F-1997-4EDB-8F8C-280AD9BEC5D3}" type="sibTrans" cxnId="{C32B15CF-E43F-4D59-B8FE-ECB24D32B01A}">
      <dgm:prSet/>
      <dgm:spPr/>
      <dgm:t>
        <a:bodyPr/>
        <a:lstStyle/>
        <a:p>
          <a:endParaRPr lang="en-US" sz="28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SHAREHOLDER VALUE CREATION</a:t>
          </a:r>
          <a:endParaRPr lang="en-US" sz="2800" dirty="0">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latin typeface="+mn-lt"/>
              <a:cs typeface="Arial" pitchFamily="34" charset="0"/>
            </a:rPr>
            <a:t>How much shareholder value does the firm create?</a:t>
          </a:r>
          <a:endParaRPr lang="en-US" sz="2600" dirty="0">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C5377F6B-EE5B-4769-9489-96652A001900}">
      <dgm:prSet phldrT="[Text]" custT="1"/>
      <dgm:spPr>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solidFill>
                <a:schemeClr val="accent5"/>
              </a:solidFill>
              <a:latin typeface="+mn-lt"/>
              <a:cs typeface="Arial" pitchFamily="34" charset="0"/>
            </a:rPr>
            <a:t>ECONOMIC VALUE CREATION</a:t>
          </a:r>
          <a:endParaRPr lang="en-US" sz="2800" dirty="0">
            <a:solidFill>
              <a:schemeClr val="accent5"/>
            </a:solidFill>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solidFill>
                <a:schemeClr val="accent5"/>
              </a:solidFill>
              <a:latin typeface="+mn-lt"/>
              <a:cs typeface="Arial" pitchFamily="34" charset="0"/>
            </a:rPr>
            <a:t>How much economic value does the firm generate?</a:t>
          </a:r>
          <a:endParaRPr lang="en-US" sz="2600" dirty="0">
            <a:solidFill>
              <a:schemeClr val="accent5"/>
            </a:solidFill>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15A87E81-72ED-44EA-BE7B-5ED39F925C0C}" type="pres">
      <dgm:prSet presAssocID="{DF6B4BDC-328B-45E8-8D7C-30C3242D85B1}" presName="linear" presStyleCnt="0">
        <dgm:presLayoutVars>
          <dgm:animLvl val="lvl"/>
          <dgm:resizeHandles val="exact"/>
        </dgm:presLayoutVars>
      </dgm:prSet>
      <dgm:spPr/>
      <dgm:t>
        <a:bodyPr/>
        <a:lstStyle/>
        <a:p>
          <a:endParaRPr lang="en-US"/>
        </a:p>
      </dgm:t>
    </dgm:pt>
    <dgm:pt modelId="{D96DAA07-7141-4F92-9EF4-D22B079D5A0C}" type="pres">
      <dgm:prSet presAssocID="{32D39CC1-B4D0-48CF-814C-6B1E96DFD90E}" presName="parentText" presStyleLbl="node1" presStyleIdx="0" presStyleCnt="3">
        <dgm:presLayoutVars>
          <dgm:chMax val="0"/>
          <dgm:bulletEnabled val="1"/>
        </dgm:presLayoutVars>
      </dgm:prSet>
      <dgm:spPr/>
      <dgm:t>
        <a:bodyPr/>
        <a:lstStyle/>
        <a:p>
          <a:endParaRPr lang="en-US"/>
        </a:p>
      </dgm:t>
    </dgm:pt>
    <dgm:pt modelId="{DEB4C913-C24C-4179-8527-7CF32AB3C037}" type="pres">
      <dgm:prSet presAssocID="{32D39CC1-B4D0-48CF-814C-6B1E96DFD90E}" presName="childText" presStyleLbl="revTx" presStyleIdx="0" presStyleCnt="3">
        <dgm:presLayoutVars>
          <dgm:bulletEnabled val="1"/>
        </dgm:presLayoutVars>
      </dgm:prSet>
      <dgm:spPr/>
      <dgm:t>
        <a:bodyPr/>
        <a:lstStyle/>
        <a:p>
          <a:endParaRPr lang="en-US"/>
        </a:p>
      </dgm:t>
    </dgm:pt>
    <dgm:pt modelId="{62EC4BC6-4D2F-48D6-85D6-F798529E4DEC}" type="pres">
      <dgm:prSet presAssocID="{C73CC984-B92F-45C2-ADD3-0683FD8AB1DA}" presName="parentText" presStyleLbl="node1" presStyleIdx="1" presStyleCnt="3">
        <dgm:presLayoutVars>
          <dgm:chMax val="0"/>
          <dgm:bulletEnabled val="1"/>
        </dgm:presLayoutVars>
      </dgm:prSet>
      <dgm:spPr/>
      <dgm:t>
        <a:bodyPr/>
        <a:lstStyle/>
        <a:p>
          <a:endParaRPr lang="en-US"/>
        </a:p>
      </dgm:t>
    </dgm:pt>
    <dgm:pt modelId="{A9FAFC4F-8885-48D1-A28B-8FC32362137B}" type="pres">
      <dgm:prSet presAssocID="{C73CC984-B92F-45C2-ADD3-0683FD8AB1DA}" presName="childText" presStyleLbl="revTx" presStyleIdx="1" presStyleCnt="3">
        <dgm:presLayoutVars>
          <dgm:bulletEnabled val="1"/>
        </dgm:presLayoutVars>
      </dgm:prSet>
      <dgm:spPr/>
      <dgm:t>
        <a:bodyPr/>
        <a:lstStyle/>
        <a:p>
          <a:endParaRPr lang="en-US"/>
        </a:p>
      </dgm:t>
    </dgm:pt>
    <dgm:pt modelId="{1F00FA23-DCAE-46E6-BD67-6AC19037BEE3}" type="pres">
      <dgm:prSet presAssocID="{C5377F6B-EE5B-4769-9489-96652A001900}" presName="parentText" presStyleLbl="node1" presStyleIdx="2" presStyleCnt="3">
        <dgm:presLayoutVars>
          <dgm:chMax val="0"/>
          <dgm:bulletEnabled val="1"/>
        </dgm:presLayoutVars>
      </dgm:prSet>
      <dgm:spPr/>
      <dgm:t>
        <a:bodyPr/>
        <a:lstStyle/>
        <a:p>
          <a:endParaRPr lang="en-US"/>
        </a:p>
      </dgm:t>
    </dgm:pt>
    <dgm:pt modelId="{77D753F2-188F-4B15-AC6B-8A73DA8FBDCB}" type="pres">
      <dgm:prSet presAssocID="{C5377F6B-EE5B-4769-9489-96652A001900}" presName="childText" presStyleLbl="revTx" presStyleIdx="2" presStyleCnt="3">
        <dgm:presLayoutVars>
          <dgm:bulletEnabled val="1"/>
        </dgm:presLayoutVars>
      </dgm:prSet>
      <dgm:spPr/>
      <dgm:t>
        <a:bodyPr/>
        <a:lstStyle/>
        <a:p>
          <a:endParaRPr lang="en-US"/>
        </a:p>
      </dgm:t>
    </dgm:pt>
  </dgm:ptLst>
  <dgm:cxnLst>
    <dgm:cxn modelId="{08E9D678-CA58-4ED9-91B6-69A3DDFD68B2}" type="presOf" srcId="{32D39CC1-B4D0-48CF-814C-6B1E96DFD90E}" destId="{D96DAA07-7141-4F92-9EF4-D22B079D5A0C}" srcOrd="0" destOrd="0" presId="urn:microsoft.com/office/officeart/2005/8/layout/vList2"/>
    <dgm:cxn modelId="{EBF328DA-F832-4D80-B2F1-D8DCC02F4886}" srcId="{C5377F6B-EE5B-4769-9489-96652A001900}" destId="{A17592F2-FD00-42DF-8D43-670756CE9E98}" srcOrd="0" destOrd="0" parTransId="{0842D074-5FA6-41F3-86A5-384227122A39}" sibTransId="{6E3C4AF4-8C0B-45B4-B82F-660670309699}"/>
    <dgm:cxn modelId="{E0246A0F-E4F3-48E7-8207-75EDEF636F42}" type="presOf" srcId="{BB4C5CF3-18D8-4C29-8052-2990F01D4B11}" destId="{DEB4C913-C24C-4179-8527-7CF32AB3C037}" srcOrd="0" destOrd="0" presId="urn:microsoft.com/office/officeart/2005/8/layout/vList2"/>
    <dgm:cxn modelId="{2A0A7745-EA99-4CBF-862F-54C6BB3C2F1B}" srcId="{DF6B4BDC-328B-45E8-8D7C-30C3242D85B1}" destId="{32D39CC1-B4D0-48CF-814C-6B1E96DFD90E}" srcOrd="0" destOrd="0" parTransId="{124D920C-E563-488B-A759-A15FBD1A3766}" sibTransId="{87F967EE-CE80-468C-A2DA-55E3BFA8714F}"/>
    <dgm:cxn modelId="{DC3D6305-5040-4486-BCDA-237376BDDFAC}" type="presOf" srcId="{C73CC984-B92F-45C2-ADD3-0683FD8AB1DA}" destId="{62EC4BC6-4D2F-48D6-85D6-F798529E4DEC}" srcOrd="0" destOrd="0" presId="urn:microsoft.com/office/officeart/2005/8/layout/vList2"/>
    <dgm:cxn modelId="{2D52E752-B545-43F6-8021-E01A3F0156D8}" type="presOf" srcId="{DF6B4BDC-328B-45E8-8D7C-30C3242D85B1}" destId="{15A87E81-72ED-44EA-BE7B-5ED39F925C0C}" srcOrd="0" destOrd="0" presId="urn:microsoft.com/office/officeart/2005/8/layout/vList2"/>
    <dgm:cxn modelId="{C32B15CF-E43F-4D59-B8FE-ECB24D32B01A}" srcId="{32D39CC1-B4D0-48CF-814C-6B1E96DFD90E}" destId="{BB4C5CF3-18D8-4C29-8052-2990F01D4B11}" srcOrd="0" destOrd="0" parTransId="{2E7A2502-7DFF-4144-B4BE-DE04888454EB}" sibTransId="{5A4BC55F-1997-4EDB-8F8C-280AD9BEC5D3}"/>
    <dgm:cxn modelId="{9B51554F-CEEC-432F-A7A9-6E0DB7AB3F72}" type="presOf" srcId="{CAD1E0EA-9101-49B9-AF7F-7CE468D87CA5}" destId="{A9FAFC4F-8885-48D1-A28B-8FC32362137B}" srcOrd="0" destOrd="0" presId="urn:microsoft.com/office/officeart/2005/8/layout/vList2"/>
    <dgm:cxn modelId="{0EB5C9FC-2C05-4C99-8565-8001BEA4BEAB}" srcId="{DF6B4BDC-328B-45E8-8D7C-30C3242D85B1}" destId="{C5377F6B-EE5B-4769-9489-96652A001900}" srcOrd="2" destOrd="0" parTransId="{681BB1E3-FDFE-465B-B914-56FF6B82837F}" sibTransId="{68DFA486-ED13-4DB6-98E3-8140282CC0D3}"/>
    <dgm:cxn modelId="{75CEE1FE-6867-48C6-AB70-A091B041E5E0}" srcId="{DF6B4BDC-328B-45E8-8D7C-30C3242D85B1}" destId="{C73CC984-B92F-45C2-ADD3-0683FD8AB1DA}" srcOrd="1" destOrd="0" parTransId="{305FDA63-B024-4F53-B57F-A2D711CFA174}" sibTransId="{6FD1B250-75A2-4CEF-8DD4-9951A62194C2}"/>
    <dgm:cxn modelId="{CC8D2A76-328B-4C8E-A293-59B1A574953C}" type="presOf" srcId="{C5377F6B-EE5B-4769-9489-96652A001900}" destId="{1F00FA23-DCAE-46E6-BD67-6AC19037BEE3}" srcOrd="0" destOrd="0" presId="urn:microsoft.com/office/officeart/2005/8/layout/vList2"/>
    <dgm:cxn modelId="{4748BF3A-EB5C-4EA4-8495-E89FF4C27BCE}" srcId="{C73CC984-B92F-45C2-ADD3-0683FD8AB1DA}" destId="{CAD1E0EA-9101-49B9-AF7F-7CE468D87CA5}" srcOrd="0" destOrd="0" parTransId="{8845A698-9E79-4D0A-A628-DE686CE4370E}" sibTransId="{76DFEB99-A2E5-4680-BE4E-F6E0ED5F16ED}"/>
    <dgm:cxn modelId="{6BACDB84-9CA1-4817-BC88-7097D56828F1}" type="presOf" srcId="{A17592F2-FD00-42DF-8D43-670756CE9E98}" destId="{77D753F2-188F-4B15-AC6B-8A73DA8FBDCB}" srcOrd="0" destOrd="0" presId="urn:microsoft.com/office/officeart/2005/8/layout/vList2"/>
    <dgm:cxn modelId="{F6150A65-E370-4C6B-8081-6C9115680590}" type="presParOf" srcId="{15A87E81-72ED-44EA-BE7B-5ED39F925C0C}" destId="{D96DAA07-7141-4F92-9EF4-D22B079D5A0C}" srcOrd="0" destOrd="0" presId="urn:microsoft.com/office/officeart/2005/8/layout/vList2"/>
    <dgm:cxn modelId="{585238A4-E0BE-4812-88CF-15303C36E1BF}" type="presParOf" srcId="{15A87E81-72ED-44EA-BE7B-5ED39F925C0C}" destId="{DEB4C913-C24C-4179-8527-7CF32AB3C037}" srcOrd="1" destOrd="0" presId="urn:microsoft.com/office/officeart/2005/8/layout/vList2"/>
    <dgm:cxn modelId="{010E5A2B-2569-4930-A33A-46C4F258F510}" type="presParOf" srcId="{15A87E81-72ED-44EA-BE7B-5ED39F925C0C}" destId="{62EC4BC6-4D2F-48D6-85D6-F798529E4DEC}" srcOrd="2" destOrd="0" presId="urn:microsoft.com/office/officeart/2005/8/layout/vList2"/>
    <dgm:cxn modelId="{09A20CEC-DBF3-47D0-8CCC-4CE93D7E2D73}" type="presParOf" srcId="{15A87E81-72ED-44EA-BE7B-5ED39F925C0C}" destId="{A9FAFC4F-8885-48D1-A28B-8FC32362137B}" srcOrd="3" destOrd="0" presId="urn:microsoft.com/office/officeart/2005/8/layout/vList2"/>
    <dgm:cxn modelId="{0095065A-6661-4EDF-A8C4-FFF42FC1A433}" type="presParOf" srcId="{15A87E81-72ED-44EA-BE7B-5ED39F925C0C}" destId="{1F00FA23-DCAE-46E6-BD67-6AC19037BEE3}" srcOrd="4" destOrd="0" presId="urn:microsoft.com/office/officeart/2005/8/layout/vList2"/>
    <dgm:cxn modelId="{7D571400-6C04-4ABB-B016-429749EC2C3D}" type="presParOf" srcId="{15A87E81-72ED-44EA-BE7B-5ED39F925C0C}" destId="{77D753F2-188F-4B15-AC6B-8A73DA8FBDC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6B4BDC-328B-45E8-8D7C-30C3242D85B1}" type="doc">
      <dgm:prSet loTypeId="urn:microsoft.com/office/officeart/2005/8/layout/vList2" loCatId="list" qsTypeId="urn:microsoft.com/office/officeart/2005/8/quickstyle/3d2"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solidFill>
                <a:schemeClr val="accent5"/>
              </a:solidFill>
              <a:latin typeface="+mn-lt"/>
              <a:cs typeface="Arial" pitchFamily="34" charset="0"/>
            </a:rPr>
            <a:t>ACCOUNTING PROFITABILITY</a:t>
          </a:r>
          <a:endParaRPr lang="en-US" sz="2800" dirty="0">
            <a:solidFill>
              <a:schemeClr val="accent5"/>
            </a:solidFill>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BB4C5CF3-18D8-4C29-8052-2990F01D4B1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solidFill>
                <a:schemeClr val="accent5"/>
              </a:solidFill>
              <a:latin typeface="+mn-lt"/>
              <a:cs typeface="Arial" pitchFamily="34" charset="0"/>
            </a:rPr>
            <a:t>What is the firm’s accounting profitability?</a:t>
          </a:r>
          <a:endParaRPr lang="en-US" sz="2600" dirty="0">
            <a:solidFill>
              <a:schemeClr val="accent5"/>
            </a:solidFill>
            <a:latin typeface="+mn-lt"/>
            <a:cs typeface="Arial" pitchFamily="34" charset="0"/>
          </a:endParaRPr>
        </a:p>
      </dgm:t>
    </dgm:pt>
    <dgm:pt modelId="{2E7A2502-7DFF-4144-B4BE-DE04888454EB}" type="parTrans" cxnId="{C32B15CF-E43F-4D59-B8FE-ECB24D32B01A}">
      <dgm:prSet/>
      <dgm:spPr/>
      <dgm:t>
        <a:bodyPr/>
        <a:lstStyle/>
        <a:p>
          <a:endParaRPr lang="en-US" sz="2800">
            <a:latin typeface="+mn-lt"/>
          </a:endParaRPr>
        </a:p>
      </dgm:t>
    </dgm:pt>
    <dgm:pt modelId="{5A4BC55F-1997-4EDB-8F8C-280AD9BEC5D3}" type="sibTrans" cxnId="{C32B15CF-E43F-4D59-B8FE-ECB24D32B01A}">
      <dgm:prSet/>
      <dgm:spPr/>
      <dgm:t>
        <a:bodyPr/>
        <a:lstStyle/>
        <a:p>
          <a:endParaRPr lang="en-US" sz="2800">
            <a:latin typeface="+mn-lt"/>
          </a:endParaRPr>
        </a:p>
      </dgm:t>
    </dgm:pt>
    <dgm:pt modelId="{C73CC984-B92F-45C2-ADD3-0683FD8AB1DA}">
      <dgm:prSet phldrT="[Text]" custT="1"/>
      <dgm:spPr>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solidFill>
                <a:schemeClr val="accent5"/>
              </a:solidFill>
              <a:latin typeface="+mn-lt"/>
              <a:cs typeface="Arial" pitchFamily="34" charset="0"/>
            </a:rPr>
            <a:t>SHAREHOLDER VALUE CREATION</a:t>
          </a:r>
          <a:endParaRPr lang="en-US" sz="2800" dirty="0">
            <a:solidFill>
              <a:schemeClr val="accent5"/>
            </a:solidFill>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solidFill>
                <a:schemeClr val="accent5"/>
              </a:solidFill>
              <a:latin typeface="+mn-lt"/>
              <a:cs typeface="Arial" pitchFamily="34" charset="0"/>
            </a:rPr>
            <a:t>How much shareholder value does the firm create?</a:t>
          </a:r>
          <a:endParaRPr lang="en-US" sz="2600" dirty="0">
            <a:solidFill>
              <a:schemeClr val="accent5"/>
            </a:solidFill>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C5377F6B-EE5B-4769-9489-96652A001900}">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ECONOMIC VALUE CREATION</a:t>
          </a:r>
          <a:endParaRPr lang="en-US" sz="2800" dirty="0">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i="0" dirty="0" smtClean="0">
              <a:latin typeface="+mn-lt"/>
              <a:cs typeface="Arial" pitchFamily="34" charset="0"/>
            </a:rPr>
            <a:t>How much economic value does the firm generate?</a:t>
          </a:r>
          <a:endParaRPr lang="en-US" sz="2600" dirty="0">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15A87E81-72ED-44EA-BE7B-5ED39F925C0C}" type="pres">
      <dgm:prSet presAssocID="{DF6B4BDC-328B-45E8-8D7C-30C3242D85B1}" presName="linear" presStyleCnt="0">
        <dgm:presLayoutVars>
          <dgm:animLvl val="lvl"/>
          <dgm:resizeHandles val="exact"/>
        </dgm:presLayoutVars>
      </dgm:prSet>
      <dgm:spPr/>
      <dgm:t>
        <a:bodyPr/>
        <a:lstStyle/>
        <a:p>
          <a:endParaRPr lang="en-US"/>
        </a:p>
      </dgm:t>
    </dgm:pt>
    <dgm:pt modelId="{D96DAA07-7141-4F92-9EF4-D22B079D5A0C}" type="pres">
      <dgm:prSet presAssocID="{32D39CC1-B4D0-48CF-814C-6B1E96DFD90E}" presName="parentText" presStyleLbl="node1" presStyleIdx="0" presStyleCnt="3">
        <dgm:presLayoutVars>
          <dgm:chMax val="0"/>
          <dgm:bulletEnabled val="1"/>
        </dgm:presLayoutVars>
      </dgm:prSet>
      <dgm:spPr/>
      <dgm:t>
        <a:bodyPr/>
        <a:lstStyle/>
        <a:p>
          <a:endParaRPr lang="en-US"/>
        </a:p>
      </dgm:t>
    </dgm:pt>
    <dgm:pt modelId="{DEB4C913-C24C-4179-8527-7CF32AB3C037}" type="pres">
      <dgm:prSet presAssocID="{32D39CC1-B4D0-48CF-814C-6B1E96DFD90E}" presName="childText" presStyleLbl="revTx" presStyleIdx="0" presStyleCnt="3">
        <dgm:presLayoutVars>
          <dgm:bulletEnabled val="1"/>
        </dgm:presLayoutVars>
      </dgm:prSet>
      <dgm:spPr/>
      <dgm:t>
        <a:bodyPr/>
        <a:lstStyle/>
        <a:p>
          <a:endParaRPr lang="en-US"/>
        </a:p>
      </dgm:t>
    </dgm:pt>
    <dgm:pt modelId="{62EC4BC6-4D2F-48D6-85D6-F798529E4DEC}" type="pres">
      <dgm:prSet presAssocID="{C73CC984-B92F-45C2-ADD3-0683FD8AB1DA}" presName="parentText" presStyleLbl="node1" presStyleIdx="1" presStyleCnt="3">
        <dgm:presLayoutVars>
          <dgm:chMax val="0"/>
          <dgm:bulletEnabled val="1"/>
        </dgm:presLayoutVars>
      </dgm:prSet>
      <dgm:spPr/>
      <dgm:t>
        <a:bodyPr/>
        <a:lstStyle/>
        <a:p>
          <a:endParaRPr lang="en-US"/>
        </a:p>
      </dgm:t>
    </dgm:pt>
    <dgm:pt modelId="{A9FAFC4F-8885-48D1-A28B-8FC32362137B}" type="pres">
      <dgm:prSet presAssocID="{C73CC984-B92F-45C2-ADD3-0683FD8AB1DA}" presName="childText" presStyleLbl="revTx" presStyleIdx="1" presStyleCnt="3">
        <dgm:presLayoutVars>
          <dgm:bulletEnabled val="1"/>
        </dgm:presLayoutVars>
      </dgm:prSet>
      <dgm:spPr/>
      <dgm:t>
        <a:bodyPr/>
        <a:lstStyle/>
        <a:p>
          <a:endParaRPr lang="en-US"/>
        </a:p>
      </dgm:t>
    </dgm:pt>
    <dgm:pt modelId="{1F00FA23-DCAE-46E6-BD67-6AC19037BEE3}" type="pres">
      <dgm:prSet presAssocID="{C5377F6B-EE5B-4769-9489-96652A001900}" presName="parentText" presStyleLbl="node1" presStyleIdx="2" presStyleCnt="3">
        <dgm:presLayoutVars>
          <dgm:chMax val="0"/>
          <dgm:bulletEnabled val="1"/>
        </dgm:presLayoutVars>
      </dgm:prSet>
      <dgm:spPr/>
      <dgm:t>
        <a:bodyPr/>
        <a:lstStyle/>
        <a:p>
          <a:endParaRPr lang="en-US"/>
        </a:p>
      </dgm:t>
    </dgm:pt>
    <dgm:pt modelId="{77D753F2-188F-4B15-AC6B-8A73DA8FBDCB}" type="pres">
      <dgm:prSet presAssocID="{C5377F6B-EE5B-4769-9489-96652A001900}" presName="childText" presStyleLbl="revTx" presStyleIdx="2" presStyleCnt="3">
        <dgm:presLayoutVars>
          <dgm:bulletEnabled val="1"/>
        </dgm:presLayoutVars>
      </dgm:prSet>
      <dgm:spPr/>
      <dgm:t>
        <a:bodyPr/>
        <a:lstStyle/>
        <a:p>
          <a:endParaRPr lang="en-US"/>
        </a:p>
      </dgm:t>
    </dgm:pt>
  </dgm:ptLst>
  <dgm:cxnLst>
    <dgm:cxn modelId="{E15DE91A-8A3E-4274-95CF-0E324A25F1A7}" type="presOf" srcId="{C5377F6B-EE5B-4769-9489-96652A001900}" destId="{1F00FA23-DCAE-46E6-BD67-6AC19037BEE3}" srcOrd="0" destOrd="0" presId="urn:microsoft.com/office/officeart/2005/8/layout/vList2"/>
    <dgm:cxn modelId="{C32B15CF-E43F-4D59-B8FE-ECB24D32B01A}" srcId="{32D39CC1-B4D0-48CF-814C-6B1E96DFD90E}" destId="{BB4C5CF3-18D8-4C29-8052-2990F01D4B11}" srcOrd="0" destOrd="0" parTransId="{2E7A2502-7DFF-4144-B4BE-DE04888454EB}" sibTransId="{5A4BC55F-1997-4EDB-8F8C-280AD9BEC5D3}"/>
    <dgm:cxn modelId="{4748BF3A-EB5C-4EA4-8495-E89FF4C27BCE}" srcId="{C73CC984-B92F-45C2-ADD3-0683FD8AB1DA}" destId="{CAD1E0EA-9101-49B9-AF7F-7CE468D87CA5}" srcOrd="0" destOrd="0" parTransId="{8845A698-9E79-4D0A-A628-DE686CE4370E}" sibTransId="{76DFEB99-A2E5-4680-BE4E-F6E0ED5F16ED}"/>
    <dgm:cxn modelId="{EBF328DA-F832-4D80-B2F1-D8DCC02F4886}" srcId="{C5377F6B-EE5B-4769-9489-96652A001900}" destId="{A17592F2-FD00-42DF-8D43-670756CE9E98}" srcOrd="0" destOrd="0" parTransId="{0842D074-5FA6-41F3-86A5-384227122A39}" sibTransId="{6E3C4AF4-8C0B-45B4-B82F-660670309699}"/>
    <dgm:cxn modelId="{46C7D180-D6C7-4213-A82C-378FE4737F00}" type="presOf" srcId="{DF6B4BDC-328B-45E8-8D7C-30C3242D85B1}" destId="{15A87E81-72ED-44EA-BE7B-5ED39F925C0C}" srcOrd="0" destOrd="0" presId="urn:microsoft.com/office/officeart/2005/8/layout/vList2"/>
    <dgm:cxn modelId="{75CEE1FE-6867-48C6-AB70-A091B041E5E0}" srcId="{DF6B4BDC-328B-45E8-8D7C-30C3242D85B1}" destId="{C73CC984-B92F-45C2-ADD3-0683FD8AB1DA}" srcOrd="1" destOrd="0" parTransId="{305FDA63-B024-4F53-B57F-A2D711CFA174}" sibTransId="{6FD1B250-75A2-4CEF-8DD4-9951A62194C2}"/>
    <dgm:cxn modelId="{32EF3798-7DC5-4E05-9BAE-545D2D2C2D49}" type="presOf" srcId="{BB4C5CF3-18D8-4C29-8052-2990F01D4B11}" destId="{DEB4C913-C24C-4179-8527-7CF32AB3C037}" srcOrd="0" destOrd="0" presId="urn:microsoft.com/office/officeart/2005/8/layout/vList2"/>
    <dgm:cxn modelId="{CF11E3EA-E28F-425A-AB41-2AD66D908885}" type="presOf" srcId="{CAD1E0EA-9101-49B9-AF7F-7CE468D87CA5}" destId="{A9FAFC4F-8885-48D1-A28B-8FC32362137B}" srcOrd="0" destOrd="0" presId="urn:microsoft.com/office/officeart/2005/8/layout/vList2"/>
    <dgm:cxn modelId="{2A0A7745-EA99-4CBF-862F-54C6BB3C2F1B}" srcId="{DF6B4BDC-328B-45E8-8D7C-30C3242D85B1}" destId="{32D39CC1-B4D0-48CF-814C-6B1E96DFD90E}" srcOrd="0" destOrd="0" parTransId="{124D920C-E563-488B-A759-A15FBD1A3766}" sibTransId="{87F967EE-CE80-468C-A2DA-55E3BFA8714F}"/>
    <dgm:cxn modelId="{E2D302CD-7DBA-4D69-B919-D948C9197446}" type="presOf" srcId="{32D39CC1-B4D0-48CF-814C-6B1E96DFD90E}" destId="{D96DAA07-7141-4F92-9EF4-D22B079D5A0C}" srcOrd="0" destOrd="0" presId="urn:microsoft.com/office/officeart/2005/8/layout/vList2"/>
    <dgm:cxn modelId="{BD313164-5AB2-4376-8125-872C30A9EFFD}" type="presOf" srcId="{C73CC984-B92F-45C2-ADD3-0683FD8AB1DA}" destId="{62EC4BC6-4D2F-48D6-85D6-F798529E4DEC}" srcOrd="0" destOrd="0" presId="urn:microsoft.com/office/officeart/2005/8/layout/vList2"/>
    <dgm:cxn modelId="{4615CA78-C471-487C-B236-7306032EE533}" type="presOf" srcId="{A17592F2-FD00-42DF-8D43-670756CE9E98}" destId="{77D753F2-188F-4B15-AC6B-8A73DA8FBDCB}" srcOrd="0" destOrd="0" presId="urn:microsoft.com/office/officeart/2005/8/layout/vList2"/>
    <dgm:cxn modelId="{0EB5C9FC-2C05-4C99-8565-8001BEA4BEAB}" srcId="{DF6B4BDC-328B-45E8-8D7C-30C3242D85B1}" destId="{C5377F6B-EE5B-4769-9489-96652A001900}" srcOrd="2" destOrd="0" parTransId="{681BB1E3-FDFE-465B-B914-56FF6B82837F}" sibTransId="{68DFA486-ED13-4DB6-98E3-8140282CC0D3}"/>
    <dgm:cxn modelId="{6C8D119E-3723-4D18-AE1F-1C69281418D2}" type="presParOf" srcId="{15A87E81-72ED-44EA-BE7B-5ED39F925C0C}" destId="{D96DAA07-7141-4F92-9EF4-D22B079D5A0C}" srcOrd="0" destOrd="0" presId="urn:microsoft.com/office/officeart/2005/8/layout/vList2"/>
    <dgm:cxn modelId="{E0934370-30FD-441D-ABB9-7EE574B4613B}" type="presParOf" srcId="{15A87E81-72ED-44EA-BE7B-5ED39F925C0C}" destId="{DEB4C913-C24C-4179-8527-7CF32AB3C037}" srcOrd="1" destOrd="0" presId="urn:microsoft.com/office/officeart/2005/8/layout/vList2"/>
    <dgm:cxn modelId="{2FF35101-9293-41A5-9C17-E2D47EC1FDF1}" type="presParOf" srcId="{15A87E81-72ED-44EA-BE7B-5ED39F925C0C}" destId="{62EC4BC6-4D2F-48D6-85D6-F798529E4DEC}" srcOrd="2" destOrd="0" presId="urn:microsoft.com/office/officeart/2005/8/layout/vList2"/>
    <dgm:cxn modelId="{F85C3DAD-7DF3-4635-8C69-E03CFD9399E7}" type="presParOf" srcId="{15A87E81-72ED-44EA-BE7B-5ED39F925C0C}" destId="{A9FAFC4F-8885-48D1-A28B-8FC32362137B}" srcOrd="3" destOrd="0" presId="urn:microsoft.com/office/officeart/2005/8/layout/vList2"/>
    <dgm:cxn modelId="{A079C4B6-6ED8-4416-9892-2DA88E6EC6D8}" type="presParOf" srcId="{15A87E81-72ED-44EA-BE7B-5ED39F925C0C}" destId="{1F00FA23-DCAE-46E6-BD67-6AC19037BEE3}" srcOrd="4" destOrd="0" presId="urn:microsoft.com/office/officeart/2005/8/layout/vList2"/>
    <dgm:cxn modelId="{413EB55B-2BB3-4D45-B85C-7A584EA18C6F}" type="presParOf" srcId="{15A87E81-72ED-44EA-BE7B-5ED39F925C0C}" destId="{77D753F2-188F-4B15-AC6B-8A73DA8FBDC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6B4BDC-328B-45E8-8D7C-30C3242D85B1}" type="doc">
      <dgm:prSet loTypeId="urn:microsoft.com/office/officeart/2005/8/layout/hList1"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VALUE</a:t>
          </a:r>
        </a:p>
        <a:p>
          <a:r>
            <a:rPr lang="en-US" sz="2800" dirty="0" smtClean="0">
              <a:latin typeface="+mn-lt"/>
              <a:cs typeface="Arial" pitchFamily="34" charset="0"/>
            </a:rPr>
            <a:t>(V)</a:t>
          </a:r>
          <a:endParaRPr lang="en-US" sz="2800" dirty="0">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BB4C5CF3-18D8-4C29-8052-2990F01D4B1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dirty="0" smtClean="0">
              <a:latin typeface="+mn-lt"/>
              <a:cs typeface="Arial" pitchFamily="34" charset="0"/>
            </a:rPr>
            <a:t>Consumer’s </a:t>
          </a:r>
          <a:r>
            <a:rPr lang="en-US" sz="2400" i="1" dirty="0" smtClean="0">
              <a:latin typeface="+mn-lt"/>
              <a:cs typeface="Arial" pitchFamily="34" charset="0"/>
            </a:rPr>
            <a:t>willingness to pay maximum price;</a:t>
          </a:r>
          <a:r>
            <a:rPr lang="en-US" sz="2400" dirty="0" smtClean="0">
              <a:latin typeface="+mn-lt"/>
              <a:cs typeface="Arial" pitchFamily="34" charset="0"/>
            </a:rPr>
            <a:t> sometimes called the </a:t>
          </a:r>
          <a:r>
            <a:rPr lang="en-US" sz="2400" i="1" dirty="0" smtClean="0">
              <a:latin typeface="+mn-lt"/>
              <a:cs typeface="Arial" pitchFamily="34" charset="0"/>
            </a:rPr>
            <a:t>reservation price</a:t>
          </a:r>
          <a:endParaRPr lang="en-US" sz="2400" dirty="0">
            <a:latin typeface="+mn-lt"/>
            <a:cs typeface="Arial" pitchFamily="34" charset="0"/>
          </a:endParaRPr>
        </a:p>
      </dgm:t>
    </dgm:pt>
    <dgm:pt modelId="{2E7A2502-7DFF-4144-B4BE-DE04888454EB}" type="parTrans" cxnId="{C32B15CF-E43F-4D59-B8FE-ECB24D32B01A}">
      <dgm:prSet/>
      <dgm:spPr/>
      <dgm:t>
        <a:bodyPr/>
        <a:lstStyle/>
        <a:p>
          <a:endParaRPr lang="en-US" sz="2800">
            <a:latin typeface="+mn-lt"/>
          </a:endParaRPr>
        </a:p>
      </dgm:t>
    </dgm:pt>
    <dgm:pt modelId="{5A4BC55F-1997-4EDB-8F8C-280AD9BEC5D3}" type="sibTrans" cxnId="{C32B15CF-E43F-4D59-B8FE-ECB24D32B01A}">
      <dgm:prSet/>
      <dgm:spPr/>
      <dgm:t>
        <a:bodyPr/>
        <a:lstStyle/>
        <a:p>
          <a:endParaRPr lang="en-US" sz="28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COST</a:t>
          </a:r>
        </a:p>
        <a:p>
          <a:r>
            <a:rPr lang="en-US" sz="2800" dirty="0" smtClean="0">
              <a:latin typeface="+mn-lt"/>
              <a:cs typeface="Arial" pitchFamily="34" charset="0"/>
            </a:rPr>
            <a:t>(C)</a:t>
          </a:r>
          <a:endParaRPr lang="en-US" sz="2800" dirty="0">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dirty="0" smtClean="0">
              <a:latin typeface="+mn-lt"/>
              <a:cs typeface="Arial" pitchFamily="34" charset="0"/>
            </a:rPr>
            <a:t>Cost to produce the good/service directly impacts the profit margin</a:t>
          </a:r>
          <a:endParaRPr lang="en-US" sz="2400" dirty="0">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A38DFD64-256F-40EF-BB14-F6E77F68E62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200" dirty="0">
            <a:solidFill>
              <a:srgbClr val="010101"/>
            </a:solidFill>
            <a:latin typeface="+mn-lt"/>
            <a:cs typeface="Arial" pitchFamily="34" charset="0"/>
          </a:endParaRPr>
        </a:p>
      </dgm:t>
    </dgm:pt>
    <dgm:pt modelId="{09E18712-0EF8-4C37-A8E6-EDBF3AF28E88}" type="parTrans" cxnId="{0732F2D6-F775-4FC2-8BA5-2F7F38A25238}">
      <dgm:prSet/>
      <dgm:spPr/>
      <dgm:t>
        <a:bodyPr/>
        <a:lstStyle/>
        <a:p>
          <a:endParaRPr lang="en-US">
            <a:latin typeface="+mn-lt"/>
          </a:endParaRPr>
        </a:p>
      </dgm:t>
    </dgm:pt>
    <dgm:pt modelId="{A9DADBFC-E167-4E38-AF6D-3E7B87071140}" type="sibTrans" cxnId="{0732F2D6-F775-4FC2-8BA5-2F7F38A25238}">
      <dgm:prSet/>
      <dgm:spPr/>
      <dgm:t>
        <a:bodyPr/>
        <a:lstStyle/>
        <a:p>
          <a:endParaRPr lang="en-US">
            <a:latin typeface="+mn-lt"/>
          </a:endParaRPr>
        </a:p>
      </dgm:t>
    </dgm:pt>
    <dgm:pt modelId="{C5377F6B-EE5B-4769-9489-96652A001900}">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PROFIT</a:t>
          </a:r>
        </a:p>
        <a:p>
          <a:r>
            <a:rPr lang="en-US" sz="2800" dirty="0" smtClean="0">
              <a:latin typeface="+mn-lt"/>
              <a:cs typeface="Arial" pitchFamily="34" charset="0"/>
            </a:rPr>
            <a:t>(P)</a:t>
          </a:r>
          <a:endParaRPr lang="en-US" sz="2800" dirty="0">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5B23D8AD-E1EE-4363-97D0-F124EFA7B024}">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200" dirty="0">
            <a:solidFill>
              <a:srgbClr val="010101"/>
            </a:solidFill>
            <a:latin typeface="+mn-lt"/>
            <a:cs typeface="Arial" pitchFamily="34" charset="0"/>
          </a:endParaRPr>
        </a:p>
      </dgm:t>
    </dgm:pt>
    <dgm:pt modelId="{4954DF34-BF22-4E8C-9D84-916CC231FC6E}" type="parTrans" cxnId="{8EE8D5D8-F030-4F0B-B78B-8EA31E4A39B3}">
      <dgm:prSet/>
      <dgm:spPr/>
      <dgm:t>
        <a:bodyPr/>
        <a:lstStyle/>
        <a:p>
          <a:endParaRPr lang="en-US">
            <a:latin typeface="+mn-lt"/>
          </a:endParaRPr>
        </a:p>
      </dgm:t>
    </dgm:pt>
    <dgm:pt modelId="{D0CAAAF2-6117-4327-95AD-366FD20EBDD2}" type="sibTrans" cxnId="{8EE8D5D8-F030-4F0B-B78B-8EA31E4A39B3}">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dirty="0" smtClean="0">
              <a:latin typeface="+mn-lt"/>
              <a:cs typeface="Arial" pitchFamily="34" charset="0"/>
            </a:rPr>
            <a:t>Difference between the price (</a:t>
          </a:r>
          <a:r>
            <a:rPr lang="en-US" sz="2400" i="1" dirty="0" smtClean="0">
              <a:latin typeface="+mn-lt"/>
              <a:cs typeface="Arial" pitchFamily="34" charset="0"/>
            </a:rPr>
            <a:t>P</a:t>
          </a:r>
          <a:r>
            <a:rPr lang="en-US" sz="2400" dirty="0" smtClean="0">
              <a:latin typeface="+mn-lt"/>
              <a:cs typeface="Arial" pitchFamily="34" charset="0"/>
            </a:rPr>
            <a:t>) charged and the cost (</a:t>
          </a:r>
          <a:r>
            <a:rPr lang="en-US" sz="2400" i="1" dirty="0" smtClean="0">
              <a:latin typeface="+mn-lt"/>
              <a:cs typeface="Arial" pitchFamily="34" charset="0"/>
            </a:rPr>
            <a:t>C</a:t>
          </a:r>
          <a:r>
            <a:rPr lang="en-US" sz="2400" dirty="0" smtClean="0">
              <a:latin typeface="+mn-lt"/>
              <a:cs typeface="Arial" pitchFamily="34" charset="0"/>
            </a:rPr>
            <a:t>) to produce or        (</a:t>
          </a:r>
          <a:r>
            <a:rPr lang="en-US" sz="2400" i="1" dirty="0" smtClean="0">
              <a:latin typeface="+mn-lt"/>
              <a:cs typeface="Arial" pitchFamily="34" charset="0"/>
            </a:rPr>
            <a:t>P – C</a:t>
          </a:r>
          <a:r>
            <a:rPr lang="en-US" sz="2400" dirty="0" smtClean="0">
              <a:latin typeface="+mn-lt"/>
              <a:cs typeface="Arial" pitchFamily="34" charset="0"/>
            </a:rPr>
            <a:t>)</a:t>
          </a:r>
          <a:endParaRPr lang="en-US" sz="2400" dirty="0">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A070F825-4957-4E93-B999-7D29E10AA363}">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200" dirty="0">
            <a:solidFill>
              <a:srgbClr val="010101"/>
            </a:solidFill>
            <a:latin typeface="+mn-lt"/>
            <a:cs typeface="Arial" pitchFamily="34" charset="0"/>
          </a:endParaRPr>
        </a:p>
      </dgm:t>
    </dgm:pt>
    <dgm:pt modelId="{EB8E21E6-322C-4097-AE93-9DEBC246DE05}" type="sibTrans" cxnId="{803A96B1-FAEE-4FDC-B5F9-1D4C79E588E1}">
      <dgm:prSet/>
      <dgm:spPr/>
      <dgm:t>
        <a:bodyPr/>
        <a:lstStyle/>
        <a:p>
          <a:endParaRPr lang="en-US">
            <a:latin typeface="+mn-lt"/>
          </a:endParaRPr>
        </a:p>
      </dgm:t>
    </dgm:pt>
    <dgm:pt modelId="{4523F644-9A0C-4608-8D42-896619844C42}" type="parTrans" cxnId="{803A96B1-FAEE-4FDC-B5F9-1D4C79E588E1}">
      <dgm:prSet/>
      <dgm:spPr/>
      <dgm:t>
        <a:bodyPr/>
        <a:lstStyle/>
        <a:p>
          <a:endParaRPr lang="en-US">
            <a:latin typeface="+mn-lt"/>
          </a:endParaRPr>
        </a:p>
      </dgm:t>
    </dgm:pt>
    <dgm:pt modelId="{CD79969C-E559-4704-88D5-9CDD8F9D0225}" type="pres">
      <dgm:prSet presAssocID="{DF6B4BDC-328B-45E8-8D7C-30C3242D85B1}" presName="Name0" presStyleCnt="0">
        <dgm:presLayoutVars>
          <dgm:dir/>
          <dgm:animLvl val="lvl"/>
          <dgm:resizeHandles val="exact"/>
        </dgm:presLayoutVars>
      </dgm:prSet>
      <dgm:spPr/>
      <dgm:t>
        <a:bodyPr/>
        <a:lstStyle/>
        <a:p>
          <a:endParaRPr lang="en-US"/>
        </a:p>
      </dgm:t>
    </dgm:pt>
    <dgm:pt modelId="{D3A3BE03-3CCA-41A4-934C-667EB032EA83}" type="pres">
      <dgm:prSet presAssocID="{32D39CC1-B4D0-48CF-814C-6B1E96DFD90E}" presName="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07A2FEF5-ABC5-466C-8715-707FF214A648}" type="pres">
      <dgm:prSet presAssocID="{32D39CC1-B4D0-48CF-814C-6B1E96DFD90E}" presName="parTx" presStyleLbl="alignNode1" presStyleIdx="0" presStyleCnt="3">
        <dgm:presLayoutVars>
          <dgm:chMax val="0"/>
          <dgm:chPref val="0"/>
          <dgm:bulletEnabled val="1"/>
        </dgm:presLayoutVars>
      </dgm:prSet>
      <dgm:spPr/>
      <dgm:t>
        <a:bodyPr/>
        <a:lstStyle/>
        <a:p>
          <a:endParaRPr lang="en-US"/>
        </a:p>
      </dgm:t>
    </dgm:pt>
    <dgm:pt modelId="{13D718DE-0EFF-429C-B1CD-FD3F725F4B01}" type="pres">
      <dgm:prSet presAssocID="{32D39CC1-B4D0-48CF-814C-6B1E96DFD90E}" presName="desTx" presStyleLbl="alignAccFollowNode1" presStyleIdx="0" presStyleCnt="3">
        <dgm:presLayoutVars>
          <dgm:bulletEnabled val="1"/>
        </dgm:presLayoutVars>
      </dgm:prSet>
      <dgm:spPr/>
      <dgm:t>
        <a:bodyPr/>
        <a:lstStyle/>
        <a:p>
          <a:endParaRPr lang="en-US"/>
        </a:p>
      </dgm:t>
    </dgm:pt>
    <dgm:pt modelId="{88CE10C3-CB94-4902-9CA2-3888AB5731C8}" type="pres">
      <dgm:prSet presAssocID="{87F967EE-CE80-468C-A2DA-55E3BFA8714F}" presName="spac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6001FBB2-30E5-49CF-A3EB-FA807B9A3B13}" type="pres">
      <dgm:prSet presAssocID="{C73CC984-B92F-45C2-ADD3-0683FD8AB1DA}" presName="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981E827B-3240-4C12-B558-302E4C0F39F1}" type="pres">
      <dgm:prSet presAssocID="{C73CC984-B92F-45C2-ADD3-0683FD8AB1DA}" presName="parTx" presStyleLbl="alignNode1" presStyleIdx="1" presStyleCnt="3">
        <dgm:presLayoutVars>
          <dgm:chMax val="0"/>
          <dgm:chPref val="0"/>
          <dgm:bulletEnabled val="1"/>
        </dgm:presLayoutVars>
      </dgm:prSet>
      <dgm:spPr/>
      <dgm:t>
        <a:bodyPr/>
        <a:lstStyle/>
        <a:p>
          <a:endParaRPr lang="en-US"/>
        </a:p>
      </dgm:t>
    </dgm:pt>
    <dgm:pt modelId="{24B8FDC6-444F-4F02-AB3B-B14AB652302C}" type="pres">
      <dgm:prSet presAssocID="{C73CC984-B92F-45C2-ADD3-0683FD8AB1DA}" presName="desTx" presStyleLbl="alignAccFollowNode1" presStyleIdx="1" presStyleCnt="3">
        <dgm:presLayoutVars>
          <dgm:bulletEnabled val="1"/>
        </dgm:presLayoutVars>
      </dgm:prSet>
      <dgm:spPr/>
      <dgm:t>
        <a:bodyPr/>
        <a:lstStyle/>
        <a:p>
          <a:endParaRPr lang="en-US"/>
        </a:p>
      </dgm:t>
    </dgm:pt>
    <dgm:pt modelId="{EA7A9633-087E-4846-9E2C-5BA7BBA14BA9}" type="pres">
      <dgm:prSet presAssocID="{6FD1B250-75A2-4CEF-8DD4-9951A62194C2}" presName="spac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87B99DE6-C5B4-4BEE-A24F-9DD83AA22DE6}" type="pres">
      <dgm:prSet presAssocID="{C5377F6B-EE5B-4769-9489-96652A001900}" presName="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9E546EFB-4420-4D4F-89A8-E4DB52B39466}" type="pres">
      <dgm:prSet presAssocID="{C5377F6B-EE5B-4769-9489-96652A001900}" presName="parTx" presStyleLbl="alignNode1" presStyleIdx="2" presStyleCnt="3">
        <dgm:presLayoutVars>
          <dgm:chMax val="0"/>
          <dgm:chPref val="0"/>
          <dgm:bulletEnabled val="1"/>
        </dgm:presLayoutVars>
      </dgm:prSet>
      <dgm:spPr/>
      <dgm:t>
        <a:bodyPr/>
        <a:lstStyle/>
        <a:p>
          <a:endParaRPr lang="en-US"/>
        </a:p>
      </dgm:t>
    </dgm:pt>
    <dgm:pt modelId="{75B61330-4B16-4586-92E4-3670B14D56A3}" type="pres">
      <dgm:prSet presAssocID="{C5377F6B-EE5B-4769-9489-96652A001900}" presName="desTx" presStyleLbl="alignAccFollowNode1" presStyleIdx="2" presStyleCnt="3">
        <dgm:presLayoutVars>
          <dgm:bulletEnabled val="1"/>
        </dgm:presLayoutVars>
      </dgm:prSet>
      <dgm:spPr/>
      <dgm:t>
        <a:bodyPr/>
        <a:lstStyle/>
        <a:p>
          <a:endParaRPr lang="en-US"/>
        </a:p>
      </dgm:t>
    </dgm:pt>
  </dgm:ptLst>
  <dgm:cxnLst>
    <dgm:cxn modelId="{0732F2D6-F775-4FC2-8BA5-2F7F38A25238}" srcId="{C73CC984-B92F-45C2-ADD3-0683FD8AB1DA}" destId="{A38DFD64-256F-40EF-BB14-F6E77F68E621}" srcOrd="0" destOrd="0" parTransId="{09E18712-0EF8-4C37-A8E6-EDBF3AF28E88}" sibTransId="{A9DADBFC-E167-4E38-AF6D-3E7B87071140}"/>
    <dgm:cxn modelId="{EBF328DA-F832-4D80-B2F1-D8DCC02F4886}" srcId="{C5377F6B-EE5B-4769-9489-96652A001900}" destId="{A17592F2-FD00-42DF-8D43-670756CE9E98}" srcOrd="1" destOrd="0" parTransId="{0842D074-5FA6-41F3-86A5-384227122A39}" sibTransId="{6E3C4AF4-8C0B-45B4-B82F-660670309699}"/>
    <dgm:cxn modelId="{B01D5357-70C1-4812-B14C-BFC2769942FF}" type="presOf" srcId="{A070F825-4957-4E93-B999-7D29E10AA363}" destId="{13D718DE-0EFF-429C-B1CD-FD3F725F4B01}" srcOrd="0" destOrd="0" presId="urn:microsoft.com/office/officeart/2005/8/layout/hList1"/>
    <dgm:cxn modelId="{2F915B47-F03F-427C-A1D1-CF01583B2905}" type="presOf" srcId="{C73CC984-B92F-45C2-ADD3-0683FD8AB1DA}" destId="{981E827B-3240-4C12-B558-302E4C0F39F1}" srcOrd="0" destOrd="0" presId="urn:microsoft.com/office/officeart/2005/8/layout/hList1"/>
    <dgm:cxn modelId="{0C29C678-36FA-49F6-80D1-E21C2CE3D0BD}" type="presOf" srcId="{5B23D8AD-E1EE-4363-97D0-F124EFA7B024}" destId="{75B61330-4B16-4586-92E4-3670B14D56A3}" srcOrd="0" destOrd="0" presId="urn:microsoft.com/office/officeart/2005/8/layout/hList1"/>
    <dgm:cxn modelId="{2A0A7745-EA99-4CBF-862F-54C6BB3C2F1B}" srcId="{DF6B4BDC-328B-45E8-8D7C-30C3242D85B1}" destId="{32D39CC1-B4D0-48CF-814C-6B1E96DFD90E}" srcOrd="0" destOrd="0" parTransId="{124D920C-E563-488B-A759-A15FBD1A3766}" sibTransId="{87F967EE-CE80-468C-A2DA-55E3BFA8714F}"/>
    <dgm:cxn modelId="{AAF37E05-5F7B-4250-ADC0-D70930CAD408}" type="presOf" srcId="{32D39CC1-B4D0-48CF-814C-6B1E96DFD90E}" destId="{07A2FEF5-ABC5-466C-8715-707FF214A648}" srcOrd="0" destOrd="0" presId="urn:microsoft.com/office/officeart/2005/8/layout/hList1"/>
    <dgm:cxn modelId="{34D60EC9-24EB-4540-BC54-DFB0A91A5B92}" type="presOf" srcId="{CAD1E0EA-9101-49B9-AF7F-7CE468D87CA5}" destId="{24B8FDC6-444F-4F02-AB3B-B14AB652302C}" srcOrd="0" destOrd="1" presId="urn:microsoft.com/office/officeart/2005/8/layout/hList1"/>
    <dgm:cxn modelId="{8EE8D5D8-F030-4F0B-B78B-8EA31E4A39B3}" srcId="{C5377F6B-EE5B-4769-9489-96652A001900}" destId="{5B23D8AD-E1EE-4363-97D0-F124EFA7B024}" srcOrd="0" destOrd="0" parTransId="{4954DF34-BF22-4E8C-9D84-916CC231FC6E}" sibTransId="{D0CAAAF2-6117-4327-95AD-366FD20EBDD2}"/>
    <dgm:cxn modelId="{A6CD165D-CC2B-4B4B-B734-3CD8DA024B58}" type="presOf" srcId="{C5377F6B-EE5B-4769-9489-96652A001900}" destId="{9E546EFB-4420-4D4F-89A8-E4DB52B39466}" srcOrd="0" destOrd="0" presId="urn:microsoft.com/office/officeart/2005/8/layout/hList1"/>
    <dgm:cxn modelId="{DD98F525-8B51-4D01-A16F-B082D48DCE9B}" type="presOf" srcId="{A38DFD64-256F-40EF-BB14-F6E77F68E621}" destId="{24B8FDC6-444F-4F02-AB3B-B14AB652302C}" srcOrd="0" destOrd="0" presId="urn:microsoft.com/office/officeart/2005/8/layout/hList1"/>
    <dgm:cxn modelId="{C32B15CF-E43F-4D59-B8FE-ECB24D32B01A}" srcId="{32D39CC1-B4D0-48CF-814C-6B1E96DFD90E}" destId="{BB4C5CF3-18D8-4C29-8052-2990F01D4B11}" srcOrd="1" destOrd="0" parTransId="{2E7A2502-7DFF-4144-B4BE-DE04888454EB}" sibTransId="{5A4BC55F-1997-4EDB-8F8C-280AD9BEC5D3}"/>
    <dgm:cxn modelId="{4937EC2D-45D5-4A86-870C-64BCD6274C09}" type="presOf" srcId="{BB4C5CF3-18D8-4C29-8052-2990F01D4B11}" destId="{13D718DE-0EFF-429C-B1CD-FD3F725F4B01}" srcOrd="0" destOrd="1" presId="urn:microsoft.com/office/officeart/2005/8/layout/hList1"/>
    <dgm:cxn modelId="{741C85CE-142C-499F-99CC-C79C736A7A01}" type="presOf" srcId="{A17592F2-FD00-42DF-8D43-670756CE9E98}" destId="{75B61330-4B16-4586-92E4-3670B14D56A3}" srcOrd="0" destOrd="1" presId="urn:microsoft.com/office/officeart/2005/8/layout/hList1"/>
    <dgm:cxn modelId="{1E437033-83AE-467E-B2CA-932D284273F5}" type="presOf" srcId="{DF6B4BDC-328B-45E8-8D7C-30C3242D85B1}" destId="{CD79969C-E559-4704-88D5-9CDD8F9D0225}" srcOrd="0" destOrd="0" presId="urn:microsoft.com/office/officeart/2005/8/layout/hList1"/>
    <dgm:cxn modelId="{803A96B1-FAEE-4FDC-B5F9-1D4C79E588E1}" srcId="{32D39CC1-B4D0-48CF-814C-6B1E96DFD90E}" destId="{A070F825-4957-4E93-B999-7D29E10AA363}" srcOrd="0" destOrd="0" parTransId="{4523F644-9A0C-4608-8D42-896619844C42}" sibTransId="{EB8E21E6-322C-4097-AE93-9DEBC246DE05}"/>
    <dgm:cxn modelId="{0EB5C9FC-2C05-4C99-8565-8001BEA4BEAB}" srcId="{DF6B4BDC-328B-45E8-8D7C-30C3242D85B1}" destId="{C5377F6B-EE5B-4769-9489-96652A001900}" srcOrd="2" destOrd="0" parTransId="{681BB1E3-FDFE-465B-B914-56FF6B82837F}" sibTransId="{68DFA486-ED13-4DB6-98E3-8140282CC0D3}"/>
    <dgm:cxn modelId="{75CEE1FE-6867-48C6-AB70-A091B041E5E0}" srcId="{DF6B4BDC-328B-45E8-8D7C-30C3242D85B1}" destId="{C73CC984-B92F-45C2-ADD3-0683FD8AB1DA}" srcOrd="1" destOrd="0" parTransId="{305FDA63-B024-4F53-B57F-A2D711CFA174}" sibTransId="{6FD1B250-75A2-4CEF-8DD4-9951A62194C2}"/>
    <dgm:cxn modelId="{4748BF3A-EB5C-4EA4-8495-E89FF4C27BCE}" srcId="{C73CC984-B92F-45C2-ADD3-0683FD8AB1DA}" destId="{CAD1E0EA-9101-49B9-AF7F-7CE468D87CA5}" srcOrd="1" destOrd="0" parTransId="{8845A698-9E79-4D0A-A628-DE686CE4370E}" sibTransId="{76DFEB99-A2E5-4680-BE4E-F6E0ED5F16ED}"/>
    <dgm:cxn modelId="{4DEFAB61-522F-4000-8646-75CA508EDEE6}" type="presParOf" srcId="{CD79969C-E559-4704-88D5-9CDD8F9D0225}" destId="{D3A3BE03-3CCA-41A4-934C-667EB032EA83}" srcOrd="0" destOrd="0" presId="urn:microsoft.com/office/officeart/2005/8/layout/hList1"/>
    <dgm:cxn modelId="{4BEB97E1-59D5-4F34-B738-49C7A195E3AB}" type="presParOf" srcId="{D3A3BE03-3CCA-41A4-934C-667EB032EA83}" destId="{07A2FEF5-ABC5-466C-8715-707FF214A648}" srcOrd="0" destOrd="0" presId="urn:microsoft.com/office/officeart/2005/8/layout/hList1"/>
    <dgm:cxn modelId="{BE20E90C-E28D-4338-9F61-7D76CF139378}" type="presParOf" srcId="{D3A3BE03-3CCA-41A4-934C-667EB032EA83}" destId="{13D718DE-0EFF-429C-B1CD-FD3F725F4B01}" srcOrd="1" destOrd="0" presId="urn:microsoft.com/office/officeart/2005/8/layout/hList1"/>
    <dgm:cxn modelId="{792F23B5-AE1B-4D0A-AE18-B4AD54DDCF38}" type="presParOf" srcId="{CD79969C-E559-4704-88D5-9CDD8F9D0225}" destId="{88CE10C3-CB94-4902-9CA2-3888AB5731C8}" srcOrd="1" destOrd="0" presId="urn:microsoft.com/office/officeart/2005/8/layout/hList1"/>
    <dgm:cxn modelId="{E4663F4A-6992-4E32-A343-65B9B0A90E0F}" type="presParOf" srcId="{CD79969C-E559-4704-88D5-9CDD8F9D0225}" destId="{6001FBB2-30E5-49CF-A3EB-FA807B9A3B13}" srcOrd="2" destOrd="0" presId="urn:microsoft.com/office/officeart/2005/8/layout/hList1"/>
    <dgm:cxn modelId="{4C5DA9CD-AF7D-4374-B975-712390280D67}" type="presParOf" srcId="{6001FBB2-30E5-49CF-A3EB-FA807B9A3B13}" destId="{981E827B-3240-4C12-B558-302E4C0F39F1}" srcOrd="0" destOrd="0" presId="urn:microsoft.com/office/officeart/2005/8/layout/hList1"/>
    <dgm:cxn modelId="{1CF59EF5-79DC-4E98-86BA-8ED53D7C392C}" type="presParOf" srcId="{6001FBB2-30E5-49CF-A3EB-FA807B9A3B13}" destId="{24B8FDC6-444F-4F02-AB3B-B14AB652302C}" srcOrd="1" destOrd="0" presId="urn:microsoft.com/office/officeart/2005/8/layout/hList1"/>
    <dgm:cxn modelId="{81BD6CC6-AFBA-44C2-A035-5DE5F5DD6140}" type="presParOf" srcId="{CD79969C-E559-4704-88D5-9CDD8F9D0225}" destId="{EA7A9633-087E-4846-9E2C-5BA7BBA14BA9}" srcOrd="3" destOrd="0" presId="urn:microsoft.com/office/officeart/2005/8/layout/hList1"/>
    <dgm:cxn modelId="{5919C87B-6C4A-425A-AF51-C411997FF36B}" type="presParOf" srcId="{CD79969C-E559-4704-88D5-9CDD8F9D0225}" destId="{87B99DE6-C5B4-4BEE-A24F-9DD83AA22DE6}" srcOrd="4" destOrd="0" presId="urn:microsoft.com/office/officeart/2005/8/layout/hList1"/>
    <dgm:cxn modelId="{6E247AC4-653E-4D97-A805-DDDAA62E31A0}" type="presParOf" srcId="{87B99DE6-C5B4-4BEE-A24F-9DD83AA22DE6}" destId="{9E546EFB-4420-4D4F-89A8-E4DB52B39466}" srcOrd="0" destOrd="0" presId="urn:microsoft.com/office/officeart/2005/8/layout/hList1"/>
    <dgm:cxn modelId="{F9046C62-BB66-454E-8357-5541C7339A4F}" type="presParOf" srcId="{87B99DE6-C5B4-4BEE-A24F-9DD83AA22DE6}" destId="{75B61330-4B16-4586-92E4-3670B14D56A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236BC7-E2EB-4081-9B5E-B9FF3FE7A6F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E4734DCC-03BB-4AD6-9E38-B81F1C00976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sz="2800" smtClean="0">
              <a:latin typeface="+mn-lt"/>
            </a:rPr>
            <a:t>No One Best Strategy</a:t>
          </a:r>
          <a:endParaRPr lang="en-US" sz="2800" dirty="0">
            <a:latin typeface="+mn-lt"/>
          </a:endParaRPr>
        </a:p>
      </dgm:t>
    </dgm:pt>
    <dgm:pt modelId="{C14EBB80-73B9-49D4-BE59-F8957D08853E}" type="parTrans" cxnId="{3BC907B3-5324-4686-9B55-40B03D5C7661}">
      <dgm:prSet/>
      <dgm:spPr/>
      <dgm:t>
        <a:bodyPr/>
        <a:lstStyle/>
        <a:p>
          <a:endParaRPr lang="en-US">
            <a:latin typeface="+mn-lt"/>
          </a:endParaRPr>
        </a:p>
      </dgm:t>
    </dgm:pt>
    <dgm:pt modelId="{94BF8190-C0C4-48C8-B0F7-C0293AF2723B}" type="sibTrans" cxnId="{3BC907B3-5324-4686-9B55-40B03D5C7661}">
      <dgm:prSet/>
      <dgm:spPr/>
      <dgm:t>
        <a:bodyPr/>
        <a:lstStyle/>
        <a:p>
          <a:endParaRPr lang="en-US">
            <a:latin typeface="+mn-lt"/>
          </a:endParaRPr>
        </a:p>
      </dgm:t>
    </dgm:pt>
    <dgm:pt modelId="{250B178D-8453-4A47-8E10-8869153B8C4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sz="2800" dirty="0" smtClean="0">
              <a:latin typeface="+mn-lt"/>
            </a:rPr>
            <a:t>Goal of Strategic Management</a:t>
          </a:r>
          <a:endParaRPr lang="en-US" sz="2800" dirty="0">
            <a:latin typeface="+mn-lt"/>
          </a:endParaRPr>
        </a:p>
      </dgm:t>
    </dgm:pt>
    <dgm:pt modelId="{CABBF706-C945-403B-A333-E03AFDD35ACC}" type="parTrans" cxnId="{7E62E98D-53D0-41AC-8F1C-3EEDF29D552B}">
      <dgm:prSet/>
      <dgm:spPr/>
      <dgm:t>
        <a:bodyPr/>
        <a:lstStyle/>
        <a:p>
          <a:endParaRPr lang="en-US">
            <a:latin typeface="+mn-lt"/>
          </a:endParaRPr>
        </a:p>
      </dgm:t>
    </dgm:pt>
    <dgm:pt modelId="{1BAFAB2A-D215-4EA0-A56E-ADF22B7DE051}" type="sibTrans" cxnId="{7E62E98D-53D0-41AC-8F1C-3EEDF29D552B}">
      <dgm:prSet/>
      <dgm:spPr/>
      <dgm:t>
        <a:bodyPr/>
        <a:lstStyle/>
        <a:p>
          <a:endParaRPr lang="en-US">
            <a:latin typeface="+mn-lt"/>
          </a:endParaRPr>
        </a:p>
      </dgm:t>
    </dgm:pt>
    <dgm:pt modelId="{1D212C64-0633-4A03-9C00-B97759B7C0DF}">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sz="2800" smtClean="0">
              <a:latin typeface="+mn-lt"/>
            </a:rPr>
            <a:t>Quantitative and Qualitative</a:t>
          </a:r>
          <a:endParaRPr lang="en-US" sz="2800" dirty="0">
            <a:latin typeface="+mn-lt"/>
          </a:endParaRPr>
        </a:p>
      </dgm:t>
    </dgm:pt>
    <dgm:pt modelId="{F5607D9C-AD97-41DE-9A15-B4471EC5A821}" type="parTrans" cxnId="{3F39E7FA-A896-4853-9AB7-B3E3AF580475}">
      <dgm:prSet/>
      <dgm:spPr/>
      <dgm:t>
        <a:bodyPr/>
        <a:lstStyle/>
        <a:p>
          <a:endParaRPr lang="en-US">
            <a:latin typeface="+mn-lt"/>
          </a:endParaRPr>
        </a:p>
      </dgm:t>
    </dgm:pt>
    <dgm:pt modelId="{4F17CDDB-CA2B-4250-9B6C-D3BACDBADDE9}" type="sibTrans" cxnId="{3F39E7FA-A896-4853-9AB7-B3E3AF580475}">
      <dgm:prSet/>
      <dgm:spPr/>
      <dgm:t>
        <a:bodyPr/>
        <a:lstStyle/>
        <a:p>
          <a:endParaRPr lang="en-US">
            <a:latin typeface="+mn-lt"/>
          </a:endParaRPr>
        </a:p>
      </dgm:t>
    </dgm:pt>
    <dgm:pt modelId="{F1A207BA-4037-414C-9527-3D525D16858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sz="2800" dirty="0" smtClean="0">
              <a:latin typeface="+mn-lt"/>
            </a:rPr>
            <a:t>Business Model</a:t>
          </a:r>
          <a:endParaRPr lang="en-US" sz="2800" dirty="0">
            <a:latin typeface="+mn-lt"/>
          </a:endParaRPr>
        </a:p>
      </dgm:t>
    </dgm:pt>
    <dgm:pt modelId="{FFA505D0-CF26-4B76-B5D1-7D8A013FEFA9}" type="parTrans" cxnId="{9C6AE313-E6F7-4F3C-A62C-EF7EAC256326}">
      <dgm:prSet/>
      <dgm:spPr/>
      <dgm:t>
        <a:bodyPr/>
        <a:lstStyle/>
        <a:p>
          <a:endParaRPr lang="en-US">
            <a:latin typeface="+mn-lt"/>
          </a:endParaRPr>
        </a:p>
      </dgm:t>
    </dgm:pt>
    <dgm:pt modelId="{BB79A4A7-8C05-48A4-BAF3-854467D506EE}" type="sibTrans" cxnId="{9C6AE313-E6F7-4F3C-A62C-EF7EAC256326}">
      <dgm:prSet/>
      <dgm:spPr/>
      <dgm:t>
        <a:bodyPr/>
        <a:lstStyle/>
        <a:p>
          <a:endParaRPr lang="en-US">
            <a:latin typeface="+mn-lt"/>
          </a:endParaRPr>
        </a:p>
      </dgm:t>
    </dgm:pt>
    <dgm:pt modelId="{1422D507-13B2-4DF7-8E08-D1150DC3137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Integrate and align each business function and activity to obtain overall superior performance.</a:t>
          </a:r>
          <a:endParaRPr lang="en-US" sz="2200" dirty="0">
            <a:latin typeface="+mn-lt"/>
          </a:endParaRPr>
        </a:p>
      </dgm:t>
    </dgm:pt>
    <dgm:pt modelId="{88ABCA80-1FE2-4D70-9DF0-832A4934BB8D}" type="parTrans" cxnId="{6A110514-8D9C-4496-AAAD-7542D8E3726F}">
      <dgm:prSet/>
      <dgm:spPr/>
      <dgm:t>
        <a:bodyPr/>
        <a:lstStyle/>
        <a:p>
          <a:endParaRPr lang="en-US">
            <a:latin typeface="+mn-lt"/>
          </a:endParaRPr>
        </a:p>
      </dgm:t>
    </dgm:pt>
    <dgm:pt modelId="{539B7DC1-8E0F-4F93-8386-80985DC86495}" type="sibTrans" cxnId="{6A110514-8D9C-4496-AAAD-7542D8E3726F}">
      <dgm:prSet/>
      <dgm:spPr/>
      <dgm:t>
        <a:bodyPr/>
        <a:lstStyle/>
        <a:p>
          <a:endParaRPr lang="en-US">
            <a:latin typeface="+mn-lt"/>
          </a:endParaRPr>
        </a:p>
      </dgm:t>
    </dgm:pt>
    <dgm:pt modelId="{DD286563-5ADF-4201-A36D-6D2E0F0A0A26}">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Holistic perspective is required for performance assessment, measuring different dimensions over different times.</a:t>
          </a:r>
          <a:endParaRPr lang="en-US" sz="2200" dirty="0">
            <a:latin typeface="+mn-lt"/>
          </a:endParaRPr>
        </a:p>
      </dgm:t>
    </dgm:pt>
    <dgm:pt modelId="{E92FD3E7-C1FF-44CE-8E62-9054C1A0391A}" type="parTrans" cxnId="{55C1F434-099E-4EE1-A1FA-F8D7D05EE04C}">
      <dgm:prSet/>
      <dgm:spPr/>
      <dgm:t>
        <a:bodyPr/>
        <a:lstStyle/>
        <a:p>
          <a:endParaRPr lang="en-US">
            <a:latin typeface="+mn-lt"/>
          </a:endParaRPr>
        </a:p>
      </dgm:t>
    </dgm:pt>
    <dgm:pt modelId="{A603869C-7D15-43AC-9BEA-F6599FF1DAAE}" type="sibTrans" cxnId="{55C1F434-099E-4EE1-A1FA-F8D7D05EE04C}">
      <dgm:prSet/>
      <dgm:spPr/>
      <dgm:t>
        <a:bodyPr/>
        <a:lstStyle/>
        <a:p>
          <a:endParaRPr lang="en-US">
            <a:latin typeface="+mn-lt"/>
          </a:endParaRPr>
        </a:p>
      </dgm:t>
    </dgm:pt>
    <dgm:pt modelId="{DCEB7B9B-CA04-4BD6-99A4-3E65CF7CC5C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u="none" dirty="0" smtClean="0">
              <a:latin typeface="+mn-lt"/>
              <a:cs typeface="Arial" pitchFamily="34" charset="0"/>
            </a:rPr>
            <a:t>How a</a:t>
          </a:r>
          <a:r>
            <a:rPr lang="en-US" sz="2200" dirty="0" smtClean="0">
              <a:latin typeface="+mn-lt"/>
              <a:cs typeface="Arial" pitchFamily="34" charset="0"/>
            </a:rPr>
            <a:t> firm does business is more critical to its competitive advantage, than what it does.</a:t>
          </a:r>
          <a:endParaRPr lang="en-US" sz="2200" dirty="0">
            <a:latin typeface="+mn-lt"/>
          </a:endParaRPr>
        </a:p>
      </dgm:t>
    </dgm:pt>
    <dgm:pt modelId="{ABEE109B-D9D9-4DDB-982A-9DDFAADC38B0}" type="parTrans" cxnId="{136CDE2D-B3AF-450A-BC65-6735C5DF00F9}">
      <dgm:prSet/>
      <dgm:spPr/>
      <dgm:t>
        <a:bodyPr/>
        <a:lstStyle/>
        <a:p>
          <a:endParaRPr lang="en-US">
            <a:latin typeface="+mn-lt"/>
          </a:endParaRPr>
        </a:p>
      </dgm:t>
    </dgm:pt>
    <dgm:pt modelId="{BF5F945D-6B10-4F22-854B-EE2E6F3AEFC1}" type="sibTrans" cxnId="{136CDE2D-B3AF-450A-BC65-6735C5DF00F9}">
      <dgm:prSet/>
      <dgm:spPr/>
      <dgm:t>
        <a:bodyPr/>
        <a:lstStyle/>
        <a:p>
          <a:endParaRPr lang="en-US">
            <a:latin typeface="+mn-lt"/>
          </a:endParaRPr>
        </a:p>
      </dgm:t>
    </dgm:pt>
    <dgm:pt modelId="{9661781F-30F9-4811-A7BB-ADF00FC8938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Only better strategies – Relative to competitors or industry average</a:t>
          </a:r>
          <a:endParaRPr lang="en-US" sz="2200" dirty="0">
            <a:latin typeface="+mn-lt"/>
          </a:endParaRPr>
        </a:p>
      </dgm:t>
    </dgm:pt>
    <dgm:pt modelId="{357A442B-B8AE-4334-A954-4131EA891D85}" type="sibTrans" cxnId="{D1C1C1D5-13A8-4755-B4E4-6BF02B195BC5}">
      <dgm:prSet/>
      <dgm:spPr/>
      <dgm:t>
        <a:bodyPr/>
        <a:lstStyle/>
        <a:p>
          <a:endParaRPr lang="en-US">
            <a:latin typeface="+mn-lt"/>
          </a:endParaRPr>
        </a:p>
      </dgm:t>
    </dgm:pt>
    <dgm:pt modelId="{772303B4-DCF2-4D66-8478-D0BB04E2C8A4}" type="parTrans" cxnId="{D1C1C1D5-13A8-4755-B4E4-6BF02B195BC5}">
      <dgm:prSet/>
      <dgm:spPr/>
      <dgm:t>
        <a:bodyPr/>
        <a:lstStyle/>
        <a:p>
          <a:endParaRPr lang="en-US">
            <a:latin typeface="+mn-lt"/>
          </a:endParaRPr>
        </a:p>
      </dgm:t>
    </dgm:pt>
    <dgm:pt modelId="{4381F71E-7C76-4725-80BB-4F06CEF65777}" type="pres">
      <dgm:prSet presAssocID="{B2236BC7-E2EB-4081-9B5E-B9FF3FE7A6FB}" presName="linear" presStyleCnt="0">
        <dgm:presLayoutVars>
          <dgm:animLvl val="lvl"/>
          <dgm:resizeHandles val="exact"/>
        </dgm:presLayoutVars>
      </dgm:prSet>
      <dgm:spPr/>
      <dgm:t>
        <a:bodyPr/>
        <a:lstStyle/>
        <a:p>
          <a:endParaRPr lang="en-US"/>
        </a:p>
      </dgm:t>
    </dgm:pt>
    <dgm:pt modelId="{3BE195FD-1024-4A00-BB42-C8E1E550F259}" type="pres">
      <dgm:prSet presAssocID="{E4734DCC-03BB-4AD6-9E38-B81F1C00976A}" presName="parentText" presStyleLbl="node1" presStyleIdx="0" presStyleCnt="4">
        <dgm:presLayoutVars>
          <dgm:chMax val="0"/>
          <dgm:bulletEnabled val="1"/>
        </dgm:presLayoutVars>
      </dgm:prSet>
      <dgm:spPr/>
      <dgm:t>
        <a:bodyPr/>
        <a:lstStyle/>
        <a:p>
          <a:endParaRPr lang="en-US"/>
        </a:p>
      </dgm:t>
    </dgm:pt>
    <dgm:pt modelId="{8BA55EDC-F27C-46C4-9893-1765BE34BEAA}" type="pres">
      <dgm:prSet presAssocID="{E4734DCC-03BB-4AD6-9E38-B81F1C00976A}" presName="childText" presStyleLbl="revTx" presStyleIdx="0" presStyleCnt="4" custScaleY="118918">
        <dgm:presLayoutVars>
          <dgm:bulletEnabled val="1"/>
        </dgm:presLayoutVars>
      </dgm:prSet>
      <dgm:spPr/>
      <dgm:t>
        <a:bodyPr/>
        <a:lstStyle/>
        <a:p>
          <a:endParaRPr lang="en-US"/>
        </a:p>
      </dgm:t>
    </dgm:pt>
    <dgm:pt modelId="{396714E0-A034-475E-A748-BC22EF775508}" type="pres">
      <dgm:prSet presAssocID="{250B178D-8453-4A47-8E10-8869153B8C45}" presName="parentText" presStyleLbl="node1" presStyleIdx="1" presStyleCnt="4">
        <dgm:presLayoutVars>
          <dgm:chMax val="0"/>
          <dgm:bulletEnabled val="1"/>
        </dgm:presLayoutVars>
      </dgm:prSet>
      <dgm:spPr/>
      <dgm:t>
        <a:bodyPr/>
        <a:lstStyle/>
        <a:p>
          <a:endParaRPr lang="en-US"/>
        </a:p>
      </dgm:t>
    </dgm:pt>
    <dgm:pt modelId="{ADF381C0-EECF-4DDD-9A3A-A8A7C6E7BB63}" type="pres">
      <dgm:prSet presAssocID="{250B178D-8453-4A47-8E10-8869153B8C45}" presName="childText" presStyleLbl="revTx" presStyleIdx="1" presStyleCnt="4" custScaleY="121597">
        <dgm:presLayoutVars>
          <dgm:bulletEnabled val="1"/>
        </dgm:presLayoutVars>
      </dgm:prSet>
      <dgm:spPr/>
      <dgm:t>
        <a:bodyPr/>
        <a:lstStyle/>
        <a:p>
          <a:endParaRPr lang="en-US"/>
        </a:p>
      </dgm:t>
    </dgm:pt>
    <dgm:pt modelId="{0DAA3E3C-0FB1-4415-80C7-AD84162D5E63}" type="pres">
      <dgm:prSet presAssocID="{1D212C64-0633-4A03-9C00-B97759B7C0DF}" presName="parentText" presStyleLbl="node1" presStyleIdx="2" presStyleCnt="4">
        <dgm:presLayoutVars>
          <dgm:chMax val="0"/>
          <dgm:bulletEnabled val="1"/>
        </dgm:presLayoutVars>
      </dgm:prSet>
      <dgm:spPr/>
      <dgm:t>
        <a:bodyPr/>
        <a:lstStyle/>
        <a:p>
          <a:endParaRPr lang="en-US"/>
        </a:p>
      </dgm:t>
    </dgm:pt>
    <dgm:pt modelId="{ACE2B1AF-4368-4AA6-95F3-8E753790BD7D}" type="pres">
      <dgm:prSet presAssocID="{1D212C64-0633-4A03-9C00-B97759B7C0DF}" presName="childText" presStyleLbl="revTx" presStyleIdx="2" presStyleCnt="4" custScaleY="121843">
        <dgm:presLayoutVars>
          <dgm:bulletEnabled val="1"/>
        </dgm:presLayoutVars>
      </dgm:prSet>
      <dgm:spPr/>
      <dgm:t>
        <a:bodyPr/>
        <a:lstStyle/>
        <a:p>
          <a:endParaRPr lang="en-US"/>
        </a:p>
      </dgm:t>
    </dgm:pt>
    <dgm:pt modelId="{F860B4E0-2FB2-4071-98CD-C35BA00F07A2}" type="pres">
      <dgm:prSet presAssocID="{F1A207BA-4037-414C-9527-3D525D168585}" presName="parentText" presStyleLbl="node1" presStyleIdx="3" presStyleCnt="4">
        <dgm:presLayoutVars>
          <dgm:chMax val="0"/>
          <dgm:bulletEnabled val="1"/>
        </dgm:presLayoutVars>
      </dgm:prSet>
      <dgm:spPr/>
      <dgm:t>
        <a:bodyPr/>
        <a:lstStyle/>
        <a:p>
          <a:endParaRPr lang="en-US"/>
        </a:p>
      </dgm:t>
    </dgm:pt>
    <dgm:pt modelId="{5C38B8C4-B3FC-4033-A1A3-2A50444C1D0C}" type="pres">
      <dgm:prSet presAssocID="{F1A207BA-4037-414C-9527-3D525D168585}" presName="childText" presStyleLbl="revTx" presStyleIdx="3" presStyleCnt="4" custScaleY="121966">
        <dgm:presLayoutVars>
          <dgm:bulletEnabled val="1"/>
        </dgm:presLayoutVars>
      </dgm:prSet>
      <dgm:spPr/>
      <dgm:t>
        <a:bodyPr/>
        <a:lstStyle/>
        <a:p>
          <a:endParaRPr lang="en-US"/>
        </a:p>
      </dgm:t>
    </dgm:pt>
  </dgm:ptLst>
  <dgm:cxnLst>
    <dgm:cxn modelId="{31950BCD-0AEC-47A1-9057-7D571B754B6F}" type="presOf" srcId="{1422D507-13B2-4DF7-8E08-D1150DC31375}" destId="{ADF381C0-EECF-4DDD-9A3A-A8A7C6E7BB63}" srcOrd="0" destOrd="0" presId="urn:microsoft.com/office/officeart/2005/8/layout/vList2"/>
    <dgm:cxn modelId="{55C1F434-099E-4EE1-A1FA-F8D7D05EE04C}" srcId="{1D212C64-0633-4A03-9C00-B97759B7C0DF}" destId="{DD286563-5ADF-4201-A36D-6D2E0F0A0A26}" srcOrd="0" destOrd="0" parTransId="{E92FD3E7-C1FF-44CE-8E62-9054C1A0391A}" sibTransId="{A603869C-7D15-43AC-9BEA-F6599FF1DAAE}"/>
    <dgm:cxn modelId="{0C115EAD-5E2C-4B5B-99ED-415332D1897F}" type="presOf" srcId="{1D212C64-0633-4A03-9C00-B97759B7C0DF}" destId="{0DAA3E3C-0FB1-4415-80C7-AD84162D5E63}" srcOrd="0" destOrd="0" presId="urn:microsoft.com/office/officeart/2005/8/layout/vList2"/>
    <dgm:cxn modelId="{D1C1C1D5-13A8-4755-B4E4-6BF02B195BC5}" srcId="{E4734DCC-03BB-4AD6-9E38-B81F1C00976A}" destId="{9661781F-30F9-4811-A7BB-ADF00FC8938A}" srcOrd="0" destOrd="0" parTransId="{772303B4-DCF2-4D66-8478-D0BB04E2C8A4}" sibTransId="{357A442B-B8AE-4334-A954-4131EA891D85}"/>
    <dgm:cxn modelId="{6A110514-8D9C-4496-AAAD-7542D8E3726F}" srcId="{250B178D-8453-4A47-8E10-8869153B8C45}" destId="{1422D507-13B2-4DF7-8E08-D1150DC31375}" srcOrd="0" destOrd="0" parTransId="{88ABCA80-1FE2-4D70-9DF0-832A4934BB8D}" sibTransId="{539B7DC1-8E0F-4F93-8386-80985DC86495}"/>
    <dgm:cxn modelId="{574B9866-2C07-4C7E-959D-5C977608EF46}" type="presOf" srcId="{DCEB7B9B-CA04-4BD6-99A4-3E65CF7CC5C8}" destId="{5C38B8C4-B3FC-4033-A1A3-2A50444C1D0C}" srcOrd="0" destOrd="0" presId="urn:microsoft.com/office/officeart/2005/8/layout/vList2"/>
    <dgm:cxn modelId="{7E62E98D-53D0-41AC-8F1C-3EEDF29D552B}" srcId="{B2236BC7-E2EB-4081-9B5E-B9FF3FE7A6FB}" destId="{250B178D-8453-4A47-8E10-8869153B8C45}" srcOrd="1" destOrd="0" parTransId="{CABBF706-C945-403B-A333-E03AFDD35ACC}" sibTransId="{1BAFAB2A-D215-4EA0-A56E-ADF22B7DE051}"/>
    <dgm:cxn modelId="{3A70C5C9-35EF-47CF-848D-D56547593BCC}" type="presOf" srcId="{E4734DCC-03BB-4AD6-9E38-B81F1C00976A}" destId="{3BE195FD-1024-4A00-BB42-C8E1E550F259}" srcOrd="0" destOrd="0" presId="urn:microsoft.com/office/officeart/2005/8/layout/vList2"/>
    <dgm:cxn modelId="{136CDE2D-B3AF-450A-BC65-6735C5DF00F9}" srcId="{F1A207BA-4037-414C-9527-3D525D168585}" destId="{DCEB7B9B-CA04-4BD6-99A4-3E65CF7CC5C8}" srcOrd="0" destOrd="0" parTransId="{ABEE109B-D9D9-4DDB-982A-9DDFAADC38B0}" sibTransId="{BF5F945D-6B10-4F22-854B-EE2E6F3AEFC1}"/>
    <dgm:cxn modelId="{4ABEB6DA-3778-46BC-B9CD-44CCF2C98FEF}" type="presOf" srcId="{9661781F-30F9-4811-A7BB-ADF00FC8938A}" destId="{8BA55EDC-F27C-46C4-9893-1765BE34BEAA}" srcOrd="0" destOrd="0" presId="urn:microsoft.com/office/officeart/2005/8/layout/vList2"/>
    <dgm:cxn modelId="{3BC907B3-5324-4686-9B55-40B03D5C7661}" srcId="{B2236BC7-E2EB-4081-9B5E-B9FF3FE7A6FB}" destId="{E4734DCC-03BB-4AD6-9E38-B81F1C00976A}" srcOrd="0" destOrd="0" parTransId="{C14EBB80-73B9-49D4-BE59-F8957D08853E}" sibTransId="{94BF8190-C0C4-48C8-B0F7-C0293AF2723B}"/>
    <dgm:cxn modelId="{3F39E7FA-A896-4853-9AB7-B3E3AF580475}" srcId="{B2236BC7-E2EB-4081-9B5E-B9FF3FE7A6FB}" destId="{1D212C64-0633-4A03-9C00-B97759B7C0DF}" srcOrd="2" destOrd="0" parTransId="{F5607D9C-AD97-41DE-9A15-B4471EC5A821}" sibTransId="{4F17CDDB-CA2B-4250-9B6C-D3BACDBADDE9}"/>
    <dgm:cxn modelId="{DC98E733-53F6-490F-BA6C-D56EC7039DA7}" type="presOf" srcId="{F1A207BA-4037-414C-9527-3D525D168585}" destId="{F860B4E0-2FB2-4071-98CD-C35BA00F07A2}" srcOrd="0" destOrd="0" presId="urn:microsoft.com/office/officeart/2005/8/layout/vList2"/>
    <dgm:cxn modelId="{5D7B7F96-B7ED-4555-93F3-564BBA7A981B}" type="presOf" srcId="{DD286563-5ADF-4201-A36D-6D2E0F0A0A26}" destId="{ACE2B1AF-4368-4AA6-95F3-8E753790BD7D}" srcOrd="0" destOrd="0" presId="urn:microsoft.com/office/officeart/2005/8/layout/vList2"/>
    <dgm:cxn modelId="{D0D43BBF-23FE-4C64-ADDF-47F7CD7DF676}" type="presOf" srcId="{B2236BC7-E2EB-4081-9B5E-B9FF3FE7A6FB}" destId="{4381F71E-7C76-4725-80BB-4F06CEF65777}" srcOrd="0" destOrd="0" presId="urn:microsoft.com/office/officeart/2005/8/layout/vList2"/>
    <dgm:cxn modelId="{9C6AE313-E6F7-4F3C-A62C-EF7EAC256326}" srcId="{B2236BC7-E2EB-4081-9B5E-B9FF3FE7A6FB}" destId="{F1A207BA-4037-414C-9527-3D525D168585}" srcOrd="3" destOrd="0" parTransId="{FFA505D0-CF26-4B76-B5D1-7D8A013FEFA9}" sibTransId="{BB79A4A7-8C05-48A4-BAF3-854467D506EE}"/>
    <dgm:cxn modelId="{4757D930-A17C-4232-9F27-BC1A63566C3C}" type="presOf" srcId="{250B178D-8453-4A47-8E10-8869153B8C45}" destId="{396714E0-A034-475E-A748-BC22EF775508}" srcOrd="0" destOrd="0" presId="urn:microsoft.com/office/officeart/2005/8/layout/vList2"/>
    <dgm:cxn modelId="{875B461E-5B18-46CD-B654-732AB6F7FA9D}" type="presParOf" srcId="{4381F71E-7C76-4725-80BB-4F06CEF65777}" destId="{3BE195FD-1024-4A00-BB42-C8E1E550F259}" srcOrd="0" destOrd="0" presId="urn:microsoft.com/office/officeart/2005/8/layout/vList2"/>
    <dgm:cxn modelId="{115BE119-80A8-42C8-9503-349BEDC060FA}" type="presParOf" srcId="{4381F71E-7C76-4725-80BB-4F06CEF65777}" destId="{8BA55EDC-F27C-46C4-9893-1765BE34BEAA}" srcOrd="1" destOrd="0" presId="urn:microsoft.com/office/officeart/2005/8/layout/vList2"/>
    <dgm:cxn modelId="{7BD5557C-3D95-4048-8D6C-D4F2A439012C}" type="presParOf" srcId="{4381F71E-7C76-4725-80BB-4F06CEF65777}" destId="{396714E0-A034-475E-A748-BC22EF775508}" srcOrd="2" destOrd="0" presId="urn:microsoft.com/office/officeart/2005/8/layout/vList2"/>
    <dgm:cxn modelId="{BA8E5FCE-86D3-4494-AA1D-7C9D7DD4F684}" type="presParOf" srcId="{4381F71E-7C76-4725-80BB-4F06CEF65777}" destId="{ADF381C0-EECF-4DDD-9A3A-A8A7C6E7BB63}" srcOrd="3" destOrd="0" presId="urn:microsoft.com/office/officeart/2005/8/layout/vList2"/>
    <dgm:cxn modelId="{B771C430-E14D-4782-BCF2-8AC4857FD701}" type="presParOf" srcId="{4381F71E-7C76-4725-80BB-4F06CEF65777}" destId="{0DAA3E3C-0FB1-4415-80C7-AD84162D5E63}" srcOrd="4" destOrd="0" presId="urn:microsoft.com/office/officeart/2005/8/layout/vList2"/>
    <dgm:cxn modelId="{90712458-91F4-4C5E-BA28-E2A14BC4AD1E}" type="presParOf" srcId="{4381F71E-7C76-4725-80BB-4F06CEF65777}" destId="{ACE2B1AF-4368-4AA6-95F3-8E753790BD7D}" srcOrd="5" destOrd="0" presId="urn:microsoft.com/office/officeart/2005/8/layout/vList2"/>
    <dgm:cxn modelId="{2A353B6C-E7DB-4383-BF61-FDF29700E52F}" type="presParOf" srcId="{4381F71E-7C76-4725-80BB-4F06CEF65777}" destId="{F860B4E0-2FB2-4071-98CD-C35BA00F07A2}" srcOrd="6" destOrd="0" presId="urn:microsoft.com/office/officeart/2005/8/layout/vList2"/>
    <dgm:cxn modelId="{72E7E4E4-826F-4624-B01E-22AA14FE439F}" type="presParOf" srcId="{4381F71E-7C76-4725-80BB-4F06CEF65777}" destId="{5C38B8C4-B3FC-4033-A1A3-2A50444C1D0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AA07-7141-4F92-9EF4-D22B079D5A0C}">
      <dsp:nvSpPr>
        <dsp:cNvPr id="0" name=""/>
        <dsp:cNvSpPr/>
      </dsp:nvSpPr>
      <dsp:spPr>
        <a:xfrm>
          <a:off x="0" y="14699"/>
          <a:ext cx="7543800" cy="655200"/>
        </a:xfrm>
        <a:prstGeom prst="roundRect">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ACCOUNTING PROFITABILITY</a:t>
          </a:r>
          <a:endParaRPr lang="en-US" sz="2800" kern="1200" dirty="0">
            <a:latin typeface="+mn-lt"/>
            <a:cs typeface="Arial" pitchFamily="34" charset="0"/>
          </a:endParaRPr>
        </a:p>
      </dsp:txBody>
      <dsp:txXfrm>
        <a:off x="31984" y="46683"/>
        <a:ext cx="7479832" cy="591232"/>
      </dsp:txXfrm>
    </dsp:sp>
    <dsp:sp modelId="{DEB4C913-C24C-4179-8527-7CF32AB3C037}">
      <dsp:nvSpPr>
        <dsp:cNvPr id="0" name=""/>
        <dsp:cNvSpPr/>
      </dsp:nvSpPr>
      <dsp:spPr>
        <a:xfrm>
          <a:off x="0" y="669899"/>
          <a:ext cx="7543800" cy="57960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i="0" kern="1200" dirty="0" smtClean="0">
              <a:latin typeface="+mn-lt"/>
              <a:cs typeface="Arial" pitchFamily="34" charset="0"/>
            </a:rPr>
            <a:t>What is the firm’s accounting profitability?</a:t>
          </a:r>
          <a:endParaRPr lang="en-US" sz="2600" kern="1200" dirty="0">
            <a:latin typeface="+mn-lt"/>
            <a:cs typeface="Arial" pitchFamily="34" charset="0"/>
          </a:endParaRPr>
        </a:p>
      </dsp:txBody>
      <dsp:txXfrm>
        <a:off x="0" y="669899"/>
        <a:ext cx="7543800" cy="579600"/>
      </dsp:txXfrm>
    </dsp:sp>
    <dsp:sp modelId="{62EC4BC6-4D2F-48D6-85D6-F798529E4DEC}">
      <dsp:nvSpPr>
        <dsp:cNvPr id="0" name=""/>
        <dsp:cNvSpPr/>
      </dsp:nvSpPr>
      <dsp:spPr>
        <a:xfrm>
          <a:off x="0" y="1249499"/>
          <a:ext cx="7543800" cy="655200"/>
        </a:xfrm>
        <a:prstGeom prst="roundRect">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SHAREHOLDER VALUE CREATION</a:t>
          </a:r>
          <a:endParaRPr lang="en-US" sz="2800" kern="1200" dirty="0">
            <a:latin typeface="+mn-lt"/>
            <a:cs typeface="Arial" pitchFamily="34" charset="0"/>
          </a:endParaRPr>
        </a:p>
      </dsp:txBody>
      <dsp:txXfrm>
        <a:off x="31984" y="1281483"/>
        <a:ext cx="7479832" cy="591232"/>
      </dsp:txXfrm>
    </dsp:sp>
    <dsp:sp modelId="{A9FAFC4F-8885-48D1-A28B-8FC32362137B}">
      <dsp:nvSpPr>
        <dsp:cNvPr id="0" name=""/>
        <dsp:cNvSpPr/>
      </dsp:nvSpPr>
      <dsp:spPr>
        <a:xfrm>
          <a:off x="0" y="1904700"/>
          <a:ext cx="7543800" cy="57960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i="0" kern="1200" dirty="0" smtClean="0">
              <a:latin typeface="+mn-lt"/>
              <a:cs typeface="Arial" pitchFamily="34" charset="0"/>
            </a:rPr>
            <a:t>How much shareholder value does the firm create?</a:t>
          </a:r>
          <a:endParaRPr lang="en-US" sz="2600" kern="1200" dirty="0">
            <a:latin typeface="+mn-lt"/>
            <a:cs typeface="Arial" pitchFamily="34" charset="0"/>
          </a:endParaRPr>
        </a:p>
      </dsp:txBody>
      <dsp:txXfrm>
        <a:off x="0" y="1904700"/>
        <a:ext cx="7543800" cy="579600"/>
      </dsp:txXfrm>
    </dsp:sp>
    <dsp:sp modelId="{1F00FA23-DCAE-46E6-BD67-6AC19037BEE3}">
      <dsp:nvSpPr>
        <dsp:cNvPr id="0" name=""/>
        <dsp:cNvSpPr/>
      </dsp:nvSpPr>
      <dsp:spPr>
        <a:xfrm>
          <a:off x="0" y="2484299"/>
          <a:ext cx="7543800" cy="655200"/>
        </a:xfrm>
        <a:prstGeom prst="roundRect">
          <a:avLst/>
        </a:prstGeom>
        <a:gradFill rotWithShape="0">
          <a:gsLst>
            <a:gs pos="0">
              <a:schemeClr val="accent4">
                <a:hueOff val="839916"/>
                <a:satOff val="-22434"/>
                <a:lumOff val="-5294"/>
                <a:alphaOff val="0"/>
                <a:tint val="75000"/>
                <a:shade val="85000"/>
                <a:satMod val="230000"/>
              </a:schemeClr>
            </a:gs>
            <a:gs pos="25000">
              <a:schemeClr val="accent4">
                <a:hueOff val="839916"/>
                <a:satOff val="-22434"/>
                <a:lumOff val="-5294"/>
                <a:alphaOff val="0"/>
                <a:tint val="90000"/>
                <a:shade val="70000"/>
                <a:satMod val="220000"/>
              </a:schemeClr>
            </a:gs>
            <a:gs pos="50000">
              <a:schemeClr val="accent4">
                <a:hueOff val="839916"/>
                <a:satOff val="-22434"/>
                <a:lumOff val="-5294"/>
                <a:alphaOff val="0"/>
                <a:tint val="90000"/>
                <a:shade val="58000"/>
                <a:satMod val="225000"/>
              </a:schemeClr>
            </a:gs>
            <a:gs pos="65000">
              <a:schemeClr val="accent4">
                <a:hueOff val="839916"/>
                <a:satOff val="-22434"/>
                <a:lumOff val="-5294"/>
                <a:alphaOff val="0"/>
                <a:tint val="90000"/>
                <a:shade val="58000"/>
                <a:satMod val="225000"/>
              </a:schemeClr>
            </a:gs>
            <a:gs pos="80000">
              <a:schemeClr val="accent4">
                <a:hueOff val="839916"/>
                <a:satOff val="-22434"/>
                <a:lumOff val="-5294"/>
                <a:alphaOff val="0"/>
                <a:tint val="90000"/>
                <a:shade val="69000"/>
                <a:satMod val="220000"/>
              </a:schemeClr>
            </a:gs>
            <a:gs pos="100000">
              <a:schemeClr val="accent4">
                <a:hueOff val="839916"/>
                <a:satOff val="-22434"/>
                <a:lumOff val="-5294"/>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ECONOMIC VALUE CREATION</a:t>
          </a:r>
          <a:endParaRPr lang="en-US" sz="2800" kern="1200" dirty="0">
            <a:latin typeface="+mn-lt"/>
            <a:cs typeface="Arial" pitchFamily="34" charset="0"/>
          </a:endParaRPr>
        </a:p>
      </dsp:txBody>
      <dsp:txXfrm>
        <a:off x="31984" y="2516283"/>
        <a:ext cx="7479832" cy="591232"/>
      </dsp:txXfrm>
    </dsp:sp>
    <dsp:sp modelId="{77D753F2-188F-4B15-AC6B-8A73DA8FBDCB}">
      <dsp:nvSpPr>
        <dsp:cNvPr id="0" name=""/>
        <dsp:cNvSpPr/>
      </dsp:nvSpPr>
      <dsp:spPr>
        <a:xfrm>
          <a:off x="0" y="3139500"/>
          <a:ext cx="7543800" cy="57960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i="0" kern="1200" smtClean="0">
              <a:latin typeface="+mn-lt"/>
              <a:cs typeface="Arial" pitchFamily="34" charset="0"/>
            </a:rPr>
            <a:t>How much economic value does the firm generate?</a:t>
          </a:r>
          <a:endParaRPr lang="en-US" sz="2600" kern="1200" dirty="0">
            <a:latin typeface="+mn-lt"/>
            <a:cs typeface="Arial" pitchFamily="34" charset="0"/>
          </a:endParaRPr>
        </a:p>
      </dsp:txBody>
      <dsp:txXfrm>
        <a:off x="0" y="3139500"/>
        <a:ext cx="7543800" cy="579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FD0F4-7BF9-4157-A963-77469053F89A}" type="datetimeFigureOut">
              <a:rPr lang="en-US" smtClean="0"/>
              <a:pPr/>
              <a:t>9/20/2014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04462-9E32-4573-B3DE-B02ED0601481}" type="slidenum">
              <a:rPr lang="en-US" smtClean="0"/>
              <a:pPr/>
              <a:t>‹#›</a:t>
            </a:fld>
            <a:endParaRPr lang="en-US"/>
          </a:p>
        </p:txBody>
      </p:sp>
    </p:spTree>
    <p:extLst>
      <p:ext uri="{BB962C8B-B14F-4D97-AF65-F5344CB8AC3E}">
        <p14:creationId xmlns:p14="http://schemas.microsoft.com/office/powerpoint/2010/main" val="3792553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525F3-CFD6-4BBA-A626-60F71C23CDBF}" type="datetimeFigureOut">
              <a:rPr lang="en-US" smtClean="0"/>
              <a:pPr/>
              <a:t>9/20/2014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E02E5-0AB3-456D-87DB-05645708439C}" type="slidenum">
              <a:rPr lang="en-US" smtClean="0"/>
              <a:pPr/>
              <a:t>‹#›</a:t>
            </a:fld>
            <a:endParaRPr lang="en-US"/>
          </a:p>
        </p:txBody>
      </p:sp>
    </p:spTree>
    <p:extLst>
      <p:ext uri="{BB962C8B-B14F-4D97-AF65-F5344CB8AC3E}">
        <p14:creationId xmlns:p14="http://schemas.microsoft.com/office/powerpoint/2010/main" val="295825040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432"/>
      </a:spcBef>
      <a:buFont typeface="Arial" pitchFamily="34" charset="0"/>
      <a:buNone/>
      <a:defRPr sz="1200" kern="1200">
        <a:solidFill>
          <a:schemeClr val="tx1"/>
        </a:solidFill>
        <a:latin typeface="Arial" pitchFamily="34" charset="0"/>
        <a:ea typeface="+mn-ea"/>
        <a:cs typeface="Arial" pitchFamily="34" charset="0"/>
      </a:defRPr>
    </a:lvl1pPr>
    <a:lvl2pPr marL="4572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2pPr>
    <a:lvl3pPr marL="9144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3pPr>
    <a:lvl4pPr marL="13716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4pPr>
    <a:lvl5pPr marL="18288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hhe.com/ftrStrategy2e.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wired.com/business/2013/02/flightcar/"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Arial" pitchFamily="34" charset="0"/>
                <a:ea typeface="+mn-ea"/>
                <a:cs typeface="Arial" pitchFamily="34" charset="0"/>
              </a:rPr>
              <a:t>Be sure to see experienced and newer versions of the Instructor’s Manual at</a:t>
            </a:r>
            <a:r>
              <a:rPr lang="en-US" sz="1200" b="0" i="0" kern="1200" baseline="0" smtClean="0">
                <a:solidFill>
                  <a:schemeClr val="tx1"/>
                </a:solidFill>
                <a:latin typeface="Arial" pitchFamily="34" charset="0"/>
                <a:ea typeface="+mn-ea"/>
                <a:cs typeface="Arial" pitchFamily="34" charset="0"/>
              </a:rPr>
              <a:t> </a:t>
            </a:r>
            <a:r>
              <a:rPr lang="en-US" b="1" smtClean="0">
                <a:latin typeface="Arial" pitchFamily="34" charset="0"/>
                <a:cs typeface="Arial" pitchFamily="34" charset="0"/>
                <a:hlinkClick r:id="rId3"/>
              </a:rPr>
              <a:t>http://www.mhhe.com/ftrStrategy2e.com </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a:t>
            </a:fld>
            <a:endParaRPr lang="en-US" dirty="0"/>
          </a:p>
        </p:txBody>
      </p:sp>
    </p:spTree>
    <p:extLst>
      <p:ext uri="{BB962C8B-B14F-4D97-AF65-F5344CB8AC3E}">
        <p14:creationId xmlns:p14="http://schemas.microsoft.com/office/powerpoint/2010/main" val="966395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r>
              <a:rPr lang="en-US" dirty="0" smtClean="0"/>
              <a:t>Instructors:</a:t>
            </a:r>
            <a:r>
              <a:rPr lang="en-US" baseline="0" dirty="0" smtClean="0"/>
              <a:t> </a:t>
            </a:r>
          </a:p>
          <a:p>
            <a:pPr>
              <a:spcBef>
                <a:spcPts val="0"/>
              </a:spcBef>
            </a:pPr>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We find that students are most comfortable with this perspective of measuring competitive advantage. Whether they have invested their own money or not, they are largely familiar with buying and selling publicly traded stocks. We try to point out the highly volatile and short-term nature of stock prices, whereas generally we think about competitive advantage lasting more than one quarter or one year. </a:t>
            </a:r>
          </a:p>
          <a:p>
            <a:endParaRPr lang="en-US" sz="1200" b="0" i="0" u="none" strike="noStrike" kern="1200" baseline="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12</a:t>
            </a:fld>
            <a:endParaRPr lang="en-US"/>
          </a:p>
        </p:txBody>
      </p:sp>
    </p:spTree>
    <p:extLst>
      <p:ext uri="{BB962C8B-B14F-4D97-AF65-F5344CB8AC3E}">
        <p14:creationId xmlns:p14="http://schemas.microsoft.com/office/powerpoint/2010/main" val="3089965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r>
              <a:rPr lang="en-US" dirty="0" smtClean="0"/>
              <a:t>Instructors: </a:t>
            </a:r>
          </a:p>
          <a:p>
            <a:pPr>
              <a:spcBef>
                <a:spcPts val="0"/>
              </a:spcBef>
            </a:pPr>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The video “We’re All Predictably Irrational” is 20 minutes of a speech by Professor Dan </a:t>
            </a:r>
            <a:r>
              <a:rPr lang="en-US" sz="1200" b="0" i="0" u="none" strike="noStrike" kern="1200" baseline="0" dirty="0" err="1" smtClean="0">
                <a:solidFill>
                  <a:schemeClr val="tx1"/>
                </a:solidFill>
                <a:latin typeface="Arial" pitchFamily="34" charset="0"/>
                <a:ea typeface="+mn-ea"/>
                <a:cs typeface="Arial" pitchFamily="34" charset="0"/>
              </a:rPr>
              <a:t>Ariely</a:t>
            </a:r>
            <a:r>
              <a:rPr lang="en-US" sz="1200" b="0" i="0" u="none" strike="noStrike" kern="1200" baseline="0" dirty="0" smtClean="0">
                <a:solidFill>
                  <a:schemeClr val="tx1"/>
                </a:solidFill>
                <a:latin typeface="Arial" pitchFamily="34" charset="0"/>
                <a:ea typeface="+mn-ea"/>
                <a:cs typeface="Arial" pitchFamily="34" charset="0"/>
              </a:rPr>
              <a:t>, the author of </a:t>
            </a:r>
            <a:r>
              <a:rPr lang="en-US" sz="1200" b="0" i="1" u="none" strike="noStrike" kern="1200" baseline="0" dirty="0" smtClean="0">
                <a:solidFill>
                  <a:schemeClr val="tx1"/>
                </a:solidFill>
                <a:latin typeface="Arial" pitchFamily="34" charset="0"/>
                <a:ea typeface="+mn-ea"/>
                <a:cs typeface="Arial" pitchFamily="34" charset="0"/>
              </a:rPr>
              <a:t>The New York Times </a:t>
            </a:r>
            <a:r>
              <a:rPr lang="en-US" sz="1200" b="0" i="0" u="none" strike="noStrike" kern="1200" baseline="0" dirty="0" smtClean="0">
                <a:solidFill>
                  <a:schemeClr val="tx1"/>
                </a:solidFill>
                <a:latin typeface="Arial" pitchFamily="34" charset="0"/>
                <a:ea typeface="+mn-ea"/>
                <a:cs typeface="Arial" pitchFamily="34" charset="0"/>
              </a:rPr>
              <a:t>bestseller </a:t>
            </a:r>
            <a:r>
              <a:rPr lang="en-US" sz="1200" b="0" i="1" u="none" strike="noStrike" kern="1200" baseline="0" dirty="0" smtClean="0">
                <a:solidFill>
                  <a:schemeClr val="tx1"/>
                </a:solidFill>
                <a:latin typeface="Arial" pitchFamily="34" charset="0"/>
                <a:ea typeface="+mn-ea"/>
                <a:cs typeface="Arial" pitchFamily="34" charset="0"/>
              </a:rPr>
              <a:t>Predictably Irrational </a:t>
            </a:r>
            <a:r>
              <a:rPr lang="en-US" sz="1200" b="0" i="0" u="none" strike="noStrike" kern="1200" baseline="0" dirty="0" smtClean="0">
                <a:solidFill>
                  <a:schemeClr val="tx1"/>
                </a:solidFill>
                <a:latin typeface="Arial" pitchFamily="34" charset="0"/>
                <a:ea typeface="+mn-ea"/>
                <a:cs typeface="Arial" pitchFamily="34" charset="0"/>
              </a:rPr>
              <a:t>and also a newer book </a:t>
            </a:r>
            <a:r>
              <a:rPr lang="en-US" sz="1200" b="0" i="1" u="none" strike="noStrike" kern="1200" baseline="0" dirty="0" smtClean="0">
                <a:solidFill>
                  <a:schemeClr val="tx1"/>
                </a:solidFill>
                <a:latin typeface="Arial" pitchFamily="34" charset="0"/>
                <a:ea typeface="+mn-ea"/>
                <a:cs typeface="Arial" pitchFamily="34" charset="0"/>
              </a:rPr>
              <a:t>The Upside of Irrationality. </a:t>
            </a:r>
            <a:r>
              <a:rPr lang="en-US" sz="1200" b="0" i="0" u="none" strike="noStrike" kern="1200" baseline="0" dirty="0" smtClean="0">
                <a:solidFill>
                  <a:schemeClr val="tx1"/>
                </a:solidFill>
                <a:latin typeface="Arial" pitchFamily="34" charset="0"/>
                <a:ea typeface="+mn-ea"/>
                <a:cs typeface="Arial" pitchFamily="34" charset="0"/>
              </a:rPr>
              <a:t>The video is too long for most class presentations, but we ask for student volunteers to view the video before class and let them select a two- or three-minute section to show to the class. </a:t>
            </a:r>
          </a:p>
          <a:p>
            <a:r>
              <a:rPr lang="en-US" sz="1200" b="0" i="0" u="none" strike="noStrike" kern="1200" baseline="0" dirty="0" smtClean="0">
                <a:solidFill>
                  <a:schemeClr val="tx1"/>
                </a:solidFill>
                <a:latin typeface="Arial" pitchFamily="34" charset="0"/>
                <a:ea typeface="+mn-ea"/>
                <a:cs typeface="Arial" pitchFamily="34" charset="0"/>
              </a:rPr>
              <a:t>Alternatively, each student could be assigned to view different brief videos on Professor </a:t>
            </a:r>
            <a:r>
              <a:rPr lang="en-US" sz="1200" b="0" i="0" u="none" strike="noStrike" kern="1200" baseline="0" dirty="0" err="1" smtClean="0">
                <a:solidFill>
                  <a:schemeClr val="tx1"/>
                </a:solidFill>
                <a:latin typeface="Arial" pitchFamily="34" charset="0"/>
                <a:ea typeface="+mn-ea"/>
                <a:cs typeface="Arial" pitchFamily="34" charset="0"/>
              </a:rPr>
              <a:t>Ariely’s</a:t>
            </a:r>
            <a:r>
              <a:rPr lang="en-US" sz="1200" b="0" i="0" u="none" strike="noStrike" kern="1200" baseline="0" dirty="0" smtClean="0">
                <a:solidFill>
                  <a:schemeClr val="tx1"/>
                </a:solidFill>
                <a:latin typeface="Arial" pitchFamily="34" charset="0"/>
                <a:ea typeface="+mn-ea"/>
                <a:cs typeface="Arial" pitchFamily="34" charset="0"/>
              </a:rPr>
              <a:t> website (most are less than one minute) http://danariely.com/videos/</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Students can summarize for the class in one sentence the learning message from that video and how it might affect the purchase of stocks. Professor </a:t>
            </a:r>
            <a:r>
              <a:rPr lang="en-US" sz="1200" b="0" i="0" u="none" strike="noStrike" kern="1200" baseline="0" dirty="0" err="1" smtClean="0">
                <a:solidFill>
                  <a:schemeClr val="tx1"/>
                </a:solidFill>
                <a:latin typeface="Arial" pitchFamily="34" charset="0"/>
                <a:ea typeface="+mn-ea"/>
                <a:cs typeface="Arial" pitchFamily="34" charset="0"/>
              </a:rPr>
              <a:t>Ariely’s</a:t>
            </a:r>
            <a:r>
              <a:rPr lang="en-US" sz="1200" b="0" i="0" u="none" strike="noStrike" kern="1200" baseline="0" dirty="0" smtClean="0">
                <a:solidFill>
                  <a:schemeClr val="tx1"/>
                </a:solidFill>
                <a:latin typeface="Arial" pitchFamily="34" charset="0"/>
                <a:ea typeface="+mn-ea"/>
                <a:cs typeface="Arial" pitchFamily="34" charset="0"/>
              </a:rPr>
              <a:t> work focuses on behavioral economics and explains why people are not rational in their purchase decisions.</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13</a:t>
            </a:fld>
            <a:endParaRPr lang="en-US"/>
          </a:p>
        </p:txBody>
      </p:sp>
    </p:spTree>
    <p:extLst>
      <p:ext uri="{BB962C8B-B14F-4D97-AF65-F5344CB8AC3E}">
        <p14:creationId xmlns:p14="http://schemas.microsoft.com/office/powerpoint/2010/main" val="964712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r>
              <a:rPr lang="en-US" dirty="0" smtClean="0"/>
              <a:t>Here is</a:t>
            </a:r>
            <a:r>
              <a:rPr lang="en-US" baseline="0" dirty="0" smtClean="0"/>
              <a:t> an alternative discussion from the IM that you may find interesting to do in class. </a:t>
            </a:r>
            <a:endParaRPr lang="en-US" dirty="0" smtClean="0"/>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Pull up a five-year stock price chart for HP. Use it to illustrate the impact that stock market impressions of the CEO’s vision and leadership capabilities can have on the stock price. In the first 10 months of 2011, the firm’s stock price dropped by 48%, primarily due to lack of confidence in CEO Leo </a:t>
            </a:r>
            <a:r>
              <a:rPr lang="en-US" sz="1200" b="0" i="0" u="none" strike="noStrike" kern="1200" baseline="0" dirty="0" err="1" smtClean="0">
                <a:solidFill>
                  <a:schemeClr val="tx1"/>
                </a:solidFill>
                <a:latin typeface="Arial" pitchFamily="34" charset="0"/>
                <a:ea typeface="+mn-ea"/>
                <a:cs typeface="Arial" pitchFamily="34" charset="0"/>
              </a:rPr>
              <a:t>Apotheker’s</a:t>
            </a:r>
            <a:r>
              <a:rPr lang="en-US" sz="1200" b="0" i="0" u="none" strike="noStrike" kern="1200" baseline="0" dirty="0" smtClean="0">
                <a:solidFill>
                  <a:schemeClr val="tx1"/>
                </a:solidFill>
                <a:latin typeface="Arial" pitchFamily="34" charset="0"/>
                <a:ea typeface="+mn-ea"/>
                <a:cs typeface="Arial" pitchFamily="34" charset="0"/>
              </a:rPr>
              <a:t> ability to articulate a consistent strategic direction for the firm (see Wall Street Journal video). He was replaced with Meg Whitman. Again the firm lost half its market value in the next 14 months primarily as a result of frequent highly pessimistic comments by Ms. Whitman as to the firm’s financial outlook for the coming five years. All of this occurred during a time when the overall market indices, and HP competitors’ stock prices, were rising.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Link back to the material in </a:t>
            </a:r>
            <a:r>
              <a:rPr lang="en-US" sz="1200" b="1" i="0" u="none" strike="noStrike" kern="1200" baseline="0" dirty="0" smtClean="0">
                <a:solidFill>
                  <a:schemeClr val="tx1"/>
                </a:solidFill>
                <a:latin typeface="Arial" pitchFamily="34" charset="0"/>
                <a:ea typeface="+mn-ea"/>
                <a:cs typeface="Arial" pitchFamily="34" charset="0"/>
              </a:rPr>
              <a:t>chapter 4 </a:t>
            </a:r>
            <a:r>
              <a:rPr lang="en-US" sz="1200" b="0" i="0" u="none" strike="noStrike" kern="1200" baseline="0" dirty="0" smtClean="0">
                <a:solidFill>
                  <a:schemeClr val="tx1"/>
                </a:solidFill>
                <a:latin typeface="Arial" pitchFamily="34" charset="0"/>
                <a:ea typeface="+mn-ea"/>
                <a:cs typeface="Arial" pitchFamily="34" charset="0"/>
              </a:rPr>
              <a:t>to discuss how important a CEO’s leadership skills are to a firm’s competitive advantage. For this particular measure of competitive advantage, this one item in the firm’s slate of resources and capabilities can have an outsized impact.</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15</a:t>
            </a:fld>
            <a:endParaRPr lang="en-US"/>
          </a:p>
        </p:txBody>
      </p:sp>
    </p:spTree>
    <p:extLst>
      <p:ext uri="{BB962C8B-B14F-4D97-AF65-F5344CB8AC3E}">
        <p14:creationId xmlns:p14="http://schemas.microsoft.com/office/powerpoint/2010/main" val="2914064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r>
              <a:rPr lang="en-US" dirty="0" smtClean="0"/>
              <a:t>Instructors:</a:t>
            </a:r>
          </a:p>
          <a:p>
            <a:pPr>
              <a:spcBef>
                <a:spcPts val="0"/>
              </a:spcBef>
            </a:pPr>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Coverage of the drawbacks of this perspective is useful to help students understand when this approach may be appropriate and when it may NOT be.</a:t>
            </a:r>
            <a:endParaRPr lang="en-US" dirty="0" smtClean="0"/>
          </a:p>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16</a:t>
            </a:fld>
            <a:endParaRPr lang="en-US"/>
          </a:p>
        </p:txBody>
      </p:sp>
    </p:spTree>
    <p:extLst>
      <p:ext uri="{BB962C8B-B14F-4D97-AF65-F5344CB8AC3E}">
        <p14:creationId xmlns:p14="http://schemas.microsoft.com/office/powerpoint/2010/main" val="391633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fontScale="92500" lnSpcReduction="10000"/>
          </a:bodyPr>
          <a:lstStyle/>
          <a:p>
            <a:pPr>
              <a:spcBef>
                <a:spcPts val="0"/>
              </a:spcBef>
            </a:pPr>
            <a:endParaRPr lang="en-US" dirty="0" smtClean="0"/>
          </a:p>
          <a:p>
            <a:pPr>
              <a:spcBef>
                <a:spcPts val="0"/>
              </a:spcBef>
            </a:pPr>
            <a:r>
              <a:rPr lang="en-US" dirty="0" smtClean="0"/>
              <a:t>Instructors:</a:t>
            </a:r>
          </a:p>
          <a:p>
            <a:pPr>
              <a:spcBef>
                <a:spcPts val="0"/>
              </a:spcBef>
            </a:pPr>
            <a:endParaRPr lang="en-US" dirty="0" smtClean="0"/>
          </a:p>
          <a:p>
            <a:pPr>
              <a:spcBef>
                <a:spcPts val="0"/>
              </a:spcBef>
            </a:pPr>
            <a:r>
              <a:rPr lang="en-US" dirty="0" smtClean="0"/>
              <a:t>If</a:t>
            </a:r>
            <a:r>
              <a:rPr lang="en-US" baseline="0" dirty="0" smtClean="0"/>
              <a:t> a number of your students have internet access in the classroom we like to use Discussion question #1 on Dominos pizza to discuss the differences between the 3 major perspectives. </a:t>
            </a:r>
          </a:p>
          <a:p>
            <a:pPr>
              <a:spcBef>
                <a:spcPts val="0"/>
              </a:spcBef>
            </a:pPr>
            <a:endParaRPr lang="en-US" baseline="0" dirty="0" smtClean="0"/>
          </a:p>
          <a:p>
            <a:pPr>
              <a:spcBef>
                <a:spcPts val="0"/>
              </a:spcBef>
            </a:pPr>
            <a:r>
              <a:rPr lang="en-US" baseline="0" dirty="0" smtClean="0"/>
              <a:t>Below is the discussion question and some comments on it from the IM. </a:t>
            </a:r>
          </a:p>
          <a:p>
            <a:pPr>
              <a:spcBef>
                <a:spcPts val="0"/>
              </a:spcBef>
            </a:pPr>
            <a:endParaRPr lang="en-US" baseline="0" dirty="0" smtClean="0"/>
          </a:p>
          <a:p>
            <a:r>
              <a:rPr lang="en-US" sz="1200" b="1" i="0" u="none" strike="noStrike" kern="1200" baseline="0" dirty="0" smtClean="0">
                <a:solidFill>
                  <a:schemeClr val="tx1"/>
                </a:solidFill>
                <a:latin typeface="Arial" pitchFamily="34" charset="0"/>
                <a:ea typeface="+mn-ea"/>
                <a:cs typeface="Arial" pitchFamily="34" charset="0"/>
              </a:rPr>
              <a:t>Domino’s Pizza has been in business for over 50 years old and claimed #1 Worldwide in Pizza Delivery in 2013. Visit the company’s business-related website (www.dominosbiz.com) and read the company profile under the “Investors”</a:t>
            </a:r>
          </a:p>
          <a:p>
            <a:r>
              <a:rPr lang="en-US" sz="1200" b="1" i="0" u="none" strike="noStrike" kern="1200" baseline="0" dirty="0" smtClean="0">
                <a:solidFill>
                  <a:schemeClr val="tx1"/>
                </a:solidFill>
                <a:latin typeface="Arial" pitchFamily="34" charset="0"/>
                <a:ea typeface="+mn-ea"/>
                <a:cs typeface="Arial" pitchFamily="34" charset="0"/>
              </a:rPr>
              <a:t>tab. Does the firm focus on the economic, accounting, or shareholder perspective in describing its competitive advantage in the profile?</a:t>
            </a:r>
          </a:p>
          <a:p>
            <a:r>
              <a:rPr lang="en-US" sz="1200" b="0" i="0" u="none" strike="noStrike" kern="1200" baseline="0" dirty="0" smtClean="0">
                <a:solidFill>
                  <a:schemeClr val="tx1"/>
                </a:solidFill>
                <a:latin typeface="Arial" pitchFamily="34" charset="0"/>
                <a:ea typeface="+mn-ea"/>
                <a:cs typeface="Arial" pitchFamily="34" charset="0"/>
              </a:rPr>
              <a:t>On the Domino’s Pizza company profile page, most of the focus is on economic value creation for the company and its customers. The site talks about all the products the company offers— from thin crust, deep dish, hand-tossed pizzas to bread sticks, cheesy bread, buffalo wings, sandwiches, pasta, and boneless chicken. The website mentions the 2009 reconfiguration of its hand-tossed pizza, which now has new sauce, cheese, and garlic-seasoned crust. This reinvention combined with the extensive menu drives the creation of economic value: profit for Domino’s and consumer surplus for the customer. Moreover, the company profile discusses the ways in which it has innovated within the pizza business: the </a:t>
            </a:r>
            <a:r>
              <a:rPr lang="en-US" sz="1200" b="0" i="0" u="none" strike="noStrike" kern="1200" baseline="0" dirty="0" err="1" smtClean="0">
                <a:solidFill>
                  <a:schemeClr val="tx1"/>
                </a:solidFill>
                <a:latin typeface="Arial" pitchFamily="34" charset="0"/>
                <a:ea typeface="+mn-ea"/>
                <a:cs typeface="Arial" pitchFamily="34" charset="0"/>
              </a:rPr>
              <a:t>heatwave</a:t>
            </a:r>
            <a:r>
              <a:rPr lang="en-US" sz="1200" b="0" i="0" u="none" strike="noStrike" kern="1200" baseline="0" dirty="0" smtClean="0">
                <a:solidFill>
                  <a:schemeClr val="tx1"/>
                </a:solidFill>
                <a:latin typeface="Arial" pitchFamily="34" charset="0"/>
                <a:ea typeface="+mn-ea"/>
                <a:cs typeface="Arial" pitchFamily="34" charset="0"/>
              </a:rPr>
              <a:t> hot bag, a better box, the </a:t>
            </a:r>
            <a:r>
              <a:rPr lang="en-US" sz="1200" b="0" i="0" u="none" strike="noStrike" kern="1200" baseline="0" dirty="0" err="1" smtClean="0">
                <a:solidFill>
                  <a:schemeClr val="tx1"/>
                </a:solidFill>
                <a:latin typeface="Arial" pitchFamily="34" charset="0"/>
                <a:ea typeface="+mn-ea"/>
                <a:cs typeface="Arial" pitchFamily="34" charset="0"/>
              </a:rPr>
              <a:t>spoodle</a:t>
            </a:r>
            <a:r>
              <a:rPr lang="en-US" sz="1200" b="0" i="0" u="none" strike="noStrike" kern="1200" baseline="0" dirty="0" smtClean="0">
                <a:solidFill>
                  <a:schemeClr val="tx1"/>
                </a:solidFill>
                <a:latin typeface="Arial" pitchFamily="34" charset="0"/>
                <a:ea typeface="+mn-ea"/>
                <a:cs typeface="Arial" pitchFamily="34" charset="0"/>
              </a:rPr>
              <a:t>, and pizza tracking and building tools through its online ordering. Domino’s is</a:t>
            </a:r>
          </a:p>
          <a:p>
            <a:r>
              <a:rPr lang="en-US" sz="1200" b="0" i="0" u="none" strike="noStrike" kern="1200" baseline="0" dirty="0" smtClean="0">
                <a:solidFill>
                  <a:schemeClr val="tx1"/>
                </a:solidFill>
                <a:latin typeface="Arial" pitchFamily="34" charset="0"/>
                <a:ea typeface="+mn-ea"/>
                <a:cs typeface="Arial" pitchFamily="34" charset="0"/>
              </a:rPr>
              <a:t>the only company that allows the customers to monitor their order through the Pizza Tracker. This tool is another example of Domino’s effort to increase its competitive advantage through the creation of economic value.</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17</a:t>
            </a:fld>
            <a:endParaRPr lang="en-US"/>
          </a:p>
        </p:txBody>
      </p:sp>
    </p:spTree>
    <p:extLst>
      <p:ext uri="{BB962C8B-B14F-4D97-AF65-F5344CB8AC3E}">
        <p14:creationId xmlns:p14="http://schemas.microsoft.com/office/powerpoint/2010/main" val="276685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the economic value perspective of competitive advantage (LO 5-3). </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The PC example in the text should resonate well with students, since it represents a significant purchase for them in which they likely consider competing brands with different positioning. We use some of the class time to highlight the differences between consumer surplus and producer surplus. Also, in a foreshadowing of Chapter 6 (business-level strategies), we note</a:t>
            </a:r>
          </a:p>
          <a:p>
            <a:r>
              <a:rPr lang="en-US" sz="1200" b="0" i="0" u="none" strike="noStrike" kern="1200" baseline="0" dirty="0" smtClean="0">
                <a:solidFill>
                  <a:schemeClr val="tx1"/>
                </a:solidFill>
                <a:latin typeface="Arial" pitchFamily="34" charset="0"/>
                <a:ea typeface="+mn-ea"/>
                <a:cs typeface="Arial" pitchFamily="34" charset="0"/>
              </a:rPr>
              <a:t>firms have the ability to adjust the price within the economic value created space (V-C). </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18</a:t>
            </a:fld>
            <a:endParaRPr lang="en-US"/>
          </a:p>
        </p:txBody>
      </p:sp>
    </p:spTree>
    <p:extLst>
      <p:ext uri="{BB962C8B-B14F-4D97-AF65-F5344CB8AC3E}">
        <p14:creationId xmlns:p14="http://schemas.microsoft.com/office/powerpoint/2010/main" val="163320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r>
              <a:rPr lang="en-US" dirty="0" smtClean="0"/>
              <a:t>Instructors:</a:t>
            </a:r>
          </a:p>
          <a:p>
            <a:pPr>
              <a:spcBef>
                <a:spcPts val="0"/>
              </a:spcBef>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u="none" strike="noStrike" kern="1200" baseline="0" dirty="0" smtClean="0">
                <a:solidFill>
                  <a:schemeClr val="tx1"/>
                </a:solidFill>
                <a:latin typeface="Arial" pitchFamily="34" charset="0"/>
                <a:ea typeface="+mn-ea"/>
                <a:cs typeface="Arial" pitchFamily="34" charset="0"/>
              </a:rPr>
              <a:t>In discussing economic value creation, we sometimes refer to these as the “VPCs” to highlight the key components in a way to help students remember the material.</a:t>
            </a:r>
            <a:endParaRPr lang="en-US" dirty="0" smtClean="0"/>
          </a:p>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21</a:t>
            </a:fld>
            <a:endParaRPr lang="en-US"/>
          </a:p>
        </p:txBody>
      </p:sp>
    </p:spTree>
    <p:extLst>
      <p:ext uri="{BB962C8B-B14F-4D97-AF65-F5344CB8AC3E}">
        <p14:creationId xmlns:p14="http://schemas.microsoft.com/office/powerpoint/2010/main" val="2462818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smtClean="0"/>
              <a:t>Instructors:</a:t>
            </a:r>
          </a:p>
          <a:p>
            <a:pPr>
              <a:spcBef>
                <a:spcPts val="0"/>
              </a:spcBef>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u="none" strike="noStrike" kern="1200" baseline="0" dirty="0" smtClean="0">
                <a:solidFill>
                  <a:schemeClr val="tx1"/>
                </a:solidFill>
                <a:latin typeface="Arial" pitchFamily="34" charset="0"/>
                <a:ea typeface="+mn-ea"/>
                <a:cs typeface="Arial" pitchFamily="34" charset="0"/>
              </a:rPr>
              <a:t>In discussing economic value creation, we sometimes refer to these as the “VPCs” to highlight the key components in a way to help students remember the material.</a:t>
            </a:r>
            <a:endParaRPr lang="en-US"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22</a:t>
            </a:fld>
            <a:endParaRPr lang="en-US"/>
          </a:p>
        </p:txBody>
      </p:sp>
    </p:spTree>
    <p:extLst>
      <p:ext uri="{BB962C8B-B14F-4D97-AF65-F5344CB8AC3E}">
        <p14:creationId xmlns:p14="http://schemas.microsoft.com/office/powerpoint/2010/main" val="3005668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This foreshadows Chapter 6 (business-level strategies), as we note firms have the ability to adjust the price within the economic value created space (V-C).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23</a:t>
            </a:fld>
            <a:endParaRPr lang="en-US"/>
          </a:p>
        </p:txBody>
      </p:sp>
    </p:spTree>
    <p:extLst>
      <p:ext uri="{BB962C8B-B14F-4D97-AF65-F5344CB8AC3E}">
        <p14:creationId xmlns:p14="http://schemas.microsoft.com/office/powerpoint/2010/main" val="1297146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r>
              <a:rPr lang="en-US" dirty="0" smtClean="0"/>
              <a:t>We</a:t>
            </a:r>
            <a:r>
              <a:rPr lang="en-US" baseline="0" dirty="0" smtClean="0"/>
              <a:t> find students often don’t really understand the opportunity costs logic until they have worked through an example. </a:t>
            </a:r>
          </a:p>
          <a:p>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The bistro entrepreneur faces two types of opportunity costs: (1) forgone wages she could be earning if she was employed elsewhere and (2) the cost of capital she invested in her bistro, which could instead be invested in, say, the stock market or U.S Treasury bonds. At the end of the year, the bistro entrepreneur considers her business over the last 12 months. She</a:t>
            </a:r>
          </a:p>
          <a:p>
            <a:r>
              <a:rPr lang="en-US" sz="1200" b="0" i="0" u="none" strike="noStrike" kern="1200" baseline="0" dirty="0" smtClean="0">
                <a:solidFill>
                  <a:schemeClr val="tx1"/>
                </a:solidFill>
                <a:latin typeface="Arial" pitchFamily="34" charset="0"/>
                <a:ea typeface="+mn-ea"/>
                <a:cs typeface="Arial" pitchFamily="34" charset="0"/>
              </a:rPr>
              <a:t>made an </a:t>
            </a:r>
            <a:r>
              <a:rPr lang="en-US" sz="1200" b="0" i="1" u="none" strike="noStrike" kern="1200" baseline="0" dirty="0" smtClean="0">
                <a:solidFill>
                  <a:schemeClr val="tx1"/>
                </a:solidFill>
                <a:latin typeface="Arial" pitchFamily="34" charset="0"/>
                <a:ea typeface="+mn-ea"/>
                <a:cs typeface="Arial" pitchFamily="34" charset="0"/>
              </a:rPr>
              <a:t>accounting profit </a:t>
            </a:r>
            <a:r>
              <a:rPr lang="en-US" sz="1200" b="0" i="0" u="none" strike="noStrike" kern="1200" baseline="0" dirty="0" smtClean="0">
                <a:solidFill>
                  <a:schemeClr val="tx1"/>
                </a:solidFill>
                <a:latin typeface="Arial" pitchFamily="34" charset="0"/>
                <a:ea typeface="+mn-ea"/>
                <a:cs typeface="Arial" pitchFamily="34" charset="0"/>
              </a:rPr>
              <a:t>of $60,000, calculated as total revenues minus expenses (which include all historical costs but not opportunity costs). But she also realizes she has forgone $40,000 in salary she could have earned at another firm. In addition, she knows she could have earned $25,000 in interest if she had bought U.S. Treasury bills with a 5 percent return instead of investing $500,000 in her business. The opportunity cost of operating the bistro was $65,000 ($40,000 + $25,000). Therefore, when considering all costs, including opportunity costs, she actually experienced an economic loss of $5,000 ($60,000 – $65,000).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She should stay in business only if she values her independence more than $5,000 or thinks</a:t>
            </a:r>
          </a:p>
          <a:p>
            <a:r>
              <a:rPr lang="en-US" sz="1200" b="0" i="0" u="none" strike="noStrike" kern="1200" baseline="0" dirty="0" smtClean="0">
                <a:solidFill>
                  <a:schemeClr val="tx1"/>
                </a:solidFill>
                <a:latin typeface="Arial" pitchFamily="34" charset="0"/>
                <a:ea typeface="+mn-ea"/>
                <a:cs typeface="Arial" pitchFamily="34" charset="0"/>
              </a:rPr>
              <a:t>business will be better next year.</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24</a:t>
            </a:fld>
            <a:endParaRPr lang="en-US"/>
          </a:p>
        </p:txBody>
      </p:sp>
    </p:spTree>
    <p:extLst>
      <p:ext uri="{BB962C8B-B14F-4D97-AF65-F5344CB8AC3E}">
        <p14:creationId xmlns:p14="http://schemas.microsoft.com/office/powerpoint/2010/main" val="121554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pitchFamily="34" charset="0"/>
                <a:cs typeface="Arial" pitchFamily="34" charset="0"/>
              </a:rPr>
              <a:t>Instructors: </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This case is designed</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to provide material enabling</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students to measure and</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compare firm performance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and competitive advantage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between Apple and</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Blackberry. The case builds</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on and extends the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Chapter 1 Case on Apple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by specifically measuring</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Apple’s competitive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advantage relative to</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Blackberry as of the end of 2012. </a:t>
            </a:r>
          </a:p>
          <a:p>
            <a:endParaRPr lang="en-US" sz="1200"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4</a:t>
            </a:fld>
            <a:endParaRPr lang="en-US"/>
          </a:p>
        </p:txBody>
      </p:sp>
    </p:spTree>
    <p:extLst>
      <p:ext uri="{BB962C8B-B14F-4D97-AF65-F5344CB8AC3E}">
        <p14:creationId xmlns:p14="http://schemas.microsoft.com/office/powerpoint/2010/main" val="1637012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25</a:t>
            </a:fld>
            <a:endParaRPr lang="en-US"/>
          </a:p>
        </p:txBody>
      </p:sp>
    </p:spTree>
    <p:extLst>
      <p:ext uri="{BB962C8B-B14F-4D97-AF65-F5344CB8AC3E}">
        <p14:creationId xmlns:p14="http://schemas.microsoft.com/office/powerpoint/2010/main" val="4176488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 </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Now we move to the first of two frameworks that strive for a more complete picture of firm performance and thus competitive advantage. The balanced scorecard brings together internal and external measures in attempts to balance financial and strategic goals.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As discussed in the chapter, a balanced scorecard views the performance of an organization through four lenses: customer, innovation and learning, internal business, and financial. According to surveys from Bain &amp; Company (a consulting firm), in recent years about 60 percent of firms in both public and private sectors have used a balanced scorecard for performance measures. (See </a:t>
            </a:r>
            <a:r>
              <a:rPr lang="en-US" sz="1200" b="0" i="1" u="none" strike="noStrike" kern="1200" baseline="0" dirty="0" smtClean="0">
                <a:solidFill>
                  <a:schemeClr val="tx1"/>
                </a:solidFill>
                <a:latin typeface="Arial" pitchFamily="34" charset="0"/>
                <a:ea typeface="+mn-ea"/>
                <a:cs typeface="Arial" pitchFamily="34" charset="0"/>
              </a:rPr>
              <a:t>http://www.thepalladiumgroup.com </a:t>
            </a:r>
            <a:r>
              <a:rPr lang="en-US" sz="1200" b="0" i="0" u="none" strike="noStrike" kern="1200" baseline="0" dirty="0" smtClean="0">
                <a:solidFill>
                  <a:schemeClr val="tx1"/>
                </a:solidFill>
                <a:latin typeface="Arial" pitchFamily="34" charset="0"/>
                <a:ea typeface="+mn-ea"/>
                <a:cs typeface="Arial" pitchFamily="34" charset="0"/>
              </a:rPr>
              <a:t>for examples.) </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26</a:t>
            </a:fld>
            <a:endParaRPr lang="en-US"/>
          </a:p>
        </p:txBody>
      </p:sp>
    </p:spTree>
    <p:extLst>
      <p:ext uri="{BB962C8B-B14F-4D97-AF65-F5344CB8AC3E}">
        <p14:creationId xmlns:p14="http://schemas.microsoft.com/office/powerpoint/2010/main" val="3724463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b="0" dirty="0" smtClean="0"/>
              <a:t>Instructors:</a:t>
            </a:r>
          </a:p>
          <a:p>
            <a:endParaRPr lang="en-US" b="0" dirty="0" smtClean="0"/>
          </a:p>
          <a:p>
            <a:r>
              <a:rPr lang="en-US" b="0" dirty="0" smtClean="0"/>
              <a:t>At the end of the chapter is a small group exercise that we have found engages the students because it</a:t>
            </a:r>
            <a:r>
              <a:rPr lang="en-US" b="0" baseline="0" dirty="0" smtClean="0"/>
              <a:t> makes the perspectives here more personal. </a:t>
            </a:r>
          </a:p>
          <a:p>
            <a:endParaRPr lang="en-US" b="0" dirty="0" smtClean="0"/>
          </a:p>
          <a:p>
            <a:r>
              <a:rPr lang="en-US" sz="1200" b="0" i="0" u="none" strike="noStrike" kern="1200" baseline="0" dirty="0" smtClean="0">
                <a:solidFill>
                  <a:schemeClr val="tx1"/>
                </a:solidFill>
                <a:latin typeface="Arial" pitchFamily="34" charset="0"/>
                <a:ea typeface="+mn-ea"/>
                <a:cs typeface="Arial" pitchFamily="34" charset="0"/>
              </a:rPr>
              <a:t>With your group, create a balanced scorecard for the business school at your university. You might start by looking at your school’s web page for a mission or vision statement. Then divide up the four perspectives among the team members to develop some key elements for each one. It may be helpful to remember the four key balanced-scorecard questions from the chapter (see Exhibit 5.8): </a:t>
            </a:r>
            <a:endParaRPr lang="en-US" b="0"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28</a:t>
            </a:fld>
            <a:endParaRPr lang="en-US"/>
          </a:p>
        </p:txBody>
      </p:sp>
    </p:spTree>
    <p:extLst>
      <p:ext uri="{BB962C8B-B14F-4D97-AF65-F5344CB8AC3E}">
        <p14:creationId xmlns:p14="http://schemas.microsoft.com/office/powerpoint/2010/main" val="164386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We devote substantial space to the benefits and drawbacks of this approach since it is widely used, at least in part, in many business settings. </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29</a:t>
            </a:fld>
            <a:endParaRPr lang="en-US"/>
          </a:p>
        </p:txBody>
      </p:sp>
    </p:spTree>
    <p:extLst>
      <p:ext uri="{BB962C8B-B14F-4D97-AF65-F5344CB8AC3E}">
        <p14:creationId xmlns:p14="http://schemas.microsoft.com/office/powerpoint/2010/main" val="210057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sz="1200" dirty="0" smtClean="0">
                <a:latin typeface="Arial" pitchFamily="34" charset="0"/>
                <a:cs typeface="Arial" pitchFamily="34" charset="0"/>
              </a:rPr>
              <a:t>Instructors: </a:t>
            </a:r>
          </a:p>
          <a:p>
            <a:endParaRPr lang="en-US" sz="1200"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The second integrative framework is the triple bottom line. This approach does not have the widespread appeal of the balanced scorecard, but there are signs that organizations are increasingly asked to address these “triple concerns.”</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Students will sometimes have strong views for or against a triple-bottom-line approach. Some will think the firm should stick to the financials, while others will want the firms to push for more progress in the social and ecological areas.</a:t>
            </a:r>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30</a:t>
            </a:fld>
            <a:endParaRPr lang="en-US"/>
          </a:p>
        </p:txBody>
      </p:sp>
    </p:spTree>
    <p:extLst>
      <p:ext uri="{BB962C8B-B14F-4D97-AF65-F5344CB8AC3E}">
        <p14:creationId xmlns:p14="http://schemas.microsoft.com/office/powerpoint/2010/main" val="3044819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video exercise on this section of the textbook. It builds student confidence on the triple bottom line perspective (LO 5-5). </a:t>
            </a: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31</a:t>
            </a:fld>
            <a:endParaRPr lang="en-US"/>
          </a:p>
        </p:txBody>
      </p:sp>
    </p:spTree>
    <p:extLst>
      <p:ext uri="{BB962C8B-B14F-4D97-AF65-F5344CB8AC3E}">
        <p14:creationId xmlns:p14="http://schemas.microsoft.com/office/powerpoint/2010/main" val="870678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dirty="0" smtClean="0">
                <a:latin typeface="Arial" pitchFamily="34" charset="0"/>
                <a:cs typeface="Arial" pitchFamily="34" charset="0"/>
              </a:rPr>
              <a:t>Instructors:</a:t>
            </a:r>
          </a:p>
          <a:p>
            <a:pPr>
              <a:spcBef>
                <a:spcPts val="0"/>
              </a:spcBef>
            </a:pPr>
            <a:endParaRPr lang="en-US" sz="1100"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This highlight discusses how a business-to-business firm in the carpet industry has made dramatic changes in the way it approaches the consumption of petroleum-based materials and energy.</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One comment we hear from students a fair amount is that firms are only moving to consider social and ecological matters due to </a:t>
            </a:r>
            <a:r>
              <a:rPr lang="en-US" sz="1200" b="1" i="0" u="none" strike="noStrike" kern="1200" baseline="0" dirty="0" smtClean="0">
                <a:solidFill>
                  <a:schemeClr val="tx1"/>
                </a:solidFill>
                <a:latin typeface="Arial" pitchFamily="34" charset="0"/>
                <a:ea typeface="+mn-ea"/>
                <a:cs typeface="Arial" pitchFamily="34" charset="0"/>
              </a:rPr>
              <a:t>consumer pressures</a:t>
            </a:r>
            <a:r>
              <a:rPr lang="en-US" sz="1200" b="0" i="0" u="none" strike="noStrike" kern="1200" baseline="0" dirty="0" smtClean="0">
                <a:solidFill>
                  <a:schemeClr val="tx1"/>
                </a:solidFill>
                <a:latin typeface="Arial" pitchFamily="34" charset="0"/>
                <a:ea typeface="+mn-ea"/>
                <a:cs typeface="Arial" pitchFamily="34" charset="0"/>
              </a:rPr>
              <a:t>. While it is undeniable that some firms will have major press announcements around relatively small accomplishments in this area, other firms are really dramatically changing their business practices. We selected Interface, Inc. as the firm to highlight here for several reasons. One was that, as a business-to business firm (that most students have never heard of), it is not incentivized to produce big corporate events to build an ecologically sound reputation in the mind of the consumer.</a:t>
            </a:r>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32</a:t>
            </a:fld>
            <a:endParaRPr lang="en-US" dirty="0"/>
          </a:p>
        </p:txBody>
      </p:sp>
    </p:spTree>
    <p:extLst>
      <p:ext uri="{BB962C8B-B14F-4D97-AF65-F5344CB8AC3E}">
        <p14:creationId xmlns:p14="http://schemas.microsoft.com/office/powerpoint/2010/main" val="240192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sz="1200" b="0" dirty="0" smtClean="0">
                <a:latin typeface="Arial" pitchFamily="34" charset="0"/>
                <a:cs typeface="Arial" pitchFamily="34" charset="0"/>
              </a:rPr>
              <a:t>Instructors:</a:t>
            </a:r>
          </a:p>
          <a:p>
            <a:endParaRPr lang="en-US" sz="1200" b="1"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Ask students to share how a firm’s sustainability practices influence their behaviors as consumers. In other words, based on a sample size of one, how closely overlapped are environmental sustainability, societal impacts, and profits in fast-moving consumer goods industries? </a:t>
            </a:r>
          </a:p>
          <a:p>
            <a:r>
              <a:rPr lang="en-US" sz="1200" b="0" i="0" u="none" strike="noStrike" kern="1200" baseline="0" dirty="0" smtClean="0">
                <a:solidFill>
                  <a:schemeClr val="tx1"/>
                </a:solidFill>
                <a:latin typeface="Arial" pitchFamily="34" charset="0"/>
                <a:ea typeface="+mn-ea"/>
                <a:cs typeface="Arial" pitchFamily="34" charset="0"/>
              </a:rPr>
              <a:t>Referring back to Chapter Case 2, in deciding whether to buy </a:t>
            </a:r>
            <a:r>
              <a:rPr lang="en-US" sz="1200" b="1" i="0" u="none" strike="noStrike" kern="1200" baseline="0" dirty="0" smtClean="0">
                <a:solidFill>
                  <a:schemeClr val="tx1"/>
                </a:solidFill>
                <a:latin typeface="Arial" pitchFamily="34" charset="0"/>
                <a:ea typeface="+mn-ea"/>
                <a:cs typeface="Arial" pitchFamily="34" charset="0"/>
              </a:rPr>
              <a:t>Coke</a:t>
            </a:r>
            <a:r>
              <a:rPr lang="en-US" sz="1200" b="0" i="0" u="none" strike="noStrike" kern="1200" baseline="0" dirty="0" smtClean="0">
                <a:solidFill>
                  <a:schemeClr val="tx1"/>
                </a:solidFill>
                <a:latin typeface="Arial" pitchFamily="34" charset="0"/>
                <a:ea typeface="+mn-ea"/>
                <a:cs typeface="Arial" pitchFamily="34" charset="0"/>
              </a:rPr>
              <a:t> beverages or </a:t>
            </a:r>
            <a:r>
              <a:rPr lang="en-US" sz="1200" b="1" i="0" u="none" strike="noStrike" kern="1200" baseline="0" dirty="0" smtClean="0">
                <a:solidFill>
                  <a:schemeClr val="tx1"/>
                </a:solidFill>
                <a:latin typeface="Arial" pitchFamily="34" charset="0"/>
                <a:ea typeface="+mn-ea"/>
                <a:cs typeface="Arial" pitchFamily="34" charset="0"/>
              </a:rPr>
              <a:t>Pepsi</a:t>
            </a:r>
            <a:r>
              <a:rPr lang="en-US" sz="1200" b="0" i="0" u="none" strike="noStrike" kern="1200" baseline="0" dirty="0" smtClean="0">
                <a:solidFill>
                  <a:schemeClr val="tx1"/>
                </a:solidFill>
                <a:latin typeface="Arial" pitchFamily="34" charset="0"/>
                <a:ea typeface="+mn-ea"/>
                <a:cs typeface="Arial" pitchFamily="34" charset="0"/>
              </a:rPr>
              <a:t> beverages at the grocery store, how much do they consider the amount of recycled materials used in the packaging for each firm or the extent to which the firm donates money to social causes?</a:t>
            </a:r>
          </a:p>
          <a:p>
            <a:r>
              <a:rPr lang="en-US" sz="1200" b="0" i="0" u="none" strike="noStrike" kern="1200" baseline="0" dirty="0" smtClean="0">
                <a:solidFill>
                  <a:schemeClr val="tx1"/>
                </a:solidFill>
                <a:latin typeface="Arial" pitchFamily="34" charset="0"/>
                <a:ea typeface="+mn-ea"/>
                <a:cs typeface="Arial" pitchFamily="34" charset="0"/>
              </a:rPr>
              <a:t>If you have a Starbucks near campus, did any students begin buying more coffee there when the firm switched to recyclable cups?</a:t>
            </a:r>
            <a:endParaRPr lang="en-US" sz="1200" b="1"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33</a:t>
            </a:fld>
            <a:endParaRPr lang="en-US"/>
          </a:p>
        </p:txBody>
      </p:sp>
    </p:spTree>
    <p:extLst>
      <p:ext uri="{BB962C8B-B14F-4D97-AF65-F5344CB8AC3E}">
        <p14:creationId xmlns:p14="http://schemas.microsoft.com/office/powerpoint/2010/main" val="97804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 brief case analysis exercise on this section of the textbook. It builds student confidence on the use of different types of business models (LO 5-6). </a:t>
            </a: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34</a:t>
            </a:fld>
            <a:endParaRPr lang="en-US"/>
          </a:p>
        </p:txBody>
      </p:sp>
    </p:spTree>
    <p:extLst>
      <p:ext uri="{BB962C8B-B14F-4D97-AF65-F5344CB8AC3E}">
        <p14:creationId xmlns:p14="http://schemas.microsoft.com/office/powerpoint/2010/main" val="2346897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ctr">
              <a:spcBef>
                <a:spcPts val="0"/>
              </a:spcBef>
            </a:pPr>
            <a:r>
              <a:rPr lang="en-US" sz="1100" b="0" dirty="0" smtClean="0">
                <a:latin typeface="Arial" pitchFamily="34" charset="0"/>
                <a:cs typeface="Arial" pitchFamily="34" charset="0"/>
              </a:rPr>
              <a:t>Instructors: </a:t>
            </a:r>
          </a:p>
          <a:p>
            <a:pPr fontAlgn="ctr">
              <a:spcBef>
                <a:spcPts val="0"/>
              </a:spcBef>
            </a:pPr>
            <a:endParaRPr lang="en-US" sz="1100" b="0" dirty="0" smtClean="0">
              <a:latin typeface="Arial" pitchFamily="34" charset="0"/>
              <a:cs typeface="Arial" pitchFamily="34" charset="0"/>
            </a:endParaRPr>
          </a:p>
          <a:p>
            <a:pPr fontAlgn="ctr">
              <a:spcBef>
                <a:spcPts val="0"/>
              </a:spcBef>
            </a:pPr>
            <a:r>
              <a:rPr lang="en-US" sz="1100" b="0" dirty="0" smtClean="0">
                <a:latin typeface="Arial" pitchFamily="34" charset="0"/>
                <a:cs typeface="Arial" pitchFamily="34" charset="0"/>
              </a:rPr>
              <a:t>This highlight illustrates </a:t>
            </a:r>
            <a:r>
              <a:rPr lang="en-US" sz="1100" dirty="0" smtClean="0">
                <a:latin typeface="Arial" pitchFamily="34" charset="0"/>
                <a:cs typeface="Arial" pitchFamily="34" charset="0"/>
              </a:rPr>
              <a:t>business model innovation: How the online startup </a:t>
            </a:r>
            <a:r>
              <a:rPr lang="en-US" sz="1100" dirty="0" err="1" smtClean="0">
                <a:latin typeface="Arial" pitchFamily="34" charset="0"/>
                <a:cs typeface="Arial" pitchFamily="34" charset="0"/>
              </a:rPr>
              <a:t>Threadless</a:t>
            </a:r>
            <a:r>
              <a:rPr lang="en-US" sz="1100" dirty="0" smtClean="0">
                <a:latin typeface="Arial" pitchFamily="34" charset="0"/>
                <a:cs typeface="Arial" pitchFamily="34" charset="0"/>
              </a:rPr>
              <a:t> uses the Internet to craft a new business model. </a:t>
            </a:r>
          </a:p>
          <a:p>
            <a:pPr fontAlgn="ctr">
              <a:spcBef>
                <a:spcPts val="0"/>
              </a:spcBef>
            </a:pPr>
            <a:endParaRPr lang="en-US" sz="1100" dirty="0" smtClean="0">
              <a:latin typeface="Arial" pitchFamily="34" charset="0"/>
              <a:cs typeface="Arial" pitchFamily="34" charset="0"/>
            </a:endParaRPr>
          </a:p>
          <a:p>
            <a:pPr fontAlgn="ctr">
              <a:spcBef>
                <a:spcPts val="0"/>
              </a:spcBef>
            </a:pPr>
            <a:r>
              <a:rPr lang="en-US" sz="1100" dirty="0" smtClean="0">
                <a:latin typeface="Arial" pitchFamily="34" charset="0"/>
                <a:cs typeface="Arial" pitchFamily="34" charset="0"/>
              </a:rPr>
              <a:t>Discussion</a:t>
            </a:r>
            <a:r>
              <a:rPr lang="en-US" sz="1100" baseline="0" dirty="0" smtClean="0">
                <a:latin typeface="Arial" pitchFamily="34" charset="0"/>
                <a:cs typeface="Arial" pitchFamily="34" charset="0"/>
              </a:rPr>
              <a:t> Question 4 from the end of chapter material discusses an interesting partnership for </a:t>
            </a:r>
            <a:r>
              <a:rPr lang="en-US" sz="1100" baseline="0" dirty="0" err="1" smtClean="0">
                <a:latin typeface="Arial" pitchFamily="34" charset="0"/>
                <a:cs typeface="Arial" pitchFamily="34" charset="0"/>
              </a:rPr>
              <a:t>Threadless</a:t>
            </a:r>
            <a:r>
              <a:rPr lang="en-US" sz="1100" baseline="0" dirty="0" smtClean="0">
                <a:latin typeface="Arial" pitchFamily="34" charset="0"/>
                <a:cs typeface="Arial" pitchFamily="34" charset="0"/>
              </a:rPr>
              <a:t>. </a:t>
            </a:r>
            <a:endParaRPr lang="en-US" sz="1100" dirty="0" smtClean="0">
              <a:latin typeface="Arial" pitchFamily="34" charset="0"/>
              <a:cs typeface="Arial" pitchFamily="34" charset="0"/>
            </a:endParaRPr>
          </a:p>
          <a:p>
            <a:pPr fontAlgn="ctr">
              <a:spcBef>
                <a:spcPts val="0"/>
              </a:spcBef>
            </a:pPr>
            <a:endParaRPr lang="en-US" sz="1100" dirty="0" smtClean="0">
              <a:latin typeface="Arial" pitchFamily="34" charset="0"/>
              <a:cs typeface="Arial" pitchFamily="34" charset="0"/>
            </a:endParaRPr>
          </a:p>
          <a:p>
            <a:r>
              <a:rPr lang="en-US" sz="1200" b="1" i="0" u="none" strike="noStrike" kern="1200" baseline="0" dirty="0" smtClean="0">
                <a:solidFill>
                  <a:schemeClr val="tx1"/>
                </a:solidFill>
                <a:latin typeface="Arial" pitchFamily="34" charset="0"/>
                <a:ea typeface="+mn-ea"/>
                <a:cs typeface="Arial" pitchFamily="34" charset="0"/>
              </a:rPr>
              <a:t>In the spring of 2013, Disney and Pixar Animation announced an expansion of its partnership with </a:t>
            </a:r>
            <a:r>
              <a:rPr lang="en-US" sz="1200" b="1" i="0" u="none" strike="noStrike" kern="1200" baseline="0" dirty="0" err="1" smtClean="0">
                <a:solidFill>
                  <a:schemeClr val="tx1"/>
                </a:solidFill>
                <a:latin typeface="Arial" pitchFamily="34" charset="0"/>
                <a:ea typeface="+mn-ea"/>
                <a:cs typeface="Arial" pitchFamily="34" charset="0"/>
              </a:rPr>
              <a:t>Threadless</a:t>
            </a:r>
            <a:r>
              <a:rPr lang="en-US" sz="1200" b="1" i="0" u="none" strike="noStrike" kern="1200" baseline="0" dirty="0" smtClean="0">
                <a:solidFill>
                  <a:schemeClr val="tx1"/>
                </a:solidFill>
                <a:latin typeface="Arial" pitchFamily="34" charset="0"/>
                <a:ea typeface="+mn-ea"/>
                <a:cs typeface="Arial" pitchFamily="34" charset="0"/>
              </a:rPr>
              <a:t>. Previous successes have been shirts for Disney villains, </a:t>
            </a:r>
            <a:r>
              <a:rPr lang="en-US" sz="1200" b="1" i="1" u="none" strike="noStrike" kern="1200" baseline="0" dirty="0" smtClean="0">
                <a:solidFill>
                  <a:schemeClr val="tx1"/>
                </a:solidFill>
                <a:latin typeface="Arial" pitchFamily="34" charset="0"/>
                <a:ea typeface="+mn-ea"/>
                <a:cs typeface="Arial" pitchFamily="34" charset="0"/>
              </a:rPr>
              <a:t>Toy Story, </a:t>
            </a:r>
            <a:r>
              <a:rPr lang="en-US" sz="1200" b="1" i="0" u="none" strike="noStrike" kern="1200" baseline="0" dirty="0" smtClean="0">
                <a:solidFill>
                  <a:schemeClr val="tx1"/>
                </a:solidFill>
                <a:latin typeface="Arial" pitchFamily="34" charset="0"/>
                <a:ea typeface="+mn-ea"/>
                <a:cs typeface="Arial" pitchFamily="34" charset="0"/>
              </a:rPr>
              <a:t>and the Muppets, made from designs based on winning submissions of an art contest. The current launch is for T-shirts designed to coincide with the summer 2013 sequel of </a:t>
            </a:r>
            <a:r>
              <a:rPr lang="en-US" sz="1200" b="1" i="1" u="none" strike="noStrike" kern="1200" baseline="0" dirty="0" smtClean="0">
                <a:solidFill>
                  <a:schemeClr val="tx1"/>
                </a:solidFill>
                <a:latin typeface="Arial" pitchFamily="34" charset="0"/>
                <a:ea typeface="+mn-ea"/>
                <a:cs typeface="Arial" pitchFamily="34" charset="0"/>
              </a:rPr>
              <a:t>Monsters University </a:t>
            </a:r>
            <a:r>
              <a:rPr lang="en-US" sz="1200" b="1" i="0" u="none" strike="noStrike" kern="1200" baseline="0" dirty="0" smtClean="0">
                <a:solidFill>
                  <a:schemeClr val="tx1"/>
                </a:solidFill>
                <a:latin typeface="Arial" pitchFamily="34" charset="0"/>
                <a:ea typeface="+mn-ea"/>
                <a:cs typeface="Arial" pitchFamily="34" charset="0"/>
              </a:rPr>
              <a:t>by Disney and Pixar Animation. The designs were chosen from 487 submissions by artists around the world. With Disney’s long history of expertise in designing clothing to coincide with movie launches, why do you think the company has decided to partner with </a:t>
            </a:r>
            <a:r>
              <a:rPr lang="en-US" sz="1200" b="1" i="0" u="none" strike="noStrike" kern="1200" baseline="0" dirty="0" err="1" smtClean="0">
                <a:solidFill>
                  <a:schemeClr val="tx1"/>
                </a:solidFill>
                <a:latin typeface="Arial" pitchFamily="34" charset="0"/>
                <a:ea typeface="+mn-ea"/>
                <a:cs typeface="Arial" pitchFamily="34" charset="0"/>
              </a:rPr>
              <a:t>Threadless</a:t>
            </a:r>
            <a:r>
              <a:rPr lang="en-US" sz="1200" b="1" i="0" u="none" strike="noStrike" kern="1200" baseline="0" dirty="0" smtClean="0">
                <a:solidFill>
                  <a:schemeClr val="tx1"/>
                </a:solidFill>
                <a:latin typeface="Arial" pitchFamily="34" charset="0"/>
                <a:ea typeface="+mn-ea"/>
                <a:cs typeface="Arial" pitchFamily="34" charset="0"/>
              </a:rPr>
              <a:t>? How does this help Disney build competitive advantage? What other firms use this crowdsourcing technique? Where else might this type of business model show up in the future?</a:t>
            </a:r>
          </a:p>
          <a:p>
            <a:endParaRPr lang="en-US" sz="1200" b="1" i="0" u="none" strike="noStrike" kern="1200" baseline="0" dirty="0" smtClean="0">
              <a:solidFill>
                <a:schemeClr val="tx1"/>
              </a:solidFill>
              <a:latin typeface="Arial" pitchFamily="34" charset="0"/>
              <a:ea typeface="+mn-ea"/>
              <a:cs typeface="Arial" pitchFamily="34" charset="0"/>
            </a:endParaRPr>
          </a:p>
          <a:p>
            <a:r>
              <a:rPr lang="en-US" sz="1100" dirty="0" smtClean="0">
                <a:latin typeface="Arial" pitchFamily="34" charset="0"/>
                <a:cs typeface="Arial" pitchFamily="34" charset="0"/>
              </a:rPr>
              <a:t>Suggestions from the IM: </a:t>
            </a:r>
          </a:p>
          <a:p>
            <a:r>
              <a:rPr lang="en-US" sz="1200" b="0" i="0" u="none" strike="noStrike" kern="1200" baseline="0" dirty="0" smtClean="0">
                <a:solidFill>
                  <a:schemeClr val="tx1"/>
                </a:solidFill>
                <a:latin typeface="Arial" pitchFamily="34" charset="0"/>
                <a:ea typeface="+mn-ea"/>
                <a:cs typeface="Arial" pitchFamily="34" charset="0"/>
              </a:rPr>
              <a:t>Disney has skills in both licensing and in creatively promoting movies to their target audiences. Crowdsourcing with </a:t>
            </a:r>
            <a:r>
              <a:rPr lang="en-US" sz="1200" b="0" i="0" u="none" strike="noStrike" kern="1200" baseline="0" dirty="0" err="1" smtClean="0">
                <a:solidFill>
                  <a:schemeClr val="tx1"/>
                </a:solidFill>
                <a:latin typeface="Arial" pitchFamily="34" charset="0"/>
                <a:ea typeface="+mn-ea"/>
                <a:cs typeface="Arial" pitchFamily="34" charset="0"/>
              </a:rPr>
              <a:t>Threadless</a:t>
            </a:r>
            <a:r>
              <a:rPr lang="en-US" sz="1200" b="0" i="0" u="none" strike="noStrike" kern="1200" baseline="0" dirty="0" smtClean="0">
                <a:solidFill>
                  <a:schemeClr val="tx1"/>
                </a:solidFill>
                <a:latin typeface="Arial" pitchFamily="34" charset="0"/>
                <a:ea typeface="+mn-ea"/>
                <a:cs typeface="Arial" pitchFamily="34" charset="0"/>
              </a:rPr>
              <a:t> enables them to leverage both competencies and engage a young demographic with their movies and characters. Crowdsourcing is becoming more and more popular and widely accepted. A well known example is Wikipedia, which has become a giant </a:t>
            </a:r>
            <a:r>
              <a:rPr lang="en-US" sz="1200" b="0" i="0" u="none" strike="noStrike" kern="1200" baseline="0" dirty="0" err="1" smtClean="0">
                <a:solidFill>
                  <a:schemeClr val="tx1"/>
                </a:solidFill>
                <a:latin typeface="Arial" pitchFamily="34" charset="0"/>
                <a:ea typeface="+mn-ea"/>
                <a:cs typeface="Arial" pitchFamily="34" charset="0"/>
              </a:rPr>
              <a:t>crowdsourced</a:t>
            </a:r>
            <a:r>
              <a:rPr lang="en-US" sz="1200" b="0" i="0" u="none" strike="noStrike" kern="1200" baseline="0" dirty="0" smtClean="0">
                <a:solidFill>
                  <a:schemeClr val="tx1"/>
                </a:solidFill>
                <a:latin typeface="Arial" pitchFamily="34" charset="0"/>
                <a:ea typeface="+mn-ea"/>
                <a:cs typeface="Arial" pitchFamily="34" charset="0"/>
              </a:rPr>
              <a:t> encyclopedia. </a:t>
            </a:r>
            <a:r>
              <a:rPr lang="en-US" sz="1200" b="0" i="0" u="none" strike="noStrike" kern="1200" baseline="0" dirty="0" err="1" smtClean="0">
                <a:solidFill>
                  <a:schemeClr val="tx1"/>
                </a:solidFill>
                <a:latin typeface="Arial" pitchFamily="34" charset="0"/>
                <a:ea typeface="+mn-ea"/>
                <a:cs typeface="Arial" pitchFamily="34" charset="0"/>
              </a:rPr>
              <a:t>Threadless</a:t>
            </a:r>
            <a:r>
              <a:rPr lang="en-US" sz="1200" b="0" i="0" u="none" strike="noStrike" kern="1200" baseline="0" dirty="0" smtClean="0">
                <a:solidFill>
                  <a:schemeClr val="tx1"/>
                </a:solidFill>
                <a:latin typeface="Arial" pitchFamily="34" charset="0"/>
                <a:ea typeface="+mn-ea"/>
                <a:cs typeface="Arial" pitchFamily="34" charset="0"/>
              </a:rPr>
              <a:t> specifically has partnered with Thermos for lunch box designs and Griffin for smartphone cases.</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One area where it would not be surprise to see this type of crowdsourcing is in video games. An enterprising company could ask for ideas, perhaps from many fans, to create a new game that would fit the desires of many of their customers. Students may cite Lego as a firm that is letting customers submit their own designs and then produces them as the demand is generated, or they may just provide the parts for the custom design back to the client.</a:t>
            </a:r>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35</a:t>
            </a:fld>
            <a:endParaRPr lang="en-US" dirty="0"/>
          </a:p>
        </p:txBody>
      </p:sp>
    </p:spTree>
    <p:extLst>
      <p:ext uri="{BB962C8B-B14F-4D97-AF65-F5344CB8AC3E}">
        <p14:creationId xmlns:p14="http://schemas.microsoft.com/office/powerpoint/2010/main" val="209440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r>
              <a:rPr lang="en-US" dirty="0" smtClean="0"/>
              <a:t>You</a:t>
            </a:r>
            <a:r>
              <a:rPr lang="en-US" baseline="0" dirty="0" smtClean="0"/>
              <a:t> may want to point out to your students that toward the end of the textbook, a section called “How to Conduct a Case Analysis” includes a table with a complete presentation of accounting measures (profitability, activity, leverage, liquidity, and market measures), how they are calculated, and their benefits and shortcomings. The students should find these useful when working through the strategy term project or analyzing different case studies and business situations.</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5</a:t>
            </a:fld>
            <a:endParaRPr lang="en-US"/>
          </a:p>
        </p:txBody>
      </p:sp>
    </p:spTree>
    <p:extLst>
      <p:ext uri="{BB962C8B-B14F-4D97-AF65-F5344CB8AC3E}">
        <p14:creationId xmlns:p14="http://schemas.microsoft.com/office/powerpoint/2010/main" val="3144025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lnSpcReduction="10000"/>
          </a:bodyPr>
          <a:lstStyle/>
          <a:p>
            <a:pPr marL="0" marR="0" indent="0" algn="l" defTabSz="914400" rtl="0" eaLnBrk="0" fontAlgn="base" latinLnBrk="0" hangingPunct="0">
              <a:lnSpc>
                <a:spcPct val="100000"/>
              </a:lnSpc>
              <a:spcBef>
                <a:spcPts val="0"/>
              </a:spcBef>
              <a:spcAft>
                <a:spcPct val="0"/>
              </a:spcAft>
              <a:buClrTx/>
              <a:buSzTx/>
              <a:buFontTx/>
              <a:buNone/>
              <a:tabLst/>
              <a:defRPr/>
            </a:pPr>
            <a:endParaRPr lang="en-US" sz="1200" b="1" dirty="0" smtClean="0">
              <a:latin typeface="Arial" pitchFamily="34" charset="0"/>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36</a:t>
            </a:fld>
            <a:endParaRPr lang="en-US"/>
          </a:p>
        </p:txBody>
      </p:sp>
    </p:spTree>
    <p:extLst>
      <p:ext uri="{BB962C8B-B14F-4D97-AF65-F5344CB8AC3E}">
        <p14:creationId xmlns:p14="http://schemas.microsoft.com/office/powerpoint/2010/main" val="3064320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 </a:t>
            </a:r>
          </a:p>
          <a:p>
            <a:endParaRPr lang="en-US" dirty="0" smtClean="0"/>
          </a:p>
          <a:p>
            <a:r>
              <a:rPr lang="en-US" dirty="0" smtClean="0"/>
              <a:t>The IM has an interesting example from a major movie theater which is considering changing</a:t>
            </a:r>
            <a:r>
              <a:rPr lang="en-US" baseline="0" dirty="0" smtClean="0"/>
              <a:t> it’s business model. </a:t>
            </a:r>
          </a:p>
          <a:p>
            <a:endParaRPr lang="en-US" baseline="0" dirty="0" smtClean="0"/>
          </a:p>
          <a:p>
            <a:r>
              <a:rPr lang="en-US" sz="1200" b="1" i="0" u="none" strike="noStrike" kern="1200" baseline="0" dirty="0" smtClean="0">
                <a:solidFill>
                  <a:schemeClr val="tx1"/>
                </a:solidFill>
                <a:latin typeface="Arial" pitchFamily="34" charset="0"/>
                <a:ea typeface="+mn-ea"/>
                <a:cs typeface="Arial" pitchFamily="34" charset="0"/>
              </a:rPr>
              <a:t>Bundling: </a:t>
            </a:r>
            <a:r>
              <a:rPr lang="en-US" sz="1200" b="0" i="0" u="none" strike="noStrike" kern="1200" baseline="0" dirty="0" smtClean="0">
                <a:solidFill>
                  <a:schemeClr val="tx1"/>
                </a:solidFill>
                <a:latin typeface="Arial" pitchFamily="34" charset="0"/>
                <a:ea typeface="+mn-ea"/>
                <a:cs typeface="Arial" pitchFamily="34" charset="0"/>
              </a:rPr>
              <a:t>Cineplex is experimenting with bundling a ticket to see a movie in the theater with a future electronic download of the movie shortly before it goes to market as a DVD. If you use this example, you might ask the students to describe how this bundling business model benefits the competitive advantage of the movie distributor by both increasing revenues and reducing expenses. The increased revenue may come about by capturing more money from the movie patron than the distributor’s share of revenues from streaming the movie through either legitimate means or piracy. The reduced expenses may come about from leveraging the benefit of the advertising done at the time of the movie’s theatrical release. (See “One</a:t>
            </a:r>
          </a:p>
          <a:p>
            <a:r>
              <a:rPr lang="en-US" sz="1200" b="0" i="0" u="none" strike="noStrike" kern="1200" baseline="0" dirty="0" smtClean="0">
                <a:solidFill>
                  <a:schemeClr val="tx1"/>
                </a:solidFill>
                <a:latin typeface="Arial" pitchFamily="34" charset="0"/>
                <a:ea typeface="+mn-ea"/>
                <a:cs typeface="Arial" pitchFamily="34" charset="0"/>
              </a:rPr>
              <a:t>ticket to rule them all” </a:t>
            </a:r>
            <a:r>
              <a:rPr lang="en-US" sz="1200" b="0" i="1" u="none" strike="noStrike" kern="1200" baseline="0" dirty="0" smtClean="0">
                <a:solidFill>
                  <a:schemeClr val="tx1"/>
                </a:solidFill>
                <a:latin typeface="Arial" pitchFamily="34" charset="0"/>
                <a:ea typeface="+mn-ea"/>
                <a:cs typeface="Arial" pitchFamily="34" charset="0"/>
              </a:rPr>
              <a:t>Wall Street Journal </a:t>
            </a:r>
            <a:r>
              <a:rPr lang="en-US" sz="1200" b="0" i="0" u="none" strike="noStrike" kern="1200" baseline="0" dirty="0" smtClean="0">
                <a:solidFill>
                  <a:schemeClr val="tx1"/>
                </a:solidFill>
                <a:latin typeface="Arial" pitchFamily="34" charset="0"/>
                <a:ea typeface="+mn-ea"/>
                <a:cs typeface="Arial" pitchFamily="34" charset="0"/>
              </a:rPr>
              <a:t>10/8/13</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37</a:t>
            </a:fld>
            <a:endParaRPr lang="en-US"/>
          </a:p>
        </p:txBody>
      </p:sp>
    </p:spTree>
    <p:extLst>
      <p:ext uri="{BB962C8B-B14F-4D97-AF65-F5344CB8AC3E}">
        <p14:creationId xmlns:p14="http://schemas.microsoft.com/office/powerpoint/2010/main" val="746695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sz="1200" b="0" dirty="0" smtClean="0">
                <a:latin typeface="Arial" pitchFamily="34" charset="0"/>
                <a:cs typeface="Arial" pitchFamily="34" charset="0"/>
              </a:rPr>
              <a:t>Instructors:</a:t>
            </a:r>
            <a:r>
              <a:rPr lang="en-US" sz="1200" b="0" baseline="0" dirty="0" smtClean="0">
                <a:latin typeface="Arial" pitchFamily="34" charset="0"/>
                <a:cs typeface="Arial" pitchFamily="34" charset="0"/>
              </a:rPr>
              <a:t>  </a:t>
            </a:r>
          </a:p>
          <a:p>
            <a:endParaRPr lang="en-US" sz="1200" b="1" dirty="0" smtClean="0">
              <a:latin typeface="Arial" pitchFamily="34" charset="0"/>
              <a:cs typeface="Arial" pitchFamily="34" charset="0"/>
            </a:endParaRPr>
          </a:p>
          <a:p>
            <a:r>
              <a:rPr lang="en-US" sz="1200" b="1" i="0" u="none" strike="noStrike" kern="1200" baseline="0" dirty="0" smtClean="0">
                <a:solidFill>
                  <a:schemeClr val="tx1"/>
                </a:solidFill>
                <a:latin typeface="Arial" pitchFamily="34" charset="0"/>
                <a:ea typeface="+mn-ea"/>
                <a:cs typeface="Arial" pitchFamily="34" charset="0"/>
              </a:rPr>
              <a:t>Low-cost model (similar to Freemium): </a:t>
            </a:r>
            <a:r>
              <a:rPr lang="en-US" sz="1200" b="0" i="0" u="none" strike="noStrike" kern="1200" baseline="0" dirty="0" smtClean="0">
                <a:solidFill>
                  <a:schemeClr val="tx1"/>
                </a:solidFill>
                <a:latin typeface="Arial" pitchFamily="34" charset="0"/>
                <a:ea typeface="+mn-ea"/>
                <a:cs typeface="Arial" pitchFamily="34" charset="0"/>
              </a:rPr>
              <a:t>A model in which basic service is provided at a low cost and extra items are sold at a premium. The business pursuing this model has the goal of driving down costs. An example is </a:t>
            </a:r>
            <a:r>
              <a:rPr lang="en-US" sz="1200" b="0" i="0" u="none" strike="noStrike" kern="1200" baseline="0" dirty="0" err="1" smtClean="0">
                <a:solidFill>
                  <a:schemeClr val="tx1"/>
                </a:solidFill>
                <a:latin typeface="Arial" pitchFamily="34" charset="0"/>
                <a:ea typeface="+mn-ea"/>
                <a:cs typeface="Arial" pitchFamily="34" charset="0"/>
              </a:rPr>
              <a:t>Ryanair</a:t>
            </a:r>
            <a:r>
              <a:rPr lang="en-US" sz="1200" b="0" i="0" u="none" strike="noStrike" kern="1200" baseline="0" dirty="0" smtClean="0">
                <a:solidFill>
                  <a:schemeClr val="tx1"/>
                </a:solidFill>
                <a:latin typeface="Arial" pitchFamily="34" charset="0"/>
                <a:ea typeface="+mn-ea"/>
                <a:cs typeface="Arial" pitchFamily="34" charset="0"/>
              </a:rPr>
              <a:t> which provides very minimal flight service, but allows customers to pay exorbitant prices for upgrades. See “Examples of Well--‐Known Business Models.” </a:t>
            </a:r>
            <a:r>
              <a:rPr lang="en-US" sz="1200" b="0" i="1" u="none" strike="noStrike" kern="1200" baseline="0" dirty="0" smtClean="0">
                <a:solidFill>
                  <a:schemeClr val="tx1"/>
                </a:solidFill>
                <a:latin typeface="Arial" pitchFamily="34" charset="0"/>
                <a:ea typeface="+mn-ea"/>
                <a:cs typeface="Arial" pitchFamily="34" charset="0"/>
              </a:rPr>
              <a:t>BPlans.co.uk. </a:t>
            </a:r>
            <a:r>
              <a:rPr lang="en-US" sz="1200" b="0" i="0" u="none" strike="noStrike" kern="1200" baseline="0" dirty="0" smtClean="0">
                <a:solidFill>
                  <a:schemeClr val="tx1"/>
                </a:solidFill>
                <a:latin typeface="Arial" pitchFamily="34" charset="0"/>
                <a:ea typeface="+mn-ea"/>
                <a:cs typeface="Arial" pitchFamily="34" charset="0"/>
              </a:rPr>
              <a:t>Apr 3, 2013.</a:t>
            </a:r>
            <a:endParaRPr lang="en-US" sz="1200" b="1" dirty="0" smtClean="0">
              <a:latin typeface="Arial" pitchFamily="34" charset="0"/>
              <a:cs typeface="Arial" pitchFamily="34" charset="0"/>
            </a:endParaRPr>
          </a:p>
          <a:p>
            <a:endParaRPr lang="en-US" sz="1200" b="1" dirty="0" smtClean="0">
              <a:latin typeface="Arial" pitchFamily="34" charset="0"/>
              <a:cs typeface="Arial" pitchFamily="34" charset="0"/>
            </a:endParaRPr>
          </a:p>
          <a:p>
            <a:pPr>
              <a:spcBef>
                <a:spcPts val="0"/>
              </a:spcBef>
            </a:pPr>
            <a:r>
              <a:rPr lang="en-US" sz="1200" b="1" dirty="0" smtClean="0">
                <a:latin typeface="Arial" pitchFamily="34" charset="0"/>
                <a:cs typeface="Arial" pitchFamily="34" charset="0"/>
              </a:rPr>
              <a:t>Pay-As-You-Go Example</a:t>
            </a:r>
            <a:r>
              <a:rPr lang="en-US" sz="1200" b="1" baseline="0" dirty="0" smtClean="0">
                <a:latin typeface="Arial" pitchFamily="34" charset="0"/>
                <a:cs typeface="Arial" pitchFamily="34" charset="0"/>
              </a:rPr>
              <a:t>: </a:t>
            </a:r>
            <a:r>
              <a:rPr lang="en-US" sz="1200" b="1" dirty="0" err="1" smtClean="0">
                <a:latin typeface="Arial" pitchFamily="34" charset="0"/>
                <a:cs typeface="Arial" pitchFamily="34" charset="0"/>
              </a:rPr>
              <a:t>FlightCar</a:t>
            </a:r>
            <a:r>
              <a:rPr lang="en-US" sz="1200" b="1" dirty="0" smtClean="0">
                <a:latin typeface="Arial" pitchFamily="34" charset="0"/>
                <a:cs typeface="Arial" pitchFamily="34" charset="0"/>
              </a:rPr>
              <a:t>- </a:t>
            </a:r>
            <a:r>
              <a:rPr lang="en-US" sz="1200" dirty="0" smtClean="0">
                <a:latin typeface="Arial" pitchFamily="34" charset="0"/>
                <a:cs typeface="Arial" pitchFamily="34" charset="0"/>
              </a:rPr>
              <a:t>Princeton, Harvard, and MIT drop-outs Kevin </a:t>
            </a:r>
            <a:r>
              <a:rPr lang="en-US" sz="1200" dirty="0" err="1" smtClean="0">
                <a:latin typeface="Arial" pitchFamily="34" charset="0"/>
                <a:cs typeface="Arial" pitchFamily="34" charset="0"/>
              </a:rPr>
              <a:t>Petrovic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Rujul</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Zaparde</a:t>
            </a:r>
            <a:r>
              <a:rPr lang="en-US" sz="1200" dirty="0" smtClean="0">
                <a:latin typeface="Arial" pitchFamily="34" charset="0"/>
                <a:cs typeface="Arial" pitchFamily="34" charset="0"/>
              </a:rPr>
              <a:t>, and Shri </a:t>
            </a:r>
            <a:r>
              <a:rPr lang="en-US" sz="1200" dirty="0" err="1" smtClean="0">
                <a:latin typeface="Arial" pitchFamily="34" charset="0"/>
                <a:cs typeface="Arial" pitchFamily="34" charset="0"/>
              </a:rPr>
              <a:t>Ganeshram</a:t>
            </a:r>
            <a:r>
              <a:rPr lang="en-US" sz="1200" dirty="0" smtClean="0">
                <a:latin typeface="Arial" pitchFamily="34" charset="0"/>
                <a:cs typeface="Arial" pitchFamily="34" charset="0"/>
              </a:rPr>
              <a:t>, launched </a:t>
            </a:r>
            <a:r>
              <a:rPr lang="en-US" sz="1200" i="1" dirty="0" err="1" smtClean="0">
                <a:latin typeface="Arial" pitchFamily="34" charset="0"/>
                <a:cs typeface="Arial" pitchFamily="34" charset="0"/>
              </a:rPr>
              <a:t>FlightCar</a:t>
            </a:r>
            <a:r>
              <a:rPr lang="en-US" sz="1200" dirty="0" smtClean="0">
                <a:latin typeface="Arial" pitchFamily="34" charset="0"/>
                <a:cs typeface="Arial" pitchFamily="34" charset="0"/>
              </a:rPr>
              <a:t>, where the business model links those spending money on long-term airport parking and those paying to rent a car. Your car is rented while it is parked at an airport, in exchange for free airport parking, a free gas card, VIP cleaning and insurance covers theft, damage and liability. For now, there is five times as much demand as supply. </a:t>
            </a:r>
            <a:r>
              <a:rPr lang="en-US" sz="1200" dirty="0" smtClean="0">
                <a:latin typeface="Arial" pitchFamily="34" charset="0"/>
                <a:cs typeface="Arial" pitchFamily="34" charset="0"/>
                <a:hlinkClick r:id="rId3"/>
              </a:rPr>
              <a:t>http://www.wired.com/business/2013/02/flightcar/</a:t>
            </a:r>
            <a:endParaRPr lang="en-US" sz="1200" dirty="0" smtClean="0">
              <a:latin typeface="Arial" pitchFamily="34" charset="0"/>
              <a:cs typeface="Arial" pitchFamily="34" charset="0"/>
            </a:endParaRPr>
          </a:p>
          <a:p>
            <a:pPr>
              <a:spcBef>
                <a:spcPts val="0"/>
              </a:spcBef>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38</a:t>
            </a:fld>
            <a:endParaRPr lang="en-US"/>
          </a:p>
        </p:txBody>
      </p:sp>
    </p:spTree>
    <p:extLst>
      <p:ext uri="{BB962C8B-B14F-4D97-AF65-F5344CB8AC3E}">
        <p14:creationId xmlns:p14="http://schemas.microsoft.com/office/powerpoint/2010/main" val="1532103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39</a:t>
            </a:fld>
            <a:endParaRPr lang="en-US"/>
          </a:p>
        </p:txBody>
      </p:sp>
    </p:spTree>
    <p:extLst>
      <p:ext uri="{BB962C8B-B14F-4D97-AF65-F5344CB8AC3E}">
        <p14:creationId xmlns:p14="http://schemas.microsoft.com/office/powerpoint/2010/main" val="553120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ts val="0"/>
              </a:spcBef>
            </a:pPr>
            <a:r>
              <a:rPr lang="en-US" sz="900" dirty="0" smtClean="0">
                <a:latin typeface="Arial" pitchFamily="34" charset="0"/>
                <a:cs typeface="Arial" pitchFamily="34" charset="0"/>
              </a:rPr>
              <a:t>Instructors:</a:t>
            </a:r>
            <a:r>
              <a:rPr lang="en-US" sz="900" baseline="0" dirty="0" smtClean="0">
                <a:latin typeface="Arial" pitchFamily="34" charset="0"/>
                <a:cs typeface="Arial" pitchFamily="34" charset="0"/>
              </a:rPr>
              <a:t> </a:t>
            </a:r>
          </a:p>
          <a:p>
            <a:pPr>
              <a:spcBef>
                <a:spcPts val="0"/>
              </a:spcBef>
            </a:pPr>
            <a:endParaRPr lang="en-US" sz="900" baseline="0"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The IM has a good exercise in </a:t>
            </a:r>
            <a:r>
              <a:rPr lang="en-US" sz="1200" b="1" i="0" u="none" strike="noStrike" kern="1200" baseline="0" dirty="0" smtClean="0">
                <a:solidFill>
                  <a:schemeClr val="tx1"/>
                </a:solidFill>
                <a:latin typeface="Arial" pitchFamily="34" charset="0"/>
                <a:ea typeface="+mn-ea"/>
                <a:cs typeface="Arial" pitchFamily="34" charset="0"/>
              </a:rPr>
              <a:t>critical reasoning </a:t>
            </a:r>
            <a:r>
              <a:rPr lang="en-US" sz="1200" b="0" i="0" u="none" strike="noStrike" kern="1200" baseline="0" dirty="0" smtClean="0">
                <a:solidFill>
                  <a:schemeClr val="tx1"/>
                </a:solidFill>
                <a:latin typeface="Arial" pitchFamily="34" charset="0"/>
                <a:ea typeface="+mn-ea"/>
                <a:cs typeface="Arial" pitchFamily="34" charset="0"/>
              </a:rPr>
              <a:t>skills that focuses particularly on the student’s skills in triangulation, </a:t>
            </a:r>
            <a:r>
              <a:rPr lang="en-US" sz="1200" b="0" i="0" u="none" strike="noStrike" kern="1200" baseline="0" dirty="0" err="1" smtClean="0">
                <a:solidFill>
                  <a:schemeClr val="tx1"/>
                </a:solidFill>
                <a:latin typeface="Arial" pitchFamily="34" charset="0"/>
                <a:ea typeface="+mn-ea"/>
                <a:cs typeface="Arial" pitchFamily="34" charset="0"/>
              </a:rPr>
              <a:t>sensemaking</a:t>
            </a:r>
            <a:r>
              <a:rPr lang="en-US" sz="1200" b="0" i="0" u="none" strike="noStrike" kern="1200" baseline="0" dirty="0" smtClean="0">
                <a:solidFill>
                  <a:schemeClr val="tx1"/>
                </a:solidFill>
                <a:latin typeface="Arial" pitchFamily="34" charset="0"/>
                <a:ea typeface="+mn-ea"/>
                <a:cs typeface="Arial" pitchFamily="34" charset="0"/>
              </a:rPr>
              <a:t>, evaluative </a:t>
            </a:r>
            <a:r>
              <a:rPr lang="en-US" sz="1200" b="0" i="0" u="none" strike="noStrike" kern="1200" baseline="0" dirty="0" err="1" smtClean="0">
                <a:solidFill>
                  <a:schemeClr val="tx1"/>
                </a:solidFill>
                <a:latin typeface="Arial" pitchFamily="34" charset="0"/>
                <a:ea typeface="+mn-ea"/>
                <a:cs typeface="Arial" pitchFamily="34" charset="0"/>
              </a:rPr>
              <a:t>judgements</a:t>
            </a:r>
            <a:r>
              <a:rPr lang="en-US" sz="1200" b="0" i="0" u="none" strike="noStrike" kern="1200" baseline="0" dirty="0" smtClean="0">
                <a:solidFill>
                  <a:schemeClr val="tx1"/>
                </a:solidFill>
                <a:latin typeface="Arial" pitchFamily="34" charset="0"/>
                <a:ea typeface="+mn-ea"/>
                <a:cs typeface="Arial" pitchFamily="34" charset="0"/>
              </a:rPr>
              <a:t>, and logical argument. </a:t>
            </a:r>
          </a:p>
          <a:p>
            <a:r>
              <a:rPr lang="en-US" sz="1200" b="0" i="0" u="none" strike="noStrike" kern="1200" baseline="0" dirty="0" smtClean="0">
                <a:solidFill>
                  <a:schemeClr val="tx1"/>
                </a:solidFill>
                <a:latin typeface="Arial" pitchFamily="34" charset="0"/>
                <a:ea typeface="+mn-ea"/>
                <a:cs typeface="Arial" pitchFamily="34" charset="0"/>
              </a:rPr>
              <a:t>Ask the student to choose a publicly traded firm. If they are doing the strategic management term project in the textbook, then that firm would be the ideal choice. Otherwise, they could choose a firm for which they might like to work or that they are researching for another class. Then I ask them to watch the firm’s most recent earnings presentation or other presentation to Wall Street analysts and read an article in the business press on the earnings results published after the presentation. Then I ask them to write a paper addressing these questions: </a:t>
            </a:r>
          </a:p>
          <a:p>
            <a:r>
              <a:rPr lang="en-US" sz="1200" b="0" i="0" u="none" strike="noStrike" kern="1200" baseline="0" dirty="0" smtClean="0">
                <a:solidFill>
                  <a:schemeClr val="tx1"/>
                </a:solidFill>
                <a:latin typeface="Arial" pitchFamily="34" charset="0"/>
                <a:ea typeface="+mn-ea"/>
                <a:cs typeface="Arial" pitchFamily="34" charset="0"/>
              </a:rPr>
              <a:t>• What was one area that one or more analysts seemed most concerned about? In what way did his/their view differ from that of the company? Why do you think that was?</a:t>
            </a:r>
          </a:p>
          <a:p>
            <a:r>
              <a:rPr lang="en-US" sz="1200" b="0" i="0" u="none" strike="noStrike" kern="1200" baseline="0" dirty="0" smtClean="0">
                <a:solidFill>
                  <a:schemeClr val="tx1"/>
                </a:solidFill>
                <a:latin typeface="Arial" pitchFamily="34" charset="0"/>
                <a:ea typeface="+mn-ea"/>
                <a:cs typeface="Arial" pitchFamily="34" charset="0"/>
              </a:rPr>
              <a:t>• How did the company portray its performance in this area? What did it identify as logical arguments and evidence to support its view of performance or future prospects?</a:t>
            </a:r>
          </a:p>
          <a:p>
            <a:r>
              <a:rPr lang="en-US" sz="1200" b="0" i="0" u="none" strike="noStrike" kern="1200" baseline="0" dirty="0" smtClean="0">
                <a:solidFill>
                  <a:schemeClr val="tx1"/>
                </a:solidFill>
                <a:latin typeface="Arial" pitchFamily="34" charset="0"/>
                <a:ea typeface="+mn-ea"/>
                <a:cs typeface="Arial" pitchFamily="34" charset="0"/>
              </a:rPr>
              <a:t>• What was the perspective of the business press reporter? Was he/she more or less positive than the company? Why?</a:t>
            </a:r>
          </a:p>
          <a:p>
            <a:r>
              <a:rPr lang="en-US" sz="1200" b="0" i="0" u="none" strike="noStrike" kern="1200" baseline="0" dirty="0" smtClean="0">
                <a:solidFill>
                  <a:schemeClr val="tx1"/>
                </a:solidFill>
                <a:latin typeface="Arial" pitchFamily="34" charset="0"/>
                <a:ea typeface="+mn-ea"/>
                <a:cs typeface="Arial" pitchFamily="34" charset="0"/>
              </a:rPr>
              <a:t>• After reviewing all three different perspectives how would you evaluate the firm's performance? Which evidence did you find most persuasive in reaching this conclusion? Why?</a:t>
            </a:r>
            <a:endParaRPr lang="en-US" sz="9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40</a:t>
            </a:fld>
            <a:endParaRPr lang="en-US"/>
          </a:p>
        </p:txBody>
      </p:sp>
    </p:spTree>
    <p:extLst>
      <p:ext uri="{BB962C8B-B14F-4D97-AF65-F5344CB8AC3E}">
        <p14:creationId xmlns:p14="http://schemas.microsoft.com/office/powerpoint/2010/main" val="917455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nSpc>
                <a:spcPct val="110000"/>
              </a:lnSpc>
              <a:spcBef>
                <a:spcPts val="0"/>
              </a:spcBef>
            </a:pPr>
            <a:r>
              <a:rPr lang="en-US" sz="1200" dirty="0" smtClean="0">
                <a:latin typeface="Arial" pitchFamily="34" charset="0"/>
                <a:cs typeface="Arial" pitchFamily="34" charset="0"/>
              </a:rPr>
              <a:t>Instructors: </a:t>
            </a:r>
          </a:p>
          <a:p>
            <a:pPr>
              <a:lnSpc>
                <a:spcPct val="110000"/>
              </a:lnSpc>
              <a:spcBef>
                <a:spcPts val="0"/>
              </a:spcBef>
            </a:pPr>
            <a:endParaRPr lang="en-US" sz="1200" dirty="0" smtClean="0">
              <a:latin typeface="Arial" pitchFamily="34" charset="0"/>
              <a:cs typeface="Arial" pitchFamily="34" charset="0"/>
            </a:endParaRPr>
          </a:p>
          <a:p>
            <a:pPr>
              <a:lnSpc>
                <a:spcPct val="110000"/>
              </a:lnSpc>
              <a:spcBef>
                <a:spcPts val="0"/>
              </a:spcBef>
            </a:pPr>
            <a:r>
              <a:rPr lang="en-US" sz="1200" dirty="0" smtClean="0">
                <a:latin typeface="Arial" pitchFamily="34" charset="0"/>
                <a:cs typeface="Arial" pitchFamily="34" charset="0"/>
              </a:rPr>
              <a:t>The “Consider This” discussion at the end of the case provides</a:t>
            </a:r>
            <a:r>
              <a:rPr lang="en-US" sz="1200" baseline="0" dirty="0" smtClean="0">
                <a:latin typeface="Arial" pitchFamily="34" charset="0"/>
                <a:cs typeface="Arial" pitchFamily="34" charset="0"/>
              </a:rPr>
              <a:t> an opportunity to work with the students further on some of the key financial ratios. It is particularly important for students to understand when the ratios are indicating problems such as those faces by BlackBerry. </a:t>
            </a:r>
          </a:p>
          <a:p>
            <a:pPr>
              <a:lnSpc>
                <a:spcPct val="110000"/>
              </a:lnSpc>
              <a:spcBef>
                <a:spcPts val="0"/>
              </a:spcBef>
            </a:pPr>
            <a:endParaRPr lang="en-US" sz="1200" baseline="0" dirty="0" smtClean="0">
              <a:latin typeface="Arial" pitchFamily="34" charset="0"/>
              <a:cs typeface="Arial" pitchFamily="34" charset="0"/>
            </a:endParaRPr>
          </a:p>
          <a:p>
            <a:r>
              <a:rPr lang="en-US" sz="1200" b="1" i="0" u="none" strike="noStrike" kern="1200" baseline="0" dirty="0" smtClean="0">
                <a:solidFill>
                  <a:schemeClr val="tx1"/>
                </a:solidFill>
                <a:latin typeface="Arial" pitchFamily="34" charset="0"/>
                <a:ea typeface="+mn-ea"/>
                <a:cs typeface="Arial" pitchFamily="34" charset="0"/>
              </a:rPr>
              <a:t>Calculate some key profitability, activity, leverage, liquidity, and market ratios for Apple and BlackBerry over time.</a:t>
            </a:r>
          </a:p>
          <a:p>
            <a:r>
              <a:rPr lang="en-US" sz="1200" b="0" i="0" u="none" strike="noStrike" kern="1200" baseline="0" dirty="0" smtClean="0">
                <a:solidFill>
                  <a:schemeClr val="tx1"/>
                </a:solidFill>
                <a:latin typeface="Arial" pitchFamily="34" charset="0"/>
                <a:ea typeface="+mn-ea"/>
                <a:cs typeface="Arial" pitchFamily="34" charset="0"/>
              </a:rPr>
              <a:t>You may want to use the most current financial reports, but some illustrative data</a:t>
            </a:r>
          </a:p>
          <a:p>
            <a:r>
              <a:rPr lang="en-US" sz="1200" b="0" i="0" u="none" strike="noStrike" kern="1200" baseline="0" dirty="0" smtClean="0">
                <a:solidFill>
                  <a:schemeClr val="tx1"/>
                </a:solidFill>
                <a:latin typeface="Arial" pitchFamily="34" charset="0"/>
                <a:ea typeface="+mn-ea"/>
                <a:cs typeface="Arial" pitchFamily="34" charset="0"/>
              </a:rPr>
              <a:t>available in fall 2013 are shown in the table below.</a:t>
            </a:r>
          </a:p>
          <a:p>
            <a:r>
              <a:rPr lang="en-US" sz="1200" b="1" i="0" u="none" strike="noStrike" kern="1200" baseline="0" dirty="0" smtClean="0">
                <a:solidFill>
                  <a:schemeClr val="tx1"/>
                </a:solidFill>
                <a:latin typeface="Arial" pitchFamily="34" charset="0"/>
                <a:ea typeface="+mn-ea"/>
                <a:cs typeface="Arial" pitchFamily="34" charset="0"/>
              </a:rPr>
              <a:t>Conduct a dynamic firm profitability analysis over time (fiscal years 2008–2012) as shown in Exhibit 5.1. Can you find signs of performance differentials between these two firms that may have indicated problems at BlackBerry? When did BlackBerry’s performance problems become apparent?</a:t>
            </a:r>
          </a:p>
          <a:p>
            <a:r>
              <a:rPr lang="en-US" sz="1200" b="0" i="0" u="none" strike="noStrike" kern="1200" baseline="0" dirty="0" smtClean="0">
                <a:solidFill>
                  <a:schemeClr val="tx1"/>
                </a:solidFill>
                <a:latin typeface="Arial" pitchFamily="34" charset="0"/>
                <a:ea typeface="+mn-ea"/>
                <a:cs typeface="Arial" pitchFamily="34" charset="0"/>
              </a:rPr>
              <a:t>The handwriting was on the wall for Blackberry when their FY 2012 (March 2011-February 2012) results showed a decline in sales during a rapid rise in market demand. Furthermore, despite the decline in revenue, COGS and SG&amp;A expense had risen over the prior year--an untenable situation.</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41</a:t>
            </a:fld>
            <a:endParaRPr lang="en-US"/>
          </a:p>
        </p:txBody>
      </p:sp>
    </p:spTree>
    <p:extLst>
      <p:ext uri="{BB962C8B-B14F-4D97-AF65-F5344CB8AC3E}">
        <p14:creationId xmlns:p14="http://schemas.microsoft.com/office/powerpoint/2010/main" val="3032038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42</a:t>
            </a:fld>
            <a:endParaRPr lang="en-US"/>
          </a:p>
        </p:txBody>
      </p:sp>
    </p:spTree>
    <p:extLst>
      <p:ext uri="{BB962C8B-B14F-4D97-AF65-F5344CB8AC3E}">
        <p14:creationId xmlns:p14="http://schemas.microsoft.com/office/powerpoint/2010/main" val="2589150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43</a:t>
            </a:fld>
            <a:endParaRPr lang="en-US"/>
          </a:p>
        </p:txBody>
      </p:sp>
    </p:spTree>
    <p:extLst>
      <p:ext uri="{BB962C8B-B14F-4D97-AF65-F5344CB8AC3E}">
        <p14:creationId xmlns:p14="http://schemas.microsoft.com/office/powerpoint/2010/main" val="820872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44</a:t>
            </a:fld>
            <a:endParaRPr lang="en-US"/>
          </a:p>
        </p:txBody>
      </p:sp>
    </p:spTree>
    <p:extLst>
      <p:ext uri="{BB962C8B-B14F-4D97-AF65-F5344CB8AC3E}">
        <p14:creationId xmlns:p14="http://schemas.microsoft.com/office/powerpoint/2010/main" val="885987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45</a:t>
            </a:fld>
            <a:endParaRPr lang="en-US"/>
          </a:p>
        </p:txBody>
      </p:sp>
    </p:spTree>
    <p:extLst>
      <p:ext uri="{BB962C8B-B14F-4D97-AF65-F5344CB8AC3E}">
        <p14:creationId xmlns:p14="http://schemas.microsoft.com/office/powerpoint/2010/main" val="2899372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6</a:t>
            </a:fld>
            <a:endParaRPr lang="en-US"/>
          </a:p>
        </p:txBody>
      </p:sp>
    </p:spTree>
    <p:extLst>
      <p:ext uri="{BB962C8B-B14F-4D97-AF65-F5344CB8AC3E}">
        <p14:creationId xmlns:p14="http://schemas.microsoft.com/office/powerpoint/2010/main" val="4105642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46</a:t>
            </a:fld>
            <a:endParaRPr lang="en-US"/>
          </a:p>
        </p:txBody>
      </p:sp>
    </p:spTree>
    <p:extLst>
      <p:ext uri="{BB962C8B-B14F-4D97-AF65-F5344CB8AC3E}">
        <p14:creationId xmlns:p14="http://schemas.microsoft.com/office/powerpoint/2010/main" val="4237808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47</a:t>
            </a:fld>
            <a:endParaRPr lang="en-US"/>
          </a:p>
        </p:txBody>
      </p:sp>
    </p:spTree>
    <p:extLst>
      <p:ext uri="{BB962C8B-B14F-4D97-AF65-F5344CB8AC3E}">
        <p14:creationId xmlns:p14="http://schemas.microsoft.com/office/powerpoint/2010/main" val="450372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48</a:t>
            </a:fld>
            <a:endParaRPr lang="en-US"/>
          </a:p>
        </p:txBody>
      </p:sp>
    </p:spTree>
    <p:extLst>
      <p:ext uri="{BB962C8B-B14F-4D97-AF65-F5344CB8AC3E}">
        <p14:creationId xmlns:p14="http://schemas.microsoft.com/office/powerpoint/2010/main" val="352339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7</a:t>
            </a:fld>
            <a:endParaRPr lang="en-US"/>
          </a:p>
        </p:txBody>
      </p:sp>
    </p:spTree>
    <p:extLst>
      <p:ext uri="{BB962C8B-B14F-4D97-AF65-F5344CB8AC3E}">
        <p14:creationId xmlns:p14="http://schemas.microsoft.com/office/powerpoint/2010/main" val="300888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r>
              <a:rPr lang="en-US" dirty="0" smtClean="0"/>
              <a:t>Instructors:</a:t>
            </a:r>
          </a:p>
          <a:p>
            <a:pPr>
              <a:spcBef>
                <a:spcPts val="0"/>
              </a:spcBef>
            </a:pPr>
            <a:endParaRPr lang="en-US" dirty="0" smtClean="0"/>
          </a:p>
          <a:p>
            <a:pPr>
              <a:spcBef>
                <a:spcPts val="0"/>
              </a:spcBef>
            </a:pPr>
            <a:r>
              <a:rPr lang="en-US" dirty="0" smtClean="0"/>
              <a:t>The IM brings in another example</a:t>
            </a:r>
            <a:r>
              <a:rPr lang="en-US" baseline="0" dirty="0" smtClean="0"/>
              <a:t> of firm comparison for class discussion which you may find useful. </a:t>
            </a:r>
          </a:p>
          <a:p>
            <a:pPr>
              <a:spcBef>
                <a:spcPts val="0"/>
              </a:spcBef>
            </a:pPr>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Consider Google vs. Microsoft, which are becoming more direct competitors. Which of the two has competitive advantage in terms of accounting profitability? Microsoft is larger than Google and thus records a higher net income ($21.9 B vs. $10.8 B in 2012). In 2012 Microsoft had a higher ROA (16.5 v. 13.0) and ROE (30.1 v. 16.6). Thus, we can conclude that Microsoft held a competitive advantage over Google by this measure. Note, though, that high-tech companies like Google and Microsoft have relatively few tangible assets. This in turn limits the usefulness of accounting profitability when assessing competitive advantage. Refer students to Exhibit 5.2. The price to book ratio of both firms is quite high (3.64 for Microsoft and 3.25 for Google on 10/8/13). Key to their performance are intangible assets such as Google’s ability to invent proprietary search and data-management algorithms and Microsoft’s ability to develop proprietary software code for its Windows operating system.</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8</a:t>
            </a:fld>
            <a:endParaRPr lang="en-US"/>
          </a:p>
        </p:txBody>
      </p:sp>
    </p:spTree>
    <p:extLst>
      <p:ext uri="{BB962C8B-B14F-4D97-AF65-F5344CB8AC3E}">
        <p14:creationId xmlns:p14="http://schemas.microsoft.com/office/powerpoint/2010/main" val="266059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sz="1200" b="0" kern="1200" dirty="0" smtClean="0">
                <a:solidFill>
                  <a:schemeClr val="tx1"/>
                </a:solidFill>
                <a:effectLst/>
                <a:latin typeface="Arial" pitchFamily="34" charset="0"/>
                <a:cs typeface="Arial" pitchFamily="34" charset="0"/>
              </a:rPr>
              <a:t>Instructors: </a:t>
            </a:r>
          </a:p>
          <a:p>
            <a:endParaRPr lang="en-US" sz="1200" b="0" kern="1200" dirty="0" smtClean="0">
              <a:solidFill>
                <a:schemeClr val="tx1"/>
              </a:solidFill>
              <a:effectLst/>
              <a:latin typeface="Arial" pitchFamily="34" charset="0"/>
              <a:cs typeface="Arial" pitchFamily="34" charset="0"/>
            </a:endParaRPr>
          </a:p>
          <a:p>
            <a:r>
              <a:rPr lang="en-US" sz="1200" b="0" kern="1200" dirty="0" smtClean="0">
                <a:solidFill>
                  <a:schemeClr val="tx1"/>
                </a:solidFill>
                <a:effectLst/>
                <a:latin typeface="Arial" pitchFamily="34" charset="0"/>
                <a:cs typeface="Arial" pitchFamily="34" charset="0"/>
              </a:rPr>
              <a:t>All three performance</a:t>
            </a:r>
            <a:r>
              <a:rPr lang="en-US" sz="1200" b="0" kern="1200" baseline="0" dirty="0" smtClean="0">
                <a:solidFill>
                  <a:schemeClr val="tx1"/>
                </a:solidFill>
                <a:effectLst/>
                <a:latin typeface="Arial" pitchFamily="34" charset="0"/>
                <a:cs typeface="Arial" pitchFamily="34" charset="0"/>
              </a:rPr>
              <a:t> measures have advantages and disadvantages. We like to spend a few minutes working with the students to identify these through examples. </a:t>
            </a:r>
          </a:p>
          <a:p>
            <a:endParaRPr lang="en-US" sz="1200" b="0" kern="1200" dirty="0" smtClean="0">
              <a:solidFill>
                <a:schemeClr val="tx1"/>
              </a:solidFill>
              <a:effectLst/>
              <a:latin typeface="Arial" pitchFamily="34" charset="0"/>
              <a:cs typeface="Arial" pitchFamily="34" charset="0"/>
            </a:endParaRPr>
          </a:p>
          <a:p>
            <a:r>
              <a:rPr lang="en-US" sz="1200" kern="1200" dirty="0" smtClean="0">
                <a:solidFill>
                  <a:schemeClr val="tx1"/>
                </a:solidFill>
                <a:effectLst/>
                <a:latin typeface="Arial" pitchFamily="34" charset="0"/>
                <a:cs typeface="Arial" pitchFamily="34" charset="0"/>
              </a:rPr>
              <a:t>For example, Hyundai’s reputation for quality, Honda’s core competency in designing highly reliable engines, and </a:t>
            </a:r>
            <a:r>
              <a:rPr lang="en-US" sz="1200" kern="1200" dirty="0" err="1" smtClean="0">
                <a:solidFill>
                  <a:schemeClr val="tx1"/>
                </a:solidFill>
                <a:effectLst/>
                <a:latin typeface="Arial" pitchFamily="34" charset="0"/>
                <a:cs typeface="Arial" pitchFamily="34" charset="0"/>
              </a:rPr>
              <a:t>Zappos’s</a:t>
            </a:r>
            <a:r>
              <a:rPr lang="en-US" sz="1200" kern="1200" dirty="0" smtClean="0">
                <a:solidFill>
                  <a:schemeClr val="tx1"/>
                </a:solidFill>
                <a:effectLst/>
                <a:latin typeface="Arial" pitchFamily="34" charset="0"/>
                <a:cs typeface="Arial" pitchFamily="34" charset="0"/>
              </a:rPr>
              <a:t> superior customer experience are </a:t>
            </a:r>
            <a:r>
              <a:rPr lang="en-US" sz="1200" b="1" kern="1200" dirty="0" smtClean="0">
                <a:solidFill>
                  <a:schemeClr val="tx1"/>
                </a:solidFill>
                <a:effectLst/>
                <a:latin typeface="Arial" pitchFamily="34" charset="0"/>
                <a:cs typeface="Arial" pitchFamily="34" charset="0"/>
              </a:rPr>
              <a:t>not</a:t>
            </a:r>
            <a:r>
              <a:rPr lang="en-US" sz="1200" kern="1200" dirty="0" smtClean="0">
                <a:solidFill>
                  <a:schemeClr val="tx1"/>
                </a:solidFill>
                <a:effectLst/>
                <a:latin typeface="Arial" pitchFamily="34" charset="0"/>
                <a:cs typeface="Arial" pitchFamily="34" charset="0"/>
              </a:rPr>
              <a:t> balance sheet items.</a:t>
            </a:r>
            <a:endParaRPr lang="en-US" sz="1200" dirty="0" smtClean="0">
              <a:latin typeface="Arial" pitchFamily="34" charset="0"/>
              <a:cs typeface="Arial" pitchFamily="34" charset="0"/>
            </a:endParaRPr>
          </a:p>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9</a:t>
            </a:fld>
            <a:endParaRPr lang="en-US"/>
          </a:p>
        </p:txBody>
      </p:sp>
    </p:spTree>
    <p:extLst>
      <p:ext uri="{BB962C8B-B14F-4D97-AF65-F5344CB8AC3E}">
        <p14:creationId xmlns:p14="http://schemas.microsoft.com/office/powerpoint/2010/main" val="336359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r>
              <a:rPr lang="en-US" dirty="0" smtClean="0"/>
              <a:t>You</a:t>
            </a:r>
            <a:r>
              <a:rPr lang="en-US" baseline="0" dirty="0" smtClean="0"/>
              <a:t> may want to note the similarity here to the discussion of tangible and intangible assets in the resource-based view of competitive advantage in Chapter 4. </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10</a:t>
            </a:fld>
            <a:endParaRPr lang="en-US"/>
          </a:p>
        </p:txBody>
      </p:sp>
    </p:spTree>
    <p:extLst>
      <p:ext uri="{BB962C8B-B14F-4D97-AF65-F5344CB8AC3E}">
        <p14:creationId xmlns:p14="http://schemas.microsoft.com/office/powerpoint/2010/main" val="279515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11</a:t>
            </a:fld>
            <a:endParaRPr lang="en-US"/>
          </a:p>
        </p:txBody>
      </p:sp>
    </p:spTree>
    <p:extLst>
      <p:ext uri="{BB962C8B-B14F-4D97-AF65-F5344CB8AC3E}">
        <p14:creationId xmlns:p14="http://schemas.microsoft.com/office/powerpoint/2010/main" val="1687305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othaermel - 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r="877"/>
          <a:stretch>
            <a:fillRect/>
          </a:stretch>
        </p:blipFill>
        <p:spPr bwMode="auto">
          <a:xfrm>
            <a:off x="0" y="1828800"/>
            <a:ext cx="9144000" cy="4495800"/>
          </a:xfrm>
          <a:prstGeom prst="rect">
            <a:avLst/>
          </a:prstGeom>
          <a:noFill/>
          <a:ln w="9525">
            <a:noFill/>
            <a:miter lim="800000"/>
            <a:headEnd/>
            <a:tailEnd/>
          </a:ln>
        </p:spPr>
      </p:pic>
      <p:sp>
        <p:nvSpPr>
          <p:cNvPr id="11" name="Text Placeholder 10"/>
          <p:cNvSpPr>
            <a:spLocks noGrp="1"/>
          </p:cNvSpPr>
          <p:nvPr>
            <p:ph type="body" sz="quarter" idx="13" hasCustomPrompt="1"/>
          </p:nvPr>
        </p:nvSpPr>
        <p:spPr>
          <a:xfrm>
            <a:off x="228600" y="5029200"/>
            <a:ext cx="5029200" cy="533400"/>
          </a:xfrm>
        </p:spPr>
        <p:txBody>
          <a:bodyPr>
            <a:noAutofit/>
          </a:bodyPr>
          <a:lstStyle>
            <a:lvl1pPr marL="0" indent="0">
              <a:spcBef>
                <a:spcPts val="0"/>
              </a:spcBef>
              <a:buFontTx/>
              <a:buNone/>
              <a:defRPr sz="2400" baseline="0">
                <a:latin typeface="+mn-lt"/>
                <a:cs typeface="FrankRuehl" pitchFamily="34" charset="-79"/>
              </a:defRPr>
            </a:lvl1pPr>
          </a:lstStyle>
          <a:p>
            <a:pPr lvl="0"/>
            <a:r>
              <a:rPr lang="en-US" dirty="0" smtClean="0"/>
              <a:t>Click to edit Chapter Title</a:t>
            </a:r>
            <a:endParaRPr lang="en-US" dirty="0"/>
          </a:p>
        </p:txBody>
      </p:sp>
      <p:pic>
        <p:nvPicPr>
          <p:cNvPr id="15" name="Picture 14" descr="cover_title.jpg"/>
          <p:cNvPicPr>
            <a:picLocks noChangeAspect="1"/>
          </p:cNvPicPr>
          <p:nvPr userDrawn="1"/>
        </p:nvPicPr>
        <p:blipFill>
          <a:blip r:embed="rId3" cstate="print"/>
          <a:stretch>
            <a:fillRect/>
          </a:stretch>
        </p:blipFill>
        <p:spPr>
          <a:xfrm>
            <a:off x="2663952" y="92685"/>
            <a:ext cx="4270248" cy="1431315"/>
          </a:xfrm>
          <a:prstGeom prst="rect">
            <a:avLst/>
          </a:prstGeom>
        </p:spPr>
      </p:pic>
      <p:sp>
        <p:nvSpPr>
          <p:cNvPr id="6" name="Rectangle 13"/>
          <p:cNvSpPr>
            <a:spLocks noChangeArrowheads="1"/>
          </p:cNvSpPr>
          <p:nvPr userDrawn="1"/>
        </p:nvSpPr>
        <p:spPr bwMode="auto">
          <a:xfrm>
            <a:off x="152400" y="6629400"/>
            <a:ext cx="890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IN" altLang="en-US" sz="1000" dirty="0">
                <a:latin typeface="Times New Roman" pitchFamily="18" charset="0"/>
                <a:cs typeface="Times New Roman" pitchFamily="18" charset="0"/>
              </a:rPr>
              <a:t>Copyright © 2015 McGraw-Hill Education. All rights reserved. No reproduction or distribution without the prior written consent of McGraw-Hill Education.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othaermel - Discussion Slide">
    <p:bg>
      <p:bgPr>
        <a:solidFill>
          <a:srgbClr val="B6613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Edit Chapter Outline or Case Study or Instruction slide title</a:t>
            </a:r>
            <a:endParaRPr lang="en-US" dirty="0"/>
          </a:p>
        </p:txBody>
      </p:sp>
      <p:sp>
        <p:nvSpPr>
          <p:cNvPr id="3" name="Content Placeholder 2"/>
          <p:cNvSpPr>
            <a:spLocks noGrp="1"/>
          </p:cNvSpPr>
          <p:nvPr>
            <p:ph idx="1"/>
          </p:nvPr>
        </p:nvSpPr>
        <p:spPr>
          <a:xfrm>
            <a:off x="457200" y="1600199"/>
            <a:ext cx="8458200" cy="4727448"/>
          </a:xfr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none"/>
        </p:style>
        <p:txBody>
          <a:bodyPr/>
          <a:lstStyle>
            <a:lvl1pPr>
              <a:buFont typeface="Wingdings" pitchFamily="2" charset="2"/>
              <a:buChar char="§"/>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5-</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thaermel - 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video slide title</a:t>
            </a:r>
            <a:endParaRPr lang="en-US" dirty="0"/>
          </a:p>
        </p:txBody>
      </p:sp>
      <p:sp>
        <p:nvSpPr>
          <p:cNvPr id="4" name="Content Placeholder 3"/>
          <p:cNvSpPr>
            <a:spLocks noGrp="1"/>
          </p:cNvSpPr>
          <p:nvPr>
            <p:ph sz="half" idx="2"/>
          </p:nvPr>
        </p:nvSpPr>
        <p:spPr>
          <a:xfrm>
            <a:off x="762000" y="2133600"/>
            <a:ext cx="8382000" cy="4343399"/>
          </a:xfrm>
        </p:spPr>
        <p:txBody>
          <a:bodyPr/>
          <a:lstStyle>
            <a:lvl1pPr>
              <a:buFont typeface="Wingdings" pitchFamily="2" charset="2"/>
              <a:buNone/>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76201" y="0"/>
            <a:ext cx="152399" cy="6858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76200" cy="6858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5-</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thaermel - Content Slide">
    <p:spTree>
      <p:nvGrpSpPr>
        <p:cNvPr id="1" name=""/>
        <p:cNvGrpSpPr/>
        <p:nvPr/>
      </p:nvGrpSpPr>
      <p:grpSpPr>
        <a:xfrm>
          <a:off x="0" y="0"/>
          <a:ext cx="0" cy="0"/>
          <a:chOff x="0" y="0"/>
          <a:chExt cx="0" cy="0"/>
        </a:xfrm>
      </p:grpSpPr>
      <p:sp>
        <p:nvSpPr>
          <p:cNvPr id="10" name="Rectangle 9"/>
          <p:cNvSpPr/>
          <p:nvPr userDrawn="1"/>
        </p:nvSpPr>
        <p:spPr>
          <a:xfrm rot="5400000">
            <a:off x="4495800" y="2133600"/>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4"/>
          </p:nvPr>
        </p:nvSpPr>
        <p:spPr>
          <a:xfrm>
            <a:off x="0" y="1676400"/>
            <a:ext cx="9144000" cy="609600"/>
          </a:xfrm>
        </p:spPr>
        <p:txBody>
          <a:bodyPr>
            <a:normAutofit/>
          </a:bodyPr>
          <a:lstStyle>
            <a:lvl1pPr algn="ctr">
              <a:buNone/>
              <a:defRPr sz="2600"/>
            </a:lvl1pPr>
            <a:lvl5pPr>
              <a:buNone/>
              <a:defRPr/>
            </a:lvl5pPr>
          </a:lstStyle>
          <a:p>
            <a:pPr lvl="0"/>
            <a:r>
              <a:rPr lang="en-US" dirty="0" smtClean="0"/>
              <a:t>Click to edit Master text styles</a:t>
            </a:r>
          </a:p>
        </p:txBody>
      </p:sp>
      <p:sp>
        <p:nvSpPr>
          <p:cNvPr id="11" name="Rectangle 10"/>
          <p:cNvSpPr/>
          <p:nvPr userDrawn="1"/>
        </p:nvSpPr>
        <p:spPr>
          <a:xfrm rot="5400000">
            <a:off x="4533900" y="2247900"/>
            <a:ext cx="76200" cy="9144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5-</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othaermel - Copyright Slide">
    <p:bg>
      <p:bgPr>
        <a:solidFill>
          <a:srgbClr val="B66136"/>
        </a:solidFill>
        <a:effectLst/>
      </p:bgPr>
    </p:bg>
    <p:spTree>
      <p:nvGrpSpPr>
        <p:cNvPr id="1" name=""/>
        <p:cNvGrpSpPr/>
        <p:nvPr/>
      </p:nvGrpSpPr>
      <p:grpSpPr>
        <a:xfrm>
          <a:off x="0" y="0"/>
          <a:ext cx="0" cy="0"/>
          <a:chOff x="0" y="0"/>
          <a:chExt cx="0" cy="0"/>
        </a:xfrm>
      </p:grpSpPr>
      <p:sp>
        <p:nvSpPr>
          <p:cNvPr id="9" name="Rectangle 8"/>
          <p:cNvSpPr/>
          <p:nvPr userDrawn="1"/>
        </p:nvSpPr>
        <p:spPr>
          <a:xfrm>
            <a:off x="685800" y="1371600"/>
            <a:ext cx="7699248" cy="4187952"/>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ver_title.jpg"/>
          <p:cNvPicPr>
            <a:picLocks noChangeAspect="1"/>
          </p:cNvPicPr>
          <p:nvPr userDrawn="1"/>
        </p:nvPicPr>
        <p:blipFill>
          <a:blip r:embed="rId2" cstate="print"/>
          <a:stretch>
            <a:fillRect/>
          </a:stretch>
        </p:blipFill>
        <p:spPr>
          <a:xfrm>
            <a:off x="1600200" y="1524000"/>
            <a:ext cx="5810769" cy="1947672"/>
          </a:xfrm>
          <a:prstGeom prst="rect">
            <a:avLst/>
          </a:prstGeom>
        </p:spPr>
      </p:pic>
      <p:pic>
        <p:nvPicPr>
          <p:cNvPr id="7" name="Picture 6" descr="disclaimer"/>
          <p:cNvPicPr/>
          <p:nvPr userDrawn="1"/>
        </p:nvPicPr>
        <p:blipFill>
          <a:blip r:embed="rId3" cstate="print"/>
          <a:srcRect/>
          <a:stretch>
            <a:fillRect/>
          </a:stretch>
        </p:blipFill>
        <p:spPr bwMode="auto">
          <a:xfrm>
            <a:off x="2438400" y="3657600"/>
            <a:ext cx="4038600" cy="1828800"/>
          </a:xfrm>
          <a:prstGeom prst="rect">
            <a:avLst/>
          </a:prstGeom>
          <a:noFill/>
          <a:ln w="9525">
            <a:noFill/>
            <a:miter lim="800000"/>
            <a:headEnd/>
            <a:tailEnd/>
          </a:ln>
        </p:spPr>
      </p:pic>
      <p:pic>
        <p:nvPicPr>
          <p:cNvPr id="5" name="Picture 2" descr="http://www.mcgraw-hill.com/landingimages/logo-hill.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8200" y="4191000"/>
            <a:ext cx="1247775"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5-</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5-</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221393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5-</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359293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62" r:id="rId2"/>
    <p:sldLayoutId id="2147483664" r:id="rId3"/>
    <p:sldLayoutId id="2147483666" r:id="rId4"/>
    <p:sldLayoutId id="2147483668" r:id="rId5"/>
    <p:sldLayoutId id="2147483671" r:id="rId6"/>
    <p:sldLayoutId id="2147483672" r:id="rId7"/>
  </p:sldLayoutIdLst>
  <p:hf hdr="0" ftr="0" dt="0"/>
  <p:txStyles>
    <p:titleStyle>
      <a:lvl1pPr algn="ctr" defTabSz="914400" rtl="0" eaLnBrk="1" latinLnBrk="0" hangingPunct="1">
        <a:spcBef>
          <a:spcPct val="0"/>
        </a:spcBef>
        <a:buNone/>
        <a:defRPr sz="4000" kern="1200">
          <a:solidFill>
            <a:schemeClr val="tx1"/>
          </a:solidFill>
          <a:latin typeface="Lucida Sans" pitchFamily="34" charset="0"/>
          <a:ea typeface="+mj-ea"/>
          <a:cs typeface="+mj-cs"/>
        </a:defRPr>
      </a:lvl1pPr>
    </p:titleStyle>
    <p:body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5029200"/>
            <a:ext cx="7315200" cy="1249680"/>
          </a:xfrm>
        </p:spPr>
        <p:txBody>
          <a:bodyPr>
            <a:noAutofit/>
          </a:bodyPr>
          <a:lstStyle/>
          <a:p>
            <a:pPr>
              <a:spcBef>
                <a:spcPts val="0"/>
              </a:spcBef>
            </a:pPr>
            <a:r>
              <a:rPr lang="en-US" dirty="0" smtClean="0">
                <a:latin typeface="FrankRuehl" pitchFamily="34" charset="-79"/>
                <a:cs typeface="FrankRuehl" pitchFamily="34" charset="-79"/>
              </a:rPr>
              <a:t>Chapter 5</a:t>
            </a:r>
          </a:p>
          <a:p>
            <a:pPr marL="0" indent="0">
              <a:spcBef>
                <a:spcPts val="0"/>
              </a:spcBef>
              <a:defRPr/>
            </a:pPr>
            <a:r>
              <a:rPr lang="en-US" dirty="0" smtClean="0"/>
              <a:t>Competitive Advantage, Firm Performance,</a:t>
            </a:r>
          </a:p>
          <a:p>
            <a:pPr marL="0" indent="0">
              <a:spcBef>
                <a:spcPts val="0"/>
              </a:spcBef>
              <a:defRPr/>
            </a:pPr>
            <a:r>
              <a:rPr lang="en-US" dirty="0" smtClean="0"/>
              <a:t>and Business Models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143000"/>
          </a:xfrm>
        </p:spPr>
        <p:txBody>
          <a:bodyPr>
            <a:noAutofit/>
          </a:bodyPr>
          <a:lstStyle/>
          <a:p>
            <a:r>
              <a:rPr lang="en-US" sz="3600" dirty="0" smtClean="0">
                <a:solidFill>
                  <a:schemeClr val="tx1"/>
                </a:solidFill>
              </a:rPr>
              <a:t>Exhibit 5.2  </a:t>
            </a:r>
            <a:r>
              <a:rPr lang="en-US" sz="2800" dirty="0" smtClean="0">
                <a:solidFill>
                  <a:schemeClr val="tx1"/>
                </a:solidFill>
              </a:rPr>
              <a:t>The Declining Importance of Book Value in a Firm’s Stock Market Valuation, </a:t>
            </a:r>
            <a:br>
              <a:rPr lang="en-US" sz="2800" dirty="0" smtClean="0">
                <a:solidFill>
                  <a:schemeClr val="tx1"/>
                </a:solidFill>
              </a:rPr>
            </a:br>
            <a:r>
              <a:rPr lang="en-US" sz="2400" dirty="0" smtClean="0">
                <a:solidFill>
                  <a:schemeClr val="tx1"/>
                </a:solidFill>
              </a:rPr>
              <a:t>1980</a:t>
            </a:r>
            <a:r>
              <a:rPr lang="en-US" sz="2400" dirty="0" smtClean="0">
                <a:solidFill>
                  <a:schemeClr val="tx1"/>
                </a:solidFill>
                <a:latin typeface="Times New Roman"/>
                <a:cs typeface="Times New Roman"/>
              </a:rPr>
              <a:t>−</a:t>
            </a:r>
            <a:r>
              <a:rPr lang="en-US" sz="2400" dirty="0" smtClean="0">
                <a:solidFill>
                  <a:schemeClr val="tx1"/>
                </a:solidFill>
              </a:rPr>
              <a:t>2010</a:t>
            </a:r>
            <a:r>
              <a:rPr lang="en-US" sz="3200" dirty="0" smtClean="0">
                <a:solidFill>
                  <a:schemeClr val="tx1"/>
                </a:solidFill>
              </a:rPr>
              <a:t/>
            </a:r>
            <a:br>
              <a:rPr lang="en-US" sz="3200" dirty="0" smtClean="0">
                <a:solidFill>
                  <a:schemeClr val="tx1"/>
                </a:solidFill>
              </a:rPr>
            </a:br>
            <a:endParaRPr lang="en-US" sz="3600" dirty="0">
              <a:solidFill>
                <a:schemeClr val="tx1"/>
              </a:solidFill>
            </a:endParaRPr>
          </a:p>
        </p:txBody>
      </p:sp>
      <p:pic>
        <p:nvPicPr>
          <p:cNvPr id="5" name="Picture 4" descr="rot45065_ex0502.jpg"/>
          <p:cNvPicPr>
            <a:picLocks noChangeAspect="1"/>
          </p:cNvPicPr>
          <p:nvPr/>
        </p:nvPicPr>
        <p:blipFill>
          <a:blip r:embed="rId3" cstate="print"/>
          <a:stretch>
            <a:fillRect/>
          </a:stretch>
        </p:blipFill>
        <p:spPr>
          <a:xfrm>
            <a:off x="1905000" y="1828800"/>
            <a:ext cx="5316929" cy="4572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81000" y="1447800"/>
            <a:ext cx="8458200" cy="472744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600" dirty="0">
                <a:solidFill>
                  <a:srgbClr val="080808"/>
                </a:solidFill>
                <a:latin typeface="+mn-lt"/>
              </a:rPr>
              <a:t>THREE TRADITIONAL FRAMEWORKS </a:t>
            </a:r>
            <a:r>
              <a:rPr lang="en-US" sz="2600" dirty="0" smtClean="0">
                <a:solidFill>
                  <a:srgbClr val="080808"/>
                </a:solidFill>
                <a:latin typeface="+mn-lt"/>
              </a:rPr>
              <a:t>TO </a:t>
            </a:r>
            <a:r>
              <a:rPr lang="en-US" sz="2600" dirty="0">
                <a:solidFill>
                  <a:srgbClr val="080808"/>
                </a:solidFill>
                <a:latin typeface="+mn-lt"/>
              </a:rPr>
              <a:t>ASSESS FIRM PERFORMANCE </a:t>
            </a:r>
            <a:r>
              <a:rPr lang="en-US" dirty="0" smtClean="0"/>
              <a:t> </a:t>
            </a:r>
          </a:p>
          <a:p>
            <a:pPr marL="0" indent="0" algn="ctr">
              <a:buFont typeface="Wingdings" pitchFamily="2" charset="2"/>
              <a:buNone/>
            </a:pPr>
            <a:endParaRPr lang="en-US" dirty="0" smtClean="0"/>
          </a:p>
          <a:p>
            <a:pPr marL="0" indent="0">
              <a:buFont typeface="Wingdings" pitchFamily="2" charset="2"/>
              <a:buNone/>
            </a:pPr>
            <a:endParaRPr lang="en-US" sz="1000" dirty="0"/>
          </a:p>
        </p:txBody>
      </p:sp>
      <p:graphicFrame>
        <p:nvGraphicFramePr>
          <p:cNvPr id="9" name="Diagram 8"/>
          <p:cNvGraphicFramePr/>
          <p:nvPr>
            <p:extLst>
              <p:ext uri="{D42A27DB-BD31-4B8C-83A1-F6EECF244321}">
                <p14:modId xmlns:p14="http://schemas.microsoft.com/office/powerpoint/2010/main" val="3729012991"/>
              </p:ext>
            </p:extLst>
          </p:nvPr>
        </p:nvGraphicFramePr>
        <p:xfrm>
          <a:off x="990600" y="2365248"/>
          <a:ext cx="7543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855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371600"/>
            <a:ext cx="8229600" cy="4800600"/>
          </a:xfrm>
        </p:spPr>
        <p:txBody>
          <a:bodyPr>
            <a:normAutofit/>
          </a:bodyPr>
          <a:lstStyle/>
          <a:p>
            <a:pPr>
              <a:buNone/>
            </a:pPr>
            <a:r>
              <a:rPr lang="en-US" dirty="0" smtClean="0"/>
              <a:t>Shareholders</a:t>
            </a:r>
          </a:p>
          <a:p>
            <a:pPr marL="740664" indent="-283464">
              <a:spcBef>
                <a:spcPts val="576"/>
              </a:spcBef>
              <a:buFont typeface="Arial" pitchFamily="34" charset="0"/>
              <a:buChar char="•"/>
            </a:pPr>
            <a:r>
              <a:rPr lang="en-US" sz="2400" dirty="0" smtClean="0"/>
              <a:t>Individuals </a:t>
            </a:r>
            <a:r>
              <a:rPr lang="en-US" sz="2400" dirty="0"/>
              <a:t>or organizations who own one or more shares of stock in a public </a:t>
            </a:r>
            <a:r>
              <a:rPr lang="en-US" sz="2400" dirty="0" smtClean="0"/>
              <a:t>company</a:t>
            </a:r>
          </a:p>
          <a:p>
            <a:pPr marL="740664" indent="-283464">
              <a:spcBef>
                <a:spcPts val="576"/>
              </a:spcBef>
              <a:buFont typeface="Arial" pitchFamily="34" charset="0"/>
              <a:buChar char="•"/>
            </a:pPr>
            <a:r>
              <a:rPr lang="en-US" sz="2400" dirty="0" smtClean="0"/>
              <a:t>The legal </a:t>
            </a:r>
            <a:r>
              <a:rPr lang="en-US" sz="2400" dirty="0"/>
              <a:t>owners of public </a:t>
            </a:r>
            <a:r>
              <a:rPr lang="en-US" sz="2400" dirty="0" smtClean="0"/>
              <a:t>companies</a:t>
            </a:r>
          </a:p>
          <a:p>
            <a:pPr marL="740664" indent="-283464">
              <a:spcBef>
                <a:spcPts val="576"/>
              </a:spcBef>
              <a:buFont typeface="Arial" pitchFamily="34" charset="0"/>
              <a:buChar char="•"/>
            </a:pPr>
            <a:r>
              <a:rPr lang="en-US" sz="2400" dirty="0"/>
              <a:t>Effective strategies to grow the business can increase a firm’s profitability and its stock </a:t>
            </a:r>
            <a:r>
              <a:rPr lang="en-US" sz="2400" dirty="0" smtClean="0"/>
              <a:t>price.</a:t>
            </a:r>
          </a:p>
          <a:p>
            <a:pPr marL="0" indent="0">
              <a:buNone/>
            </a:pPr>
            <a:endParaRPr lang="en-US" sz="2000" dirty="0" smtClean="0"/>
          </a:p>
          <a:p>
            <a:pPr>
              <a:buNone/>
            </a:pPr>
            <a:r>
              <a:rPr lang="en-US" dirty="0" smtClean="0"/>
              <a:t>Risk capital</a:t>
            </a:r>
          </a:p>
          <a:p>
            <a:pPr marL="740664" indent="-283464">
              <a:buFont typeface="Arial" pitchFamily="34" charset="0"/>
              <a:buChar char="•"/>
            </a:pPr>
            <a:r>
              <a:rPr lang="en-US" sz="2400" dirty="0" smtClean="0"/>
              <a:t>The </a:t>
            </a:r>
            <a:r>
              <a:rPr lang="en-US" sz="2400" dirty="0"/>
              <a:t>money provided by shareholders in exchange for an equity share in a </a:t>
            </a:r>
            <a:r>
              <a:rPr lang="en-US" sz="2400" dirty="0" smtClean="0"/>
              <a:t>company.</a:t>
            </a:r>
          </a:p>
          <a:p>
            <a:pPr marL="740664" indent="-283464">
              <a:buFont typeface="Arial" pitchFamily="34" charset="0"/>
              <a:buChar char="•"/>
            </a:pPr>
            <a:r>
              <a:rPr lang="en-US" sz="2400" dirty="0" smtClean="0"/>
              <a:t>Cannot </a:t>
            </a:r>
            <a:r>
              <a:rPr lang="en-US" sz="2400" dirty="0"/>
              <a:t>be recovered if the firm goes </a:t>
            </a:r>
            <a:r>
              <a:rPr lang="en-US" sz="2400" dirty="0" smtClean="0"/>
              <a:t>bankrupt</a:t>
            </a:r>
            <a:endParaRPr lang="en-US" sz="2400" dirty="0"/>
          </a:p>
        </p:txBody>
      </p:sp>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Shareholder Value Creation</a:t>
            </a:r>
            <a:endParaRPr lang="en-US" dirty="0">
              <a:solidFill>
                <a:schemeClr val="tx1"/>
              </a:solidFill>
            </a:endParaRPr>
          </a:p>
        </p:txBody>
      </p:sp>
    </p:spTree>
    <p:extLst>
      <p:ext uri="{BB962C8B-B14F-4D97-AF65-F5344CB8AC3E}">
        <p14:creationId xmlns:p14="http://schemas.microsoft.com/office/powerpoint/2010/main" val="4288079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09600" y="1371600"/>
            <a:ext cx="8229600" cy="4800600"/>
          </a:xfrm>
        </p:spPr>
        <p:txBody>
          <a:bodyPr>
            <a:normAutofit lnSpcReduction="10000"/>
          </a:bodyPr>
          <a:lstStyle/>
          <a:p>
            <a:pPr>
              <a:spcBef>
                <a:spcPts val="0"/>
              </a:spcBef>
              <a:buNone/>
            </a:pPr>
            <a:r>
              <a:rPr lang="en-US" dirty="0" smtClean="0"/>
              <a:t>Total </a:t>
            </a:r>
            <a:r>
              <a:rPr lang="en-US" dirty="0"/>
              <a:t>return to </a:t>
            </a:r>
            <a:r>
              <a:rPr lang="en-US" dirty="0" smtClean="0"/>
              <a:t>shareholders</a:t>
            </a:r>
          </a:p>
          <a:p>
            <a:pPr marL="740664" indent="-283464">
              <a:spcBef>
                <a:spcPts val="576"/>
              </a:spcBef>
              <a:buFont typeface="Arial" pitchFamily="34" charset="0"/>
              <a:buChar char="•"/>
            </a:pPr>
            <a:r>
              <a:rPr lang="en-US" dirty="0" smtClean="0"/>
              <a:t>Return </a:t>
            </a:r>
            <a:r>
              <a:rPr lang="en-US" dirty="0"/>
              <a:t>on risk capital, including stock price appreciation plus dividends received over a specific </a:t>
            </a:r>
            <a:r>
              <a:rPr lang="en-US" dirty="0" smtClean="0"/>
              <a:t>period</a:t>
            </a:r>
            <a:endParaRPr lang="en-US" sz="1400" dirty="0"/>
          </a:p>
          <a:p>
            <a:pPr marL="740664" indent="-283464">
              <a:spcBef>
                <a:spcPts val="576"/>
              </a:spcBef>
              <a:buFont typeface="Arial" pitchFamily="34" charset="0"/>
              <a:buChar char="•"/>
            </a:pPr>
            <a:r>
              <a:rPr lang="en-US" dirty="0"/>
              <a:t>This is what investors are interested </a:t>
            </a:r>
            <a:r>
              <a:rPr lang="en-US" dirty="0" smtClean="0"/>
              <a:t>in.</a:t>
            </a:r>
            <a:endParaRPr lang="en-US" sz="1400" dirty="0"/>
          </a:p>
          <a:p>
            <a:pPr marL="740664" indent="-283464">
              <a:spcBef>
                <a:spcPts val="576"/>
              </a:spcBef>
              <a:buFont typeface="Arial" pitchFamily="34" charset="0"/>
              <a:buChar char="•"/>
            </a:pPr>
            <a:r>
              <a:rPr lang="en-US" dirty="0"/>
              <a:t>It is an </a:t>
            </a:r>
            <a:r>
              <a:rPr lang="en-US" i="1" dirty="0"/>
              <a:t>external</a:t>
            </a:r>
            <a:r>
              <a:rPr lang="en-US" dirty="0"/>
              <a:t> performance metric, unlike accounting </a:t>
            </a:r>
            <a:r>
              <a:rPr lang="en-US" dirty="0" smtClean="0"/>
              <a:t>data.</a:t>
            </a:r>
          </a:p>
          <a:p>
            <a:pPr>
              <a:spcBef>
                <a:spcPts val="672"/>
              </a:spcBef>
              <a:buNone/>
            </a:pPr>
            <a:r>
              <a:rPr lang="en-US" dirty="0"/>
              <a:t>Efficient-market hypothesis</a:t>
            </a:r>
          </a:p>
          <a:p>
            <a:pPr marL="740664" indent="-283464">
              <a:spcBef>
                <a:spcPts val="576"/>
              </a:spcBef>
              <a:buFont typeface="Arial" pitchFamily="34" charset="0"/>
              <a:buChar char="•"/>
            </a:pPr>
            <a:r>
              <a:rPr lang="en-US" dirty="0"/>
              <a:t>All available information about a firm’s past, current state, and expected future performance is embedded in the firm’s stock </a:t>
            </a:r>
            <a:r>
              <a:rPr lang="en-US" dirty="0" smtClean="0"/>
              <a:t>price.</a:t>
            </a:r>
            <a:endParaRPr lang="en-US" dirty="0"/>
          </a:p>
        </p:txBody>
      </p:sp>
    </p:spTree>
    <p:extLst>
      <p:ext uri="{BB962C8B-B14F-4D97-AF65-F5344CB8AC3E}">
        <p14:creationId xmlns:p14="http://schemas.microsoft.com/office/powerpoint/2010/main" val="4267804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5.3  </a:t>
            </a:r>
            <a:r>
              <a:rPr lang="en-US" sz="2900" dirty="0" smtClean="0">
                <a:solidFill>
                  <a:schemeClr val="tx1"/>
                </a:solidFill>
              </a:rPr>
              <a:t>Stock Market Valuations of Amazon, Apple, Google, Microsoft, and Samsung</a:t>
            </a:r>
            <a:endParaRPr lang="en-US" sz="2900" dirty="0">
              <a:solidFill>
                <a:schemeClr val="tx1"/>
              </a:solidFill>
            </a:endParaRPr>
          </a:p>
        </p:txBody>
      </p:sp>
      <p:pic>
        <p:nvPicPr>
          <p:cNvPr id="5" name="Picture 4" descr="rot45065_ex0503.jpg"/>
          <p:cNvPicPr>
            <a:picLocks noChangeAspect="1"/>
          </p:cNvPicPr>
          <p:nvPr/>
        </p:nvPicPr>
        <p:blipFill>
          <a:blip r:embed="rId2" cstate="print"/>
          <a:stretch>
            <a:fillRect/>
          </a:stretch>
        </p:blipFill>
        <p:spPr>
          <a:xfrm>
            <a:off x="1250576" y="1828800"/>
            <a:ext cx="6750424" cy="4572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smtClean="0">
                <a:solidFill>
                  <a:schemeClr val="tx1"/>
                </a:solidFill>
              </a:rPr>
              <a:t>Exhibit 5.4  Apple’s Market Cap</a:t>
            </a:r>
            <a:br>
              <a:rPr lang="en-US" dirty="0" smtClean="0">
                <a:solidFill>
                  <a:schemeClr val="tx1"/>
                </a:solidFill>
              </a:rPr>
            </a:br>
            <a:r>
              <a:rPr lang="en-US" sz="2800" dirty="0" smtClean="0">
                <a:solidFill>
                  <a:schemeClr val="tx1"/>
                </a:solidFill>
              </a:rPr>
              <a:t>(December 2011</a:t>
            </a:r>
            <a:r>
              <a:rPr lang="en-US" sz="2800" dirty="0" smtClean="0">
                <a:solidFill>
                  <a:schemeClr val="tx1"/>
                </a:solidFill>
                <a:latin typeface="Times New Roman"/>
                <a:cs typeface="Times New Roman"/>
              </a:rPr>
              <a:t>− </a:t>
            </a:r>
            <a:r>
              <a:rPr lang="en-US" sz="2800" dirty="0" smtClean="0">
                <a:solidFill>
                  <a:schemeClr val="tx1"/>
                </a:solidFill>
              </a:rPr>
              <a:t>April 2013)</a:t>
            </a:r>
            <a:endParaRPr lang="en-US" dirty="0">
              <a:solidFill>
                <a:schemeClr val="tx1"/>
              </a:solidFill>
            </a:endParaRPr>
          </a:p>
        </p:txBody>
      </p:sp>
      <p:pic>
        <p:nvPicPr>
          <p:cNvPr id="5" name="Picture 4" descr="rot45065_ex0504.jpg"/>
          <p:cNvPicPr>
            <a:picLocks noChangeAspect="1"/>
          </p:cNvPicPr>
          <p:nvPr/>
        </p:nvPicPr>
        <p:blipFill>
          <a:blip r:embed="rId3" cstate="print"/>
          <a:stretch>
            <a:fillRect/>
          </a:stretch>
        </p:blipFill>
        <p:spPr>
          <a:xfrm>
            <a:off x="1981200" y="1676400"/>
            <a:ext cx="5117408" cy="4572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057400"/>
            <a:ext cx="8382000" cy="4419600"/>
          </a:xfrm>
        </p:spPr>
        <p:txBody>
          <a:bodyPr>
            <a:noAutofit/>
          </a:bodyPr>
          <a:lstStyle/>
          <a:p>
            <a:pPr>
              <a:spcBef>
                <a:spcPts val="672"/>
              </a:spcBef>
            </a:pPr>
            <a:r>
              <a:rPr lang="en-US" sz="2600" dirty="0" smtClean="0"/>
              <a:t>Stock </a:t>
            </a:r>
            <a:r>
              <a:rPr lang="en-US" sz="2600" dirty="0"/>
              <a:t>prices can be highly volatile, making it difficult to assess firm performance, particularly in the short </a:t>
            </a:r>
            <a:r>
              <a:rPr lang="en-US" sz="2600" dirty="0" smtClean="0"/>
              <a:t>term.</a:t>
            </a:r>
            <a:endParaRPr lang="en-US" sz="2600" dirty="0"/>
          </a:p>
          <a:p>
            <a:pPr>
              <a:lnSpc>
                <a:spcPct val="110000"/>
              </a:lnSpc>
              <a:spcBef>
                <a:spcPts val="0"/>
              </a:spcBef>
            </a:pPr>
            <a:endParaRPr lang="en-US" sz="2000" dirty="0"/>
          </a:p>
          <a:p>
            <a:pPr>
              <a:spcBef>
                <a:spcPts val="672"/>
              </a:spcBef>
            </a:pPr>
            <a:r>
              <a:rPr lang="en-US" sz="2600" dirty="0"/>
              <a:t>Overall macroeconomic factors such as </a:t>
            </a:r>
            <a:r>
              <a:rPr lang="en-US" sz="2600" dirty="0" smtClean="0"/>
              <a:t>the unemployment </a:t>
            </a:r>
            <a:r>
              <a:rPr lang="en-US" sz="2600" dirty="0"/>
              <a:t>rate, economic growth or contraction, and interest and exchange rates all have a direct bearing on stock </a:t>
            </a:r>
            <a:r>
              <a:rPr lang="en-US" sz="2600" dirty="0" smtClean="0"/>
              <a:t>prices. </a:t>
            </a:r>
            <a:endParaRPr lang="en-US" sz="2600" dirty="0"/>
          </a:p>
          <a:p>
            <a:pPr>
              <a:lnSpc>
                <a:spcPct val="110000"/>
              </a:lnSpc>
              <a:spcBef>
                <a:spcPts val="0"/>
              </a:spcBef>
            </a:pPr>
            <a:endParaRPr lang="en-US" sz="2000" dirty="0"/>
          </a:p>
          <a:p>
            <a:pPr>
              <a:spcBef>
                <a:spcPts val="672"/>
              </a:spcBef>
            </a:pPr>
            <a:r>
              <a:rPr lang="en-US" sz="2600" dirty="0"/>
              <a:t>Stock prices frequently reflect the psychological mood of investors, which can at times be </a:t>
            </a:r>
            <a:r>
              <a:rPr lang="en-US" sz="2600" dirty="0" smtClean="0"/>
              <a:t>irrational.</a:t>
            </a:r>
            <a:endParaRPr lang="en-US" sz="2600" dirty="0"/>
          </a:p>
        </p:txBody>
      </p:sp>
      <p:sp>
        <p:nvSpPr>
          <p:cNvPr id="4" name="Title 1"/>
          <p:cNvSpPr>
            <a:spLocks noGrp="1"/>
          </p:cNvSpPr>
          <p:nvPr>
            <p:ph type="title"/>
          </p:nvPr>
        </p:nvSpPr>
        <p:spPr>
          <a:xfrm>
            <a:off x="457200" y="274638"/>
            <a:ext cx="8229600" cy="1143000"/>
          </a:xfrm>
        </p:spPr>
        <p:txBody>
          <a:bodyPr/>
          <a:lstStyle>
            <a:lvl1pPr>
              <a:defRPr>
                <a:solidFill>
                  <a:srgbClr val="B66136"/>
                </a:solidFill>
              </a:defRPr>
            </a:lvl1pPr>
          </a:lstStyle>
          <a:p>
            <a:r>
              <a:rPr lang="en-US" dirty="0">
                <a:solidFill>
                  <a:schemeClr val="tx1"/>
                </a:solidFill>
              </a:rPr>
              <a:t>Shareholder Value Creation</a:t>
            </a:r>
            <a:endParaRPr lang="en-US" dirty="0"/>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LIMITATIONS</a:t>
            </a:r>
          </a:p>
        </p:txBody>
      </p:sp>
    </p:spTree>
    <p:extLst>
      <p:ext uri="{BB962C8B-B14F-4D97-AF65-F5344CB8AC3E}">
        <p14:creationId xmlns:p14="http://schemas.microsoft.com/office/powerpoint/2010/main" val="2811559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381000" y="1447800"/>
            <a:ext cx="8458200" cy="472744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600" dirty="0">
                <a:solidFill>
                  <a:srgbClr val="080808"/>
                </a:solidFill>
                <a:latin typeface="+mn-lt"/>
              </a:rPr>
              <a:t>THREE TRADITIONAL FRAMEWORKS </a:t>
            </a:r>
            <a:r>
              <a:rPr lang="en-US" sz="2600" dirty="0" smtClean="0">
                <a:solidFill>
                  <a:srgbClr val="080808"/>
                </a:solidFill>
                <a:latin typeface="+mn-lt"/>
              </a:rPr>
              <a:t>TO </a:t>
            </a:r>
            <a:r>
              <a:rPr lang="en-US" sz="2600" dirty="0">
                <a:solidFill>
                  <a:srgbClr val="080808"/>
                </a:solidFill>
                <a:latin typeface="+mn-lt"/>
              </a:rPr>
              <a:t>ASSESS FIRM PERFORMANCE </a:t>
            </a:r>
            <a:r>
              <a:rPr lang="en-US" dirty="0" smtClean="0"/>
              <a:t> </a:t>
            </a:r>
          </a:p>
          <a:p>
            <a:pPr marL="0" indent="0" algn="ctr">
              <a:buFont typeface="Wingdings" pitchFamily="2" charset="2"/>
              <a:buNone/>
            </a:pPr>
            <a:endParaRPr lang="en-US" dirty="0" smtClean="0"/>
          </a:p>
          <a:p>
            <a:pPr marL="0" indent="0">
              <a:buFont typeface="Wingdings" pitchFamily="2" charset="2"/>
              <a:buNone/>
            </a:pPr>
            <a:endParaRPr lang="en-US" sz="1000" dirty="0"/>
          </a:p>
        </p:txBody>
      </p:sp>
      <p:graphicFrame>
        <p:nvGraphicFramePr>
          <p:cNvPr id="13" name="Diagram 12"/>
          <p:cNvGraphicFramePr/>
          <p:nvPr>
            <p:extLst>
              <p:ext uri="{D42A27DB-BD31-4B8C-83A1-F6EECF244321}">
                <p14:modId xmlns:p14="http://schemas.microsoft.com/office/powerpoint/2010/main" val="3729012991"/>
              </p:ext>
            </p:extLst>
          </p:nvPr>
        </p:nvGraphicFramePr>
        <p:xfrm>
          <a:off x="990600" y="2365248"/>
          <a:ext cx="7543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6547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371600"/>
            <a:ext cx="8229600" cy="4800600"/>
          </a:xfrm>
        </p:spPr>
        <p:txBody>
          <a:bodyPr>
            <a:normAutofit/>
          </a:bodyPr>
          <a:lstStyle/>
          <a:p>
            <a:pPr>
              <a:spcBef>
                <a:spcPts val="672"/>
              </a:spcBef>
            </a:pPr>
            <a:r>
              <a:rPr lang="en-US" dirty="0" smtClean="0"/>
              <a:t>A </a:t>
            </a:r>
            <a:r>
              <a:rPr lang="en-US" dirty="0"/>
              <a:t>firm has a competitive advantage when it creates more </a:t>
            </a:r>
            <a:r>
              <a:rPr lang="en-US" i="1" dirty="0"/>
              <a:t>economic value</a:t>
            </a:r>
            <a:r>
              <a:rPr lang="en-US" dirty="0"/>
              <a:t> than rival </a:t>
            </a:r>
            <a:r>
              <a:rPr lang="en-US" dirty="0" smtClean="0"/>
              <a:t>firms.</a:t>
            </a:r>
            <a:endParaRPr lang="en-US" dirty="0"/>
          </a:p>
          <a:p>
            <a:pPr>
              <a:spcBef>
                <a:spcPts val="672"/>
              </a:spcBef>
            </a:pPr>
            <a:r>
              <a:rPr lang="en-US" dirty="0"/>
              <a:t>Economic value creation is the difference between a buyer’s willingness to pay for a product/service and the firm’s total cost to produce it</a:t>
            </a:r>
            <a:r>
              <a:rPr lang="en-US" dirty="0" smtClean="0"/>
              <a:t>:</a:t>
            </a:r>
            <a:endParaRPr lang="en-US" dirty="0"/>
          </a:p>
          <a:p>
            <a:pPr lvl="1">
              <a:spcBef>
                <a:spcPts val="672"/>
              </a:spcBef>
            </a:pPr>
            <a:r>
              <a:rPr lang="en-US" dirty="0"/>
              <a:t>(</a:t>
            </a:r>
            <a:r>
              <a:rPr lang="en-US" i="1" dirty="0"/>
              <a:t>V – C</a:t>
            </a:r>
            <a:r>
              <a:rPr lang="en-US" dirty="0"/>
              <a:t>), where (</a:t>
            </a:r>
            <a:r>
              <a:rPr lang="en-US" i="1" dirty="0"/>
              <a:t>V</a:t>
            </a:r>
            <a:r>
              <a:rPr lang="en-US" dirty="0"/>
              <a:t>) = Value and (</a:t>
            </a:r>
            <a:r>
              <a:rPr lang="en-US" i="1" dirty="0"/>
              <a:t>C</a:t>
            </a:r>
            <a:r>
              <a:rPr lang="en-US" dirty="0"/>
              <a:t>) = Cost, also called </a:t>
            </a:r>
            <a:r>
              <a:rPr lang="en-US" i="1" dirty="0"/>
              <a:t>economic </a:t>
            </a:r>
            <a:r>
              <a:rPr lang="en-US" i="1" dirty="0" smtClean="0"/>
              <a:t>contribution</a:t>
            </a:r>
            <a:endParaRPr lang="en-US" i="1" dirty="0"/>
          </a:p>
          <a:p>
            <a:pPr>
              <a:spcBef>
                <a:spcPts val="672"/>
              </a:spcBef>
            </a:pPr>
            <a:r>
              <a:rPr lang="en-US" dirty="0"/>
              <a:t>The amount of </a:t>
            </a:r>
            <a:r>
              <a:rPr lang="en-US" i="1" dirty="0"/>
              <a:t>total perceived consumer benefits</a:t>
            </a:r>
            <a:r>
              <a:rPr lang="en-US" dirty="0"/>
              <a:t> equals the </a:t>
            </a:r>
            <a:r>
              <a:rPr lang="en-US" i="1" dirty="0"/>
              <a:t>maximum willingness to </a:t>
            </a:r>
            <a:r>
              <a:rPr lang="en-US" i="1" dirty="0" smtClean="0"/>
              <a:t>pay.</a:t>
            </a: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Economic Value Creation</a:t>
            </a:r>
            <a:endParaRPr lang="en-US" dirty="0">
              <a:solidFill>
                <a:schemeClr val="tx1"/>
              </a:solidFill>
            </a:endParaRPr>
          </a:p>
        </p:txBody>
      </p:sp>
    </p:spTree>
    <p:extLst>
      <p:ext uri="{BB962C8B-B14F-4D97-AF65-F5344CB8AC3E}">
        <p14:creationId xmlns:p14="http://schemas.microsoft.com/office/powerpoint/2010/main" val="2824052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143000"/>
          </a:xfrm>
        </p:spPr>
        <p:txBody>
          <a:bodyPr>
            <a:noAutofit/>
          </a:bodyPr>
          <a:lstStyle/>
          <a:p>
            <a:r>
              <a:rPr lang="en-US" sz="3600" dirty="0" smtClean="0">
                <a:solidFill>
                  <a:schemeClr val="tx1"/>
                </a:solidFill>
              </a:rPr>
              <a:t>Exhibit 5.5  Competitive Advantage: </a:t>
            </a:r>
            <a:r>
              <a:rPr lang="en-US" sz="2400" dirty="0" smtClean="0">
                <a:solidFill>
                  <a:schemeClr val="tx1"/>
                </a:solidFill>
              </a:rPr>
              <a:t>Same Cost as Firm A but Firm B Creates More Economic Value</a:t>
            </a:r>
            <a:r>
              <a:rPr lang="en-US" sz="3600" dirty="0" smtClean="0">
                <a:solidFill>
                  <a:schemeClr val="tx1"/>
                </a:solidFill>
              </a:rPr>
              <a:t/>
            </a:r>
            <a:br>
              <a:rPr lang="en-US" sz="3600" dirty="0" smtClean="0">
                <a:solidFill>
                  <a:schemeClr val="tx1"/>
                </a:solidFill>
              </a:rPr>
            </a:br>
            <a:endParaRPr lang="en-US" sz="3600" dirty="0">
              <a:solidFill>
                <a:schemeClr val="tx1"/>
              </a:solidFill>
            </a:endParaRPr>
          </a:p>
        </p:txBody>
      </p:sp>
      <p:pic>
        <p:nvPicPr>
          <p:cNvPr id="5" name="Picture 4" descr="rot45065_ex0505.jpg"/>
          <p:cNvPicPr>
            <a:picLocks noChangeAspect="1"/>
          </p:cNvPicPr>
          <p:nvPr/>
        </p:nvPicPr>
        <p:blipFill>
          <a:blip r:embed="rId2" cstate="print"/>
          <a:stretch>
            <a:fillRect/>
          </a:stretch>
        </p:blipFill>
        <p:spPr>
          <a:xfrm>
            <a:off x="533400" y="2051964"/>
            <a:ext cx="8229600" cy="412023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t45065_ex0105.jpg"/>
          <p:cNvPicPr>
            <a:picLocks noChangeAspect="1"/>
          </p:cNvPicPr>
          <p:nvPr/>
        </p:nvPicPr>
        <p:blipFill>
          <a:blip r:embed="rId2" cstate="print"/>
          <a:stretch>
            <a:fillRect/>
          </a:stretch>
        </p:blipFill>
        <p:spPr>
          <a:xfrm>
            <a:off x="152400" y="457200"/>
            <a:ext cx="8915400" cy="5956749"/>
          </a:xfrm>
          <a:prstGeom prst="rect">
            <a:avLst/>
          </a:prstGeom>
        </p:spPr>
      </p:pic>
      <p:sp>
        <p:nvSpPr>
          <p:cNvPr id="6" name="Oval 5"/>
          <p:cNvSpPr>
            <a:spLocks noChangeArrowheads="1"/>
          </p:cNvSpPr>
          <p:nvPr/>
        </p:nvSpPr>
        <p:spPr bwMode="auto">
          <a:xfrm>
            <a:off x="6934200" y="3505200"/>
            <a:ext cx="2133600" cy="838200"/>
          </a:xfrm>
          <a:prstGeom prst="ellipse">
            <a:avLst/>
          </a:prstGeom>
          <a:noFill/>
          <a:ln w="57150" algn="ctr">
            <a:solidFill>
              <a:srgbClr val="FF0000"/>
            </a:solidFill>
            <a:round/>
            <a:headEnd/>
            <a:tailEnd/>
          </a:ln>
        </p:spPr>
        <p:txBody>
          <a:bodyPr lIns="24616" tIns="12308" rIns="24616" bIns="12308"/>
          <a:lstStyle/>
          <a:p>
            <a:pPr>
              <a:defRPr/>
            </a:pPr>
            <a:endParaRPr lang="en-US"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sz="3600" dirty="0" smtClean="0">
                <a:solidFill>
                  <a:schemeClr val="tx1"/>
                </a:solidFill>
              </a:rPr>
              <a:t>Exhibit 5.6  </a:t>
            </a:r>
            <a:r>
              <a:rPr lang="en-US" sz="2800" dirty="0" smtClean="0">
                <a:solidFill>
                  <a:schemeClr val="tx1"/>
                </a:solidFill>
              </a:rPr>
              <a:t>Firm A’s Competitive Advantage: </a:t>
            </a:r>
            <a:r>
              <a:rPr lang="en-US" sz="2400" dirty="0" smtClean="0">
                <a:solidFill>
                  <a:schemeClr val="tx1"/>
                </a:solidFill>
              </a:rPr>
              <a:t>Same Total Perceived Consumer Benefits as Firm B But Firm A Creates More Economic Value</a:t>
            </a:r>
            <a:endParaRPr lang="en-US" sz="2400" dirty="0">
              <a:solidFill>
                <a:schemeClr val="tx1"/>
              </a:solidFill>
            </a:endParaRPr>
          </a:p>
        </p:txBody>
      </p:sp>
      <p:pic>
        <p:nvPicPr>
          <p:cNvPr id="5" name="Picture 4" descr="rot45065_ex0506.jpg"/>
          <p:cNvPicPr>
            <a:picLocks noChangeAspect="1"/>
          </p:cNvPicPr>
          <p:nvPr/>
        </p:nvPicPr>
        <p:blipFill>
          <a:blip r:embed="rId2" cstate="print"/>
          <a:stretch>
            <a:fillRect/>
          </a:stretch>
        </p:blipFill>
        <p:spPr>
          <a:xfrm>
            <a:off x="533400" y="2133600"/>
            <a:ext cx="8229600" cy="40441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47800"/>
            <a:ext cx="8458200" cy="4727448"/>
          </a:xfrm>
        </p:spPr>
        <p:txBody>
          <a:bodyPr>
            <a:normAutofit/>
          </a:bodyPr>
          <a:lstStyle/>
          <a:p>
            <a:pPr algn="ctr">
              <a:buNone/>
            </a:pPr>
            <a:r>
              <a:rPr lang="en-US" sz="2400" dirty="0" smtClean="0"/>
              <a:t>Total Perceived Consumer Benefits and Economic Value Created</a:t>
            </a:r>
            <a:endParaRPr lang="en-US" sz="2400" dirty="0"/>
          </a:p>
        </p:txBody>
      </p:sp>
      <p:graphicFrame>
        <p:nvGraphicFramePr>
          <p:cNvPr id="7" name="Diagram 6"/>
          <p:cNvGraphicFramePr/>
          <p:nvPr>
            <p:extLst>
              <p:ext uri="{D42A27DB-BD31-4B8C-83A1-F6EECF244321}">
                <p14:modId xmlns:p14="http://schemas.microsoft.com/office/powerpoint/2010/main" val="1498443338"/>
              </p:ext>
            </p:extLst>
          </p:nvPr>
        </p:nvGraphicFramePr>
        <p:xfrm>
          <a:off x="838200" y="2057400"/>
          <a:ext cx="78486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3514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143000"/>
          </a:xfrm>
        </p:spPr>
        <p:txBody>
          <a:bodyPr>
            <a:noAutofit/>
          </a:bodyPr>
          <a:lstStyle/>
          <a:p>
            <a:r>
              <a:rPr lang="en-US" sz="3600" dirty="0" smtClean="0">
                <a:solidFill>
                  <a:schemeClr val="tx1"/>
                </a:solidFill>
              </a:rPr>
              <a:t>Exhibit 5.7  Competitive Advantage and Economic Value Created:        </a:t>
            </a:r>
            <a:br>
              <a:rPr lang="en-US" sz="3600" dirty="0" smtClean="0">
                <a:solidFill>
                  <a:schemeClr val="tx1"/>
                </a:solidFill>
              </a:rPr>
            </a:br>
            <a:r>
              <a:rPr lang="en-US" sz="2400" dirty="0" smtClean="0">
                <a:solidFill>
                  <a:schemeClr val="tx1"/>
                </a:solidFill>
              </a:rPr>
              <a:t>The Role of Value, Cost, and Price</a:t>
            </a:r>
            <a:br>
              <a:rPr lang="en-US" sz="2400" dirty="0" smtClean="0">
                <a:solidFill>
                  <a:schemeClr val="tx1"/>
                </a:solidFill>
              </a:rPr>
            </a:br>
            <a:endParaRPr lang="en-US" sz="3600" dirty="0">
              <a:solidFill>
                <a:schemeClr val="tx1"/>
              </a:solidFill>
            </a:endParaRPr>
          </a:p>
        </p:txBody>
      </p:sp>
      <p:pic>
        <p:nvPicPr>
          <p:cNvPr id="5" name="Picture 4" descr="rot45065_ex0507.jpg"/>
          <p:cNvPicPr>
            <a:picLocks noChangeAspect="1"/>
          </p:cNvPicPr>
          <p:nvPr/>
        </p:nvPicPr>
        <p:blipFill>
          <a:blip r:embed="rId3" cstate="print"/>
          <a:stretch>
            <a:fillRect/>
          </a:stretch>
        </p:blipFill>
        <p:spPr>
          <a:xfrm>
            <a:off x="1407268" y="1853184"/>
            <a:ext cx="6517532" cy="4572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09600" y="1365504"/>
            <a:ext cx="8229600" cy="5035296"/>
          </a:xfrm>
        </p:spPr>
        <p:txBody>
          <a:bodyPr>
            <a:normAutofit/>
          </a:bodyPr>
          <a:lstStyle/>
          <a:p>
            <a:pPr>
              <a:spcBef>
                <a:spcPts val="672"/>
              </a:spcBef>
            </a:pPr>
            <a:r>
              <a:rPr lang="en-US" dirty="0" smtClean="0"/>
              <a:t>From </a:t>
            </a:r>
            <a:r>
              <a:rPr lang="en-US" dirty="0"/>
              <a:t>an economic context, strategy is about:</a:t>
            </a:r>
          </a:p>
          <a:p>
            <a:pPr marL="914400" indent="-457200">
              <a:spcBef>
                <a:spcPts val="576"/>
              </a:spcBef>
              <a:buFont typeface="+mj-lt"/>
              <a:buAutoNum type="arabicPeriod"/>
            </a:pPr>
            <a:r>
              <a:rPr lang="en-US" sz="2400" dirty="0" smtClean="0"/>
              <a:t>Creating </a:t>
            </a:r>
            <a:r>
              <a:rPr lang="en-US" sz="2400" dirty="0"/>
              <a:t>economic value and </a:t>
            </a:r>
            <a:endParaRPr lang="en-US" sz="2400" dirty="0" smtClean="0"/>
          </a:p>
          <a:p>
            <a:pPr marL="914400" indent="-457200">
              <a:spcBef>
                <a:spcPts val="576"/>
              </a:spcBef>
              <a:buFont typeface="+mj-lt"/>
              <a:buAutoNum type="arabicPeriod"/>
            </a:pPr>
            <a:r>
              <a:rPr lang="en-US" sz="2400" dirty="0" smtClean="0"/>
              <a:t>Capturing </a:t>
            </a:r>
            <a:r>
              <a:rPr lang="en-US" sz="2400" dirty="0"/>
              <a:t>as much of it as </a:t>
            </a:r>
            <a:r>
              <a:rPr lang="en-US" sz="2400" dirty="0" smtClean="0"/>
              <a:t>possible</a:t>
            </a:r>
            <a:endParaRPr lang="en-US" sz="1200" i="1" dirty="0"/>
          </a:p>
          <a:p>
            <a:pPr>
              <a:spcBef>
                <a:spcPts val="672"/>
              </a:spcBef>
            </a:pPr>
            <a:r>
              <a:rPr lang="en-US" dirty="0"/>
              <a:t>A large difference between </a:t>
            </a:r>
            <a:r>
              <a:rPr lang="en-US" i="1" dirty="0"/>
              <a:t>V</a:t>
            </a:r>
            <a:r>
              <a:rPr lang="en-US" dirty="0"/>
              <a:t> and </a:t>
            </a:r>
            <a:r>
              <a:rPr lang="en-US" i="1" dirty="0"/>
              <a:t>C</a:t>
            </a:r>
            <a:r>
              <a:rPr lang="en-US" dirty="0"/>
              <a:t> gives the firm two distinct pricing options: </a:t>
            </a:r>
            <a:endParaRPr lang="en-US" dirty="0" smtClean="0"/>
          </a:p>
          <a:p>
            <a:pPr marL="740664" indent="-283464">
              <a:spcBef>
                <a:spcPts val="576"/>
              </a:spcBef>
              <a:buFont typeface="+mj-lt"/>
              <a:buAutoNum type="arabicPeriod"/>
            </a:pPr>
            <a:r>
              <a:rPr lang="en-US" sz="2400" dirty="0" smtClean="0"/>
              <a:t>Charge </a:t>
            </a:r>
            <a:r>
              <a:rPr lang="en-US" sz="2400" dirty="0"/>
              <a:t>higher prices to reflect the higher product value and increase profitability, or </a:t>
            </a:r>
          </a:p>
          <a:p>
            <a:pPr marL="740664" indent="-283464">
              <a:spcBef>
                <a:spcPts val="576"/>
              </a:spcBef>
              <a:buFont typeface="+mj-lt"/>
              <a:buAutoNum type="arabicPeriod"/>
            </a:pPr>
            <a:r>
              <a:rPr lang="en-US" sz="2400" dirty="0" smtClean="0"/>
              <a:t>Charge </a:t>
            </a:r>
            <a:r>
              <a:rPr lang="en-US" sz="2400" dirty="0"/>
              <a:t>the same price as rivals and gain market </a:t>
            </a:r>
            <a:r>
              <a:rPr lang="en-US" sz="2400" dirty="0" smtClean="0"/>
              <a:t>share</a:t>
            </a:r>
            <a:endParaRPr lang="en-US" sz="1200" dirty="0"/>
          </a:p>
          <a:p>
            <a:pPr>
              <a:spcBef>
                <a:spcPts val="672"/>
              </a:spcBef>
            </a:pPr>
            <a:r>
              <a:rPr lang="en-US" dirty="0"/>
              <a:t>The strategic objective is to maximize (</a:t>
            </a:r>
            <a:r>
              <a:rPr lang="en-US" i="1" dirty="0"/>
              <a:t>V – C</a:t>
            </a:r>
            <a:r>
              <a:rPr lang="en-US" dirty="0"/>
              <a:t>), which is the economic value </a:t>
            </a:r>
            <a:r>
              <a:rPr lang="en-US" dirty="0" smtClean="0"/>
              <a:t>created.</a:t>
            </a:r>
          </a:p>
        </p:txBody>
      </p:sp>
    </p:spTree>
    <p:extLst>
      <p:ext uri="{BB962C8B-B14F-4D97-AF65-F5344CB8AC3E}">
        <p14:creationId xmlns:p14="http://schemas.microsoft.com/office/powerpoint/2010/main" val="1785908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133600"/>
            <a:ext cx="8229600" cy="4419600"/>
          </a:xfrm>
        </p:spPr>
        <p:txBody>
          <a:bodyPr>
            <a:normAutofit/>
          </a:bodyPr>
          <a:lstStyle/>
          <a:p>
            <a:pPr>
              <a:spcBef>
                <a:spcPts val="672"/>
              </a:spcBef>
            </a:pPr>
            <a:r>
              <a:rPr lang="en-US" dirty="0" smtClean="0"/>
              <a:t>Opportunity costs – The </a:t>
            </a:r>
            <a:r>
              <a:rPr lang="en-US" dirty="0"/>
              <a:t>value of the best forgone alternative use of the resources </a:t>
            </a:r>
            <a:r>
              <a:rPr lang="en-US" dirty="0" smtClean="0"/>
              <a:t>employed</a:t>
            </a:r>
          </a:p>
          <a:p>
            <a:pPr>
              <a:spcBef>
                <a:spcPts val="672"/>
              </a:spcBef>
            </a:pPr>
            <a:endParaRPr lang="en-US" sz="2000" dirty="0"/>
          </a:p>
          <a:p>
            <a:pPr>
              <a:lnSpc>
                <a:spcPct val="110000"/>
              </a:lnSpc>
              <a:spcBef>
                <a:spcPts val="672"/>
              </a:spcBef>
            </a:pPr>
            <a:r>
              <a:rPr lang="en-US" dirty="0"/>
              <a:t>Accounting </a:t>
            </a:r>
            <a:r>
              <a:rPr lang="en-US" dirty="0" smtClean="0"/>
              <a:t>profitability – Relies </a:t>
            </a:r>
            <a:r>
              <a:rPr lang="en-US" dirty="0"/>
              <a:t>on historical costs </a:t>
            </a:r>
            <a:endParaRPr lang="en-US" dirty="0" smtClean="0"/>
          </a:p>
          <a:p>
            <a:pPr>
              <a:lnSpc>
                <a:spcPct val="110000"/>
              </a:lnSpc>
              <a:spcBef>
                <a:spcPts val="672"/>
              </a:spcBef>
            </a:pPr>
            <a:endParaRPr lang="en-US" sz="2000" dirty="0"/>
          </a:p>
          <a:p>
            <a:pPr>
              <a:lnSpc>
                <a:spcPct val="110000"/>
              </a:lnSpc>
              <a:spcBef>
                <a:spcPts val="672"/>
              </a:spcBef>
            </a:pPr>
            <a:r>
              <a:rPr lang="en-US" dirty="0"/>
              <a:t>Economic value </a:t>
            </a:r>
            <a:r>
              <a:rPr lang="en-US" dirty="0" smtClean="0"/>
              <a:t>creation – All </a:t>
            </a:r>
            <a:r>
              <a:rPr lang="en-US" dirty="0"/>
              <a:t>costs are considered, including opportunity </a:t>
            </a:r>
            <a:r>
              <a:rPr lang="en-US" dirty="0" smtClean="0"/>
              <a:t>costs</a:t>
            </a:r>
            <a:endParaRPr lang="en-US" dirty="0"/>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OPPORTUNITY COST</a:t>
            </a:r>
          </a:p>
        </p:txBody>
      </p:sp>
    </p:spTree>
    <p:extLst>
      <p:ext uri="{BB962C8B-B14F-4D97-AF65-F5344CB8AC3E}">
        <p14:creationId xmlns:p14="http://schemas.microsoft.com/office/powerpoint/2010/main" val="330446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133600"/>
            <a:ext cx="8229600" cy="4419600"/>
          </a:xfrm>
        </p:spPr>
        <p:txBody>
          <a:bodyPr>
            <a:normAutofit/>
          </a:bodyPr>
          <a:lstStyle/>
          <a:p>
            <a:pPr>
              <a:spcBef>
                <a:spcPts val="672"/>
              </a:spcBef>
            </a:pPr>
            <a:r>
              <a:rPr lang="en-US" dirty="0" smtClean="0"/>
              <a:t>Determining </a:t>
            </a:r>
            <a:r>
              <a:rPr lang="en-US" dirty="0"/>
              <a:t>the value of a good in the eyes of consumers is not a simple </a:t>
            </a:r>
            <a:r>
              <a:rPr lang="en-US" dirty="0" smtClean="0"/>
              <a:t>task.</a:t>
            </a:r>
          </a:p>
          <a:p>
            <a:pPr>
              <a:spcBef>
                <a:spcPts val="672"/>
              </a:spcBef>
            </a:pPr>
            <a:endParaRPr lang="en-US" sz="2000" dirty="0" smtClean="0"/>
          </a:p>
          <a:p>
            <a:pPr>
              <a:spcBef>
                <a:spcPts val="672"/>
              </a:spcBef>
            </a:pPr>
            <a:r>
              <a:rPr lang="en-US" dirty="0" smtClean="0"/>
              <a:t>The </a:t>
            </a:r>
            <a:r>
              <a:rPr lang="en-US" dirty="0"/>
              <a:t>value of a good in the eyes of consumers changes based on income, preferences, time, etc</a:t>
            </a:r>
            <a:r>
              <a:rPr lang="en-US" dirty="0" smtClean="0"/>
              <a:t>.</a:t>
            </a:r>
          </a:p>
          <a:p>
            <a:pPr>
              <a:spcBef>
                <a:spcPts val="672"/>
              </a:spcBef>
            </a:pPr>
            <a:endParaRPr lang="en-US" sz="2000" dirty="0"/>
          </a:p>
          <a:p>
            <a:pPr>
              <a:spcBef>
                <a:spcPts val="672"/>
              </a:spcBef>
            </a:pPr>
            <a:r>
              <a:rPr lang="en-US" dirty="0" smtClean="0"/>
              <a:t>To </a:t>
            </a:r>
            <a:r>
              <a:rPr lang="en-US" dirty="0"/>
              <a:t>measure firm-level competitive advantage, the economic value created for all </a:t>
            </a:r>
            <a:r>
              <a:rPr lang="en-US" dirty="0" smtClean="0"/>
              <a:t>products/services </a:t>
            </a:r>
            <a:r>
              <a:rPr lang="en-US" dirty="0"/>
              <a:t>offered by the firm must be </a:t>
            </a:r>
            <a:r>
              <a:rPr lang="en-US" dirty="0" smtClean="0"/>
              <a:t>assessed.</a:t>
            </a:r>
            <a:endParaRPr lang="en-US" dirty="0"/>
          </a:p>
        </p:txBody>
      </p:sp>
      <p:sp>
        <p:nvSpPr>
          <p:cNvPr id="4" name="Title 1"/>
          <p:cNvSpPr>
            <a:spLocks noGrp="1"/>
          </p:cNvSpPr>
          <p:nvPr>
            <p:ph type="title"/>
          </p:nvPr>
        </p:nvSpPr>
        <p:spPr>
          <a:xfrm>
            <a:off x="457200" y="274638"/>
            <a:ext cx="8229600" cy="1143000"/>
          </a:xfrm>
        </p:spPr>
        <p:txBody>
          <a:bodyPr/>
          <a:lstStyle>
            <a:lvl1pPr>
              <a:defRPr>
                <a:solidFill>
                  <a:srgbClr val="B66136"/>
                </a:solidFill>
              </a:defRPr>
            </a:lvl1pPr>
          </a:lstStyle>
          <a:p>
            <a:r>
              <a:rPr lang="en-US" dirty="0">
                <a:solidFill>
                  <a:schemeClr val="tx1"/>
                </a:solidFill>
              </a:rPr>
              <a:t>Economic Value Creation</a:t>
            </a:r>
            <a:endParaRPr lang="en-US" dirty="0"/>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LIMITATIONS</a:t>
            </a:r>
          </a:p>
        </p:txBody>
      </p:sp>
    </p:spTree>
    <p:extLst>
      <p:ext uri="{BB962C8B-B14F-4D97-AF65-F5344CB8AC3E}">
        <p14:creationId xmlns:p14="http://schemas.microsoft.com/office/powerpoint/2010/main" val="2186513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981200"/>
            <a:ext cx="8229600" cy="4572000"/>
          </a:xfrm>
        </p:spPr>
        <p:txBody>
          <a:bodyPr>
            <a:normAutofit/>
          </a:bodyPr>
          <a:lstStyle/>
          <a:p>
            <a:pPr>
              <a:spcBef>
                <a:spcPts val="672"/>
              </a:spcBef>
            </a:pPr>
            <a:r>
              <a:rPr lang="en-US" dirty="0" smtClean="0"/>
              <a:t>Balanced scorecard – Strategy </a:t>
            </a:r>
            <a:r>
              <a:rPr lang="en-US" dirty="0"/>
              <a:t>implementation tool that harnesses multiple internal and external performance metrics in order to balance financial and strategic </a:t>
            </a:r>
            <a:r>
              <a:rPr lang="en-US" dirty="0" smtClean="0"/>
              <a:t>goals</a:t>
            </a:r>
            <a:endParaRPr lang="en-US" sz="1100" dirty="0"/>
          </a:p>
          <a:p>
            <a:pPr>
              <a:spcBef>
                <a:spcPts val="672"/>
              </a:spcBef>
            </a:pPr>
            <a:r>
              <a:rPr lang="en-US" dirty="0" smtClean="0"/>
              <a:t>The four </a:t>
            </a:r>
            <a:r>
              <a:rPr lang="en-US" dirty="0"/>
              <a:t>k</a:t>
            </a:r>
            <a:r>
              <a:rPr lang="en-US" dirty="0" smtClean="0"/>
              <a:t>ey </a:t>
            </a:r>
            <a:r>
              <a:rPr lang="en-US" dirty="0"/>
              <a:t>q</a:t>
            </a:r>
            <a:r>
              <a:rPr lang="en-US" dirty="0" smtClean="0"/>
              <a:t>uestions </a:t>
            </a:r>
            <a:r>
              <a:rPr lang="en-US" dirty="0"/>
              <a:t>a</a:t>
            </a:r>
            <a:r>
              <a:rPr lang="en-US" dirty="0" smtClean="0"/>
              <a:t>re:</a:t>
            </a:r>
            <a:endParaRPr lang="en-US" dirty="0"/>
          </a:p>
          <a:p>
            <a:pPr marL="740664" indent="-283464">
              <a:spcBef>
                <a:spcPts val="576"/>
              </a:spcBef>
              <a:buAutoNum type="arabicPeriod"/>
            </a:pPr>
            <a:r>
              <a:rPr lang="en-US" sz="2400" dirty="0" smtClean="0"/>
              <a:t> How </a:t>
            </a:r>
            <a:r>
              <a:rPr lang="en-US" sz="2400" dirty="0"/>
              <a:t>do customers view us?</a:t>
            </a:r>
          </a:p>
          <a:p>
            <a:pPr marL="740664" indent="-283464">
              <a:spcBef>
                <a:spcPts val="576"/>
              </a:spcBef>
              <a:buAutoNum type="arabicPeriod"/>
            </a:pPr>
            <a:r>
              <a:rPr lang="en-US" sz="2400" dirty="0" smtClean="0"/>
              <a:t> How </a:t>
            </a:r>
            <a:r>
              <a:rPr lang="en-US" sz="2400" dirty="0"/>
              <a:t>do we create value?</a:t>
            </a:r>
          </a:p>
          <a:p>
            <a:pPr marL="740664" indent="-283464">
              <a:spcBef>
                <a:spcPts val="576"/>
              </a:spcBef>
              <a:buAutoNum type="arabicPeriod"/>
            </a:pPr>
            <a:r>
              <a:rPr lang="en-US" sz="2400" dirty="0" smtClean="0"/>
              <a:t> What </a:t>
            </a:r>
            <a:r>
              <a:rPr lang="en-US" sz="2400" dirty="0"/>
              <a:t>core competencies do we need?</a:t>
            </a:r>
          </a:p>
          <a:p>
            <a:pPr marL="740664" indent="-283464">
              <a:spcBef>
                <a:spcPts val="576"/>
              </a:spcBef>
              <a:buAutoNum type="arabicPeriod"/>
            </a:pPr>
            <a:r>
              <a:rPr lang="en-US" sz="2400" dirty="0" smtClean="0"/>
              <a:t> How </a:t>
            </a:r>
            <a:r>
              <a:rPr lang="en-US" sz="2400" dirty="0"/>
              <a:t>do shareholders view us?</a:t>
            </a:r>
          </a:p>
          <a:p>
            <a:endParaRPr lang="en-US" sz="900" dirty="0">
              <a:solidFill>
                <a:srgbClr val="080808"/>
              </a:solidFill>
            </a:endParaRPr>
          </a:p>
        </p:txBody>
      </p:sp>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The Balanced Scorecard</a:t>
            </a:r>
            <a:endParaRPr lang="en-US" dirty="0">
              <a:solidFill>
                <a:schemeClr val="tx1"/>
              </a:solidFill>
            </a:endParaRPr>
          </a:p>
        </p:txBody>
      </p:sp>
      <p:sp>
        <p:nvSpPr>
          <p:cNvPr id="4" name="Text Placeholder 6"/>
          <p:cNvSpPr>
            <a:spLocks noGrp="1"/>
          </p:cNvSpPr>
          <p:nvPr>
            <p:ph type="body" sz="quarter" idx="14"/>
          </p:nvPr>
        </p:nvSpPr>
        <p:spPr>
          <a:xfrm>
            <a:off x="0" y="1371600"/>
            <a:ext cx="9144000" cy="609600"/>
          </a:xfrm>
        </p:spPr>
        <p:txBody>
          <a:bodyPr>
            <a:normAutofit/>
          </a:bodyPr>
          <a:lstStyle>
            <a:lvl1pPr algn="ctr">
              <a:buNone/>
              <a:defRPr sz="2600"/>
            </a:lvl1pPr>
            <a:lvl5pPr>
              <a:buNone/>
              <a:defRPr/>
            </a:lvl5pPr>
          </a:lstStyle>
          <a:p>
            <a:pPr lvl="0"/>
            <a:r>
              <a:rPr lang="en-US" dirty="0" smtClean="0"/>
              <a:t>HOLISTIC PERSPECTIVE OF FIRM PERFORMANCE</a:t>
            </a:r>
          </a:p>
        </p:txBody>
      </p:sp>
    </p:spTree>
    <p:extLst>
      <p:ext uri="{BB962C8B-B14F-4D97-AF65-F5344CB8AC3E}">
        <p14:creationId xmlns:p14="http://schemas.microsoft.com/office/powerpoint/2010/main" val="4000990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solidFill>
                  <a:schemeClr val="tx1"/>
                </a:solidFill>
              </a:rPr>
              <a:t>Exhibit 5.8  </a:t>
            </a:r>
            <a:r>
              <a:rPr lang="en-US" sz="2400" dirty="0" smtClean="0">
                <a:solidFill>
                  <a:schemeClr val="tx1"/>
                </a:solidFill>
              </a:rPr>
              <a:t>A Balanced-Scorecard Approach to Creating and Sustaining Competitive Advantage</a:t>
            </a:r>
            <a:endParaRPr lang="en-US" sz="2400" dirty="0">
              <a:solidFill>
                <a:schemeClr val="tx1"/>
              </a:solidFill>
            </a:endParaRPr>
          </a:p>
        </p:txBody>
      </p:sp>
      <p:pic>
        <p:nvPicPr>
          <p:cNvPr id="5" name="Picture 4" descr="rot45065_ex0508.jpg"/>
          <p:cNvPicPr>
            <a:picLocks noChangeAspect="1"/>
          </p:cNvPicPr>
          <p:nvPr/>
        </p:nvPicPr>
        <p:blipFill>
          <a:blip r:embed="rId2" cstate="print"/>
          <a:stretch>
            <a:fillRect/>
          </a:stretch>
        </p:blipFill>
        <p:spPr>
          <a:xfrm>
            <a:off x="1524000" y="1752600"/>
            <a:ext cx="6253798" cy="4572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2057400"/>
            <a:ext cx="8229600" cy="4343400"/>
          </a:xfrm>
        </p:spPr>
        <p:txBody>
          <a:bodyPr>
            <a:normAutofit/>
          </a:bodyPr>
          <a:lstStyle/>
          <a:p>
            <a:pPr marL="347472">
              <a:tabLst>
                <a:tab pos="8858250" algn="l"/>
              </a:tabLst>
            </a:pPr>
            <a:r>
              <a:rPr lang="en-US" dirty="0" smtClean="0"/>
              <a:t>Communicate </a:t>
            </a:r>
            <a:r>
              <a:rPr lang="en-US" dirty="0"/>
              <a:t>and link the strategic </a:t>
            </a:r>
            <a:r>
              <a:rPr lang="en-US" dirty="0" smtClean="0"/>
              <a:t>vision to </a:t>
            </a:r>
            <a:r>
              <a:rPr lang="en-US" dirty="0"/>
              <a:t>responsible parties within the </a:t>
            </a:r>
            <a:r>
              <a:rPr lang="en-US" dirty="0" smtClean="0"/>
              <a:t>organization</a:t>
            </a:r>
            <a:endParaRPr lang="en-US" dirty="0"/>
          </a:p>
          <a:p>
            <a:pPr marL="347472">
              <a:tabLst>
                <a:tab pos="8858250" algn="l"/>
              </a:tabLst>
            </a:pPr>
            <a:r>
              <a:rPr lang="en-US" dirty="0" smtClean="0"/>
              <a:t>Translate </a:t>
            </a:r>
            <a:r>
              <a:rPr lang="en-US" dirty="0"/>
              <a:t>the vision into </a:t>
            </a:r>
            <a:r>
              <a:rPr lang="en-US" dirty="0" smtClean="0"/>
              <a:t>measureable operational goals</a:t>
            </a:r>
            <a:endParaRPr lang="en-US" dirty="0"/>
          </a:p>
          <a:p>
            <a:pPr marL="347472">
              <a:tabLst>
                <a:tab pos="8858250" algn="l"/>
              </a:tabLst>
            </a:pPr>
            <a:r>
              <a:rPr lang="en-US" dirty="0" smtClean="0"/>
              <a:t>Design </a:t>
            </a:r>
            <a:r>
              <a:rPr lang="en-US" dirty="0"/>
              <a:t>and plan business </a:t>
            </a:r>
            <a:r>
              <a:rPr lang="en-US" dirty="0" smtClean="0"/>
              <a:t>processes</a:t>
            </a:r>
            <a:endParaRPr lang="en-US" dirty="0"/>
          </a:p>
          <a:p>
            <a:pPr marL="347472">
              <a:tabLst>
                <a:tab pos="8858250" algn="l"/>
              </a:tabLst>
            </a:pPr>
            <a:r>
              <a:rPr lang="en-US" dirty="0" smtClean="0"/>
              <a:t>Implement </a:t>
            </a:r>
            <a:r>
              <a:rPr lang="en-US" dirty="0"/>
              <a:t>feedback and organizational </a:t>
            </a:r>
            <a:r>
              <a:rPr lang="en-US" dirty="0" smtClean="0"/>
              <a:t>learning </a:t>
            </a:r>
            <a:r>
              <a:rPr lang="en-US" dirty="0"/>
              <a:t>in order to modify and adapt strategic goals when </a:t>
            </a:r>
            <a:r>
              <a:rPr lang="en-US" dirty="0" smtClean="0"/>
              <a:t>indicated</a:t>
            </a:r>
            <a:endParaRPr lang="en-US" dirty="0"/>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ADVANTAGES OF THE BALANCED SCORECARD</a:t>
            </a:r>
          </a:p>
        </p:txBody>
      </p:sp>
    </p:spTree>
    <p:extLst>
      <p:ext uri="{BB962C8B-B14F-4D97-AF65-F5344CB8AC3E}">
        <p14:creationId xmlns:p14="http://schemas.microsoft.com/office/powerpoint/2010/main" val="1006733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04800" y="2057400"/>
            <a:ext cx="8534400" cy="4495800"/>
          </a:xfrm>
        </p:spPr>
        <p:txBody>
          <a:bodyPr>
            <a:normAutofit lnSpcReduction="10000"/>
          </a:bodyPr>
          <a:lstStyle/>
          <a:p>
            <a:pPr marL="347472">
              <a:spcBef>
                <a:spcPts val="672"/>
              </a:spcBef>
              <a:tabLst>
                <a:tab pos="8858250" algn="l"/>
              </a:tabLst>
            </a:pPr>
            <a:r>
              <a:rPr lang="en-US" dirty="0" smtClean="0"/>
              <a:t>It </a:t>
            </a:r>
            <a:r>
              <a:rPr lang="en-US" dirty="0"/>
              <a:t>is a tool for strategy implementation, not for strategy </a:t>
            </a:r>
            <a:r>
              <a:rPr lang="en-US" dirty="0" smtClean="0"/>
              <a:t>formulation.</a:t>
            </a:r>
            <a:endParaRPr lang="en-US" dirty="0"/>
          </a:p>
          <a:p>
            <a:pPr marL="347472">
              <a:spcBef>
                <a:spcPts val="672"/>
              </a:spcBef>
              <a:tabLst>
                <a:tab pos="8858250" algn="l"/>
              </a:tabLst>
            </a:pPr>
            <a:r>
              <a:rPr lang="en-US" dirty="0" smtClean="0"/>
              <a:t>It </a:t>
            </a:r>
            <a:r>
              <a:rPr lang="en-US" dirty="0"/>
              <a:t>provides only limited guidance about which metrics to </a:t>
            </a:r>
            <a:r>
              <a:rPr lang="en-US" dirty="0" smtClean="0"/>
              <a:t>choose</a:t>
            </a:r>
            <a:r>
              <a:rPr lang="en-US" dirty="0" smtClean="0">
                <a:latin typeface="Times New Roman"/>
                <a:cs typeface="Times New Roman"/>
              </a:rPr>
              <a:t>−</a:t>
            </a:r>
            <a:r>
              <a:rPr lang="en-US" dirty="0" smtClean="0"/>
              <a:t>different </a:t>
            </a:r>
            <a:r>
              <a:rPr lang="en-US" dirty="0"/>
              <a:t>situations call for different </a:t>
            </a:r>
            <a:r>
              <a:rPr lang="en-US" dirty="0" smtClean="0"/>
              <a:t>metrics.</a:t>
            </a:r>
          </a:p>
          <a:p>
            <a:pPr marL="347472">
              <a:spcBef>
                <a:spcPts val="672"/>
              </a:spcBef>
              <a:tabLst>
                <a:tab pos="8858250" algn="l"/>
              </a:tabLst>
            </a:pPr>
            <a:r>
              <a:rPr lang="en-US" dirty="0"/>
              <a:t>Failure to achieve competitive advantage is not indicative of a poor framework but of strategic </a:t>
            </a:r>
            <a:r>
              <a:rPr lang="en-US" dirty="0" smtClean="0"/>
              <a:t>failure</a:t>
            </a:r>
            <a:r>
              <a:rPr lang="en-US" dirty="0" smtClean="0">
                <a:latin typeface="Times New Roman"/>
                <a:cs typeface="Times New Roman"/>
              </a:rPr>
              <a:t>−</a:t>
            </a:r>
            <a:r>
              <a:rPr lang="en-US" dirty="0" smtClean="0"/>
              <a:t> </a:t>
            </a:r>
            <a:r>
              <a:rPr lang="en-US" dirty="0"/>
              <a:t>i.e</a:t>
            </a:r>
            <a:r>
              <a:rPr lang="en-US" dirty="0" smtClean="0"/>
              <a:t>., </a:t>
            </a:r>
            <a:r>
              <a:rPr lang="en-US" dirty="0"/>
              <a:t>managers must have crafted a strategy that builds competitive </a:t>
            </a:r>
            <a:r>
              <a:rPr lang="en-US" dirty="0" smtClean="0"/>
              <a:t>advantage.</a:t>
            </a:r>
            <a:endParaRPr lang="en-US" dirty="0"/>
          </a:p>
          <a:p>
            <a:pPr marL="347472">
              <a:spcBef>
                <a:spcPts val="672"/>
              </a:spcBef>
              <a:tabLst>
                <a:tab pos="8858250" algn="l"/>
              </a:tabLst>
            </a:pPr>
            <a:r>
              <a:rPr lang="en-US" dirty="0"/>
              <a:t>Managers must accurately translate their strategy into objectives that can be measured within this </a:t>
            </a:r>
            <a:r>
              <a:rPr lang="en-US" dirty="0" smtClean="0"/>
              <a:t>model.</a:t>
            </a:r>
            <a:endParaRPr lang="en-US" dirty="0"/>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DISADVANTAGES OF THE BALANCED SCORECARD</a:t>
            </a:r>
          </a:p>
        </p:txBody>
      </p:sp>
    </p:spTree>
    <p:extLst>
      <p:ext uri="{BB962C8B-B14F-4D97-AF65-F5344CB8AC3E}">
        <p14:creationId xmlns:p14="http://schemas.microsoft.com/office/powerpoint/2010/main" val="3822936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B66136"/>
          </a:solidFill>
        </p:spPr>
        <p:txBody>
          <a:bodyPr/>
          <a:lstStyle/>
          <a:p>
            <a:r>
              <a:rPr lang="en-US" dirty="0" smtClean="0"/>
              <a:t>Chapter Outline</a:t>
            </a:r>
            <a:endParaRPr lang="en-US" dirty="0"/>
          </a:p>
        </p:txBody>
      </p:sp>
      <p:sp>
        <p:nvSpPr>
          <p:cNvPr id="3" name="Content Placeholder 2"/>
          <p:cNvSpPr>
            <a:spLocks noGrp="1"/>
          </p:cNvSpPr>
          <p:nvPr>
            <p:ph idx="1"/>
          </p:nvPr>
        </p:nvSpPr>
        <p:spPr>
          <a:xfrm>
            <a:off x="457200" y="1371601"/>
            <a:ext cx="8229600" cy="4724400"/>
          </a:xfrm>
        </p:spPr>
        <p:txBody>
          <a:bodyPr>
            <a:noAutofit/>
          </a:bodyPr>
          <a:lstStyle/>
          <a:p>
            <a:pPr lvl="0">
              <a:spcBef>
                <a:spcPts val="0"/>
              </a:spcBef>
              <a:buNone/>
              <a:defRPr/>
            </a:pPr>
            <a:r>
              <a:rPr lang="en-US" dirty="0"/>
              <a:t>5</a:t>
            </a:r>
            <a:r>
              <a:rPr lang="en-US" dirty="0" smtClean="0"/>
              <a:t>.1  Competitive Advantage and Firm Performance</a:t>
            </a:r>
            <a:endParaRPr lang="en-US" sz="800" dirty="0" smtClean="0"/>
          </a:p>
          <a:p>
            <a:pPr lvl="1">
              <a:spcBef>
                <a:spcPts val="0"/>
              </a:spcBef>
              <a:defRPr/>
            </a:pPr>
            <a:r>
              <a:rPr lang="en-US" dirty="0" smtClean="0"/>
              <a:t>Accounting Profitability</a:t>
            </a:r>
          </a:p>
          <a:p>
            <a:pPr lvl="1">
              <a:spcBef>
                <a:spcPts val="0"/>
              </a:spcBef>
              <a:defRPr/>
            </a:pPr>
            <a:r>
              <a:rPr lang="en-US" dirty="0" smtClean="0"/>
              <a:t>Shareholder Value Creation</a:t>
            </a:r>
          </a:p>
          <a:p>
            <a:pPr lvl="1">
              <a:spcBef>
                <a:spcPts val="0"/>
              </a:spcBef>
              <a:defRPr/>
            </a:pPr>
            <a:r>
              <a:rPr lang="en-US" dirty="0" smtClean="0"/>
              <a:t>Economic Value Creation</a:t>
            </a:r>
          </a:p>
          <a:p>
            <a:pPr lvl="1">
              <a:spcBef>
                <a:spcPts val="0"/>
              </a:spcBef>
              <a:defRPr/>
            </a:pPr>
            <a:r>
              <a:rPr lang="en-US" dirty="0" smtClean="0"/>
              <a:t>The Balanced Scorecard</a:t>
            </a:r>
          </a:p>
          <a:p>
            <a:pPr lvl="1">
              <a:spcBef>
                <a:spcPts val="0"/>
              </a:spcBef>
              <a:defRPr/>
            </a:pPr>
            <a:r>
              <a:rPr lang="en-US" dirty="0" smtClean="0"/>
              <a:t>The Triple Bottom Line</a:t>
            </a:r>
            <a:endParaRPr lang="en-US" sz="800" dirty="0" smtClean="0"/>
          </a:p>
          <a:p>
            <a:pPr lvl="0">
              <a:spcBef>
                <a:spcPts val="672"/>
              </a:spcBef>
              <a:buNone/>
              <a:defRPr/>
            </a:pPr>
            <a:r>
              <a:rPr lang="en-US" dirty="0" smtClean="0"/>
              <a:t>5.2  Business Models: Putting Strategy into Action </a:t>
            </a:r>
            <a:endParaRPr lang="en-US" sz="800" dirty="0"/>
          </a:p>
          <a:p>
            <a:pPr>
              <a:spcBef>
                <a:spcPts val="672"/>
              </a:spcBef>
              <a:buNone/>
              <a:tabLst>
                <a:tab pos="1085850" algn="l"/>
              </a:tabLst>
            </a:pPr>
            <a:r>
              <a:rPr lang="en-US" dirty="0" smtClean="0"/>
              <a:t>5.3  </a:t>
            </a:r>
            <a:r>
              <a:rPr lang="en-US" dirty="0"/>
              <a:t>Implications for the </a:t>
            </a:r>
            <a:r>
              <a:rPr lang="en-US" dirty="0" smtClean="0"/>
              <a:t>Strategist</a:t>
            </a:r>
            <a:endParaRPr lang="en-US" sz="2800" dirty="0" smtClean="0"/>
          </a:p>
          <a:p>
            <a:pPr>
              <a:spcBef>
                <a:spcPts val="0"/>
              </a:spcBef>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2133600"/>
            <a:ext cx="8229600" cy="4419600"/>
          </a:xfrm>
        </p:spPr>
        <p:txBody>
          <a:bodyPr>
            <a:noAutofit/>
          </a:bodyPr>
          <a:lstStyle/>
          <a:p>
            <a:pPr marL="347472">
              <a:spcBef>
                <a:spcPts val="672"/>
              </a:spcBef>
              <a:tabLst>
                <a:tab pos="8858250" algn="l"/>
              </a:tabLst>
            </a:pPr>
            <a:r>
              <a:rPr lang="en-US" dirty="0" smtClean="0"/>
              <a:t>Economic</a:t>
            </a:r>
            <a:r>
              <a:rPr lang="en-US" dirty="0"/>
              <a:t>, </a:t>
            </a:r>
            <a:r>
              <a:rPr lang="en-US" dirty="0" smtClean="0"/>
              <a:t>social </a:t>
            </a:r>
            <a:r>
              <a:rPr lang="en-US" dirty="0"/>
              <a:t>and </a:t>
            </a:r>
            <a:r>
              <a:rPr lang="en-US" dirty="0" smtClean="0"/>
              <a:t>ecological dimensions make </a:t>
            </a:r>
            <a:r>
              <a:rPr lang="en-US" dirty="0"/>
              <a:t>up the triple bottom </a:t>
            </a:r>
            <a:r>
              <a:rPr lang="en-US" dirty="0" smtClean="0"/>
              <a:t>line.</a:t>
            </a:r>
            <a:endParaRPr lang="en-US" dirty="0"/>
          </a:p>
          <a:p>
            <a:pPr marL="347472">
              <a:spcBef>
                <a:spcPts val="672"/>
              </a:spcBef>
              <a:tabLst>
                <a:tab pos="8858250" algn="l"/>
              </a:tabLst>
            </a:pPr>
            <a:r>
              <a:rPr lang="en-US" dirty="0" smtClean="0"/>
              <a:t>Noneconomic </a:t>
            </a:r>
            <a:r>
              <a:rPr lang="en-US" dirty="0"/>
              <a:t>factors can have a significant </a:t>
            </a:r>
            <a:r>
              <a:rPr lang="en-US" dirty="0" smtClean="0"/>
              <a:t>impact </a:t>
            </a:r>
            <a:r>
              <a:rPr lang="en-US" dirty="0"/>
              <a:t>on a firm’s financial performance, as well </a:t>
            </a:r>
            <a:r>
              <a:rPr lang="en-US" dirty="0" smtClean="0"/>
              <a:t>as its reputation </a:t>
            </a:r>
            <a:r>
              <a:rPr lang="en-US" dirty="0"/>
              <a:t>and </a:t>
            </a:r>
            <a:r>
              <a:rPr lang="en-US" dirty="0" smtClean="0"/>
              <a:t>goodwill.</a:t>
            </a:r>
            <a:endParaRPr lang="en-US" dirty="0"/>
          </a:p>
          <a:p>
            <a:pPr marL="347472">
              <a:spcBef>
                <a:spcPts val="672"/>
              </a:spcBef>
              <a:tabLst>
                <a:tab pos="8858250" algn="l"/>
              </a:tabLst>
            </a:pPr>
            <a:r>
              <a:rPr lang="en-US" i="1" dirty="0" smtClean="0"/>
              <a:t>Extended </a:t>
            </a:r>
            <a:r>
              <a:rPr lang="en-US" i="1" dirty="0"/>
              <a:t>p</a:t>
            </a:r>
            <a:r>
              <a:rPr lang="en-US" i="1" dirty="0" smtClean="0"/>
              <a:t>roducer </a:t>
            </a:r>
            <a:r>
              <a:rPr lang="en-US" i="1" dirty="0"/>
              <a:t>r</a:t>
            </a:r>
            <a:r>
              <a:rPr lang="en-US" i="1" dirty="0" smtClean="0"/>
              <a:t>esponsibility – </a:t>
            </a:r>
            <a:r>
              <a:rPr lang="en-US" dirty="0" smtClean="0"/>
              <a:t>In </a:t>
            </a:r>
            <a:r>
              <a:rPr lang="en-US" dirty="0"/>
              <a:t>anticipation of government </a:t>
            </a:r>
            <a:r>
              <a:rPr lang="en-US" dirty="0" smtClean="0"/>
              <a:t>regulation – proactively </a:t>
            </a:r>
            <a:r>
              <a:rPr lang="en-US" dirty="0"/>
              <a:t>addressing social or ecological </a:t>
            </a:r>
            <a:r>
              <a:rPr lang="en-US" dirty="0" smtClean="0"/>
              <a:t>issues</a:t>
            </a: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The Triple Bottom Line</a:t>
            </a:r>
            <a:endParaRPr lang="en-US" dirty="0">
              <a:solidFill>
                <a:schemeClr val="tx1"/>
              </a:solidFill>
            </a:endParaRPr>
          </a:p>
        </p:txBody>
      </p:sp>
      <p:sp>
        <p:nvSpPr>
          <p:cNvPr id="4"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STAKEHOLDER PERSPECTIVE</a:t>
            </a:r>
          </a:p>
        </p:txBody>
      </p:sp>
    </p:spTree>
    <p:extLst>
      <p:ext uri="{BB962C8B-B14F-4D97-AF65-F5344CB8AC3E}">
        <p14:creationId xmlns:p14="http://schemas.microsoft.com/office/powerpoint/2010/main" val="1048031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3600" dirty="0" smtClean="0">
                <a:solidFill>
                  <a:schemeClr val="tx1"/>
                </a:solidFill>
              </a:rPr>
              <a:t>Exhibit 5.9  The Triple Bottom Line:</a:t>
            </a:r>
            <a:endParaRPr lang="en-US" sz="3600" dirty="0">
              <a:solidFill>
                <a:schemeClr val="tx1"/>
              </a:solidFill>
            </a:endParaRPr>
          </a:p>
        </p:txBody>
      </p:sp>
      <p:sp>
        <p:nvSpPr>
          <p:cNvPr id="5" name="Text Placeholder 6"/>
          <p:cNvSpPr txBox="1">
            <a:spLocks/>
          </p:cNvSpPr>
          <p:nvPr/>
        </p:nvSpPr>
        <p:spPr>
          <a:xfrm>
            <a:off x="0" y="685800"/>
            <a:ext cx="9144000" cy="609600"/>
          </a:xfrm>
          <a:prstGeom prst="rect">
            <a:avLst/>
          </a:prstGeom>
        </p:spPr>
        <p:txBody>
          <a:bodyPr>
            <a:noAutofit/>
          </a:bodyPr>
          <a:lstStyle>
            <a:lvl1pPr algn="ctr">
              <a:buNone/>
              <a:defRPr sz="2600"/>
            </a:lvl1pPr>
            <a:lvl5pPr>
              <a:buNone/>
              <a:defRPr/>
            </a:lvl5pPr>
          </a:lstStyle>
          <a:p>
            <a:pPr marL="342900" marR="0" lvl="0" indent="-342900" algn="ctr" defTabSz="914400" rtl="0" eaLnBrk="1" fontAlgn="auto" latinLnBrk="0" hangingPunct="1">
              <a:lnSpc>
                <a:spcPct val="100000"/>
              </a:lnSpc>
              <a:spcBef>
                <a:spcPct val="20000"/>
              </a:spcBef>
              <a:spcAft>
                <a:spcPts val="0"/>
              </a:spcAft>
              <a:buClr>
                <a:srgbClr val="B66136"/>
              </a:buClr>
              <a:buSzTx/>
              <a:buFont typeface="Wingdings" pitchFamily="2" charset="2"/>
              <a:buNone/>
              <a:tabLst/>
              <a:defRPr/>
            </a:pPr>
            <a:r>
              <a:rPr lang="en-US" sz="1800" dirty="0" smtClean="0">
                <a:latin typeface="Lucida Sans" pitchFamily="34" charset="0"/>
                <a:cs typeface="Times New Roman" pitchFamily="18" charset="0"/>
              </a:rPr>
              <a:t>The Simultaneous Pursuit of Performance along Social, Economic, and Ecological </a:t>
            </a:r>
            <a:r>
              <a:rPr lang="en-US" sz="1800" dirty="0">
                <a:latin typeface="Lucida Sans" pitchFamily="34" charset="0"/>
                <a:cs typeface="Times New Roman" pitchFamily="18" charset="0"/>
              </a:rPr>
              <a:t>D</a:t>
            </a:r>
            <a:r>
              <a:rPr lang="en-US" sz="1800" dirty="0" smtClean="0">
                <a:latin typeface="Lucida Sans" pitchFamily="34" charset="0"/>
                <a:cs typeface="Times New Roman" pitchFamily="18" charset="0"/>
              </a:rPr>
              <a:t>imensions </a:t>
            </a:r>
            <a:r>
              <a:rPr lang="en-US" sz="1800" dirty="0">
                <a:latin typeface="Lucida Sans" pitchFamily="34" charset="0"/>
                <a:cs typeface="Times New Roman" pitchFamily="18" charset="0"/>
              </a:rPr>
              <a:t>P</a:t>
            </a:r>
            <a:r>
              <a:rPr lang="en-US" sz="1800" dirty="0" smtClean="0">
                <a:latin typeface="Lucida Sans" pitchFamily="34" charset="0"/>
                <a:cs typeface="Times New Roman" pitchFamily="18" charset="0"/>
              </a:rPr>
              <a:t>rovides a Basis for a Sustainable </a:t>
            </a:r>
            <a:r>
              <a:rPr lang="en-US" sz="1800" dirty="0">
                <a:latin typeface="Lucida Sans" pitchFamily="34" charset="0"/>
                <a:cs typeface="Times New Roman" pitchFamily="18" charset="0"/>
              </a:rPr>
              <a:t>S</a:t>
            </a:r>
            <a:r>
              <a:rPr lang="en-US" sz="1800" dirty="0" smtClean="0">
                <a:latin typeface="Lucida Sans" pitchFamily="34" charset="0"/>
                <a:cs typeface="Times New Roman" pitchFamily="18" charset="0"/>
              </a:rPr>
              <a:t>trategy</a:t>
            </a:r>
            <a:endParaRPr kumimoji="0" lang="en-US" sz="1800" b="0" i="0" u="none" strike="noStrike" kern="1200" cap="none" spc="0" normalizeH="0" baseline="0" noProof="0" dirty="0" smtClean="0">
              <a:ln>
                <a:noFill/>
              </a:ln>
              <a:solidFill>
                <a:schemeClr val="tx1"/>
              </a:solidFill>
              <a:effectLst/>
              <a:uLnTx/>
              <a:uFillTx/>
              <a:latin typeface="Lucida Sans" pitchFamily="34" charset="0"/>
              <a:cs typeface="Times New Roman" pitchFamily="18" charset="0"/>
            </a:endParaRPr>
          </a:p>
        </p:txBody>
      </p:sp>
      <p:pic>
        <p:nvPicPr>
          <p:cNvPr id="6" name="Picture 5" descr="rot45065_ex0509.jpg"/>
          <p:cNvPicPr>
            <a:picLocks noChangeAspect="1"/>
          </p:cNvPicPr>
          <p:nvPr/>
        </p:nvPicPr>
        <p:blipFill>
          <a:blip r:embed="rId3" cstate="print"/>
          <a:stretch>
            <a:fillRect/>
          </a:stretch>
        </p:blipFill>
        <p:spPr>
          <a:xfrm>
            <a:off x="1447800" y="1752600"/>
            <a:ext cx="6364705" cy="4572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5.1</a:t>
            </a:r>
            <a:endParaRPr lang="en-US" dirty="0"/>
          </a:p>
        </p:txBody>
      </p:sp>
      <p:sp>
        <p:nvSpPr>
          <p:cNvPr id="3" name="Content Placeholder 2"/>
          <p:cNvSpPr>
            <a:spLocks noGrp="1"/>
          </p:cNvSpPr>
          <p:nvPr>
            <p:ph idx="1"/>
          </p:nvPr>
        </p:nvSpPr>
        <p:spPr>
          <a:xfrm>
            <a:off x="457200" y="1371600"/>
            <a:ext cx="8458200" cy="4727448"/>
          </a:xfrm>
        </p:spPr>
        <p:txBody>
          <a:bodyPr>
            <a:noAutofit/>
          </a:bodyPr>
          <a:lstStyle/>
          <a:p>
            <a:pPr marL="0" indent="0" algn="ctr">
              <a:buNone/>
            </a:pPr>
            <a:r>
              <a:rPr lang="en-US" b="1" dirty="0">
                <a:solidFill>
                  <a:srgbClr val="A25630"/>
                </a:solidFill>
              </a:rPr>
              <a:t>Interface: The World’s First Sustainable </a:t>
            </a:r>
            <a:r>
              <a:rPr lang="en-US" b="1" dirty="0" smtClean="0">
                <a:solidFill>
                  <a:srgbClr val="A25630"/>
                </a:solidFill>
              </a:rPr>
              <a:t>Company</a:t>
            </a:r>
            <a:endParaRPr lang="en-US" sz="700" dirty="0" smtClean="0"/>
          </a:p>
          <a:p>
            <a:pPr algn="ctr">
              <a:spcBef>
                <a:spcPts val="0"/>
              </a:spcBef>
              <a:buNone/>
              <a:defRPr/>
            </a:pPr>
            <a:endParaRPr lang="en-US" sz="2000" dirty="0"/>
          </a:p>
          <a:p>
            <a:r>
              <a:rPr lang="en-US" dirty="0" smtClean="0"/>
              <a:t>1994 – Founder </a:t>
            </a:r>
            <a:r>
              <a:rPr lang="en-US" dirty="0"/>
              <a:t>Ray Anderson set the visionary </a:t>
            </a:r>
            <a:r>
              <a:rPr lang="en-US" dirty="0" smtClean="0"/>
              <a:t>goal </a:t>
            </a:r>
            <a:r>
              <a:rPr lang="en-US" dirty="0"/>
              <a:t>for the company to be entirely “off oil” by </a:t>
            </a:r>
            <a:r>
              <a:rPr lang="en-US" dirty="0" smtClean="0"/>
              <a:t>2020.</a:t>
            </a:r>
            <a:endParaRPr lang="en-US" sz="400" dirty="0"/>
          </a:p>
          <a:p>
            <a:r>
              <a:rPr lang="en-US" dirty="0"/>
              <a:t>Interface’s business model has revolutionized the carpet </a:t>
            </a:r>
            <a:r>
              <a:rPr lang="en-US" dirty="0" smtClean="0"/>
              <a:t>industry.</a:t>
            </a:r>
            <a:endParaRPr lang="en-US" sz="400" dirty="0"/>
          </a:p>
          <a:p>
            <a:r>
              <a:rPr lang="en-US" dirty="0"/>
              <a:t>Their BHAG— big hairy audacious </a:t>
            </a:r>
            <a:r>
              <a:rPr lang="en-US" dirty="0" smtClean="0"/>
              <a:t>goal—has </a:t>
            </a:r>
            <a:r>
              <a:rPr lang="en-US" dirty="0"/>
              <a:t>catapulted Interface </a:t>
            </a:r>
            <a:r>
              <a:rPr lang="en-US" dirty="0" smtClean="0"/>
              <a:t>into being the </a:t>
            </a:r>
            <a:r>
              <a:rPr lang="en-US" dirty="0"/>
              <a:t>world’s </a:t>
            </a:r>
            <a:r>
              <a:rPr lang="en-US" dirty="0" smtClean="0"/>
              <a:t>first </a:t>
            </a:r>
            <a:r>
              <a:rPr lang="en-US" i="1" dirty="0" smtClean="0"/>
              <a:t>fully </a:t>
            </a:r>
            <a:r>
              <a:rPr lang="en-US" i="1" dirty="0"/>
              <a:t>sustainable</a:t>
            </a:r>
            <a:r>
              <a:rPr lang="en-US" dirty="0"/>
              <a:t> </a:t>
            </a:r>
            <a:r>
              <a:rPr lang="en-US" dirty="0" smtClean="0"/>
              <a:t>company.</a:t>
            </a:r>
            <a:endParaRPr lang="en-US" i="1" dirty="0" smtClean="0"/>
          </a:p>
        </p:txBody>
      </p:sp>
    </p:spTree>
    <p:extLst>
      <p:ext uri="{BB962C8B-B14F-4D97-AF65-F5344CB8AC3E}">
        <p14:creationId xmlns:p14="http://schemas.microsoft.com/office/powerpoint/2010/main" val="325552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2106168"/>
            <a:ext cx="8305800" cy="4370832"/>
          </a:xfrm>
        </p:spPr>
        <p:txBody>
          <a:bodyPr>
            <a:normAutofit fontScale="92500" lnSpcReduction="20000"/>
          </a:bodyPr>
          <a:lstStyle/>
          <a:p>
            <a:pPr marL="347472">
              <a:spcBef>
                <a:spcPts val="672"/>
              </a:spcBef>
              <a:tabLst>
                <a:tab pos="8858250" algn="l"/>
              </a:tabLst>
            </a:pPr>
            <a:r>
              <a:rPr lang="en-US" dirty="0" smtClean="0"/>
              <a:t>Historically</a:t>
            </a:r>
            <a:r>
              <a:rPr lang="en-US" dirty="0"/>
              <a:t>, economic performance has been the focus of firm </a:t>
            </a:r>
            <a:r>
              <a:rPr lang="en-US" dirty="0" smtClean="0"/>
              <a:t>performance.</a:t>
            </a:r>
            <a:endParaRPr lang="en-US" dirty="0"/>
          </a:p>
          <a:p>
            <a:pPr marL="347472">
              <a:spcBef>
                <a:spcPts val="672"/>
              </a:spcBef>
              <a:tabLst>
                <a:tab pos="8858250" algn="l"/>
              </a:tabLst>
            </a:pPr>
            <a:r>
              <a:rPr lang="en-US" dirty="0" smtClean="0"/>
              <a:t>More recently, </a:t>
            </a:r>
            <a:r>
              <a:rPr lang="en-US" dirty="0"/>
              <a:t>society and investors </a:t>
            </a:r>
            <a:r>
              <a:rPr lang="en-US" dirty="0" smtClean="0"/>
              <a:t>require companies </a:t>
            </a:r>
            <a:r>
              <a:rPr lang="en-US" dirty="0"/>
              <a:t>to also address social and ecological </a:t>
            </a:r>
            <a:r>
              <a:rPr lang="en-US" dirty="0" smtClean="0"/>
              <a:t>concerns.</a:t>
            </a:r>
          </a:p>
          <a:p>
            <a:pPr marL="347472">
              <a:spcBef>
                <a:spcPts val="672"/>
              </a:spcBef>
              <a:tabLst>
                <a:tab pos="8858250" algn="l"/>
              </a:tabLst>
            </a:pPr>
            <a:r>
              <a:rPr lang="en-US" dirty="0" err="1" smtClean="0"/>
              <a:t>Millennials</a:t>
            </a:r>
            <a:r>
              <a:rPr lang="en-US" dirty="0" smtClean="0"/>
              <a:t> – born between 1980 and 1991 – expect firms to be socially responsible and have a strong interest in working for companies that match their values.</a:t>
            </a:r>
          </a:p>
          <a:p>
            <a:pPr marL="347472">
              <a:spcBef>
                <a:spcPts val="672"/>
              </a:spcBef>
              <a:tabLst>
                <a:tab pos="8858250" algn="l"/>
              </a:tabLst>
            </a:pPr>
            <a:r>
              <a:rPr lang="en-US" dirty="0" smtClean="0"/>
              <a:t>Research studies – CSR and firm performance relationship:</a:t>
            </a:r>
          </a:p>
          <a:p>
            <a:pPr marL="740664" indent="-283464">
              <a:spcBef>
                <a:spcPts val="576"/>
              </a:spcBef>
              <a:buFont typeface="Arial" panose="020B0604020202020204" pitchFamily="34" charset="0"/>
              <a:buChar char="•"/>
              <a:tabLst>
                <a:tab pos="8858250" algn="l"/>
              </a:tabLst>
            </a:pPr>
            <a:r>
              <a:rPr lang="en-US" sz="2400" dirty="0" smtClean="0"/>
              <a:t>Some find CSR improves financial performance.</a:t>
            </a:r>
          </a:p>
          <a:p>
            <a:pPr marL="740664" indent="-283464">
              <a:spcBef>
                <a:spcPts val="576"/>
              </a:spcBef>
              <a:buFont typeface="Arial" panose="020B0604020202020204" pitchFamily="34" charset="0"/>
              <a:buChar char="•"/>
              <a:tabLst>
                <a:tab pos="8858250" algn="l"/>
              </a:tabLst>
            </a:pPr>
            <a:r>
              <a:rPr lang="en-US" sz="2400" dirty="0" smtClean="0"/>
              <a:t>Others conclude superior financial performance makes CSR possible.</a:t>
            </a:r>
            <a:endParaRPr lang="en-US" sz="2400" dirty="0"/>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CORPORATE SOCIAL RESPONSIBILITY</a:t>
            </a:r>
          </a:p>
        </p:txBody>
      </p:sp>
    </p:spTree>
    <p:extLst>
      <p:ext uri="{BB962C8B-B14F-4D97-AF65-F5344CB8AC3E}">
        <p14:creationId xmlns:p14="http://schemas.microsoft.com/office/powerpoint/2010/main" val="2328905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588008"/>
            <a:ext cx="8534400" cy="4965192"/>
          </a:xfrm>
        </p:spPr>
        <p:txBody>
          <a:bodyPr>
            <a:normAutofit/>
          </a:bodyPr>
          <a:lstStyle/>
          <a:p>
            <a:pPr>
              <a:spcBef>
                <a:spcPts val="672"/>
              </a:spcBef>
            </a:pPr>
            <a:r>
              <a:rPr lang="en-US" dirty="0" smtClean="0"/>
              <a:t>Business model – Plan </a:t>
            </a:r>
            <a:r>
              <a:rPr lang="en-US" dirty="0"/>
              <a:t>that details the firm’s competitive tactics and </a:t>
            </a:r>
            <a:r>
              <a:rPr lang="en-US" dirty="0" smtClean="0"/>
              <a:t>initiatives</a:t>
            </a:r>
          </a:p>
          <a:p>
            <a:pPr>
              <a:spcBef>
                <a:spcPts val="672"/>
              </a:spcBef>
            </a:pPr>
            <a:endParaRPr lang="en-US" sz="2000" dirty="0"/>
          </a:p>
          <a:p>
            <a:pPr>
              <a:spcBef>
                <a:spcPts val="672"/>
              </a:spcBef>
            </a:pPr>
            <a:r>
              <a:rPr lang="en-US" dirty="0" smtClean="0"/>
              <a:t>A business </a:t>
            </a:r>
            <a:r>
              <a:rPr lang="en-US" dirty="0"/>
              <a:t>model explains how the firm intends to </a:t>
            </a:r>
            <a:r>
              <a:rPr lang="en-US" dirty="0" smtClean="0"/>
              <a:t>   make money, and how </a:t>
            </a:r>
            <a:r>
              <a:rPr lang="en-US" dirty="0"/>
              <a:t>the firm conducts its business </a:t>
            </a:r>
            <a:r>
              <a:rPr lang="en-US" dirty="0" smtClean="0"/>
              <a:t>    with </a:t>
            </a:r>
            <a:r>
              <a:rPr lang="en-US" dirty="0"/>
              <a:t>buyers, suppliers, and </a:t>
            </a:r>
            <a:r>
              <a:rPr lang="en-US" dirty="0" smtClean="0"/>
              <a:t>partners.</a:t>
            </a:r>
          </a:p>
          <a:p>
            <a:pPr>
              <a:spcBef>
                <a:spcPts val="672"/>
              </a:spcBef>
            </a:pPr>
            <a:endParaRPr lang="en-US" sz="2000" dirty="0"/>
          </a:p>
          <a:p>
            <a:pPr>
              <a:spcBef>
                <a:spcPts val="672"/>
              </a:spcBef>
            </a:pPr>
            <a:r>
              <a:rPr lang="en-US" i="1" dirty="0"/>
              <a:t>Business model innovation</a:t>
            </a:r>
            <a:r>
              <a:rPr lang="en-US" dirty="0"/>
              <a:t> may be more important </a:t>
            </a:r>
            <a:r>
              <a:rPr lang="en-US" dirty="0" smtClean="0"/>
              <a:t>     in </a:t>
            </a:r>
            <a:r>
              <a:rPr lang="en-US" dirty="0"/>
              <a:t>achieving superior performance than product or process </a:t>
            </a:r>
            <a:r>
              <a:rPr lang="en-US" dirty="0" smtClean="0"/>
              <a:t>innovation.</a:t>
            </a: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t>5.2  Business Models:             Putting Strategy into Action</a:t>
            </a:r>
            <a:endParaRPr lang="en-US" dirty="0"/>
          </a:p>
        </p:txBody>
      </p:sp>
    </p:spTree>
    <p:extLst>
      <p:ext uri="{BB962C8B-B14F-4D97-AF65-F5344CB8AC3E}">
        <p14:creationId xmlns:p14="http://schemas.microsoft.com/office/powerpoint/2010/main" val="1806315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5.2</a:t>
            </a:r>
            <a:endParaRPr lang="en-US" dirty="0"/>
          </a:p>
        </p:txBody>
      </p:sp>
      <p:sp>
        <p:nvSpPr>
          <p:cNvPr id="3" name="Content Placeholder 2"/>
          <p:cNvSpPr>
            <a:spLocks noGrp="1"/>
          </p:cNvSpPr>
          <p:nvPr>
            <p:ph idx="1"/>
          </p:nvPr>
        </p:nvSpPr>
        <p:spPr>
          <a:xfrm>
            <a:off x="457200" y="1371600"/>
            <a:ext cx="8458200" cy="4727448"/>
          </a:xfrm>
        </p:spPr>
        <p:txBody>
          <a:bodyPr>
            <a:noAutofit/>
          </a:bodyPr>
          <a:lstStyle/>
          <a:p>
            <a:pPr marL="0" indent="0" algn="ctr" fontAlgn="ctr">
              <a:spcBef>
                <a:spcPts val="672"/>
              </a:spcBef>
              <a:buNone/>
            </a:pPr>
            <a:r>
              <a:rPr lang="en-US" b="1" dirty="0" err="1">
                <a:solidFill>
                  <a:srgbClr val="A25630"/>
                </a:solidFill>
              </a:rPr>
              <a:t>Threadless</a:t>
            </a:r>
            <a:r>
              <a:rPr lang="en-US" b="1" dirty="0">
                <a:solidFill>
                  <a:srgbClr val="A25630"/>
                </a:solidFill>
              </a:rPr>
              <a:t>: Leveraging Crowdsourcing to Design Cool </a:t>
            </a:r>
            <a:r>
              <a:rPr lang="en-US" b="1" dirty="0" smtClean="0">
                <a:solidFill>
                  <a:srgbClr val="A25630"/>
                </a:solidFill>
              </a:rPr>
              <a:t>T-Shirts</a:t>
            </a:r>
            <a:endParaRPr lang="en-US" dirty="0" smtClean="0">
              <a:solidFill>
                <a:srgbClr val="A25630"/>
              </a:solidFill>
            </a:endParaRPr>
          </a:p>
          <a:p>
            <a:pPr fontAlgn="ctr">
              <a:spcBef>
                <a:spcPts val="0"/>
              </a:spcBef>
            </a:pPr>
            <a:endParaRPr lang="en-US" sz="1000" dirty="0"/>
          </a:p>
          <a:p>
            <a:r>
              <a:rPr lang="en-US" dirty="0" smtClean="0"/>
              <a:t>2000 – Founded </a:t>
            </a:r>
            <a:r>
              <a:rPr lang="en-US" dirty="0"/>
              <a:t>by Jake </a:t>
            </a:r>
            <a:r>
              <a:rPr lang="en-US" dirty="0" err="1"/>
              <a:t>Nickell</a:t>
            </a:r>
            <a:r>
              <a:rPr lang="en-US" dirty="0"/>
              <a:t> &amp; Jacob </a:t>
            </a:r>
            <a:r>
              <a:rPr lang="en-US" dirty="0" err="1"/>
              <a:t>DeHart</a:t>
            </a:r>
            <a:r>
              <a:rPr lang="en-US" dirty="0"/>
              <a:t>, </a:t>
            </a:r>
            <a:r>
              <a:rPr lang="en-US" dirty="0" smtClean="0"/>
              <a:t>their </a:t>
            </a:r>
            <a:r>
              <a:rPr lang="en-US" dirty="0"/>
              <a:t>business model leverages </a:t>
            </a:r>
            <a:r>
              <a:rPr lang="en-US" i="1" dirty="0" err="1"/>
              <a:t>prosumers</a:t>
            </a:r>
            <a:r>
              <a:rPr lang="en-US" i="1" dirty="0"/>
              <a:t>,</a:t>
            </a:r>
            <a:r>
              <a:rPr lang="en-US" dirty="0"/>
              <a:t> a </a:t>
            </a:r>
            <a:r>
              <a:rPr lang="en-US" dirty="0" smtClean="0"/>
              <a:t>hybrid </a:t>
            </a:r>
            <a:r>
              <a:rPr lang="en-US" dirty="0"/>
              <a:t>between producers and </a:t>
            </a:r>
            <a:r>
              <a:rPr lang="en-US" dirty="0" smtClean="0"/>
              <a:t>consumers.</a:t>
            </a:r>
            <a:endParaRPr lang="en-US" sz="1050" dirty="0"/>
          </a:p>
          <a:p>
            <a:r>
              <a:rPr lang="en-US" dirty="0"/>
              <a:t>Through Internet-enabled technology, </a:t>
            </a:r>
            <a:r>
              <a:rPr lang="en-US" dirty="0" smtClean="0"/>
              <a:t>crowdsourcing–using a </a:t>
            </a:r>
            <a:r>
              <a:rPr lang="en-US" dirty="0"/>
              <a:t>group of people who voluntarily </a:t>
            </a:r>
            <a:r>
              <a:rPr lang="en-US" dirty="0" smtClean="0"/>
              <a:t>perform </a:t>
            </a:r>
            <a:r>
              <a:rPr lang="en-US" dirty="0"/>
              <a:t>tasks </a:t>
            </a:r>
            <a:r>
              <a:rPr lang="en-US" dirty="0" smtClean="0"/>
              <a:t>traditionally </a:t>
            </a:r>
            <a:r>
              <a:rPr lang="en-US" dirty="0"/>
              <a:t>completed by </a:t>
            </a:r>
            <a:r>
              <a:rPr lang="en-US" dirty="0" smtClean="0"/>
              <a:t>firm employees–translates </a:t>
            </a:r>
            <a:r>
              <a:rPr lang="en-US" dirty="0"/>
              <a:t>real-time market research and design contests </a:t>
            </a:r>
            <a:r>
              <a:rPr lang="en-US" dirty="0" smtClean="0"/>
              <a:t>into </a:t>
            </a:r>
            <a:r>
              <a:rPr lang="en-US" dirty="0"/>
              <a:t>actual </a:t>
            </a:r>
            <a:r>
              <a:rPr lang="en-US" dirty="0" smtClean="0"/>
              <a:t>sales.</a:t>
            </a:r>
            <a:endParaRPr lang="en-US" dirty="0"/>
          </a:p>
          <a:p>
            <a:pPr indent="0">
              <a:spcBef>
                <a:spcPts val="0"/>
              </a:spcBef>
              <a:buNone/>
            </a:pPr>
            <a:endParaRPr lang="en-US" i="1" dirty="0" smtClean="0"/>
          </a:p>
          <a:p>
            <a:pPr indent="0">
              <a:spcBef>
                <a:spcPts val="0"/>
              </a:spcBef>
              <a:buNone/>
            </a:pPr>
            <a:r>
              <a:rPr lang="en-US" i="1" dirty="0" smtClean="0"/>
              <a:t> </a:t>
            </a:r>
            <a:endParaRPr lang="en-US" dirty="0"/>
          </a:p>
        </p:txBody>
      </p:sp>
    </p:spTree>
    <p:extLst>
      <p:ext uri="{BB962C8B-B14F-4D97-AF65-F5344CB8AC3E}">
        <p14:creationId xmlns:p14="http://schemas.microsoft.com/office/powerpoint/2010/main" val="1887422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435608"/>
            <a:ext cx="8534400" cy="4965192"/>
          </a:xfrm>
        </p:spPr>
        <p:txBody>
          <a:bodyPr>
            <a:normAutofit/>
          </a:bodyPr>
          <a:lstStyle/>
          <a:p>
            <a:pPr>
              <a:buNone/>
            </a:pPr>
            <a:r>
              <a:rPr lang="en-US" dirty="0" smtClean="0"/>
              <a:t>Effective </a:t>
            </a:r>
            <a:r>
              <a:rPr lang="en-US" dirty="0"/>
              <a:t>Business </a:t>
            </a:r>
            <a:r>
              <a:rPr lang="en-US" dirty="0" smtClean="0"/>
              <a:t>Model – Two Steps</a:t>
            </a:r>
            <a:endParaRPr lang="en-US" sz="1200" dirty="0"/>
          </a:p>
          <a:p>
            <a:pPr marL="912114" lvl="1" indent="-457200">
              <a:spcBef>
                <a:spcPts val="576"/>
              </a:spcBef>
              <a:buFont typeface="+mj-lt"/>
              <a:buAutoNum type="arabicPeriod"/>
            </a:pPr>
            <a:r>
              <a:rPr lang="en-US" dirty="0" smtClean="0"/>
              <a:t>Formulate</a:t>
            </a:r>
          </a:p>
          <a:p>
            <a:pPr marL="912114" lvl="2" indent="0">
              <a:spcBef>
                <a:spcPts val="576"/>
              </a:spcBef>
              <a:buNone/>
            </a:pPr>
            <a:r>
              <a:rPr lang="en-US" dirty="0" smtClean="0"/>
              <a:t>Managers transform </a:t>
            </a:r>
            <a:r>
              <a:rPr lang="en-US" dirty="0"/>
              <a:t>their strategy of how to compete into a blueprint of actions and initiatives that support the overarching </a:t>
            </a:r>
            <a:r>
              <a:rPr lang="en-US" dirty="0" smtClean="0"/>
              <a:t>goals.</a:t>
            </a:r>
            <a:endParaRPr lang="en-US" dirty="0"/>
          </a:p>
          <a:p>
            <a:pPr marL="912114" lvl="1" indent="-457200">
              <a:spcBef>
                <a:spcPts val="576"/>
              </a:spcBef>
              <a:buFont typeface="+mj-lt"/>
              <a:buAutoNum type="arabicPeriod"/>
            </a:pPr>
            <a:r>
              <a:rPr lang="en-US" dirty="0" smtClean="0"/>
              <a:t>Implement</a:t>
            </a:r>
          </a:p>
          <a:p>
            <a:pPr marL="912114" lvl="2" indent="0">
              <a:spcBef>
                <a:spcPts val="576"/>
              </a:spcBef>
              <a:buNone/>
            </a:pPr>
            <a:r>
              <a:rPr lang="en-US" dirty="0" smtClean="0"/>
              <a:t>Managers </a:t>
            </a:r>
            <a:r>
              <a:rPr lang="en-US" dirty="0"/>
              <a:t>implement this blueprint through structures, processes, culture, and </a:t>
            </a:r>
            <a:r>
              <a:rPr lang="en-US" dirty="0" smtClean="0"/>
              <a:t>procedures.</a:t>
            </a:r>
            <a:endParaRPr lang="en-US" sz="800" dirty="0"/>
          </a:p>
          <a:p>
            <a:pPr>
              <a:spcBef>
                <a:spcPts val="672"/>
              </a:spcBef>
            </a:pPr>
            <a:r>
              <a:rPr lang="en-US" dirty="0"/>
              <a:t>If translation into a profitable business model fails, the firm will most likely </a:t>
            </a:r>
            <a:r>
              <a:rPr lang="en-US" dirty="0" smtClean="0"/>
              <a:t>fail.</a:t>
            </a:r>
            <a:endParaRPr lang="en-US" dirty="0">
              <a:solidFill>
                <a:srgbClr val="080808"/>
              </a:solidFill>
            </a:endParaRPr>
          </a:p>
        </p:txBody>
      </p:sp>
    </p:spTree>
    <p:extLst>
      <p:ext uri="{BB962C8B-B14F-4D97-AF65-F5344CB8AC3E}">
        <p14:creationId xmlns:p14="http://schemas.microsoft.com/office/powerpoint/2010/main" val="2160191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283208"/>
            <a:ext cx="8534400" cy="4965192"/>
          </a:xfrm>
        </p:spPr>
        <p:txBody>
          <a:bodyPr>
            <a:normAutofit/>
          </a:bodyPr>
          <a:lstStyle/>
          <a:p>
            <a:pPr>
              <a:spcBef>
                <a:spcPts val="672"/>
              </a:spcBef>
            </a:pPr>
            <a:r>
              <a:rPr lang="en-US" dirty="0" smtClean="0">
                <a:latin typeface="+mn-lt"/>
              </a:rPr>
              <a:t>Razor–Razor-Blade</a:t>
            </a:r>
          </a:p>
          <a:p>
            <a:pPr lvl="1">
              <a:spcBef>
                <a:spcPts val="672"/>
              </a:spcBef>
            </a:pPr>
            <a:r>
              <a:rPr lang="en-US" dirty="0" smtClean="0">
                <a:latin typeface="+mn-lt"/>
              </a:rPr>
              <a:t>Developed </a:t>
            </a:r>
            <a:r>
              <a:rPr lang="en-US" dirty="0">
                <a:latin typeface="+mn-lt"/>
              </a:rPr>
              <a:t>by </a:t>
            </a:r>
            <a:r>
              <a:rPr lang="en-US" dirty="0" smtClean="0">
                <a:latin typeface="+mn-lt"/>
              </a:rPr>
              <a:t>Gillette – The </a:t>
            </a:r>
            <a:r>
              <a:rPr lang="en-US" dirty="0">
                <a:latin typeface="+mn-lt"/>
              </a:rPr>
              <a:t>initial product is often sold at a loss or given away for free in </a:t>
            </a:r>
            <a:r>
              <a:rPr lang="en-US" dirty="0" smtClean="0">
                <a:latin typeface="+mn-lt"/>
              </a:rPr>
              <a:t>order </a:t>
            </a:r>
            <a:r>
              <a:rPr lang="en-US" dirty="0">
                <a:latin typeface="+mn-lt"/>
              </a:rPr>
              <a:t>to drive demand for complementary </a:t>
            </a:r>
            <a:r>
              <a:rPr lang="en-US" dirty="0" smtClean="0">
                <a:latin typeface="+mn-lt"/>
              </a:rPr>
              <a:t>goods.</a:t>
            </a:r>
            <a:endParaRPr lang="en-US" dirty="0">
              <a:latin typeface="+mn-lt"/>
            </a:endParaRPr>
          </a:p>
          <a:p>
            <a:pPr lvl="0">
              <a:spcBef>
                <a:spcPts val="672"/>
              </a:spcBef>
            </a:pPr>
            <a:r>
              <a:rPr lang="en-US" dirty="0" smtClean="0">
                <a:latin typeface="+mn-lt"/>
              </a:rPr>
              <a:t>Subscription-Based</a:t>
            </a:r>
          </a:p>
          <a:p>
            <a:pPr lvl="1">
              <a:spcBef>
                <a:spcPts val="672"/>
              </a:spcBef>
            </a:pPr>
            <a:r>
              <a:rPr lang="en-US" dirty="0" smtClean="0">
                <a:latin typeface="+mn-lt"/>
              </a:rPr>
              <a:t>Users </a:t>
            </a:r>
            <a:r>
              <a:rPr lang="en-US" dirty="0">
                <a:latin typeface="+mn-lt"/>
              </a:rPr>
              <a:t>pay for access to a product /service during the payment </a:t>
            </a:r>
            <a:r>
              <a:rPr lang="en-US" dirty="0" smtClean="0">
                <a:latin typeface="+mn-lt"/>
              </a:rPr>
              <a:t>term.</a:t>
            </a:r>
          </a:p>
          <a:p>
            <a:pPr lvl="2">
              <a:spcBef>
                <a:spcPts val="672"/>
              </a:spcBef>
            </a:pPr>
            <a:r>
              <a:rPr lang="en-US" dirty="0" smtClean="0">
                <a:latin typeface="+mn-lt"/>
              </a:rPr>
              <a:t>Examples: cable </a:t>
            </a:r>
            <a:r>
              <a:rPr lang="en-US" dirty="0">
                <a:latin typeface="+mn-lt"/>
              </a:rPr>
              <a:t>television, cellular service providers, satellite radio, </a:t>
            </a:r>
            <a:r>
              <a:rPr lang="en-US" dirty="0" smtClean="0">
                <a:latin typeface="+mn-lt"/>
              </a:rPr>
              <a:t>Internet </a:t>
            </a:r>
            <a:r>
              <a:rPr lang="en-US" dirty="0">
                <a:latin typeface="+mn-lt"/>
              </a:rPr>
              <a:t>service providers, and health </a:t>
            </a:r>
            <a:r>
              <a:rPr lang="en-US" dirty="0" smtClean="0">
                <a:latin typeface="+mn-lt"/>
              </a:rPr>
              <a:t>clubs</a:t>
            </a:r>
          </a:p>
          <a:p>
            <a:pPr lvl="2">
              <a:spcBef>
                <a:spcPts val="672"/>
              </a:spcBef>
            </a:pPr>
            <a:r>
              <a:rPr lang="en-US" dirty="0" smtClean="0">
                <a:latin typeface="+mn-lt"/>
              </a:rPr>
              <a:t>See </a:t>
            </a:r>
            <a:r>
              <a:rPr lang="en-US" dirty="0">
                <a:latin typeface="+mn-lt"/>
                <a:cs typeface="Arial" pitchFamily="34" charset="0"/>
              </a:rPr>
              <a:t>Dollar Shave </a:t>
            </a:r>
            <a:r>
              <a:rPr lang="en-US" dirty="0" smtClean="0">
                <a:latin typeface="+mn-lt"/>
                <a:cs typeface="Arial" pitchFamily="34" charset="0"/>
              </a:rPr>
              <a:t>Club subscription-based example in notes and video link on next slide.</a:t>
            </a:r>
            <a:endParaRPr lang="en-US" dirty="0">
              <a:latin typeface="+mn-lt"/>
            </a:endParaRPr>
          </a:p>
        </p:txBody>
      </p:sp>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Different Business Models</a:t>
            </a:r>
            <a:endParaRPr lang="en-US" dirty="0">
              <a:solidFill>
                <a:schemeClr val="tx1"/>
              </a:solidFill>
            </a:endParaRPr>
          </a:p>
        </p:txBody>
      </p:sp>
    </p:spTree>
    <p:extLst>
      <p:ext uri="{BB962C8B-B14F-4D97-AF65-F5344CB8AC3E}">
        <p14:creationId xmlns:p14="http://schemas.microsoft.com/office/powerpoint/2010/main" val="4192697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2350008"/>
            <a:ext cx="8534400" cy="4203192"/>
          </a:xfrm>
        </p:spPr>
        <p:txBody>
          <a:bodyPr>
            <a:normAutofit/>
          </a:bodyPr>
          <a:lstStyle/>
          <a:p>
            <a:pPr>
              <a:spcBef>
                <a:spcPts val="672"/>
              </a:spcBef>
            </a:pPr>
            <a:r>
              <a:rPr lang="en-US" dirty="0" smtClean="0"/>
              <a:t>Pay-As-You-Go</a:t>
            </a:r>
            <a:endParaRPr lang="en-US" b="1" dirty="0" smtClean="0"/>
          </a:p>
          <a:p>
            <a:pPr lvl="1">
              <a:spcBef>
                <a:spcPts val="672"/>
              </a:spcBef>
            </a:pPr>
            <a:r>
              <a:rPr lang="en-US" dirty="0" smtClean="0"/>
              <a:t>The </a:t>
            </a:r>
            <a:r>
              <a:rPr lang="en-US" dirty="0"/>
              <a:t>user pays for only the services he or she </a:t>
            </a:r>
            <a:r>
              <a:rPr lang="en-US" dirty="0" smtClean="0"/>
              <a:t>consumes.</a:t>
            </a:r>
            <a:endParaRPr lang="en-US" sz="2200" b="1" dirty="0"/>
          </a:p>
          <a:p>
            <a:pPr>
              <a:spcBef>
                <a:spcPts val="672"/>
              </a:spcBef>
            </a:pPr>
            <a:r>
              <a:rPr lang="en-US" dirty="0" err="1"/>
              <a:t>Freemium</a:t>
            </a:r>
            <a:r>
              <a:rPr lang="en-US" b="1" dirty="0"/>
              <a:t> </a:t>
            </a:r>
            <a:r>
              <a:rPr lang="en-US" dirty="0"/>
              <a:t>= free + </a:t>
            </a:r>
            <a:r>
              <a:rPr lang="en-US" dirty="0" smtClean="0"/>
              <a:t>premium</a:t>
            </a:r>
          </a:p>
          <a:p>
            <a:pPr lvl="1">
              <a:spcBef>
                <a:spcPts val="672"/>
              </a:spcBef>
            </a:pPr>
            <a:r>
              <a:rPr lang="en-US" dirty="0" smtClean="0"/>
              <a:t>The </a:t>
            </a:r>
            <a:r>
              <a:rPr lang="en-US" dirty="0"/>
              <a:t>basic features of a product/service are provided </a:t>
            </a:r>
            <a:r>
              <a:rPr lang="en-US" i="1" dirty="0"/>
              <a:t>free</a:t>
            </a:r>
            <a:r>
              <a:rPr lang="en-US" dirty="0"/>
              <a:t> of charge, but the user must pay for </a:t>
            </a:r>
            <a:r>
              <a:rPr lang="en-US" i="1" dirty="0"/>
              <a:t>premium </a:t>
            </a:r>
            <a:r>
              <a:rPr lang="en-US" dirty="0"/>
              <a:t>services </a:t>
            </a:r>
            <a:r>
              <a:rPr lang="en-US" dirty="0" smtClean="0"/>
              <a:t>such as </a:t>
            </a:r>
            <a:r>
              <a:rPr lang="en-US" dirty="0"/>
              <a:t>advanced features or </a:t>
            </a:r>
            <a:r>
              <a:rPr lang="en-US" dirty="0" smtClean="0"/>
              <a:t>add-ons.</a:t>
            </a:r>
            <a:endParaRPr lang="en-US" dirty="0">
              <a:solidFill>
                <a:srgbClr val="080808"/>
              </a:solidFill>
            </a:endParaRPr>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DIFFERENT BUSINESS MODELS</a:t>
            </a:r>
          </a:p>
        </p:txBody>
      </p:sp>
    </p:spTree>
    <p:extLst>
      <p:ext uri="{BB962C8B-B14F-4D97-AF65-F5344CB8AC3E}">
        <p14:creationId xmlns:p14="http://schemas.microsoft.com/office/powerpoint/2010/main" val="2478295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solidFill>
                  <a:schemeClr val="tx1"/>
                </a:solidFill>
              </a:rPr>
              <a:t>Exhibit 5.11  How Do We Measure and Assess Competitive Advantage?</a:t>
            </a:r>
            <a:endParaRPr lang="en-US" sz="3600" dirty="0">
              <a:solidFill>
                <a:schemeClr val="tx1"/>
              </a:solidFill>
            </a:endParaRPr>
          </a:p>
        </p:txBody>
      </p:sp>
      <p:pic>
        <p:nvPicPr>
          <p:cNvPr id="5" name="Picture 4" descr="rot45065_ex0511.jpg"/>
          <p:cNvPicPr>
            <a:picLocks noChangeAspect="1"/>
          </p:cNvPicPr>
          <p:nvPr/>
        </p:nvPicPr>
        <p:blipFill>
          <a:blip r:embed="rId3" cstate="print"/>
          <a:stretch>
            <a:fillRect/>
          </a:stretch>
        </p:blipFill>
        <p:spPr>
          <a:xfrm>
            <a:off x="533400" y="2362200"/>
            <a:ext cx="8229600" cy="330266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5</a:t>
            </a:r>
            <a:endParaRPr lang="en-US" dirty="0"/>
          </a:p>
        </p:txBody>
      </p:sp>
      <p:sp>
        <p:nvSpPr>
          <p:cNvPr id="3" name="Content Placeholder 2"/>
          <p:cNvSpPr>
            <a:spLocks noGrp="1"/>
          </p:cNvSpPr>
          <p:nvPr>
            <p:ph idx="1"/>
          </p:nvPr>
        </p:nvSpPr>
        <p:spPr>
          <a:xfrm>
            <a:off x="457200" y="1447800"/>
            <a:ext cx="8458200" cy="472744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marL="0" indent="0" algn="ctr">
              <a:buNone/>
            </a:pPr>
            <a:r>
              <a:rPr lang="en-US" sz="2600" b="1" dirty="0"/>
              <a:t>Assessing Competitive </a:t>
            </a:r>
            <a:r>
              <a:rPr lang="en-US" sz="2600" b="1" dirty="0" smtClean="0"/>
              <a:t>Advantage: Apple vs. BlackBerry</a:t>
            </a:r>
            <a:endParaRPr lang="en-US" sz="2600" dirty="0" smtClean="0">
              <a:solidFill>
                <a:srgbClr val="080808"/>
              </a:solidFill>
            </a:endParaRPr>
          </a:p>
          <a:p>
            <a:r>
              <a:rPr lang="en-US" dirty="0" smtClean="0">
                <a:solidFill>
                  <a:srgbClr val="080808"/>
                </a:solidFill>
              </a:rPr>
              <a:t>2012 – A </a:t>
            </a:r>
            <a:r>
              <a:rPr lang="en-US" dirty="0">
                <a:solidFill>
                  <a:srgbClr val="080808"/>
                </a:solidFill>
              </a:rPr>
              <a:t>comparison of Apple vs. BlackBerry on </a:t>
            </a:r>
            <a:r>
              <a:rPr lang="en-US" i="1" dirty="0"/>
              <a:t>return on invested capital (ROIC),</a:t>
            </a:r>
            <a:r>
              <a:rPr lang="en-US" dirty="0"/>
              <a:t> where ROIC = (Net profits / Invested capital) reveals</a:t>
            </a:r>
            <a:r>
              <a:rPr lang="en-US" dirty="0" smtClean="0"/>
              <a:t>:</a:t>
            </a:r>
            <a:endParaRPr lang="en-US" dirty="0"/>
          </a:p>
          <a:p>
            <a:pPr lvl="1">
              <a:spcBef>
                <a:spcPts val="576"/>
              </a:spcBef>
              <a:defRPr/>
            </a:pPr>
            <a:r>
              <a:rPr lang="en-US" dirty="0" smtClean="0"/>
              <a:t>Apple’s </a:t>
            </a:r>
            <a:r>
              <a:rPr lang="en-US" dirty="0"/>
              <a:t>ROIC was 35.0</a:t>
            </a:r>
            <a:r>
              <a:rPr lang="en-US" dirty="0" smtClean="0"/>
              <a:t>%. </a:t>
            </a:r>
            <a:endParaRPr lang="en-US" dirty="0"/>
          </a:p>
          <a:p>
            <a:pPr lvl="1">
              <a:spcBef>
                <a:spcPts val="576"/>
              </a:spcBef>
              <a:defRPr/>
            </a:pPr>
            <a:r>
              <a:rPr lang="en-US" dirty="0"/>
              <a:t>BlackBerry’s ROIC was 14.1</a:t>
            </a:r>
            <a:r>
              <a:rPr lang="en-US" dirty="0" smtClean="0"/>
              <a:t>%.</a:t>
            </a:r>
            <a:endParaRPr lang="en-US" sz="2000" dirty="0"/>
          </a:p>
          <a:p>
            <a:pPr>
              <a:spcBef>
                <a:spcPts val="672"/>
              </a:spcBef>
              <a:defRPr/>
            </a:pPr>
            <a:r>
              <a:rPr lang="en-US" dirty="0" smtClean="0"/>
              <a:t>Apple was 2.5 times more efficient </a:t>
            </a:r>
            <a:r>
              <a:rPr lang="en-US" smtClean="0"/>
              <a:t>than BlackBerry </a:t>
            </a:r>
            <a:r>
              <a:rPr lang="en-US" dirty="0" smtClean="0"/>
              <a:t>at generating a return on invested capital, so Apple had a clear competitive advantage over BlackBerry.</a:t>
            </a:r>
            <a:endParaRPr lang="en-US" dirty="0" smtClean="0">
              <a:solidFill>
                <a:srgbClr val="080808"/>
              </a:solidFill>
            </a:endParaRPr>
          </a:p>
          <a:p>
            <a:pPr>
              <a:spcBef>
                <a:spcPts val="672"/>
              </a:spcBef>
              <a:defRPr/>
            </a:pPr>
            <a:endParaRPr lang="en-US" dirty="0">
              <a:solidFill>
                <a:srgbClr val="080808"/>
              </a:solidFill>
            </a:endParaRPr>
          </a:p>
        </p:txBody>
      </p:sp>
      <p:pic>
        <p:nvPicPr>
          <p:cNvPr id="4" name="Picture 3" descr="rot45065_po05_cropped.jpg"/>
          <p:cNvPicPr>
            <a:picLocks noChangeAspect="1"/>
          </p:cNvPicPr>
          <p:nvPr/>
        </p:nvPicPr>
        <p:blipFill>
          <a:blip r:embed="rId3" cstate="print"/>
          <a:stretch>
            <a:fillRect/>
          </a:stretch>
        </p:blipFill>
        <p:spPr>
          <a:xfrm>
            <a:off x="7518626" y="76200"/>
            <a:ext cx="1223002" cy="11259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p:cNvSpPr txBox="1"/>
          <p:nvPr/>
        </p:nvSpPr>
        <p:spPr>
          <a:xfrm>
            <a:off x="7391400" y="1219200"/>
            <a:ext cx="1676400" cy="215444"/>
          </a:xfrm>
          <a:prstGeom prst="rect">
            <a:avLst/>
          </a:prstGeom>
          <a:noFill/>
        </p:spPr>
        <p:txBody>
          <a:bodyPr wrap="square" rtlCol="0">
            <a:spAutoFit/>
          </a:bodyPr>
          <a:lstStyle/>
          <a:p>
            <a:r>
              <a:rPr lang="en-US" sz="800" b="1" dirty="0" smtClean="0"/>
              <a:t>©STANCA SANDA/</a:t>
            </a:r>
            <a:r>
              <a:rPr lang="en-US" sz="800" b="1" dirty="0" err="1" smtClean="0"/>
              <a:t>Alamy</a:t>
            </a:r>
            <a:endParaRPr lang="en-US" sz="8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45119"/>
          </a:xfrm>
        </p:spPr>
        <p:txBody>
          <a:bodyPr>
            <a:noAutofit/>
          </a:bodyPr>
          <a:lstStyle/>
          <a:p>
            <a:r>
              <a:rPr lang="en-US" dirty="0" smtClean="0"/>
              <a:t>5.3  Implications </a:t>
            </a:r>
            <a:r>
              <a:rPr lang="en-US" dirty="0"/>
              <a:t>for the Strategist</a:t>
            </a:r>
          </a:p>
        </p:txBody>
      </p:sp>
      <p:graphicFrame>
        <p:nvGraphicFramePr>
          <p:cNvPr id="6" name="Diagram 5"/>
          <p:cNvGraphicFramePr/>
          <p:nvPr>
            <p:extLst>
              <p:ext uri="{D42A27DB-BD31-4B8C-83A1-F6EECF244321}">
                <p14:modId xmlns:p14="http://schemas.microsoft.com/office/powerpoint/2010/main" val="2326552394"/>
              </p:ext>
            </p:extLst>
          </p:nvPr>
        </p:nvGraphicFramePr>
        <p:xfrm>
          <a:off x="381000" y="1742420"/>
          <a:ext cx="8534400" cy="4886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0" y="1183957"/>
            <a:ext cx="9144000" cy="492443"/>
          </a:xfrm>
          <a:prstGeom prst="rect">
            <a:avLst/>
          </a:prstGeom>
          <a:noFill/>
        </p:spPr>
        <p:txBody>
          <a:bodyPr wrap="square" rtlCol="0">
            <a:spAutoFit/>
          </a:bodyPr>
          <a:lstStyle/>
          <a:p>
            <a:pPr algn="ctr"/>
            <a:r>
              <a:rPr lang="en-US" sz="2600" dirty="0" smtClean="0">
                <a:solidFill>
                  <a:srgbClr val="080808"/>
                </a:solidFill>
                <a:cs typeface="Arial" pitchFamily="34" charset="0"/>
              </a:rPr>
              <a:t>COMPETITIVE ADVANTAGE AND FIRM PERFORMANCE</a:t>
            </a:r>
            <a:endParaRPr lang="en-US" sz="2600" dirty="0"/>
          </a:p>
        </p:txBody>
      </p:sp>
    </p:spTree>
    <p:extLst>
      <p:ext uri="{BB962C8B-B14F-4D97-AF65-F5344CB8AC3E}">
        <p14:creationId xmlns:p14="http://schemas.microsoft.com/office/powerpoint/2010/main" val="2050728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5</a:t>
            </a:r>
            <a:endParaRPr lang="en-US" dirty="0"/>
          </a:p>
        </p:txBody>
      </p:sp>
      <p:sp>
        <p:nvSpPr>
          <p:cNvPr id="3" name="Content Placeholder 2"/>
          <p:cNvSpPr>
            <a:spLocks noGrp="1"/>
          </p:cNvSpPr>
          <p:nvPr>
            <p:ph idx="1"/>
          </p:nvPr>
        </p:nvSpPr>
        <p:spPr>
          <a:xfrm>
            <a:off x="457200" y="1447800"/>
            <a:ext cx="8458200" cy="4727448"/>
          </a:xfrm>
        </p:spPr>
        <p:txBody>
          <a:bodyPr>
            <a:normAutofit lnSpcReduction="10000"/>
          </a:bodyPr>
          <a:lstStyle/>
          <a:p>
            <a:endParaRPr lang="en-US" sz="400" dirty="0" smtClean="0"/>
          </a:p>
          <a:p>
            <a:pPr>
              <a:buNone/>
            </a:pPr>
            <a:r>
              <a:rPr lang="en-US" dirty="0" smtClean="0"/>
              <a:t>Consider This…</a:t>
            </a:r>
            <a:endParaRPr lang="en-US" sz="1700" dirty="0" smtClean="0"/>
          </a:p>
          <a:p>
            <a:pPr lvl="1"/>
            <a:r>
              <a:rPr lang="en-US" dirty="0"/>
              <a:t>Firm profitability for Apple and BlackBerry are presented in </a:t>
            </a:r>
            <a:r>
              <a:rPr lang="en-US" dirty="0" err="1"/>
              <a:t>ChapterCase</a:t>
            </a:r>
            <a:r>
              <a:rPr lang="en-US" dirty="0"/>
              <a:t> </a:t>
            </a:r>
            <a:r>
              <a:rPr lang="en-US" dirty="0" smtClean="0"/>
              <a:t>5.</a:t>
            </a:r>
            <a:endParaRPr lang="en-US" dirty="0"/>
          </a:p>
          <a:p>
            <a:pPr lvl="1"/>
            <a:r>
              <a:rPr lang="en-US" dirty="0"/>
              <a:t>The focus of the analysis is fiscal year 2012, which means that this is a snapshot, a </a:t>
            </a:r>
            <a:r>
              <a:rPr lang="en-US" i="1" dirty="0"/>
              <a:t>static</a:t>
            </a:r>
            <a:r>
              <a:rPr lang="en-US" dirty="0"/>
              <a:t> </a:t>
            </a:r>
            <a:r>
              <a:rPr lang="en-US" dirty="0" smtClean="0"/>
              <a:t>analysis.</a:t>
            </a:r>
            <a:endParaRPr lang="en-US" dirty="0"/>
          </a:p>
          <a:p>
            <a:pPr lvl="1"/>
            <a:r>
              <a:rPr lang="en-US" dirty="0"/>
              <a:t>Although the two key questions are answered:</a:t>
            </a:r>
          </a:p>
          <a:p>
            <a:pPr marL="1143000" lvl="1" indent="-228600">
              <a:buFont typeface="+mj-lt"/>
              <a:buAutoNum type="arabicPeriod"/>
            </a:pPr>
            <a:r>
              <a:rPr lang="en-US" sz="2000" dirty="0" smtClean="0"/>
              <a:t>Assess </a:t>
            </a:r>
            <a:r>
              <a:rPr lang="en-US" sz="2000" dirty="0"/>
              <a:t>firm </a:t>
            </a:r>
            <a:r>
              <a:rPr lang="en-US" sz="2000" dirty="0" smtClean="0"/>
              <a:t>performance. </a:t>
            </a:r>
            <a:endParaRPr lang="en-US" sz="2000" dirty="0"/>
          </a:p>
          <a:p>
            <a:pPr marL="1143000" lvl="1" indent="-228600">
              <a:buFont typeface="+mj-lt"/>
              <a:buAutoNum type="arabicPeriod"/>
            </a:pPr>
            <a:r>
              <a:rPr lang="en-US" sz="2000" dirty="0" smtClean="0"/>
              <a:t>Compare </a:t>
            </a:r>
            <a:r>
              <a:rPr lang="en-US" sz="2000" dirty="0"/>
              <a:t>this to </a:t>
            </a:r>
            <a:r>
              <a:rPr lang="en-US" sz="2000" dirty="0" smtClean="0"/>
              <a:t>competitors.</a:t>
            </a:r>
            <a:endParaRPr lang="en-US" sz="2000" dirty="0"/>
          </a:p>
          <a:p>
            <a:pPr lvl="1"/>
            <a:r>
              <a:rPr lang="en-US" dirty="0"/>
              <a:t>Managers need to engage in a </a:t>
            </a:r>
            <a:r>
              <a:rPr lang="en-US" i="1" dirty="0"/>
              <a:t>dynamic</a:t>
            </a:r>
            <a:r>
              <a:rPr lang="en-US" dirty="0"/>
              <a:t> </a:t>
            </a:r>
            <a:r>
              <a:rPr lang="en-US" dirty="0" smtClean="0"/>
              <a:t>analysis, repeating </a:t>
            </a:r>
            <a:r>
              <a:rPr lang="en-US" dirty="0"/>
              <a:t>this over a number of </a:t>
            </a:r>
            <a:r>
              <a:rPr lang="en-US" dirty="0" smtClean="0"/>
              <a:t>years.</a:t>
            </a:r>
            <a:endParaRPr lang="en-US" dirty="0"/>
          </a:p>
          <a:p>
            <a:pPr lvl="1"/>
            <a:r>
              <a:rPr lang="en-US" dirty="0"/>
              <a:t>This will help identify when and where things went wrong (for BlackBerry) and how to get back on </a:t>
            </a:r>
            <a:r>
              <a:rPr lang="en-US" dirty="0" smtClean="0"/>
              <a:t>track. </a:t>
            </a:r>
            <a:endParaRPr lang="en-US" b="1" dirty="0"/>
          </a:p>
        </p:txBody>
      </p:sp>
      <p:pic>
        <p:nvPicPr>
          <p:cNvPr id="4" name="Picture 3" descr="rot45065_po05_cropped.jpg"/>
          <p:cNvPicPr>
            <a:picLocks noChangeAspect="1"/>
          </p:cNvPicPr>
          <p:nvPr/>
        </p:nvPicPr>
        <p:blipFill>
          <a:blip r:embed="rId3" cstate="print"/>
          <a:stretch>
            <a:fillRect/>
          </a:stretch>
        </p:blipFill>
        <p:spPr>
          <a:xfrm>
            <a:off x="7417390" y="76200"/>
            <a:ext cx="1324238" cy="1219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p:cNvSpPr txBox="1"/>
          <p:nvPr/>
        </p:nvSpPr>
        <p:spPr>
          <a:xfrm>
            <a:off x="7315200" y="1295400"/>
            <a:ext cx="1676400" cy="215444"/>
          </a:xfrm>
          <a:prstGeom prst="rect">
            <a:avLst/>
          </a:prstGeom>
          <a:noFill/>
        </p:spPr>
        <p:txBody>
          <a:bodyPr wrap="square" rtlCol="0">
            <a:spAutoFit/>
          </a:bodyPr>
          <a:lstStyle/>
          <a:p>
            <a:r>
              <a:rPr lang="en-US" sz="800" b="1" dirty="0" smtClean="0"/>
              <a:t>©STANCA SANDA/</a:t>
            </a:r>
            <a:r>
              <a:rPr lang="en-US" sz="800" b="1" dirty="0" err="1" smtClean="0"/>
              <a:t>Alamy</a:t>
            </a:r>
            <a:endParaRPr lang="en-US" sz="800" b="1" dirty="0"/>
          </a:p>
        </p:txBody>
      </p:sp>
    </p:spTree>
    <p:extLst>
      <p:ext uri="{BB962C8B-B14F-4D97-AF65-F5344CB8AC3E}">
        <p14:creationId xmlns:p14="http://schemas.microsoft.com/office/powerpoint/2010/main" val="3814025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219200"/>
            <a:ext cx="5715000" cy="5257800"/>
          </a:xfrm>
        </p:spPr>
        <p:txBody>
          <a:bodyPr>
            <a:noAutofit/>
          </a:bodyPr>
          <a:lstStyle/>
          <a:p>
            <a:r>
              <a:rPr lang="en-US" sz="1800" dirty="0" smtClean="0">
                <a:solidFill>
                  <a:srgbClr val="000000"/>
                </a:solidFill>
                <a:latin typeface="+mn-lt"/>
              </a:rPr>
              <a:t>To </a:t>
            </a:r>
            <a:r>
              <a:rPr lang="en-US" sz="1800" dirty="0">
                <a:solidFill>
                  <a:srgbClr val="000000"/>
                </a:solidFill>
                <a:latin typeface="+mn-lt"/>
              </a:rPr>
              <a:t>measure competitive advantage, we must </a:t>
            </a:r>
            <a:r>
              <a:rPr lang="en-US" sz="1800" dirty="0" smtClean="0">
                <a:solidFill>
                  <a:srgbClr val="000000"/>
                </a:solidFill>
                <a:latin typeface="+mn-lt"/>
              </a:rPr>
              <a:t>be able </a:t>
            </a:r>
            <a:r>
              <a:rPr lang="en-US" sz="1800" dirty="0">
                <a:solidFill>
                  <a:srgbClr val="000000"/>
                </a:solidFill>
                <a:latin typeface="+mn-lt"/>
              </a:rPr>
              <a:t>to (1) accurately assess firm </a:t>
            </a:r>
            <a:r>
              <a:rPr lang="en-US" sz="1800" dirty="0" smtClean="0">
                <a:solidFill>
                  <a:srgbClr val="000000"/>
                </a:solidFill>
                <a:latin typeface="+mn-lt"/>
              </a:rPr>
              <a:t>performance, and </a:t>
            </a:r>
            <a:r>
              <a:rPr lang="en-US" sz="1800" dirty="0">
                <a:solidFill>
                  <a:srgbClr val="000000"/>
                </a:solidFill>
                <a:latin typeface="+mn-lt"/>
              </a:rPr>
              <a:t>(2) compare and benchmark the focal </a:t>
            </a:r>
            <a:r>
              <a:rPr lang="en-US" sz="1800" dirty="0" smtClean="0">
                <a:solidFill>
                  <a:srgbClr val="000000"/>
                </a:solidFill>
                <a:latin typeface="+mn-lt"/>
              </a:rPr>
              <a:t>firm’s performance </a:t>
            </a:r>
            <a:r>
              <a:rPr lang="en-US" sz="1800" dirty="0">
                <a:solidFill>
                  <a:srgbClr val="000000"/>
                </a:solidFill>
                <a:latin typeface="+mn-lt"/>
              </a:rPr>
              <a:t>to other competitors in the </a:t>
            </a:r>
            <a:r>
              <a:rPr lang="en-US" sz="1800" dirty="0" smtClean="0">
                <a:solidFill>
                  <a:srgbClr val="000000"/>
                </a:solidFill>
                <a:latin typeface="+mn-lt"/>
              </a:rPr>
              <a:t>same industry </a:t>
            </a:r>
            <a:r>
              <a:rPr lang="en-US" sz="1800" dirty="0">
                <a:solidFill>
                  <a:srgbClr val="000000"/>
                </a:solidFill>
                <a:latin typeface="+mn-lt"/>
              </a:rPr>
              <a:t>or the industry average.</a:t>
            </a:r>
          </a:p>
          <a:p>
            <a:r>
              <a:rPr lang="en-US" sz="1800" dirty="0" smtClean="0">
                <a:solidFill>
                  <a:srgbClr val="000000"/>
                </a:solidFill>
                <a:latin typeface="+mn-lt"/>
              </a:rPr>
              <a:t>To </a:t>
            </a:r>
            <a:r>
              <a:rPr lang="en-US" sz="1800" dirty="0">
                <a:solidFill>
                  <a:srgbClr val="000000"/>
                </a:solidFill>
                <a:latin typeface="+mn-lt"/>
              </a:rPr>
              <a:t>measure accounting profitability, we </a:t>
            </a:r>
            <a:r>
              <a:rPr lang="en-US" sz="1800" dirty="0" smtClean="0">
                <a:solidFill>
                  <a:srgbClr val="000000"/>
                </a:solidFill>
                <a:latin typeface="+mn-lt"/>
              </a:rPr>
              <a:t>use standard </a:t>
            </a:r>
            <a:r>
              <a:rPr lang="en-US" sz="1800" dirty="0">
                <a:solidFill>
                  <a:srgbClr val="000000"/>
                </a:solidFill>
                <a:latin typeface="+mn-lt"/>
              </a:rPr>
              <a:t>metrics derived from publicly </a:t>
            </a:r>
            <a:r>
              <a:rPr lang="en-US" sz="1800" dirty="0" smtClean="0">
                <a:solidFill>
                  <a:srgbClr val="000000"/>
                </a:solidFill>
                <a:latin typeface="+mn-lt"/>
              </a:rPr>
              <a:t>available accounting </a:t>
            </a:r>
            <a:r>
              <a:rPr lang="en-US" sz="1800" dirty="0">
                <a:solidFill>
                  <a:srgbClr val="000000"/>
                </a:solidFill>
                <a:latin typeface="+mn-lt"/>
              </a:rPr>
              <a:t>data.</a:t>
            </a:r>
          </a:p>
          <a:p>
            <a:r>
              <a:rPr lang="en-US" sz="1800" dirty="0" smtClean="0">
                <a:solidFill>
                  <a:srgbClr val="000000"/>
                </a:solidFill>
                <a:latin typeface="+mn-lt"/>
              </a:rPr>
              <a:t>Commonly </a:t>
            </a:r>
            <a:r>
              <a:rPr lang="en-US" sz="1800" dirty="0">
                <a:solidFill>
                  <a:srgbClr val="000000"/>
                </a:solidFill>
                <a:latin typeface="+mn-lt"/>
              </a:rPr>
              <a:t>used profitability metrics in </a:t>
            </a:r>
            <a:r>
              <a:rPr lang="en-US" sz="1800" dirty="0" smtClean="0">
                <a:solidFill>
                  <a:srgbClr val="000000"/>
                </a:solidFill>
                <a:latin typeface="+mn-lt"/>
              </a:rPr>
              <a:t>strategic management </a:t>
            </a:r>
            <a:r>
              <a:rPr lang="en-US" sz="1800" dirty="0">
                <a:solidFill>
                  <a:srgbClr val="000000"/>
                </a:solidFill>
                <a:latin typeface="+mn-lt"/>
              </a:rPr>
              <a:t>are return on assets (ROA), </a:t>
            </a:r>
            <a:r>
              <a:rPr lang="en-US" sz="1800" dirty="0" smtClean="0">
                <a:solidFill>
                  <a:srgbClr val="000000"/>
                </a:solidFill>
                <a:latin typeface="+mn-lt"/>
              </a:rPr>
              <a:t>return on </a:t>
            </a:r>
            <a:r>
              <a:rPr lang="en-US" sz="1800" dirty="0">
                <a:solidFill>
                  <a:srgbClr val="000000"/>
                </a:solidFill>
                <a:latin typeface="+mn-lt"/>
              </a:rPr>
              <a:t>equity (ROE), return on invested </a:t>
            </a:r>
            <a:r>
              <a:rPr lang="en-US" sz="1800" dirty="0" smtClean="0">
                <a:solidFill>
                  <a:srgbClr val="000000"/>
                </a:solidFill>
                <a:latin typeface="+mn-lt"/>
              </a:rPr>
              <a:t>capital (ROIC</a:t>
            </a:r>
            <a:r>
              <a:rPr lang="en-US" sz="1800" dirty="0">
                <a:solidFill>
                  <a:srgbClr val="000000"/>
                </a:solidFill>
                <a:latin typeface="+mn-lt"/>
              </a:rPr>
              <a:t>), </a:t>
            </a:r>
            <a:r>
              <a:rPr lang="en-US" sz="1800" dirty="0" smtClean="0">
                <a:solidFill>
                  <a:srgbClr val="000000"/>
                </a:solidFill>
                <a:latin typeface="+mn-lt"/>
              </a:rPr>
              <a:t>and </a:t>
            </a:r>
            <a:r>
              <a:rPr lang="en-US" sz="1800" i="1" dirty="0">
                <a:latin typeface="+mn-lt"/>
              </a:rPr>
              <a:t>return on revenue (ROR</a:t>
            </a:r>
            <a:r>
              <a:rPr lang="en-US" sz="1800" i="1" dirty="0" smtClean="0">
                <a:latin typeface="+mn-lt"/>
              </a:rPr>
              <a:t>).</a:t>
            </a:r>
            <a:endParaRPr lang="en-US" sz="1800" dirty="0" smtClean="0">
              <a:latin typeface="+mn-lt"/>
            </a:endParaRPr>
          </a:p>
          <a:p>
            <a:r>
              <a:rPr lang="en-US" sz="1800" dirty="0" smtClean="0">
                <a:latin typeface="+mn-lt"/>
              </a:rPr>
              <a:t>All </a:t>
            </a:r>
            <a:r>
              <a:rPr lang="en-US" sz="1800" dirty="0">
                <a:latin typeface="+mn-lt"/>
              </a:rPr>
              <a:t>accounting data are historical and </a:t>
            </a:r>
            <a:r>
              <a:rPr lang="en-US" sz="1800" dirty="0" smtClean="0">
                <a:latin typeface="+mn-lt"/>
              </a:rPr>
              <a:t>thus backward-looking</a:t>
            </a:r>
            <a:r>
              <a:rPr lang="en-US" sz="1800" dirty="0">
                <a:latin typeface="+mn-lt"/>
              </a:rPr>
              <a:t>. They focus mainly on </a:t>
            </a:r>
            <a:r>
              <a:rPr lang="en-US" sz="1800" dirty="0" smtClean="0">
                <a:latin typeface="+mn-lt"/>
              </a:rPr>
              <a:t>tangible assets</a:t>
            </a:r>
            <a:r>
              <a:rPr lang="en-US" sz="1800" dirty="0">
                <a:latin typeface="+mn-lt"/>
              </a:rPr>
              <a:t>, and do not consider intangibles that </a:t>
            </a:r>
            <a:r>
              <a:rPr lang="en-US" sz="1800" dirty="0" smtClean="0">
                <a:latin typeface="+mn-lt"/>
              </a:rPr>
              <a:t>are hard </a:t>
            </a:r>
            <a:r>
              <a:rPr lang="en-US" sz="1800" dirty="0">
                <a:latin typeface="+mn-lt"/>
              </a:rPr>
              <a:t>or impossible to measure </a:t>
            </a:r>
            <a:r>
              <a:rPr lang="en-US" sz="1800" dirty="0" smtClean="0">
                <a:latin typeface="+mn-lt"/>
              </a:rPr>
              <a:t>and</a:t>
            </a:r>
            <a:r>
              <a:rPr lang="en-US" sz="1800" dirty="0">
                <a:latin typeface="+mn-lt"/>
              </a:rPr>
              <a:t> </a:t>
            </a:r>
            <a:r>
              <a:rPr lang="en-US" sz="1800" dirty="0"/>
              <a:t>quantify, </a:t>
            </a:r>
            <a:r>
              <a:rPr lang="en-US" sz="1800" dirty="0" smtClean="0"/>
              <a:t>such as </a:t>
            </a:r>
            <a:r>
              <a:rPr lang="en-US" sz="1800" dirty="0"/>
              <a:t>an innovation competency.</a:t>
            </a:r>
            <a:endParaRPr lang="en-US" sz="1800" dirty="0">
              <a:latin typeface="+mn-lt"/>
            </a:endParaRPr>
          </a:p>
        </p:txBody>
      </p:sp>
      <p:sp>
        <p:nvSpPr>
          <p:cNvPr id="5" name="Text Placeholder 3"/>
          <p:cNvSpPr txBox="1">
            <a:spLocks/>
          </p:cNvSpPr>
          <p:nvPr/>
        </p:nvSpPr>
        <p:spPr>
          <a:xfrm>
            <a:off x="76200" y="1371600"/>
            <a:ext cx="2971800" cy="3429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fontAlgn="ctr"/>
            <a:r>
              <a:rPr lang="en-US" sz="2800" dirty="0"/>
              <a:t>LO 5-1  </a:t>
            </a:r>
          </a:p>
          <a:p>
            <a:pPr marL="114300" indent="0" algn="ctr" fontAlgn="ctr">
              <a:buNone/>
            </a:pPr>
            <a:r>
              <a:rPr lang="en-US" sz="2800" dirty="0">
                <a:cs typeface="Arial" pitchFamily="34" charset="0"/>
              </a:rPr>
              <a:t>Conduct a firm profitability analysis using accounting data.</a:t>
            </a:r>
          </a:p>
        </p:txBody>
      </p:sp>
    </p:spTree>
    <p:extLst>
      <p:ext uri="{BB962C8B-B14F-4D97-AF65-F5344CB8AC3E}">
        <p14:creationId xmlns:p14="http://schemas.microsoft.com/office/powerpoint/2010/main" val="4022299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15000" cy="4724400"/>
          </a:xfrm>
        </p:spPr>
        <p:txBody>
          <a:bodyPr>
            <a:noAutofit/>
          </a:bodyPr>
          <a:lstStyle/>
          <a:p>
            <a:r>
              <a:rPr lang="en-US" sz="1600" dirty="0"/>
              <a:t>Investors are primarily interested in total return </a:t>
            </a:r>
            <a:r>
              <a:rPr lang="en-US" sz="1600" dirty="0" smtClean="0"/>
              <a:t>to shareholders</a:t>
            </a:r>
            <a:r>
              <a:rPr lang="en-US" sz="1600" dirty="0"/>
              <a:t>, which includes stock price </a:t>
            </a:r>
            <a:r>
              <a:rPr lang="en-US" sz="1600" dirty="0" smtClean="0"/>
              <a:t>appreciation plus </a:t>
            </a:r>
            <a:r>
              <a:rPr lang="en-US" sz="1600" dirty="0"/>
              <a:t>dividends received over a specific period.</a:t>
            </a:r>
          </a:p>
          <a:p>
            <a:r>
              <a:rPr lang="en-US" sz="1600" dirty="0" smtClean="0"/>
              <a:t>Total </a:t>
            </a:r>
            <a:r>
              <a:rPr lang="en-US" sz="1600" dirty="0"/>
              <a:t>return to shareholders is an external </a:t>
            </a:r>
            <a:r>
              <a:rPr lang="en-US" sz="1600" dirty="0" smtClean="0"/>
              <a:t>performance metric</a:t>
            </a:r>
            <a:r>
              <a:rPr lang="en-US" sz="1600" dirty="0"/>
              <a:t>; it indicates how the </a:t>
            </a:r>
            <a:r>
              <a:rPr lang="en-US" sz="1600" dirty="0" smtClean="0"/>
              <a:t>market views </a:t>
            </a:r>
            <a:r>
              <a:rPr lang="en-US" sz="1600" dirty="0"/>
              <a:t>all publicly available information </a:t>
            </a:r>
            <a:r>
              <a:rPr lang="en-US" sz="1600" dirty="0" smtClean="0"/>
              <a:t>about a </a:t>
            </a:r>
            <a:r>
              <a:rPr lang="en-US" sz="1600" dirty="0"/>
              <a:t>firm’s past, current state, and expected </a:t>
            </a:r>
            <a:r>
              <a:rPr lang="en-US" sz="1600" dirty="0" smtClean="0"/>
              <a:t>future performance</a:t>
            </a:r>
            <a:r>
              <a:rPr lang="en-US" sz="1600" dirty="0"/>
              <a:t>.</a:t>
            </a:r>
          </a:p>
          <a:p>
            <a:r>
              <a:rPr lang="en-US" sz="1600" dirty="0" smtClean="0"/>
              <a:t>Applying </a:t>
            </a:r>
            <a:r>
              <a:rPr lang="en-US" sz="1600" dirty="0"/>
              <a:t>a shareholders’ perspective, key </a:t>
            </a:r>
            <a:r>
              <a:rPr lang="en-US" sz="1600" dirty="0" smtClean="0"/>
              <a:t>metrics to </a:t>
            </a:r>
            <a:r>
              <a:rPr lang="en-US" sz="1600" dirty="0"/>
              <a:t>measure and assess competitive </a:t>
            </a:r>
            <a:r>
              <a:rPr lang="en-US" sz="1600" dirty="0" smtClean="0"/>
              <a:t>advantage are </a:t>
            </a:r>
            <a:r>
              <a:rPr lang="en-US" sz="1600" dirty="0"/>
              <a:t>the return on (risk) capital and </a:t>
            </a:r>
            <a:r>
              <a:rPr lang="en-US" sz="1600" dirty="0" smtClean="0"/>
              <a:t>market capitalization.</a:t>
            </a:r>
          </a:p>
          <a:p>
            <a:r>
              <a:rPr lang="en-US" sz="1600" dirty="0"/>
              <a:t>Stock prices can be highly volatile, which </a:t>
            </a:r>
            <a:r>
              <a:rPr lang="en-US" sz="1600" dirty="0" smtClean="0"/>
              <a:t>makes it </a:t>
            </a:r>
            <a:r>
              <a:rPr lang="en-US" sz="1600" dirty="0"/>
              <a:t>difficult to assess firm performance. </a:t>
            </a:r>
            <a:r>
              <a:rPr lang="en-US" sz="1600" dirty="0" smtClean="0"/>
              <a:t>Overall macroeconomic </a:t>
            </a:r>
            <a:r>
              <a:rPr lang="en-US" sz="1600" dirty="0"/>
              <a:t>factors have a direct bearing </a:t>
            </a:r>
            <a:r>
              <a:rPr lang="en-US" sz="1600" dirty="0" smtClean="0"/>
              <a:t>on stock </a:t>
            </a:r>
            <a:r>
              <a:rPr lang="en-US" sz="1600" dirty="0"/>
              <a:t>prices. Also, stock prices frequently </a:t>
            </a:r>
            <a:r>
              <a:rPr lang="en-US" sz="1600" dirty="0" smtClean="0"/>
              <a:t>reflect the </a:t>
            </a:r>
            <a:r>
              <a:rPr lang="en-US" sz="1600" dirty="0"/>
              <a:t>psychological mood of the investors, </a:t>
            </a:r>
            <a:r>
              <a:rPr lang="en-US" sz="1600" dirty="0" smtClean="0"/>
              <a:t>which can </a:t>
            </a:r>
            <a:r>
              <a:rPr lang="en-US" sz="1600" dirty="0"/>
              <a:t>at times be irrational.</a:t>
            </a:r>
          </a:p>
          <a:p>
            <a:r>
              <a:rPr lang="en-US" sz="1600" dirty="0" smtClean="0"/>
              <a:t>Shareholder </a:t>
            </a:r>
            <a:r>
              <a:rPr lang="en-US" sz="1600" dirty="0"/>
              <a:t>value creation is a better measure </a:t>
            </a:r>
            <a:r>
              <a:rPr lang="en-US" sz="1600" dirty="0" smtClean="0"/>
              <a:t>of competitive </a:t>
            </a:r>
            <a:r>
              <a:rPr lang="en-US" sz="1600" dirty="0"/>
              <a:t>advantage over the </a:t>
            </a:r>
            <a:r>
              <a:rPr lang="en-US" sz="1600" i="1" dirty="0"/>
              <a:t>long term </a:t>
            </a:r>
            <a:r>
              <a:rPr lang="en-US" sz="1600" dirty="0"/>
              <a:t>due </a:t>
            </a:r>
            <a:r>
              <a:rPr lang="en-US" sz="1600" dirty="0" smtClean="0"/>
              <a:t>to the </a:t>
            </a:r>
            <a:r>
              <a:rPr lang="en-US" sz="1600" dirty="0"/>
              <a:t>“noise” introduced by market volatility, </a:t>
            </a:r>
            <a:r>
              <a:rPr lang="en-US" sz="1600" dirty="0" smtClean="0"/>
              <a:t>external factors</a:t>
            </a:r>
            <a:r>
              <a:rPr lang="en-US" sz="1600" dirty="0"/>
              <a:t>, and investor sentiment.</a:t>
            </a:r>
            <a:endParaRPr lang="en-US" sz="1600" dirty="0">
              <a:latin typeface="+mn-lt"/>
            </a:endParaRPr>
          </a:p>
        </p:txBody>
      </p:sp>
      <p:sp>
        <p:nvSpPr>
          <p:cNvPr id="5" name="Text Placeholder 3"/>
          <p:cNvSpPr txBox="1">
            <a:spLocks/>
          </p:cNvSpPr>
          <p:nvPr/>
        </p:nvSpPr>
        <p:spPr>
          <a:xfrm>
            <a:off x="76200" y="1371600"/>
            <a:ext cx="2971800" cy="31242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fontAlgn="ctr"/>
            <a:r>
              <a:rPr lang="en-US" sz="2800" dirty="0"/>
              <a:t>LO 5-2  </a:t>
            </a:r>
          </a:p>
          <a:p>
            <a:pPr algn="ctr"/>
            <a:r>
              <a:rPr lang="en-US" sz="2800" dirty="0">
                <a:cs typeface="Arial" pitchFamily="34" charset="0"/>
              </a:rPr>
              <a:t>Apply shareholder value creation to assess and evaluate competitive advantage.</a:t>
            </a:r>
          </a:p>
        </p:txBody>
      </p:sp>
    </p:spTree>
    <p:extLst>
      <p:ext uri="{BB962C8B-B14F-4D97-AF65-F5344CB8AC3E}">
        <p14:creationId xmlns:p14="http://schemas.microsoft.com/office/powerpoint/2010/main" val="26477623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2"/>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2743200" y="1371600"/>
            <a:ext cx="6172200" cy="5105400"/>
          </a:xfrm>
        </p:spPr>
        <p:txBody>
          <a:bodyPr>
            <a:noAutofit/>
          </a:bodyPr>
          <a:lstStyle/>
          <a:p>
            <a:r>
              <a:rPr lang="en-US" sz="1600" dirty="0"/>
              <a:t>The relationship between economic value </a:t>
            </a:r>
            <a:r>
              <a:rPr lang="en-US" sz="1600" dirty="0" smtClean="0"/>
              <a:t>creation and </a:t>
            </a:r>
            <a:r>
              <a:rPr lang="en-US" sz="1600" dirty="0"/>
              <a:t>competitive advantage is </a:t>
            </a:r>
            <a:r>
              <a:rPr lang="en-US" sz="1600" dirty="0" smtClean="0"/>
              <a:t>fundamental in </a:t>
            </a:r>
            <a:r>
              <a:rPr lang="en-US" sz="1600" dirty="0"/>
              <a:t>strategic management. It </a:t>
            </a:r>
            <a:r>
              <a:rPr lang="en-US" sz="1600"/>
              <a:t>provides </a:t>
            </a:r>
            <a:r>
              <a:rPr lang="en-US" sz="1600" smtClean="0"/>
              <a:t>the foundation </a:t>
            </a:r>
            <a:r>
              <a:rPr lang="en-US" sz="1600" dirty="0"/>
              <a:t>upon which to formulate a </a:t>
            </a:r>
            <a:r>
              <a:rPr lang="en-US" sz="1600" dirty="0" smtClean="0"/>
              <a:t>firm’s competitive </a:t>
            </a:r>
            <a:r>
              <a:rPr lang="en-US" sz="1600" dirty="0"/>
              <a:t>strategy of cost leadership </a:t>
            </a:r>
            <a:r>
              <a:rPr lang="en-US" sz="1600" dirty="0" smtClean="0"/>
              <a:t>or differentiation</a:t>
            </a:r>
            <a:r>
              <a:rPr lang="en-US" sz="1600" dirty="0"/>
              <a:t>.</a:t>
            </a:r>
          </a:p>
          <a:p>
            <a:r>
              <a:rPr lang="en-US" sz="1600" dirty="0" smtClean="0"/>
              <a:t>Three </a:t>
            </a:r>
            <a:r>
              <a:rPr lang="en-US" sz="1600" dirty="0"/>
              <a:t>components are critical to evaluating </a:t>
            </a:r>
            <a:r>
              <a:rPr lang="en-US" sz="1600" dirty="0" smtClean="0"/>
              <a:t>any good </a:t>
            </a:r>
            <a:r>
              <a:rPr lang="en-US" sz="1600" dirty="0"/>
              <a:t>or service: value (</a:t>
            </a:r>
            <a:r>
              <a:rPr lang="en-US" sz="1600" i="1" dirty="0"/>
              <a:t>V</a:t>
            </a:r>
            <a:r>
              <a:rPr lang="en-US" sz="1600" dirty="0"/>
              <a:t>), price (</a:t>
            </a:r>
            <a:r>
              <a:rPr lang="en-US" sz="1600" i="1" dirty="0"/>
              <a:t>P</a:t>
            </a:r>
            <a:r>
              <a:rPr lang="en-US" sz="1600" dirty="0"/>
              <a:t>), and </a:t>
            </a:r>
            <a:r>
              <a:rPr lang="en-US" sz="1600" dirty="0" smtClean="0"/>
              <a:t>cost (</a:t>
            </a:r>
            <a:r>
              <a:rPr lang="en-US" sz="1600" i="1" dirty="0" smtClean="0"/>
              <a:t>C</a:t>
            </a:r>
            <a:r>
              <a:rPr lang="en-US" sz="1600" dirty="0"/>
              <a:t>). In this perspective, cost includes </a:t>
            </a:r>
            <a:r>
              <a:rPr lang="en-US" sz="1600" dirty="0" smtClean="0"/>
              <a:t>opportunity costs</a:t>
            </a:r>
            <a:r>
              <a:rPr lang="en-US" sz="1600" dirty="0"/>
              <a:t>.</a:t>
            </a:r>
          </a:p>
          <a:p>
            <a:r>
              <a:rPr lang="en-US" sz="1600" dirty="0" smtClean="0"/>
              <a:t>Economic </a:t>
            </a:r>
            <a:r>
              <a:rPr lang="en-US" sz="1600" dirty="0"/>
              <a:t>value created is the difference </a:t>
            </a:r>
            <a:r>
              <a:rPr lang="en-US" sz="1600" dirty="0" smtClean="0"/>
              <a:t>between a </a:t>
            </a:r>
            <a:r>
              <a:rPr lang="en-US" sz="1600" dirty="0"/>
              <a:t>buyer’s willingness to pay for a good or </a:t>
            </a:r>
            <a:r>
              <a:rPr lang="en-US" sz="1600" dirty="0" smtClean="0"/>
              <a:t>service and </a:t>
            </a:r>
            <a:r>
              <a:rPr lang="en-US" sz="1600" dirty="0"/>
              <a:t>the firm’s cost to produce it (</a:t>
            </a:r>
            <a:r>
              <a:rPr lang="en-US" sz="1600" i="1" dirty="0"/>
              <a:t>V </a:t>
            </a:r>
            <a:r>
              <a:rPr lang="en-US" sz="1600" dirty="0"/>
              <a:t>2 </a:t>
            </a:r>
            <a:r>
              <a:rPr lang="en-US" sz="1600" i="1" dirty="0"/>
              <a:t>C</a:t>
            </a:r>
            <a:r>
              <a:rPr lang="en-US" sz="1600" dirty="0"/>
              <a:t>).</a:t>
            </a:r>
          </a:p>
          <a:p>
            <a:r>
              <a:rPr lang="en-US" sz="1600" dirty="0" smtClean="0"/>
              <a:t>A </a:t>
            </a:r>
            <a:r>
              <a:rPr lang="en-US" sz="1600" dirty="0"/>
              <a:t>firm has a competitive advantage when it </a:t>
            </a:r>
            <a:r>
              <a:rPr lang="en-US" sz="1600" dirty="0" smtClean="0"/>
              <a:t>is able </a:t>
            </a:r>
            <a:r>
              <a:rPr lang="en-US" sz="1600" dirty="0"/>
              <a:t>to create more economic value than its </a:t>
            </a:r>
            <a:r>
              <a:rPr lang="en-US" sz="1600" dirty="0" smtClean="0"/>
              <a:t>rivals. The </a:t>
            </a:r>
            <a:r>
              <a:rPr lang="en-US" sz="1600" dirty="0"/>
              <a:t>source of competitive advantage can </a:t>
            </a:r>
            <a:r>
              <a:rPr lang="en-US" sz="1600" dirty="0" smtClean="0"/>
              <a:t>stem from </a:t>
            </a:r>
            <a:r>
              <a:rPr lang="en-US" sz="1600" dirty="0"/>
              <a:t>higher perceived value creation (</a:t>
            </a:r>
            <a:r>
              <a:rPr lang="en-US" sz="1600" dirty="0" smtClean="0"/>
              <a:t>assuming equal </a:t>
            </a:r>
            <a:r>
              <a:rPr lang="en-US" sz="1600" dirty="0"/>
              <a:t>cost) or lower cost (assuming equal </a:t>
            </a:r>
            <a:r>
              <a:rPr lang="en-US" sz="1600" dirty="0" smtClean="0"/>
              <a:t>value creation</a:t>
            </a:r>
            <a:r>
              <a:rPr lang="en-US" sz="1600" dirty="0"/>
              <a:t>).</a:t>
            </a:r>
            <a:endParaRPr lang="en-US" sz="1600" dirty="0">
              <a:latin typeface="TimesLTStd-Roman"/>
            </a:endParaRPr>
          </a:p>
        </p:txBody>
      </p:sp>
      <p:sp>
        <p:nvSpPr>
          <p:cNvPr id="5" name="Text Placeholder 3"/>
          <p:cNvSpPr txBox="1">
            <a:spLocks/>
          </p:cNvSpPr>
          <p:nvPr/>
        </p:nvSpPr>
        <p:spPr>
          <a:xfrm>
            <a:off x="228600" y="1371600"/>
            <a:ext cx="2438400" cy="44196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algn="ctr" fontAlgn="ctr"/>
            <a:r>
              <a:rPr lang="en-US" sz="2800" dirty="0"/>
              <a:t>LO 5-3  </a:t>
            </a:r>
          </a:p>
          <a:p>
            <a:pPr algn="ctr" fontAlgn="ctr"/>
            <a:r>
              <a:rPr lang="en-US" sz="2800" dirty="0">
                <a:cs typeface="Arial" pitchFamily="34" charset="0"/>
              </a:rPr>
              <a:t>Explain economic value creation and different sources of  competitive advantage.</a:t>
            </a:r>
          </a:p>
        </p:txBody>
      </p:sp>
    </p:spTree>
    <p:extLst>
      <p:ext uri="{BB962C8B-B14F-4D97-AF65-F5344CB8AC3E}">
        <p14:creationId xmlns:p14="http://schemas.microsoft.com/office/powerpoint/2010/main" val="76635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dirty="0" smtClean="0"/>
              <a:t>Take-Away Concepts</a:t>
            </a:r>
            <a:endParaRPr lang="en-US" dirty="0"/>
          </a:p>
        </p:txBody>
      </p:sp>
      <p:sp>
        <p:nvSpPr>
          <p:cNvPr id="8" name="Content Placeholder 2"/>
          <p:cNvSpPr>
            <a:spLocks noGrp="1"/>
          </p:cNvSpPr>
          <p:nvPr>
            <p:ph type="body" sz="quarter" idx="13"/>
          </p:nvPr>
        </p:nvSpPr>
        <p:spPr>
          <a:xfrm>
            <a:off x="2895600" y="1371600"/>
            <a:ext cx="5867400" cy="4876800"/>
          </a:xfrm>
          <a:solidFill>
            <a:schemeClr val="bg1"/>
          </a:solidFill>
        </p:spPr>
        <p:txBody>
          <a:bodyPr>
            <a:noAutofit/>
          </a:bodyPr>
          <a:lstStyle/>
          <a:p>
            <a:r>
              <a:rPr lang="en-US" sz="1800" dirty="0" smtClean="0"/>
              <a:t>The </a:t>
            </a:r>
            <a:r>
              <a:rPr lang="en-US" sz="1800" dirty="0"/>
              <a:t>balanced-scorecard approach attempts </a:t>
            </a:r>
            <a:r>
              <a:rPr lang="en-US" sz="1800" dirty="0" smtClean="0"/>
              <a:t>to provide </a:t>
            </a:r>
            <a:r>
              <a:rPr lang="en-US" sz="1800" dirty="0"/>
              <a:t>a more integrative view of </a:t>
            </a:r>
            <a:r>
              <a:rPr lang="en-US" sz="1800" dirty="0" smtClean="0"/>
              <a:t>competitive advantage</a:t>
            </a:r>
            <a:r>
              <a:rPr lang="en-US" sz="1800" dirty="0"/>
              <a:t>.</a:t>
            </a:r>
          </a:p>
          <a:p>
            <a:r>
              <a:rPr lang="en-US" sz="1800" dirty="0" smtClean="0"/>
              <a:t>Its </a:t>
            </a:r>
            <a:r>
              <a:rPr lang="en-US" sz="1800" dirty="0"/>
              <a:t>goal is to harness multiple internal and </a:t>
            </a:r>
            <a:r>
              <a:rPr lang="en-US" sz="1800" dirty="0" smtClean="0"/>
              <a:t>external performance </a:t>
            </a:r>
            <a:r>
              <a:rPr lang="en-US" sz="1800" dirty="0"/>
              <a:t>dimensions to balance </a:t>
            </a:r>
            <a:r>
              <a:rPr lang="en-US" sz="1800" dirty="0" smtClean="0"/>
              <a:t>financial and </a:t>
            </a:r>
            <a:r>
              <a:rPr lang="en-US" sz="1800" dirty="0"/>
              <a:t>strategic goals.</a:t>
            </a:r>
          </a:p>
          <a:p>
            <a:r>
              <a:rPr lang="en-US" sz="1800" dirty="0" smtClean="0"/>
              <a:t>Managers </a:t>
            </a:r>
            <a:r>
              <a:rPr lang="en-US" sz="1800" dirty="0"/>
              <a:t>develop strategic objectives for the </a:t>
            </a:r>
            <a:r>
              <a:rPr lang="en-US" sz="1800" dirty="0" smtClean="0"/>
              <a:t>balanced scorecard </a:t>
            </a:r>
            <a:r>
              <a:rPr lang="en-US" sz="1800" dirty="0"/>
              <a:t>by answering four key questions</a:t>
            </a:r>
            <a:r>
              <a:rPr lang="en-US" sz="1800" dirty="0" smtClean="0"/>
              <a:t>: (</a:t>
            </a:r>
            <a:r>
              <a:rPr lang="en-US" sz="1800" dirty="0"/>
              <a:t>1) How do customers view us? (2) How do </a:t>
            </a:r>
            <a:r>
              <a:rPr lang="en-US" sz="1800" dirty="0" smtClean="0"/>
              <a:t>we create </a:t>
            </a:r>
            <a:r>
              <a:rPr lang="en-US" sz="1800" dirty="0"/>
              <a:t>value? (3) What core competencies </a:t>
            </a:r>
            <a:r>
              <a:rPr lang="en-US" sz="1800" dirty="0" smtClean="0"/>
              <a:t>do we need</a:t>
            </a:r>
            <a:r>
              <a:rPr lang="en-US" sz="1800" dirty="0"/>
              <a:t>? (4) How do shareholders view us?</a:t>
            </a:r>
            <a:endParaRPr lang="en-US" sz="1800" dirty="0">
              <a:latin typeface="TimesLTStd-Roman"/>
            </a:endParaRPr>
          </a:p>
        </p:txBody>
      </p:sp>
      <p:sp>
        <p:nvSpPr>
          <p:cNvPr id="5" name="Text Placeholder 3"/>
          <p:cNvSpPr txBox="1">
            <a:spLocks/>
          </p:cNvSpPr>
          <p:nvPr/>
        </p:nvSpPr>
        <p:spPr>
          <a:xfrm>
            <a:off x="304800" y="1371600"/>
            <a:ext cx="2362200" cy="31242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algn="ctr" fontAlgn="ctr"/>
            <a:r>
              <a:rPr lang="en-US" sz="2400" dirty="0"/>
              <a:t>LO 5-4  </a:t>
            </a:r>
          </a:p>
          <a:p>
            <a:pPr algn="ctr" fontAlgn="ctr"/>
            <a:r>
              <a:rPr lang="en-US" sz="2400" dirty="0">
                <a:cs typeface="Arial" pitchFamily="34" charset="0"/>
              </a:rPr>
              <a:t>Apply a balanced scorecard to assess and evaluate competitive advantage.</a:t>
            </a:r>
          </a:p>
        </p:txBody>
      </p:sp>
    </p:spTree>
    <p:extLst>
      <p:ext uri="{BB962C8B-B14F-4D97-AF65-F5344CB8AC3E}">
        <p14:creationId xmlns:p14="http://schemas.microsoft.com/office/powerpoint/2010/main" val="3338013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dirty="0" smtClean="0"/>
              <a:t>Take-Away Concepts</a:t>
            </a:r>
            <a:endParaRPr lang="en-US" dirty="0"/>
          </a:p>
        </p:txBody>
      </p:sp>
      <p:sp>
        <p:nvSpPr>
          <p:cNvPr id="8" name="Content Placeholder 2"/>
          <p:cNvSpPr>
            <a:spLocks noGrp="1"/>
          </p:cNvSpPr>
          <p:nvPr>
            <p:ph type="body" sz="quarter" idx="13"/>
          </p:nvPr>
        </p:nvSpPr>
        <p:spPr>
          <a:xfrm>
            <a:off x="2819400" y="1295400"/>
            <a:ext cx="6096000" cy="4876800"/>
          </a:xfrm>
          <a:solidFill>
            <a:schemeClr val="bg1"/>
          </a:solidFill>
        </p:spPr>
        <p:txBody>
          <a:bodyPr>
            <a:noAutofit/>
          </a:bodyPr>
          <a:lstStyle/>
          <a:p>
            <a:r>
              <a:rPr lang="en-US" sz="1600" dirty="0"/>
              <a:t>Noneconomic factors can have a </a:t>
            </a:r>
            <a:r>
              <a:rPr lang="en-US" sz="1600" dirty="0" smtClean="0"/>
              <a:t>significant impact </a:t>
            </a:r>
            <a:r>
              <a:rPr lang="en-US" sz="1600" dirty="0"/>
              <a:t>on a firm’s financial </a:t>
            </a:r>
            <a:r>
              <a:rPr lang="en-US" sz="1600" dirty="0" smtClean="0"/>
              <a:t>performance, not </a:t>
            </a:r>
            <a:r>
              <a:rPr lang="en-US" sz="1600" dirty="0"/>
              <a:t>to mention its reputation and </a:t>
            </a:r>
            <a:r>
              <a:rPr lang="en-US" sz="1600" dirty="0" smtClean="0"/>
              <a:t>customer goodwill</a:t>
            </a:r>
            <a:r>
              <a:rPr lang="en-US" sz="1600" dirty="0"/>
              <a:t>.</a:t>
            </a:r>
          </a:p>
          <a:p>
            <a:r>
              <a:rPr lang="en-US" sz="1600" dirty="0" smtClean="0"/>
              <a:t>Managers </a:t>
            </a:r>
            <a:r>
              <a:rPr lang="en-US" sz="1600" dirty="0"/>
              <a:t>are frequently asked to </a:t>
            </a:r>
            <a:r>
              <a:rPr lang="en-US" sz="1600" dirty="0" smtClean="0"/>
              <a:t>maintain and </a:t>
            </a:r>
            <a:r>
              <a:rPr lang="en-US" sz="1600" dirty="0"/>
              <a:t>improve not only the firm’s </a:t>
            </a:r>
            <a:r>
              <a:rPr lang="en-US" sz="1600" dirty="0" smtClean="0"/>
              <a:t>economic performance </a:t>
            </a:r>
            <a:r>
              <a:rPr lang="en-US" sz="1600" dirty="0"/>
              <a:t>but also its social and </a:t>
            </a:r>
            <a:r>
              <a:rPr lang="en-US" sz="1600" dirty="0" smtClean="0"/>
              <a:t>ecological performance</a:t>
            </a:r>
            <a:r>
              <a:rPr lang="en-US" sz="1600" dirty="0"/>
              <a:t>.</a:t>
            </a:r>
          </a:p>
          <a:p>
            <a:r>
              <a:rPr lang="en-US" sz="1600" dirty="0" smtClean="0"/>
              <a:t>Three </a:t>
            </a:r>
            <a:r>
              <a:rPr lang="en-US" sz="1600" dirty="0"/>
              <a:t>dimensions—economic, social, </a:t>
            </a:r>
            <a:r>
              <a:rPr lang="en-US" sz="1600" dirty="0" smtClean="0"/>
              <a:t>and ecological—make </a:t>
            </a:r>
            <a:r>
              <a:rPr lang="en-US" sz="1600" dirty="0"/>
              <a:t>up the triple bottom </a:t>
            </a:r>
            <a:r>
              <a:rPr lang="en-US" sz="1600" dirty="0" smtClean="0"/>
              <a:t>line. Achieving </a:t>
            </a:r>
            <a:r>
              <a:rPr lang="en-US" sz="1600" dirty="0"/>
              <a:t>positive results in all three areas </a:t>
            </a:r>
            <a:r>
              <a:rPr lang="en-US" sz="1600" dirty="0" smtClean="0"/>
              <a:t>can lead </a:t>
            </a:r>
            <a:r>
              <a:rPr lang="en-US" sz="1600" dirty="0"/>
              <a:t>to a </a:t>
            </a:r>
            <a:r>
              <a:rPr lang="en-US" sz="1600" i="1" dirty="0"/>
              <a:t>sustainable strategy</a:t>
            </a:r>
            <a:r>
              <a:rPr lang="en-US" sz="1600" dirty="0"/>
              <a:t>—a strategy that </a:t>
            </a:r>
            <a:r>
              <a:rPr lang="en-US" sz="1600" dirty="0" smtClean="0"/>
              <a:t>can endure </a:t>
            </a:r>
            <a:r>
              <a:rPr lang="en-US" sz="1600" dirty="0"/>
              <a:t>over time.</a:t>
            </a:r>
          </a:p>
          <a:p>
            <a:r>
              <a:rPr lang="en-US" sz="1600" dirty="0" smtClean="0"/>
              <a:t>A </a:t>
            </a:r>
            <a:r>
              <a:rPr lang="en-US" sz="1600" dirty="0"/>
              <a:t>sustainable strategy produces not only </a:t>
            </a:r>
            <a:r>
              <a:rPr lang="en-US" sz="1600" dirty="0" smtClean="0"/>
              <a:t>positive financial </a:t>
            </a:r>
            <a:r>
              <a:rPr lang="en-US" sz="1600" dirty="0"/>
              <a:t>results, but also positive results </a:t>
            </a:r>
            <a:r>
              <a:rPr lang="en-US" sz="1600" dirty="0" smtClean="0"/>
              <a:t>along the </a:t>
            </a:r>
            <a:r>
              <a:rPr lang="en-US" sz="1600" dirty="0"/>
              <a:t>social and ecological dimensions.</a:t>
            </a:r>
          </a:p>
          <a:p>
            <a:r>
              <a:rPr lang="en-US" sz="1600" dirty="0" smtClean="0"/>
              <a:t>Using </a:t>
            </a:r>
            <a:r>
              <a:rPr lang="en-US" sz="1600" dirty="0"/>
              <a:t>a triple-bottom-line approach, </a:t>
            </a:r>
            <a:r>
              <a:rPr lang="en-US" sz="1600" dirty="0" smtClean="0"/>
              <a:t>managers audit </a:t>
            </a:r>
            <a:r>
              <a:rPr lang="en-US" sz="1600" dirty="0"/>
              <a:t>their company’s fulfillment of its social </a:t>
            </a:r>
            <a:r>
              <a:rPr lang="en-US" sz="1600" dirty="0" smtClean="0"/>
              <a:t>and ecological </a:t>
            </a:r>
            <a:r>
              <a:rPr lang="en-US" sz="1600" dirty="0"/>
              <a:t>obligations to stakeholders such </a:t>
            </a:r>
            <a:r>
              <a:rPr lang="en-US" sz="1600" dirty="0" smtClean="0"/>
              <a:t>as employees</a:t>
            </a:r>
            <a:r>
              <a:rPr lang="en-US" sz="1600" dirty="0"/>
              <a:t>, customers, suppliers, and </a:t>
            </a:r>
            <a:r>
              <a:rPr lang="en-US" sz="1600" dirty="0" smtClean="0"/>
              <a:t>communities in </a:t>
            </a:r>
            <a:r>
              <a:rPr lang="en-US" sz="1600" dirty="0"/>
              <a:t>as serious a way as they track its </a:t>
            </a:r>
            <a:r>
              <a:rPr lang="en-US" sz="1600" dirty="0" smtClean="0"/>
              <a:t>financial performance</a:t>
            </a:r>
            <a:r>
              <a:rPr lang="en-US" sz="1600" dirty="0"/>
              <a:t>.</a:t>
            </a:r>
          </a:p>
          <a:p>
            <a:r>
              <a:rPr lang="en-US" sz="1600" dirty="0" smtClean="0"/>
              <a:t>The </a:t>
            </a:r>
            <a:r>
              <a:rPr lang="en-US" sz="1600" dirty="0"/>
              <a:t>triple-bottom-line framework is </a:t>
            </a:r>
            <a:r>
              <a:rPr lang="en-US" sz="1600" dirty="0" smtClean="0"/>
              <a:t>related to </a:t>
            </a:r>
            <a:r>
              <a:rPr lang="en-US" sz="1600" i="1" dirty="0"/>
              <a:t>stakeholder theory, </a:t>
            </a:r>
            <a:r>
              <a:rPr lang="en-US" sz="1600" dirty="0"/>
              <a:t>an approach to </a:t>
            </a:r>
            <a:r>
              <a:rPr lang="en-US" sz="1600" dirty="0" smtClean="0"/>
              <a:t>understanding a </a:t>
            </a:r>
            <a:r>
              <a:rPr lang="en-US" sz="1600" dirty="0"/>
              <a:t>firm as embedded in a network </a:t>
            </a:r>
            <a:r>
              <a:rPr lang="en-US" sz="1600" dirty="0" smtClean="0"/>
              <a:t>of internal </a:t>
            </a:r>
            <a:r>
              <a:rPr lang="en-US" sz="1600" dirty="0"/>
              <a:t>and external constituencies that </a:t>
            </a:r>
            <a:r>
              <a:rPr lang="en-US" sz="1600" dirty="0" smtClean="0"/>
              <a:t>each make </a:t>
            </a:r>
            <a:r>
              <a:rPr lang="en-US" sz="1600" dirty="0"/>
              <a:t>contributions and expect consideration </a:t>
            </a:r>
            <a:r>
              <a:rPr lang="en-US" sz="1600" dirty="0" smtClean="0"/>
              <a:t>in return</a:t>
            </a:r>
            <a:r>
              <a:rPr lang="en-US" sz="1600" dirty="0"/>
              <a:t>.</a:t>
            </a:r>
            <a:endParaRPr lang="en-US" sz="1800" dirty="0"/>
          </a:p>
        </p:txBody>
      </p:sp>
      <p:sp>
        <p:nvSpPr>
          <p:cNvPr id="5" name="Text Placeholder 3"/>
          <p:cNvSpPr txBox="1">
            <a:spLocks/>
          </p:cNvSpPr>
          <p:nvPr/>
        </p:nvSpPr>
        <p:spPr>
          <a:xfrm>
            <a:off x="304800" y="1371600"/>
            <a:ext cx="2362200" cy="31242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algn="ctr" fontAlgn="ctr"/>
            <a:r>
              <a:rPr lang="en-US" sz="2600" dirty="0"/>
              <a:t>LO 5-5  </a:t>
            </a:r>
          </a:p>
          <a:p>
            <a:pPr algn="ctr" fontAlgn="ctr"/>
            <a:r>
              <a:rPr lang="en-US" sz="2600" dirty="0">
                <a:cs typeface="Arial" pitchFamily="34" charset="0"/>
              </a:rPr>
              <a:t>Apply a triple bottom line</a:t>
            </a:r>
            <a:r>
              <a:rPr lang="en-US" sz="2600" b="1" dirty="0">
                <a:cs typeface="Arial" pitchFamily="34" charset="0"/>
              </a:rPr>
              <a:t> </a:t>
            </a:r>
            <a:r>
              <a:rPr lang="en-US" sz="2600" dirty="0">
                <a:cs typeface="Arial" pitchFamily="34" charset="0"/>
              </a:rPr>
              <a:t>to assess and evaluate competitive advantage.</a:t>
            </a:r>
          </a:p>
        </p:txBody>
      </p:sp>
    </p:spTree>
    <p:extLst>
      <p:ext uri="{BB962C8B-B14F-4D97-AF65-F5344CB8AC3E}">
        <p14:creationId xmlns:p14="http://schemas.microsoft.com/office/powerpoint/2010/main" val="42403883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dirty="0" smtClean="0"/>
              <a:t>Take-Away Concepts</a:t>
            </a:r>
            <a:endParaRPr lang="en-US" dirty="0"/>
          </a:p>
        </p:txBody>
      </p:sp>
      <p:sp>
        <p:nvSpPr>
          <p:cNvPr id="8" name="Content Placeholder 2"/>
          <p:cNvSpPr>
            <a:spLocks noGrp="1"/>
          </p:cNvSpPr>
          <p:nvPr>
            <p:ph type="body" sz="quarter" idx="13"/>
          </p:nvPr>
        </p:nvSpPr>
        <p:spPr>
          <a:xfrm>
            <a:off x="2895600" y="1219200"/>
            <a:ext cx="5867400" cy="4876800"/>
          </a:xfrm>
          <a:solidFill>
            <a:schemeClr val="bg1"/>
          </a:solidFill>
        </p:spPr>
        <p:txBody>
          <a:bodyPr>
            <a:noAutofit/>
          </a:bodyPr>
          <a:lstStyle/>
          <a:p>
            <a:r>
              <a:rPr lang="en-US" sz="2000" dirty="0"/>
              <a:t>The translation of a firm’s strategy </a:t>
            </a:r>
            <a:r>
              <a:rPr lang="en-US" sz="2000" i="1" dirty="0"/>
              <a:t>(where </a:t>
            </a:r>
            <a:r>
              <a:rPr lang="en-US" sz="2000" i="1" dirty="0" smtClean="0"/>
              <a:t>and how </a:t>
            </a:r>
            <a:r>
              <a:rPr lang="en-US" sz="2000" i="1" dirty="0"/>
              <a:t>to compete for competitive advantage) </a:t>
            </a:r>
            <a:r>
              <a:rPr lang="en-US" sz="2000" dirty="0" smtClean="0"/>
              <a:t>into action </a:t>
            </a:r>
            <a:r>
              <a:rPr lang="en-US" sz="2000" dirty="0"/>
              <a:t>takes place in the firm’s business </a:t>
            </a:r>
            <a:r>
              <a:rPr lang="en-US" sz="2000" dirty="0" smtClean="0"/>
              <a:t>model </a:t>
            </a:r>
            <a:r>
              <a:rPr lang="en-US" sz="2000" i="1" dirty="0" smtClean="0"/>
              <a:t>(how </a:t>
            </a:r>
            <a:r>
              <a:rPr lang="en-US" sz="2000" i="1" dirty="0"/>
              <a:t>to make money</a:t>
            </a:r>
            <a:r>
              <a:rPr lang="en-US" sz="2000" i="1" dirty="0" smtClean="0"/>
              <a:t>)</a:t>
            </a:r>
            <a:r>
              <a:rPr lang="en-US" sz="2000" dirty="0" smtClean="0"/>
              <a:t>.</a:t>
            </a:r>
          </a:p>
          <a:p>
            <a:endParaRPr lang="en-US" sz="2000" dirty="0"/>
          </a:p>
          <a:p>
            <a:r>
              <a:rPr lang="en-US" sz="2000" dirty="0" smtClean="0"/>
              <a:t>A </a:t>
            </a:r>
            <a:r>
              <a:rPr lang="en-US" sz="2000" dirty="0"/>
              <a:t>business model details how the firm </a:t>
            </a:r>
            <a:r>
              <a:rPr lang="en-US" sz="2000" dirty="0" smtClean="0"/>
              <a:t>conducts its </a:t>
            </a:r>
            <a:r>
              <a:rPr lang="en-US" sz="2000" dirty="0"/>
              <a:t>business with its buyers, suppliers, </a:t>
            </a:r>
            <a:r>
              <a:rPr lang="en-US" sz="2000" dirty="0" smtClean="0"/>
              <a:t>and partners.</a:t>
            </a:r>
          </a:p>
          <a:p>
            <a:endParaRPr lang="en-US" sz="2000" dirty="0"/>
          </a:p>
          <a:p>
            <a:r>
              <a:rPr lang="en-US" sz="2000" dirty="0" smtClean="0"/>
              <a:t>How </a:t>
            </a:r>
            <a:r>
              <a:rPr lang="en-US" sz="2000" dirty="0"/>
              <a:t>companies do business is as important </a:t>
            </a:r>
            <a:r>
              <a:rPr lang="en-US" sz="2000" dirty="0" smtClean="0"/>
              <a:t>to gaining </a:t>
            </a:r>
            <a:r>
              <a:rPr lang="en-US" sz="2000" dirty="0"/>
              <a:t>and sustaining competitive advantage </a:t>
            </a:r>
            <a:r>
              <a:rPr lang="en-US" sz="2000" dirty="0" smtClean="0"/>
              <a:t>as what </a:t>
            </a:r>
            <a:r>
              <a:rPr lang="en-US" sz="2000" dirty="0"/>
              <a:t>they do</a:t>
            </a:r>
            <a:r>
              <a:rPr lang="en-US" sz="2000" dirty="0" smtClean="0"/>
              <a:t>.</a:t>
            </a:r>
          </a:p>
          <a:p>
            <a:endParaRPr lang="en-US" sz="2000" dirty="0"/>
          </a:p>
          <a:p>
            <a:r>
              <a:rPr lang="en-US" sz="2000" dirty="0" smtClean="0"/>
              <a:t>Some </a:t>
            </a:r>
            <a:r>
              <a:rPr lang="en-US" sz="2000" dirty="0"/>
              <a:t>important business models include </a:t>
            </a:r>
            <a:r>
              <a:rPr lang="en-US" sz="2000" i="1" dirty="0" smtClean="0"/>
              <a:t>razor– razor-blade</a:t>
            </a:r>
            <a:r>
              <a:rPr lang="en-US" sz="2000" i="1" dirty="0"/>
              <a:t>, subscription-based, </a:t>
            </a:r>
            <a:r>
              <a:rPr lang="en-US" sz="2000" i="1" dirty="0" smtClean="0"/>
              <a:t>pay-as-you-go, </a:t>
            </a:r>
            <a:r>
              <a:rPr lang="en-US" sz="2000" dirty="0" smtClean="0"/>
              <a:t>and </a:t>
            </a:r>
            <a:r>
              <a:rPr lang="en-US" sz="2000" i="1" dirty="0"/>
              <a:t>freemium</a:t>
            </a:r>
            <a:r>
              <a:rPr lang="en-US" sz="2000" i="1" dirty="0" smtClean="0"/>
              <a:t>.</a:t>
            </a:r>
            <a:endParaRPr lang="en-US" sz="2100" dirty="0"/>
          </a:p>
        </p:txBody>
      </p:sp>
      <p:sp>
        <p:nvSpPr>
          <p:cNvPr id="5" name="Text Placeholder 3"/>
          <p:cNvSpPr txBox="1">
            <a:spLocks/>
          </p:cNvSpPr>
          <p:nvPr/>
        </p:nvSpPr>
        <p:spPr>
          <a:xfrm>
            <a:off x="304800" y="1371600"/>
            <a:ext cx="2362200" cy="22860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algn="ctr" fontAlgn="ctr"/>
            <a:r>
              <a:rPr lang="en-US" sz="2600" dirty="0"/>
              <a:t>LO 5-6</a:t>
            </a:r>
          </a:p>
          <a:p>
            <a:pPr algn="ctr"/>
            <a:r>
              <a:rPr lang="en-US" sz="2600" dirty="0">
                <a:cs typeface="Arial" panose="020B0604020202020204" pitchFamily="34" charset="0"/>
              </a:rPr>
              <a:t>Outline how business models put strategy into action.</a:t>
            </a:r>
          </a:p>
        </p:txBody>
      </p:sp>
    </p:spTree>
    <p:extLst>
      <p:ext uri="{BB962C8B-B14F-4D97-AF65-F5344CB8AC3E}">
        <p14:creationId xmlns:p14="http://schemas.microsoft.com/office/powerpoint/2010/main" val="7482383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t45065_ex0501.jpg"/>
          <p:cNvPicPr>
            <a:picLocks noChangeAspect="1"/>
          </p:cNvPicPr>
          <p:nvPr/>
        </p:nvPicPr>
        <p:blipFill>
          <a:blip r:embed="rId3" cstate="print"/>
          <a:stretch>
            <a:fillRect/>
          </a:stretch>
        </p:blipFill>
        <p:spPr>
          <a:xfrm>
            <a:off x="2362200" y="1371599"/>
            <a:ext cx="4191000" cy="5177771"/>
          </a:xfrm>
          <a:prstGeom prst="rect">
            <a:avLst/>
          </a:prstGeom>
        </p:spPr>
      </p:pic>
      <p:sp>
        <p:nvSpPr>
          <p:cNvPr id="2" name="Title 1"/>
          <p:cNvSpPr>
            <a:spLocks noGrp="1"/>
          </p:cNvSpPr>
          <p:nvPr>
            <p:ph type="title"/>
          </p:nvPr>
        </p:nvSpPr>
        <p:spPr>
          <a:xfrm>
            <a:off x="0" y="76200"/>
            <a:ext cx="9144000" cy="1143000"/>
          </a:xfrm>
        </p:spPr>
        <p:txBody>
          <a:bodyPr>
            <a:noAutofit/>
          </a:bodyPr>
          <a:lstStyle/>
          <a:p>
            <a:r>
              <a:rPr lang="en-US" sz="3600" dirty="0" smtClean="0">
                <a:solidFill>
                  <a:schemeClr val="tx1"/>
                </a:solidFill>
              </a:rPr>
              <a:t>Exhibit 5.1  Comparing Apple and BlackBerry: </a:t>
            </a:r>
            <a:r>
              <a:rPr lang="en-US" sz="3200" dirty="0" smtClean="0">
                <a:solidFill>
                  <a:schemeClr val="tx1"/>
                </a:solidFill>
              </a:rPr>
              <a:t>Drivers of Firm Profitability</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1000" y="1447800"/>
            <a:ext cx="8458200" cy="472744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600" dirty="0">
                <a:solidFill>
                  <a:srgbClr val="080808"/>
                </a:solidFill>
                <a:latin typeface="+mn-lt"/>
              </a:rPr>
              <a:t>THREE TRADITIONAL FRAMEWORKS </a:t>
            </a:r>
            <a:r>
              <a:rPr lang="en-US" sz="2600" dirty="0" smtClean="0">
                <a:solidFill>
                  <a:srgbClr val="080808"/>
                </a:solidFill>
                <a:latin typeface="+mn-lt"/>
              </a:rPr>
              <a:t>TO </a:t>
            </a:r>
            <a:r>
              <a:rPr lang="en-US" sz="2600" dirty="0">
                <a:solidFill>
                  <a:srgbClr val="080808"/>
                </a:solidFill>
                <a:latin typeface="+mn-lt"/>
              </a:rPr>
              <a:t>ASSESS FIRM PERFORMANCE </a:t>
            </a:r>
            <a:r>
              <a:rPr lang="en-US" sz="2600" dirty="0" smtClean="0"/>
              <a:t> </a:t>
            </a:r>
          </a:p>
          <a:p>
            <a:pPr marL="0" indent="0" algn="ctr">
              <a:buFont typeface="Wingdings" pitchFamily="2" charset="2"/>
              <a:buNone/>
            </a:pPr>
            <a:endParaRPr lang="en-US" dirty="0" smtClean="0"/>
          </a:p>
          <a:p>
            <a:pPr marL="0" indent="0">
              <a:buFont typeface="Wingdings" pitchFamily="2" charset="2"/>
              <a:buNone/>
            </a:pPr>
            <a:endParaRPr lang="en-US" sz="1000" dirty="0"/>
          </a:p>
        </p:txBody>
      </p:sp>
      <p:graphicFrame>
        <p:nvGraphicFramePr>
          <p:cNvPr id="7" name="Diagram 6"/>
          <p:cNvGraphicFramePr/>
          <p:nvPr>
            <p:extLst>
              <p:ext uri="{D42A27DB-BD31-4B8C-83A1-F6EECF244321}">
                <p14:modId xmlns:p14="http://schemas.microsoft.com/office/powerpoint/2010/main" val="3729012991"/>
              </p:ext>
            </p:extLst>
          </p:nvPr>
        </p:nvGraphicFramePr>
        <p:xfrm>
          <a:off x="990600" y="2362200"/>
          <a:ext cx="7543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1584960"/>
            <a:ext cx="8229600" cy="4815840"/>
          </a:xfrm>
        </p:spPr>
        <p:txBody>
          <a:bodyPr>
            <a:normAutofit/>
          </a:bodyPr>
          <a:lstStyle/>
          <a:p>
            <a:pPr>
              <a:spcBef>
                <a:spcPts val="672"/>
              </a:spcBef>
              <a:buNone/>
            </a:pPr>
            <a:r>
              <a:rPr lang="en-US" dirty="0" smtClean="0"/>
              <a:t>To </a:t>
            </a:r>
            <a:r>
              <a:rPr lang="en-US" dirty="0"/>
              <a:t>measure competitive advantage, we must:</a:t>
            </a:r>
          </a:p>
          <a:p>
            <a:pPr marL="740664" lvl="1" indent="-283464">
              <a:spcBef>
                <a:spcPts val="576"/>
              </a:spcBef>
              <a:buFont typeface="+mj-lt"/>
              <a:buAutoNum type="arabicPeriod"/>
            </a:pPr>
            <a:r>
              <a:rPr lang="en-US" dirty="0" smtClean="0"/>
              <a:t> Assess </a:t>
            </a:r>
            <a:r>
              <a:rPr lang="en-US" dirty="0"/>
              <a:t>firm performance and </a:t>
            </a:r>
          </a:p>
          <a:p>
            <a:pPr marL="740664" lvl="1" indent="-283464">
              <a:spcBef>
                <a:spcPts val="576"/>
              </a:spcBef>
              <a:buFont typeface="+mj-lt"/>
              <a:buAutoNum type="arabicPeriod"/>
            </a:pPr>
            <a:r>
              <a:rPr lang="en-US" dirty="0" smtClean="0"/>
              <a:t> Benchmark </a:t>
            </a:r>
            <a:r>
              <a:rPr lang="en-US" dirty="0"/>
              <a:t>to the industry </a:t>
            </a:r>
            <a:r>
              <a:rPr lang="en-US" dirty="0" smtClean="0"/>
              <a:t>average / other competitors </a:t>
            </a:r>
          </a:p>
          <a:p>
            <a:pPr marL="740664" lvl="1" indent="-283464">
              <a:spcBef>
                <a:spcPts val="576"/>
              </a:spcBef>
              <a:buFont typeface="+mj-lt"/>
              <a:buAutoNum type="arabicPeriod"/>
            </a:pPr>
            <a:endParaRPr lang="en-US" sz="1000" dirty="0"/>
          </a:p>
          <a:p>
            <a:pPr>
              <a:spcBef>
                <a:spcPts val="672"/>
              </a:spcBef>
              <a:buNone/>
            </a:pPr>
            <a:r>
              <a:rPr lang="en-US" dirty="0" smtClean="0"/>
              <a:t>Three performance dimensions:</a:t>
            </a:r>
            <a:endParaRPr lang="en-US" dirty="0"/>
          </a:p>
          <a:p>
            <a:pPr marL="740664" lvl="1" indent="-284163">
              <a:spcBef>
                <a:spcPts val="576"/>
              </a:spcBef>
            </a:pPr>
            <a:r>
              <a:rPr lang="en-US" i="1" dirty="0" smtClean="0"/>
              <a:t>What is the firm’s accounting profitability? </a:t>
            </a:r>
            <a:endParaRPr lang="en-US" dirty="0"/>
          </a:p>
          <a:p>
            <a:pPr marL="740664" lvl="1" indent="-284163">
              <a:spcBef>
                <a:spcPts val="576"/>
              </a:spcBef>
            </a:pPr>
            <a:r>
              <a:rPr lang="en-US" i="1" dirty="0" smtClean="0"/>
              <a:t>How much shareholder value does the firm create? </a:t>
            </a:r>
            <a:endParaRPr lang="en-US" dirty="0"/>
          </a:p>
          <a:p>
            <a:pPr marL="740664" lvl="1" indent="-284163">
              <a:spcBef>
                <a:spcPts val="576"/>
              </a:spcBef>
            </a:pPr>
            <a:r>
              <a:rPr lang="en-US" i="1" dirty="0" smtClean="0"/>
              <a:t>How much economic value does the firm generate? </a:t>
            </a:r>
            <a:endParaRPr lang="en-US" dirty="0"/>
          </a:p>
          <a:p>
            <a:pPr>
              <a:spcBef>
                <a:spcPts val="0"/>
              </a:spcBef>
            </a:pP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t>5.1  Competitive Advantage and Firm Performance</a:t>
            </a:r>
            <a:endParaRPr lang="en-US" dirty="0"/>
          </a:p>
        </p:txBody>
      </p:sp>
    </p:spTree>
    <p:extLst>
      <p:ext uri="{BB962C8B-B14F-4D97-AF65-F5344CB8AC3E}">
        <p14:creationId xmlns:p14="http://schemas.microsoft.com/office/powerpoint/2010/main" val="2581514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447800"/>
            <a:ext cx="8458200" cy="4876800"/>
          </a:xfrm>
        </p:spPr>
        <p:txBody>
          <a:bodyPr>
            <a:noAutofit/>
          </a:bodyPr>
          <a:lstStyle/>
          <a:p>
            <a:pPr>
              <a:spcBef>
                <a:spcPts val="672"/>
              </a:spcBef>
            </a:pPr>
            <a:r>
              <a:rPr lang="en-US" dirty="0" smtClean="0"/>
              <a:t>Examining </a:t>
            </a:r>
            <a:r>
              <a:rPr lang="en-US" dirty="0"/>
              <a:t>one of </a:t>
            </a:r>
            <a:r>
              <a:rPr lang="en-US" dirty="0" smtClean="0"/>
              <a:t>these – </a:t>
            </a:r>
            <a:r>
              <a:rPr lang="en-US" i="1" dirty="0" smtClean="0"/>
              <a:t>Return </a:t>
            </a:r>
            <a:r>
              <a:rPr lang="en-US" i="1" dirty="0"/>
              <a:t>on invested capital </a:t>
            </a:r>
            <a:r>
              <a:rPr lang="en-US" dirty="0"/>
              <a:t>(</a:t>
            </a:r>
            <a:r>
              <a:rPr lang="en-US" i="1" dirty="0"/>
              <a:t>ROIC</a:t>
            </a:r>
            <a:r>
              <a:rPr lang="en-US" dirty="0"/>
              <a:t>), constituent parts are </a:t>
            </a:r>
            <a:r>
              <a:rPr lang="en-US" i="1" dirty="0"/>
              <a:t>return on revenue </a:t>
            </a:r>
            <a:r>
              <a:rPr lang="en-US" dirty="0"/>
              <a:t>and </a:t>
            </a:r>
            <a:r>
              <a:rPr lang="en-US" i="1" dirty="0"/>
              <a:t>working capital </a:t>
            </a:r>
            <a:r>
              <a:rPr lang="en-US" i="1" dirty="0" smtClean="0"/>
              <a:t>turnover.</a:t>
            </a:r>
            <a:endParaRPr lang="en-US" sz="300" dirty="0"/>
          </a:p>
          <a:p>
            <a:pPr>
              <a:spcBef>
                <a:spcPts val="672"/>
              </a:spcBef>
            </a:pPr>
            <a:r>
              <a:rPr lang="en-US" dirty="0" smtClean="0"/>
              <a:t>2012 – Apple </a:t>
            </a:r>
            <a:r>
              <a:rPr lang="en-US" dirty="0"/>
              <a:t>had a distinct competitive advantage over BlackBerry because Apple’s ROIC</a:t>
            </a:r>
            <a:r>
              <a:rPr lang="en-US" i="1" dirty="0"/>
              <a:t> </a:t>
            </a:r>
            <a:r>
              <a:rPr lang="en-US" dirty="0"/>
              <a:t>was much higher than </a:t>
            </a:r>
            <a:r>
              <a:rPr lang="en-US" dirty="0" smtClean="0"/>
              <a:t>BlackBerry’s.</a:t>
            </a:r>
            <a:endParaRPr lang="en-US" sz="300" dirty="0"/>
          </a:p>
          <a:p>
            <a:pPr>
              <a:spcBef>
                <a:spcPts val="672"/>
              </a:spcBef>
            </a:pPr>
            <a:r>
              <a:rPr lang="en-US" dirty="0"/>
              <a:t>Why is the ROIC for these two companies so different? </a:t>
            </a:r>
            <a:endParaRPr lang="en-US" sz="300" dirty="0"/>
          </a:p>
          <a:p>
            <a:pPr>
              <a:spcBef>
                <a:spcPts val="672"/>
              </a:spcBef>
            </a:pPr>
            <a:r>
              <a:rPr lang="en-US" dirty="0"/>
              <a:t>Apple vs. BlackBerry financial ratios </a:t>
            </a:r>
            <a:r>
              <a:rPr lang="en-US" dirty="0" smtClean="0"/>
              <a:t>are in </a:t>
            </a:r>
            <a:r>
              <a:rPr lang="en-US" dirty="0"/>
              <a:t>Figure </a:t>
            </a:r>
            <a:r>
              <a:rPr lang="en-US" dirty="0" smtClean="0"/>
              <a:t>5.1.</a:t>
            </a: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Accounting Profitability</a:t>
            </a:r>
            <a:endParaRPr lang="en-US" dirty="0">
              <a:solidFill>
                <a:schemeClr val="tx1"/>
              </a:solidFill>
            </a:endParaRPr>
          </a:p>
        </p:txBody>
      </p:sp>
    </p:spTree>
    <p:extLst>
      <p:ext uri="{BB962C8B-B14F-4D97-AF65-F5344CB8AC3E}">
        <p14:creationId xmlns:p14="http://schemas.microsoft.com/office/powerpoint/2010/main" val="872511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2084832"/>
            <a:ext cx="8229600" cy="4468368"/>
          </a:xfrm>
        </p:spPr>
        <p:txBody>
          <a:bodyPr>
            <a:normAutofit/>
          </a:bodyPr>
          <a:lstStyle/>
          <a:p>
            <a:r>
              <a:rPr lang="en-US" dirty="0" smtClean="0"/>
              <a:t>All </a:t>
            </a:r>
            <a:r>
              <a:rPr lang="en-US" dirty="0"/>
              <a:t>accounting data are historical data and thus </a:t>
            </a:r>
            <a:r>
              <a:rPr lang="en-US" dirty="0" smtClean="0"/>
              <a:t>backward-looking.</a:t>
            </a:r>
            <a:endParaRPr lang="en-US" dirty="0"/>
          </a:p>
          <a:p>
            <a:r>
              <a:rPr lang="en-US" dirty="0"/>
              <a:t>Accounting data do not consider off–balance sheet </a:t>
            </a:r>
            <a:r>
              <a:rPr lang="en-US" dirty="0" smtClean="0"/>
              <a:t>items.</a:t>
            </a:r>
            <a:endParaRPr lang="en-US" dirty="0"/>
          </a:p>
          <a:p>
            <a:r>
              <a:rPr lang="en-US" dirty="0"/>
              <a:t>Accounting data focus mainly on tangible assets, which are no longer the most </a:t>
            </a:r>
            <a:r>
              <a:rPr lang="en-US" dirty="0" smtClean="0"/>
              <a:t>important.</a:t>
            </a:r>
            <a:endParaRPr lang="en-US" dirty="0"/>
          </a:p>
          <a:p>
            <a:r>
              <a:rPr lang="en-US" dirty="0"/>
              <a:t>They do measure </a:t>
            </a:r>
            <a:r>
              <a:rPr lang="en-US" i="1" dirty="0"/>
              <a:t>relative</a:t>
            </a:r>
            <a:r>
              <a:rPr lang="en-US" dirty="0"/>
              <a:t> profitability, which is useful when comparing firms of different size over </a:t>
            </a:r>
            <a:r>
              <a:rPr lang="en-US" dirty="0" smtClean="0"/>
              <a:t>time. </a:t>
            </a:r>
            <a:endParaRPr lang="en-US" dirty="0"/>
          </a:p>
        </p:txBody>
      </p:sp>
      <p:sp>
        <p:nvSpPr>
          <p:cNvPr id="4" name="Title 1"/>
          <p:cNvSpPr>
            <a:spLocks noGrp="1"/>
          </p:cNvSpPr>
          <p:nvPr>
            <p:ph type="title"/>
          </p:nvPr>
        </p:nvSpPr>
        <p:spPr>
          <a:xfrm>
            <a:off x="457200" y="274638"/>
            <a:ext cx="8229600" cy="1143000"/>
          </a:xfrm>
        </p:spPr>
        <p:txBody>
          <a:bodyPr/>
          <a:lstStyle>
            <a:lvl1pPr>
              <a:defRPr>
                <a:solidFill>
                  <a:srgbClr val="B66136"/>
                </a:solidFill>
              </a:defRPr>
            </a:lvl1pPr>
          </a:lstStyle>
          <a:p>
            <a:r>
              <a:rPr lang="en-US" dirty="0">
                <a:solidFill>
                  <a:prstClr val="black"/>
                </a:solidFill>
              </a:rPr>
              <a:t>Accounting Profitability</a:t>
            </a:r>
            <a:endParaRPr lang="en-US" dirty="0"/>
          </a:p>
        </p:txBody>
      </p:sp>
      <p:sp>
        <p:nvSpPr>
          <p:cNvPr id="5"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LIMITATIONS</a:t>
            </a:r>
          </a:p>
        </p:txBody>
      </p:sp>
    </p:spTree>
    <p:extLst>
      <p:ext uri="{BB962C8B-B14F-4D97-AF65-F5344CB8AC3E}">
        <p14:creationId xmlns:p14="http://schemas.microsoft.com/office/powerpoint/2010/main" val="1075055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othaermel">
  <a:themeElements>
    <a:clrScheme name="Custom 8">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C87D0E"/>
      </a:hlink>
      <a:folHlink>
        <a:srgbClr val="FFC42F"/>
      </a:folHlink>
    </a:clrScheme>
    <a:fontScheme name="Custom 1">
      <a:majorFont>
        <a:latin typeface="Lucida Sans"/>
        <a:ea typeface=""/>
        <a:cs typeface=""/>
      </a:majorFont>
      <a:minorFont>
        <a:latin typeface="Times New Rom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10200</TotalTime>
  <Words>6329</Words>
  <Application>Microsoft Office PowerPoint</Application>
  <PresentationFormat>On-screen Show (4:3)</PresentationFormat>
  <Paragraphs>452</Paragraphs>
  <Slides>48</Slides>
  <Notes>42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Rothaermel</vt:lpstr>
      <vt:lpstr>PowerPoint Presentation</vt:lpstr>
      <vt:lpstr>PowerPoint Presentation</vt:lpstr>
      <vt:lpstr>Chapter Outline</vt:lpstr>
      <vt:lpstr>ChapterCase 5</vt:lpstr>
      <vt:lpstr>Exhibit 5.1  Comparing Apple and BlackBerry: Drivers of Firm Profitability</vt:lpstr>
      <vt:lpstr>PowerPoint Presentation</vt:lpstr>
      <vt:lpstr>5.1  Competitive Advantage and Firm Performance</vt:lpstr>
      <vt:lpstr>Accounting Profitability</vt:lpstr>
      <vt:lpstr>Accounting Profitability</vt:lpstr>
      <vt:lpstr>Exhibit 5.2  The Declining Importance of Book Value in a Firm’s Stock Market Valuation,  1980−2010 </vt:lpstr>
      <vt:lpstr>PowerPoint Presentation</vt:lpstr>
      <vt:lpstr>Shareholder Value Creation</vt:lpstr>
      <vt:lpstr>PowerPoint Presentation</vt:lpstr>
      <vt:lpstr>Exhibit 5.3  Stock Market Valuations of Amazon, Apple, Google, Microsoft, and Samsung</vt:lpstr>
      <vt:lpstr>Exhibit 5.4  Apple’s Market Cap (December 2011− April 2013)</vt:lpstr>
      <vt:lpstr>Shareholder Value Creation</vt:lpstr>
      <vt:lpstr>PowerPoint Presentation</vt:lpstr>
      <vt:lpstr>Economic Value Creation</vt:lpstr>
      <vt:lpstr>Exhibit 5.5  Competitive Advantage: Same Cost as Firm A but Firm B Creates More Economic Value </vt:lpstr>
      <vt:lpstr>Exhibit 5.6  Firm A’s Competitive Advantage: Same Total Perceived Consumer Benefits as Firm B But Firm A Creates More Economic Value</vt:lpstr>
      <vt:lpstr>PowerPoint Presentation</vt:lpstr>
      <vt:lpstr>Exhibit 5.7  Competitive Advantage and Economic Value Created:         The Role of Value, Cost, and Price </vt:lpstr>
      <vt:lpstr>PowerPoint Presentation</vt:lpstr>
      <vt:lpstr>PowerPoint Presentation</vt:lpstr>
      <vt:lpstr>Economic Value Creation</vt:lpstr>
      <vt:lpstr>The Balanced Scorecard</vt:lpstr>
      <vt:lpstr>Exhibit 5.8  A Balanced-Scorecard Approach to Creating and Sustaining Competitive Advantage</vt:lpstr>
      <vt:lpstr>PowerPoint Presentation</vt:lpstr>
      <vt:lpstr>PowerPoint Presentation</vt:lpstr>
      <vt:lpstr>The Triple Bottom Line</vt:lpstr>
      <vt:lpstr>Exhibit 5.9  The Triple Bottom Line:</vt:lpstr>
      <vt:lpstr>Strategy Highlight 5.1</vt:lpstr>
      <vt:lpstr>PowerPoint Presentation</vt:lpstr>
      <vt:lpstr>5.2  Business Models:             Putting Strategy into Action</vt:lpstr>
      <vt:lpstr>Strategy Highlight 5.2</vt:lpstr>
      <vt:lpstr>PowerPoint Presentation</vt:lpstr>
      <vt:lpstr>Different Business Models</vt:lpstr>
      <vt:lpstr>PowerPoint Presentation</vt:lpstr>
      <vt:lpstr>Exhibit 5.11  How Do We Measure and Assess Competitive Advantage?</vt:lpstr>
      <vt:lpstr>5.3  Implications for the Strategist</vt:lpstr>
      <vt:lpstr>ChapterCase 5</vt:lpstr>
      <vt:lpstr>Take-Away Concepts</vt:lpstr>
      <vt:lpstr>Take-Away Concepts</vt:lpstr>
      <vt:lpstr>Take-Away Concepts</vt:lpstr>
      <vt:lpstr>Take-Away Concepts</vt:lpstr>
      <vt:lpstr>Take-Away Concepts</vt:lpstr>
      <vt:lpstr>Take-Away Concepts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Marta Szabo White, Georgia State University</dc:creator>
  <cp:lastModifiedBy>neh</cp:lastModifiedBy>
  <cp:revision>606</cp:revision>
  <dcterms:created xsi:type="dcterms:W3CDTF">2013-09-03T19:04:55Z</dcterms:created>
  <dcterms:modified xsi:type="dcterms:W3CDTF">2014-09-20T15:54:43Z</dcterms:modified>
</cp:coreProperties>
</file>