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1"/>
  </p:notesMasterIdLst>
  <p:handoutMasterIdLst>
    <p:handoutMasterId r:id="rId42"/>
  </p:handoutMasterIdLst>
  <p:sldIdLst>
    <p:sldId id="257" r:id="rId2"/>
    <p:sldId id="629" r:id="rId3"/>
    <p:sldId id="339" r:id="rId4"/>
    <p:sldId id="270" r:id="rId5"/>
    <p:sldId id="345" r:id="rId6"/>
    <p:sldId id="504" r:id="rId7"/>
    <p:sldId id="630" r:id="rId8"/>
    <p:sldId id="550" r:id="rId9"/>
    <p:sldId id="554" r:id="rId10"/>
    <p:sldId id="631" r:id="rId11"/>
    <p:sldId id="647" r:id="rId12"/>
    <p:sldId id="633" r:id="rId13"/>
    <p:sldId id="523" r:id="rId14"/>
    <p:sldId id="566" r:id="rId15"/>
    <p:sldId id="634" r:id="rId16"/>
    <p:sldId id="565" r:id="rId17"/>
    <p:sldId id="635" r:id="rId18"/>
    <p:sldId id="573" r:id="rId19"/>
    <p:sldId id="576" r:id="rId20"/>
    <p:sldId id="636" r:id="rId21"/>
    <p:sldId id="582" r:id="rId22"/>
    <p:sldId id="637" r:id="rId23"/>
    <p:sldId id="594" r:id="rId24"/>
    <p:sldId id="638" r:id="rId25"/>
    <p:sldId id="639" r:id="rId26"/>
    <p:sldId id="599" r:id="rId27"/>
    <p:sldId id="640" r:id="rId28"/>
    <p:sldId id="608" r:id="rId29"/>
    <p:sldId id="641" r:id="rId30"/>
    <p:sldId id="491" r:id="rId31"/>
    <p:sldId id="541" r:id="rId32"/>
    <p:sldId id="644" r:id="rId33"/>
    <p:sldId id="645" r:id="rId34"/>
    <p:sldId id="646" r:id="rId35"/>
    <p:sldId id="501" r:id="rId36"/>
    <p:sldId id="622" r:id="rId37"/>
    <p:sldId id="544" r:id="rId38"/>
    <p:sldId id="446" r:id="rId39"/>
    <p:sldId id="322"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AD73"/>
    <a:srgbClr val="9DA977"/>
    <a:srgbClr val="81B070"/>
    <a:srgbClr val="64C35D"/>
    <a:srgbClr val="5CD947"/>
    <a:srgbClr val="FBEEC9"/>
    <a:srgbClr val="8E4B2A"/>
    <a:srgbClr val="B66136"/>
    <a:srgbClr val="D69574"/>
    <a:srgbClr val="C166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18" autoAdjust="0"/>
    <p:restoredTop sz="77428" autoAdjust="0"/>
  </p:normalViewPr>
  <p:slideViewPr>
    <p:cSldViewPr>
      <p:cViewPr>
        <p:scale>
          <a:sx n="50" d="100"/>
          <a:sy n="50" d="100"/>
        </p:scale>
        <p:origin x="-2118" y="-198"/>
      </p:cViewPr>
      <p:guideLst>
        <p:guide orient="horz" pos="2160"/>
        <p:guide pos="2880"/>
      </p:guideLst>
    </p:cSldViewPr>
  </p:slideViewPr>
  <p:outlineViewPr>
    <p:cViewPr>
      <p:scale>
        <a:sx n="33" d="100"/>
        <a:sy n="33" d="100"/>
      </p:scale>
      <p:origin x="0" y="54264"/>
    </p:cViewPr>
  </p:outlineViewPr>
  <p:notesTextViewPr>
    <p:cViewPr>
      <p:scale>
        <a:sx n="100" d="100"/>
        <a:sy n="100" d="100"/>
      </p:scale>
      <p:origin x="0" y="0"/>
    </p:cViewPr>
  </p:notesTextViewPr>
  <p:sorterViewPr>
    <p:cViewPr>
      <p:scale>
        <a:sx n="140" d="100"/>
        <a:sy n="140" d="100"/>
      </p:scale>
      <p:origin x="0" y="-11556"/>
    </p:cViewPr>
  </p:sorterViewPr>
  <p:notesViewPr>
    <p:cSldViewPr>
      <p:cViewPr>
        <p:scale>
          <a:sx n="100" d="100"/>
          <a:sy n="100" d="100"/>
        </p:scale>
        <p:origin x="-1548" y="226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6B4BDC-328B-45E8-8D7C-30C3242D85B1}" type="doc">
      <dgm:prSet loTypeId="urn:microsoft.com/office/officeart/2005/8/layout/vList2" loCatId="list" qsTypeId="urn:microsoft.com/office/officeart/2005/8/quickstyle/3d1" qsCatId="3D" csTypeId="urn:microsoft.com/office/officeart/2005/8/colors/colorful4" csCatId="colorful" phldr="1"/>
      <dgm:spPr>
        <a:scene3d>
          <a:camera prst="orthographicFront">
            <a:rot lat="0" lon="0" rev="0"/>
          </a:camera>
          <a:lightRig rig="contrasting" dir="t">
            <a:rot lat="0" lon="0" rev="1500000"/>
          </a:lightRig>
        </a:scene3d>
      </dgm:spPr>
      <dgm:t>
        <a:bodyPr/>
        <a:lstStyle/>
        <a:p>
          <a:endParaRPr lang="en-US"/>
        </a:p>
      </dgm:t>
    </dgm:pt>
    <dgm:pt modelId="{32D39CC1-B4D0-48CF-814C-6B1E96DFD90E}">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800" dirty="0" smtClean="0">
              <a:latin typeface="+mn-lt"/>
              <a:cs typeface="Arial" pitchFamily="34" charset="0"/>
            </a:rPr>
            <a:t>DIFFERENTIATION</a:t>
          </a:r>
          <a:endParaRPr lang="en-US" sz="2800" dirty="0">
            <a:latin typeface="+mn-lt"/>
            <a:cs typeface="Arial" pitchFamily="34" charset="0"/>
          </a:endParaRPr>
        </a:p>
      </dgm:t>
    </dgm:pt>
    <dgm:pt modelId="{124D920C-E563-488B-A759-A15FBD1A3766}" type="parTrans" cxnId="{2A0A7745-EA99-4CBF-862F-54C6BB3C2F1B}">
      <dgm:prSet/>
      <dgm:spPr/>
      <dgm:t>
        <a:bodyPr/>
        <a:lstStyle/>
        <a:p>
          <a:endParaRPr lang="en-US" sz="2800">
            <a:latin typeface="+mn-lt"/>
          </a:endParaRPr>
        </a:p>
      </dgm:t>
    </dgm:pt>
    <dgm:pt modelId="{87F967EE-CE80-468C-A2DA-55E3BFA8714F}" type="sibTrans" cxnId="{2A0A7745-EA99-4CBF-862F-54C6BB3C2F1B}">
      <dgm:prSet/>
      <dgm:spPr/>
      <dgm:t>
        <a:bodyPr/>
        <a:lstStyle/>
        <a:p>
          <a:endParaRPr lang="en-US" sz="2800">
            <a:latin typeface="+mn-lt"/>
          </a:endParaRPr>
        </a:p>
      </dgm:t>
    </dgm:pt>
    <dgm:pt modelId="{C73CC984-B92F-45C2-ADD3-0683FD8AB1DA}">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800" dirty="0" smtClean="0">
              <a:latin typeface="+mn-lt"/>
              <a:cs typeface="Arial" pitchFamily="34" charset="0"/>
            </a:rPr>
            <a:t>COST LEADERSHIP</a:t>
          </a:r>
          <a:endParaRPr lang="en-US" sz="2800" dirty="0">
            <a:latin typeface="+mn-lt"/>
            <a:cs typeface="Arial" pitchFamily="34" charset="0"/>
          </a:endParaRPr>
        </a:p>
      </dgm:t>
    </dgm:pt>
    <dgm:pt modelId="{305FDA63-B024-4F53-B57F-A2D711CFA174}" type="parTrans" cxnId="{75CEE1FE-6867-48C6-AB70-A091B041E5E0}">
      <dgm:prSet/>
      <dgm:spPr/>
      <dgm:t>
        <a:bodyPr/>
        <a:lstStyle/>
        <a:p>
          <a:endParaRPr lang="en-US" sz="2800">
            <a:latin typeface="+mn-lt"/>
          </a:endParaRPr>
        </a:p>
      </dgm:t>
    </dgm:pt>
    <dgm:pt modelId="{6FD1B250-75A2-4CEF-8DD4-9951A62194C2}" type="sibTrans" cxnId="{75CEE1FE-6867-48C6-AB70-A091B041E5E0}">
      <dgm:prSet/>
      <dgm:spPr/>
      <dgm:t>
        <a:bodyPr/>
        <a:lstStyle/>
        <a:p>
          <a:endParaRPr lang="en-US" sz="2800">
            <a:latin typeface="+mn-lt"/>
          </a:endParaRPr>
        </a:p>
      </dgm:t>
    </dgm:pt>
    <dgm:pt modelId="{A070F825-4957-4E93-B999-7D29E10AA363}">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z="-190500" prstMaterial="metal">
          <a:bevelT w="88900" h="88900"/>
        </a:sp3d>
      </dgm:spPr>
      <dgm:t>
        <a:bodyPr/>
        <a:lstStyle/>
        <a:p>
          <a:r>
            <a:rPr lang="en-US" sz="2400" dirty="0" smtClean="0">
              <a:latin typeface="+mn-lt"/>
              <a:cs typeface="Arial" panose="020B0604020202020204" pitchFamily="34" charset="0"/>
            </a:rPr>
            <a:t>Create higher value by delivering products/services with unique features </a:t>
          </a:r>
          <a:endParaRPr lang="en-US" sz="2400" dirty="0">
            <a:latin typeface="+mn-lt"/>
            <a:cs typeface="Arial" pitchFamily="34" charset="0"/>
          </a:endParaRPr>
        </a:p>
      </dgm:t>
    </dgm:pt>
    <dgm:pt modelId="{4523F644-9A0C-4608-8D42-896619844C42}" type="parTrans" cxnId="{803A96B1-FAEE-4FDC-B5F9-1D4C79E588E1}">
      <dgm:prSet/>
      <dgm:spPr/>
      <dgm:t>
        <a:bodyPr/>
        <a:lstStyle/>
        <a:p>
          <a:endParaRPr lang="en-US">
            <a:latin typeface="+mn-lt"/>
          </a:endParaRPr>
        </a:p>
      </dgm:t>
    </dgm:pt>
    <dgm:pt modelId="{EB8E21E6-322C-4097-AE93-9DEBC246DE05}" type="sibTrans" cxnId="{803A96B1-FAEE-4FDC-B5F9-1D4C79E588E1}">
      <dgm:prSet/>
      <dgm:spPr/>
      <dgm:t>
        <a:bodyPr/>
        <a:lstStyle/>
        <a:p>
          <a:endParaRPr lang="en-US">
            <a:latin typeface="+mn-lt"/>
          </a:endParaRPr>
        </a:p>
      </dgm:t>
    </dgm:pt>
    <dgm:pt modelId="{A38DFD64-256F-40EF-BB14-F6E77F68E621}">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z="-190500" prstMaterial="metal">
          <a:bevelT w="88900" h="88900"/>
        </a:sp3d>
      </dgm:spPr>
      <dgm:t>
        <a:bodyPr/>
        <a:lstStyle/>
        <a:p>
          <a:r>
            <a:rPr lang="en-US" sz="2400" dirty="0" smtClean="0">
              <a:latin typeface="+mn-lt"/>
              <a:cs typeface="Arial" panose="020B0604020202020204" pitchFamily="34" charset="0"/>
            </a:rPr>
            <a:t>Create similar value by delivering products/services at a lower cost and lower prices than competitors</a:t>
          </a:r>
          <a:endParaRPr lang="en-US" sz="2400" dirty="0">
            <a:latin typeface="+mn-lt"/>
            <a:cs typeface="Arial" pitchFamily="34" charset="0"/>
          </a:endParaRPr>
        </a:p>
      </dgm:t>
    </dgm:pt>
    <dgm:pt modelId="{09E18712-0EF8-4C37-A8E6-EDBF3AF28E88}" type="parTrans" cxnId="{0732F2D6-F775-4FC2-8BA5-2F7F38A25238}">
      <dgm:prSet/>
      <dgm:spPr/>
      <dgm:t>
        <a:bodyPr/>
        <a:lstStyle/>
        <a:p>
          <a:endParaRPr lang="en-US">
            <a:latin typeface="+mn-lt"/>
          </a:endParaRPr>
        </a:p>
      </dgm:t>
    </dgm:pt>
    <dgm:pt modelId="{A9DADBFC-E167-4E38-AF6D-3E7B87071140}" type="sibTrans" cxnId="{0732F2D6-F775-4FC2-8BA5-2F7F38A25238}">
      <dgm:prSet/>
      <dgm:spPr/>
      <dgm:t>
        <a:bodyPr/>
        <a:lstStyle/>
        <a:p>
          <a:endParaRPr lang="en-US">
            <a:latin typeface="+mn-lt"/>
          </a:endParaRPr>
        </a:p>
      </dgm:t>
    </dgm:pt>
    <dgm:pt modelId="{C5377F6B-EE5B-4769-9489-96652A001900}">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800" dirty="0" smtClean="0">
              <a:latin typeface="+mn-lt"/>
              <a:cs typeface="Arial" pitchFamily="34" charset="0"/>
            </a:rPr>
            <a:t>INTEGRATION</a:t>
          </a:r>
          <a:endParaRPr lang="en-US" sz="2800" dirty="0">
            <a:latin typeface="+mn-lt"/>
            <a:cs typeface="Arial" pitchFamily="34" charset="0"/>
          </a:endParaRPr>
        </a:p>
      </dgm:t>
    </dgm:pt>
    <dgm:pt modelId="{681BB1E3-FDFE-465B-B914-56FF6B82837F}" type="parTrans" cxnId="{0EB5C9FC-2C05-4C99-8565-8001BEA4BEAB}">
      <dgm:prSet/>
      <dgm:spPr/>
      <dgm:t>
        <a:bodyPr/>
        <a:lstStyle/>
        <a:p>
          <a:endParaRPr lang="en-US">
            <a:latin typeface="+mn-lt"/>
          </a:endParaRPr>
        </a:p>
      </dgm:t>
    </dgm:pt>
    <dgm:pt modelId="{68DFA486-ED13-4DB6-98E3-8140282CC0D3}" type="sibTrans" cxnId="{0EB5C9FC-2C05-4C99-8565-8001BEA4BEAB}">
      <dgm:prSet/>
      <dgm:spPr/>
      <dgm:t>
        <a:bodyPr/>
        <a:lstStyle/>
        <a:p>
          <a:endParaRPr lang="en-US">
            <a:latin typeface="+mn-lt"/>
          </a:endParaRPr>
        </a:p>
      </dgm:t>
    </dgm:pt>
    <dgm:pt modelId="{A17592F2-FD00-42DF-8D43-670756CE9E98}">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z="-190500" prstMaterial="metal">
          <a:bevelT w="88900" h="88900"/>
        </a:sp3d>
      </dgm:spPr>
      <dgm:t>
        <a:bodyPr/>
        <a:lstStyle/>
        <a:p>
          <a:r>
            <a:rPr lang="en-US" sz="2400" dirty="0" smtClean="0">
              <a:latin typeface="+mn-lt"/>
              <a:cs typeface="Arial" panose="020B0604020202020204" pitchFamily="34" charset="0"/>
            </a:rPr>
            <a:t>Combination of differentiation and cost-leadership strategies</a:t>
          </a:r>
          <a:endParaRPr lang="en-US" sz="2400" dirty="0">
            <a:latin typeface="+mn-lt"/>
            <a:cs typeface="Arial" pitchFamily="34" charset="0"/>
          </a:endParaRPr>
        </a:p>
      </dgm:t>
    </dgm:pt>
    <dgm:pt modelId="{6E3C4AF4-8C0B-45B4-B82F-660670309699}" type="sibTrans" cxnId="{EBF328DA-F832-4D80-B2F1-D8DCC02F4886}">
      <dgm:prSet/>
      <dgm:spPr/>
      <dgm:t>
        <a:bodyPr/>
        <a:lstStyle/>
        <a:p>
          <a:endParaRPr lang="en-US">
            <a:latin typeface="+mn-lt"/>
          </a:endParaRPr>
        </a:p>
      </dgm:t>
    </dgm:pt>
    <dgm:pt modelId="{0842D074-5FA6-41F3-86A5-384227122A39}" type="parTrans" cxnId="{EBF328DA-F832-4D80-B2F1-D8DCC02F4886}">
      <dgm:prSet/>
      <dgm:spPr/>
      <dgm:t>
        <a:bodyPr/>
        <a:lstStyle/>
        <a:p>
          <a:endParaRPr lang="en-US">
            <a:latin typeface="+mn-lt"/>
          </a:endParaRPr>
        </a:p>
      </dgm:t>
    </dgm:pt>
    <dgm:pt modelId="{2479DA77-8924-4647-AF84-F13221E81E22}" type="pres">
      <dgm:prSet presAssocID="{DF6B4BDC-328B-45E8-8D7C-30C3242D85B1}" presName="linear" presStyleCnt="0">
        <dgm:presLayoutVars>
          <dgm:animLvl val="lvl"/>
          <dgm:resizeHandles val="exact"/>
        </dgm:presLayoutVars>
      </dgm:prSet>
      <dgm:spPr/>
      <dgm:t>
        <a:bodyPr/>
        <a:lstStyle/>
        <a:p>
          <a:endParaRPr lang="en-US"/>
        </a:p>
      </dgm:t>
    </dgm:pt>
    <dgm:pt modelId="{FF375ACD-CDD4-4F4E-BDA9-9F4A27D314FE}" type="pres">
      <dgm:prSet presAssocID="{32D39CC1-B4D0-48CF-814C-6B1E96DFD90E}" presName="parentText" presStyleLbl="node1" presStyleIdx="0" presStyleCnt="3">
        <dgm:presLayoutVars>
          <dgm:chMax val="0"/>
          <dgm:bulletEnabled val="1"/>
        </dgm:presLayoutVars>
      </dgm:prSet>
      <dgm:spPr/>
      <dgm:t>
        <a:bodyPr/>
        <a:lstStyle/>
        <a:p>
          <a:endParaRPr lang="en-US"/>
        </a:p>
      </dgm:t>
    </dgm:pt>
    <dgm:pt modelId="{B575D8C5-ADA7-4901-B427-3DAB9E850D0F}" type="pres">
      <dgm:prSet presAssocID="{32D39CC1-B4D0-48CF-814C-6B1E96DFD90E}" presName="childText" presStyleLbl="revTx" presStyleIdx="0" presStyleCnt="3" custLinFactNeighborY="5514">
        <dgm:presLayoutVars>
          <dgm:bulletEnabled val="1"/>
        </dgm:presLayoutVars>
      </dgm:prSet>
      <dgm:spPr/>
      <dgm:t>
        <a:bodyPr/>
        <a:lstStyle/>
        <a:p>
          <a:endParaRPr lang="en-US"/>
        </a:p>
      </dgm:t>
    </dgm:pt>
    <dgm:pt modelId="{B74342E2-7436-4773-B14D-F7AEDDF6F142}" type="pres">
      <dgm:prSet presAssocID="{C73CC984-B92F-45C2-ADD3-0683FD8AB1DA}" presName="parentText" presStyleLbl="node1" presStyleIdx="1" presStyleCnt="3" custLinFactNeighborY="-5565">
        <dgm:presLayoutVars>
          <dgm:chMax val="0"/>
          <dgm:bulletEnabled val="1"/>
        </dgm:presLayoutVars>
      </dgm:prSet>
      <dgm:spPr/>
      <dgm:t>
        <a:bodyPr/>
        <a:lstStyle/>
        <a:p>
          <a:endParaRPr lang="en-US"/>
        </a:p>
      </dgm:t>
    </dgm:pt>
    <dgm:pt modelId="{F72FFCDD-EFF5-4E7B-A032-1E55E8446615}" type="pres">
      <dgm:prSet presAssocID="{C73CC984-B92F-45C2-ADD3-0683FD8AB1DA}" presName="childText" presStyleLbl="revTx" presStyleIdx="1" presStyleCnt="3">
        <dgm:presLayoutVars>
          <dgm:bulletEnabled val="1"/>
        </dgm:presLayoutVars>
      </dgm:prSet>
      <dgm:spPr/>
      <dgm:t>
        <a:bodyPr/>
        <a:lstStyle/>
        <a:p>
          <a:endParaRPr lang="en-US"/>
        </a:p>
      </dgm:t>
    </dgm:pt>
    <dgm:pt modelId="{DEA8DFA4-D8A8-4C1F-9725-B6ACBF411713}" type="pres">
      <dgm:prSet presAssocID="{C5377F6B-EE5B-4769-9489-96652A001900}" presName="parentText" presStyleLbl="node1" presStyleIdx="2" presStyleCnt="3">
        <dgm:presLayoutVars>
          <dgm:chMax val="0"/>
          <dgm:bulletEnabled val="1"/>
        </dgm:presLayoutVars>
      </dgm:prSet>
      <dgm:spPr/>
      <dgm:t>
        <a:bodyPr/>
        <a:lstStyle/>
        <a:p>
          <a:endParaRPr lang="en-US"/>
        </a:p>
      </dgm:t>
    </dgm:pt>
    <dgm:pt modelId="{E6715E34-8536-4A1A-91C1-D5B5EAEBB37B}" type="pres">
      <dgm:prSet presAssocID="{C5377F6B-EE5B-4769-9489-96652A001900}" presName="childText" presStyleLbl="revTx" presStyleIdx="2" presStyleCnt="3">
        <dgm:presLayoutVars>
          <dgm:bulletEnabled val="1"/>
        </dgm:presLayoutVars>
      </dgm:prSet>
      <dgm:spPr/>
      <dgm:t>
        <a:bodyPr/>
        <a:lstStyle/>
        <a:p>
          <a:endParaRPr lang="en-US"/>
        </a:p>
      </dgm:t>
    </dgm:pt>
  </dgm:ptLst>
  <dgm:cxnLst>
    <dgm:cxn modelId="{0732F2D6-F775-4FC2-8BA5-2F7F38A25238}" srcId="{C73CC984-B92F-45C2-ADD3-0683FD8AB1DA}" destId="{A38DFD64-256F-40EF-BB14-F6E77F68E621}" srcOrd="0" destOrd="0" parTransId="{09E18712-0EF8-4C37-A8E6-EDBF3AF28E88}" sibTransId="{A9DADBFC-E167-4E38-AF6D-3E7B87071140}"/>
    <dgm:cxn modelId="{EBF328DA-F832-4D80-B2F1-D8DCC02F4886}" srcId="{C5377F6B-EE5B-4769-9489-96652A001900}" destId="{A17592F2-FD00-42DF-8D43-670756CE9E98}" srcOrd="0" destOrd="0" parTransId="{0842D074-5FA6-41F3-86A5-384227122A39}" sibTransId="{6E3C4AF4-8C0B-45B4-B82F-660670309699}"/>
    <dgm:cxn modelId="{2A0A7745-EA99-4CBF-862F-54C6BB3C2F1B}" srcId="{DF6B4BDC-328B-45E8-8D7C-30C3242D85B1}" destId="{32D39CC1-B4D0-48CF-814C-6B1E96DFD90E}" srcOrd="0" destOrd="0" parTransId="{124D920C-E563-488B-A759-A15FBD1A3766}" sibTransId="{87F967EE-CE80-468C-A2DA-55E3BFA8714F}"/>
    <dgm:cxn modelId="{6563B9F5-8234-42ED-9ED9-2BE4C22D90E5}" type="presOf" srcId="{DF6B4BDC-328B-45E8-8D7C-30C3242D85B1}" destId="{2479DA77-8924-4647-AF84-F13221E81E22}" srcOrd="0" destOrd="0" presId="urn:microsoft.com/office/officeart/2005/8/layout/vList2"/>
    <dgm:cxn modelId="{3FFE14F0-7A45-408E-8C0B-7C4BE939974C}" type="presOf" srcId="{32D39CC1-B4D0-48CF-814C-6B1E96DFD90E}" destId="{FF375ACD-CDD4-4F4E-BDA9-9F4A27D314FE}" srcOrd="0" destOrd="0" presId="urn:microsoft.com/office/officeart/2005/8/layout/vList2"/>
    <dgm:cxn modelId="{75C6A56F-B71F-4849-AD3A-BC688518AA71}" type="presOf" srcId="{C73CC984-B92F-45C2-ADD3-0683FD8AB1DA}" destId="{B74342E2-7436-4773-B14D-F7AEDDF6F142}" srcOrd="0" destOrd="0" presId="urn:microsoft.com/office/officeart/2005/8/layout/vList2"/>
    <dgm:cxn modelId="{D3FE90AD-CAFA-4F6D-82DA-1870D36AA8C6}" type="presOf" srcId="{A070F825-4957-4E93-B999-7D29E10AA363}" destId="{B575D8C5-ADA7-4901-B427-3DAB9E850D0F}" srcOrd="0" destOrd="0" presId="urn:microsoft.com/office/officeart/2005/8/layout/vList2"/>
    <dgm:cxn modelId="{53E91697-6630-44F7-9716-7AF32C7858E2}" type="presOf" srcId="{A38DFD64-256F-40EF-BB14-F6E77F68E621}" destId="{F72FFCDD-EFF5-4E7B-A032-1E55E8446615}" srcOrd="0" destOrd="0" presId="urn:microsoft.com/office/officeart/2005/8/layout/vList2"/>
    <dgm:cxn modelId="{803A96B1-FAEE-4FDC-B5F9-1D4C79E588E1}" srcId="{32D39CC1-B4D0-48CF-814C-6B1E96DFD90E}" destId="{A070F825-4957-4E93-B999-7D29E10AA363}" srcOrd="0" destOrd="0" parTransId="{4523F644-9A0C-4608-8D42-896619844C42}" sibTransId="{EB8E21E6-322C-4097-AE93-9DEBC246DE05}"/>
    <dgm:cxn modelId="{0EB5C9FC-2C05-4C99-8565-8001BEA4BEAB}" srcId="{DF6B4BDC-328B-45E8-8D7C-30C3242D85B1}" destId="{C5377F6B-EE5B-4769-9489-96652A001900}" srcOrd="2" destOrd="0" parTransId="{681BB1E3-FDFE-465B-B914-56FF6B82837F}" sibTransId="{68DFA486-ED13-4DB6-98E3-8140282CC0D3}"/>
    <dgm:cxn modelId="{75CB6E4D-449A-4AA7-82FF-AD4F4BFBCF34}" type="presOf" srcId="{A17592F2-FD00-42DF-8D43-670756CE9E98}" destId="{E6715E34-8536-4A1A-91C1-D5B5EAEBB37B}" srcOrd="0" destOrd="0" presId="urn:microsoft.com/office/officeart/2005/8/layout/vList2"/>
    <dgm:cxn modelId="{75CEE1FE-6867-48C6-AB70-A091B041E5E0}" srcId="{DF6B4BDC-328B-45E8-8D7C-30C3242D85B1}" destId="{C73CC984-B92F-45C2-ADD3-0683FD8AB1DA}" srcOrd="1" destOrd="0" parTransId="{305FDA63-B024-4F53-B57F-A2D711CFA174}" sibTransId="{6FD1B250-75A2-4CEF-8DD4-9951A62194C2}"/>
    <dgm:cxn modelId="{58BA259E-AA94-4159-8A6F-24FF8CA3F5FA}" type="presOf" srcId="{C5377F6B-EE5B-4769-9489-96652A001900}" destId="{DEA8DFA4-D8A8-4C1F-9725-B6ACBF411713}" srcOrd="0" destOrd="0" presId="urn:microsoft.com/office/officeart/2005/8/layout/vList2"/>
    <dgm:cxn modelId="{741297DE-5EBF-4EE7-A07D-F3B603AD5342}" type="presParOf" srcId="{2479DA77-8924-4647-AF84-F13221E81E22}" destId="{FF375ACD-CDD4-4F4E-BDA9-9F4A27D314FE}" srcOrd="0" destOrd="0" presId="urn:microsoft.com/office/officeart/2005/8/layout/vList2"/>
    <dgm:cxn modelId="{F2042EBF-3993-4A2F-8081-BE811AEE9CA2}" type="presParOf" srcId="{2479DA77-8924-4647-AF84-F13221E81E22}" destId="{B575D8C5-ADA7-4901-B427-3DAB9E850D0F}" srcOrd="1" destOrd="0" presId="urn:microsoft.com/office/officeart/2005/8/layout/vList2"/>
    <dgm:cxn modelId="{6CDD23C0-2A7C-41C1-8B24-62152B94E60F}" type="presParOf" srcId="{2479DA77-8924-4647-AF84-F13221E81E22}" destId="{B74342E2-7436-4773-B14D-F7AEDDF6F142}" srcOrd="2" destOrd="0" presId="urn:microsoft.com/office/officeart/2005/8/layout/vList2"/>
    <dgm:cxn modelId="{B815DCA7-F1DB-4C2C-9E6F-7373E8508A56}" type="presParOf" srcId="{2479DA77-8924-4647-AF84-F13221E81E22}" destId="{F72FFCDD-EFF5-4E7B-A032-1E55E8446615}" srcOrd="3" destOrd="0" presId="urn:microsoft.com/office/officeart/2005/8/layout/vList2"/>
    <dgm:cxn modelId="{9EF041C3-0E1A-472A-A645-6216DDA1D8FC}" type="presParOf" srcId="{2479DA77-8924-4647-AF84-F13221E81E22}" destId="{DEA8DFA4-D8A8-4C1F-9725-B6ACBF411713}" srcOrd="4" destOrd="0" presId="urn:microsoft.com/office/officeart/2005/8/layout/vList2"/>
    <dgm:cxn modelId="{25883CC7-792B-4827-ABF6-A977B2BFF0DF}" type="presParOf" srcId="{2479DA77-8924-4647-AF84-F13221E81E22}" destId="{E6715E34-8536-4A1A-91C1-D5B5EAEBB37B}"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236BC7-E2EB-4081-9B5E-B9FF3FE7A6FB}" type="doc">
      <dgm:prSet loTypeId="urn:microsoft.com/office/officeart/2005/8/layout/hList1" loCatId="list" qsTypeId="urn:microsoft.com/office/officeart/2005/8/quickstyle/3d1" qsCatId="3D" csTypeId="urn:microsoft.com/office/officeart/2005/8/colors/colorful4" csCatId="colorful" phldr="1"/>
      <dgm:spPr>
        <a:scene3d>
          <a:camera prst="orthographicFront">
            <a:rot lat="0" lon="0" rev="0"/>
          </a:camera>
          <a:lightRig rig="contrasting" dir="t">
            <a:rot lat="0" lon="0" rev="1500000"/>
          </a:lightRig>
        </a:scene3d>
      </dgm:spPr>
      <dgm:t>
        <a:bodyPr/>
        <a:lstStyle/>
        <a:p>
          <a:endParaRPr lang="en-US"/>
        </a:p>
      </dgm:t>
    </dgm:pt>
    <dgm:pt modelId="{E4734DCC-03BB-4AD6-9E38-B81F1C00976A}">
      <dgm:prSet phldrT="[Tex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dirty="0" smtClean="0"/>
            <a:t>A Cost-Leadership Strategy With Adequate Value</a:t>
          </a:r>
          <a:endParaRPr lang="en-US" dirty="0"/>
        </a:p>
      </dgm:t>
    </dgm:pt>
    <dgm:pt modelId="{C14EBB80-73B9-49D4-BE59-F8957D08853E}" type="parTrans" cxnId="{3BC907B3-5324-4686-9B55-40B03D5C7661}">
      <dgm:prSet/>
      <dgm:spPr/>
      <dgm:t>
        <a:bodyPr/>
        <a:lstStyle/>
        <a:p>
          <a:endParaRPr lang="en-US"/>
        </a:p>
      </dgm:t>
    </dgm:pt>
    <dgm:pt modelId="{94BF8190-C0C4-48C8-B0F7-C0293AF2723B}" type="sibTrans" cxnId="{3BC907B3-5324-4686-9B55-40B03D5C7661}">
      <dgm:prSet/>
      <dgm:spPr/>
      <dgm:t>
        <a:bodyPr/>
        <a:lstStyle/>
        <a:p>
          <a:endParaRPr lang="en-US"/>
        </a:p>
      </dgm:t>
    </dgm:pt>
    <dgm:pt modelId="{1D212C64-0633-4A03-9C00-B97759B7C0DF}">
      <dgm:prSet phldrT="[Tex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dirty="0" smtClean="0"/>
            <a:t>Cost Drivers</a:t>
          </a:r>
          <a:endParaRPr lang="en-US" dirty="0"/>
        </a:p>
      </dgm:t>
    </dgm:pt>
    <dgm:pt modelId="{F5607D9C-AD97-41DE-9A15-B4471EC5A821}" type="parTrans" cxnId="{3F39E7FA-A896-4853-9AB7-B3E3AF580475}">
      <dgm:prSet/>
      <dgm:spPr/>
      <dgm:t>
        <a:bodyPr/>
        <a:lstStyle/>
        <a:p>
          <a:endParaRPr lang="en-US"/>
        </a:p>
      </dgm:t>
    </dgm:pt>
    <dgm:pt modelId="{4F17CDDB-CA2B-4250-9B6C-D3BACDBADDE9}" type="sibTrans" cxnId="{3F39E7FA-A896-4853-9AB7-B3E3AF580475}">
      <dgm:prSet/>
      <dgm:spPr/>
      <dgm:t>
        <a:bodyPr/>
        <a:lstStyle/>
        <a:p>
          <a:endParaRPr lang="en-US"/>
        </a:p>
      </dgm:t>
    </dgm:pt>
    <dgm:pt modelId="{C2447ECE-18E4-4A7A-8E1E-C7BB9A8ADB80}">
      <dgm:prSet phldrT="[Tex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dirty="0" smtClean="0"/>
            <a:t>Managers can manipulate cost drivers to keep their costs low.</a:t>
          </a:r>
          <a:endParaRPr lang="en-US" dirty="0"/>
        </a:p>
      </dgm:t>
    </dgm:pt>
    <dgm:pt modelId="{D0CAFF29-87BF-47A9-B5D6-E2AB74F564B9}" type="parTrans" cxnId="{889B6F90-07CF-43BC-A6C4-5B34CDF34E26}">
      <dgm:prSet/>
      <dgm:spPr/>
      <dgm:t>
        <a:bodyPr/>
        <a:lstStyle/>
        <a:p>
          <a:endParaRPr lang="en-US"/>
        </a:p>
      </dgm:t>
    </dgm:pt>
    <dgm:pt modelId="{FEC71B0C-FCE3-4DCE-AE3E-EE3413D6B91A}" type="sibTrans" cxnId="{889B6F90-07CF-43BC-A6C4-5B34CDF34E26}">
      <dgm:prSet/>
      <dgm:spPr/>
      <dgm:t>
        <a:bodyPr/>
        <a:lstStyle/>
        <a:p>
          <a:endParaRPr lang="en-US"/>
        </a:p>
      </dgm:t>
    </dgm:pt>
    <dgm:pt modelId="{E852242A-3719-4DF2-BC60-710555E02D08}">
      <dgm:prSet phldrT="[Tex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pPr algn="l"/>
          <a:r>
            <a:rPr lang="en-US" dirty="0" smtClean="0"/>
            <a:t> Cost of input factors</a:t>
          </a:r>
          <a:endParaRPr lang="en-US" dirty="0"/>
        </a:p>
      </dgm:t>
    </dgm:pt>
    <dgm:pt modelId="{0EB97972-EF58-4677-9304-574112EA9F18}" type="parTrans" cxnId="{9BF37971-34B9-4293-BDC1-DDE336BC9828}">
      <dgm:prSet/>
      <dgm:spPr/>
      <dgm:t>
        <a:bodyPr/>
        <a:lstStyle/>
        <a:p>
          <a:endParaRPr lang="en-US"/>
        </a:p>
      </dgm:t>
    </dgm:pt>
    <dgm:pt modelId="{FB124DAC-CF58-4F6F-A70D-BCD7007469F3}" type="sibTrans" cxnId="{9BF37971-34B9-4293-BDC1-DDE336BC9828}">
      <dgm:prSet/>
      <dgm:spPr/>
      <dgm:t>
        <a:bodyPr/>
        <a:lstStyle/>
        <a:p>
          <a:endParaRPr lang="en-US"/>
        </a:p>
      </dgm:t>
    </dgm:pt>
    <dgm:pt modelId="{319BFE04-D24B-4296-8811-6CBD2C9F8C77}">
      <dgm:prSe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pPr algn="l"/>
          <a:r>
            <a:rPr lang="en-US" dirty="0" smtClean="0"/>
            <a:t> Economies of scale</a:t>
          </a:r>
          <a:endParaRPr lang="en-US" dirty="0"/>
        </a:p>
      </dgm:t>
    </dgm:pt>
    <dgm:pt modelId="{DDAF2E25-E468-4064-940A-5A20C0DE2371}" type="parTrans" cxnId="{F0C7AFFB-68DA-4133-A0DC-805F6BD8664D}">
      <dgm:prSet/>
      <dgm:spPr/>
      <dgm:t>
        <a:bodyPr/>
        <a:lstStyle/>
        <a:p>
          <a:endParaRPr lang="en-US"/>
        </a:p>
      </dgm:t>
    </dgm:pt>
    <dgm:pt modelId="{C7CA9F66-BF18-490C-8B23-73FFA8AB2DDC}" type="sibTrans" cxnId="{F0C7AFFB-68DA-4133-A0DC-805F6BD8664D}">
      <dgm:prSet/>
      <dgm:spPr/>
      <dgm:t>
        <a:bodyPr/>
        <a:lstStyle/>
        <a:p>
          <a:endParaRPr lang="en-US"/>
        </a:p>
      </dgm:t>
    </dgm:pt>
    <dgm:pt modelId="{E2111CE2-A7B6-45C4-89DF-27AA85D06C8E}">
      <dgm:prSe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pPr algn="l"/>
          <a:r>
            <a:rPr lang="en-US" dirty="0" smtClean="0"/>
            <a:t> Learning-curve      effects</a:t>
          </a:r>
        </a:p>
      </dgm:t>
    </dgm:pt>
    <dgm:pt modelId="{366BA8A0-C8F3-497F-9580-C755D53FF7DC}" type="parTrans" cxnId="{ED9895F5-5F10-4206-828F-2780C59A18F5}">
      <dgm:prSet/>
      <dgm:spPr/>
      <dgm:t>
        <a:bodyPr/>
        <a:lstStyle/>
        <a:p>
          <a:endParaRPr lang="en-US"/>
        </a:p>
      </dgm:t>
    </dgm:pt>
    <dgm:pt modelId="{79BD886E-232F-4E5D-B743-D5D870A5AE58}" type="sibTrans" cxnId="{ED9895F5-5F10-4206-828F-2780C59A18F5}">
      <dgm:prSet/>
      <dgm:spPr/>
      <dgm:t>
        <a:bodyPr/>
        <a:lstStyle/>
        <a:p>
          <a:endParaRPr lang="en-US"/>
        </a:p>
      </dgm:t>
    </dgm:pt>
    <dgm:pt modelId="{7B845222-5409-437A-A5EC-FDCC628A70BD}">
      <dgm:prSe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pPr algn="l"/>
          <a:r>
            <a:rPr lang="en-US" dirty="0" smtClean="0"/>
            <a:t> Experience-curve effects </a:t>
          </a:r>
          <a:endParaRPr lang="en-US" dirty="0"/>
        </a:p>
      </dgm:t>
    </dgm:pt>
    <dgm:pt modelId="{50EA38EB-4B5D-4758-9634-47DEE5CF61D5}" type="parTrans" cxnId="{7F1B8C64-7C2E-4536-A2A9-54661B06D483}">
      <dgm:prSet/>
      <dgm:spPr/>
      <dgm:t>
        <a:bodyPr/>
        <a:lstStyle/>
        <a:p>
          <a:endParaRPr lang="en-US"/>
        </a:p>
      </dgm:t>
    </dgm:pt>
    <dgm:pt modelId="{3A67657B-3395-4A1B-9F25-31ADC316DECF}" type="sibTrans" cxnId="{7F1B8C64-7C2E-4536-A2A9-54661B06D483}">
      <dgm:prSet/>
      <dgm:spPr/>
      <dgm:t>
        <a:bodyPr/>
        <a:lstStyle/>
        <a:p>
          <a:endParaRPr lang="en-US"/>
        </a:p>
      </dgm:t>
    </dgm:pt>
    <dgm:pt modelId="{D5655416-E1CF-4A3D-B4D4-B426BB192AC4}" type="pres">
      <dgm:prSet presAssocID="{B2236BC7-E2EB-4081-9B5E-B9FF3FE7A6FB}" presName="Name0" presStyleCnt="0">
        <dgm:presLayoutVars>
          <dgm:dir/>
          <dgm:animLvl val="lvl"/>
          <dgm:resizeHandles val="exact"/>
        </dgm:presLayoutVars>
      </dgm:prSet>
      <dgm:spPr/>
      <dgm:t>
        <a:bodyPr/>
        <a:lstStyle/>
        <a:p>
          <a:endParaRPr lang="en-US"/>
        </a:p>
      </dgm:t>
    </dgm:pt>
    <dgm:pt modelId="{D58056B0-88A1-4281-9DA0-5E5C7B6532D5}" type="pres">
      <dgm:prSet presAssocID="{E4734DCC-03BB-4AD6-9E38-B81F1C00976A}" presName="composite" presStyleCnt="0"/>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US"/>
        </a:p>
      </dgm:t>
    </dgm:pt>
    <dgm:pt modelId="{61236B97-0874-456A-8DB9-A68AF5E847EC}" type="pres">
      <dgm:prSet presAssocID="{E4734DCC-03BB-4AD6-9E38-B81F1C00976A}" presName="parTx" presStyleLbl="alignNode1" presStyleIdx="0" presStyleCnt="2">
        <dgm:presLayoutVars>
          <dgm:chMax val="0"/>
          <dgm:chPref val="0"/>
          <dgm:bulletEnabled val="1"/>
        </dgm:presLayoutVars>
      </dgm:prSet>
      <dgm:spPr/>
      <dgm:t>
        <a:bodyPr/>
        <a:lstStyle/>
        <a:p>
          <a:endParaRPr lang="en-US"/>
        </a:p>
      </dgm:t>
    </dgm:pt>
    <dgm:pt modelId="{9AEF848D-35C9-44BB-9B75-C0EA08601BFE}" type="pres">
      <dgm:prSet presAssocID="{E4734DCC-03BB-4AD6-9E38-B81F1C00976A}" presName="desTx" presStyleLbl="alignAccFollowNode1" presStyleIdx="0" presStyleCnt="2">
        <dgm:presLayoutVars>
          <dgm:bulletEnabled val="1"/>
        </dgm:presLayoutVars>
      </dgm:prSet>
      <dgm:spPr/>
      <dgm:t>
        <a:bodyPr/>
        <a:lstStyle/>
        <a:p>
          <a:endParaRPr lang="en-US"/>
        </a:p>
      </dgm:t>
    </dgm:pt>
    <dgm:pt modelId="{417D4843-1E31-4D35-8F45-AF6ADF43BC5B}" type="pres">
      <dgm:prSet presAssocID="{94BF8190-C0C4-48C8-B0F7-C0293AF2723B}" presName="space" presStyleCnt="0"/>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US"/>
        </a:p>
      </dgm:t>
    </dgm:pt>
    <dgm:pt modelId="{19AF30EA-108A-4C12-A12F-335701A952F7}" type="pres">
      <dgm:prSet presAssocID="{1D212C64-0633-4A03-9C00-B97759B7C0DF}" presName="composite" presStyleCnt="0"/>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US"/>
        </a:p>
      </dgm:t>
    </dgm:pt>
    <dgm:pt modelId="{2792F372-4665-4F54-B7DE-66C8D40A174D}" type="pres">
      <dgm:prSet presAssocID="{1D212C64-0633-4A03-9C00-B97759B7C0DF}" presName="parTx" presStyleLbl="alignNode1" presStyleIdx="1" presStyleCnt="2">
        <dgm:presLayoutVars>
          <dgm:chMax val="0"/>
          <dgm:chPref val="0"/>
          <dgm:bulletEnabled val="1"/>
        </dgm:presLayoutVars>
      </dgm:prSet>
      <dgm:spPr/>
      <dgm:t>
        <a:bodyPr/>
        <a:lstStyle/>
        <a:p>
          <a:endParaRPr lang="en-US"/>
        </a:p>
      </dgm:t>
    </dgm:pt>
    <dgm:pt modelId="{4AE109AF-8AF3-402A-8587-F473CA5305AA}" type="pres">
      <dgm:prSet presAssocID="{1D212C64-0633-4A03-9C00-B97759B7C0DF}" presName="desTx" presStyleLbl="alignAccFollowNode1" presStyleIdx="1" presStyleCnt="2">
        <dgm:presLayoutVars>
          <dgm:bulletEnabled val="1"/>
        </dgm:presLayoutVars>
      </dgm:prSet>
      <dgm:spPr/>
      <dgm:t>
        <a:bodyPr/>
        <a:lstStyle/>
        <a:p>
          <a:endParaRPr lang="en-US"/>
        </a:p>
      </dgm:t>
    </dgm:pt>
  </dgm:ptLst>
  <dgm:cxnLst>
    <dgm:cxn modelId="{F0C7AFFB-68DA-4133-A0DC-805F6BD8664D}" srcId="{1D212C64-0633-4A03-9C00-B97759B7C0DF}" destId="{319BFE04-D24B-4296-8811-6CBD2C9F8C77}" srcOrd="1" destOrd="0" parTransId="{DDAF2E25-E468-4064-940A-5A20C0DE2371}" sibTransId="{C7CA9F66-BF18-490C-8B23-73FFA8AB2DDC}"/>
    <dgm:cxn modelId="{C13DD345-BB9B-4E23-807F-0E8035AA2685}" type="presOf" srcId="{7B845222-5409-437A-A5EC-FDCC628A70BD}" destId="{4AE109AF-8AF3-402A-8587-F473CA5305AA}" srcOrd="0" destOrd="3" presId="urn:microsoft.com/office/officeart/2005/8/layout/hList1"/>
    <dgm:cxn modelId="{3F39E7FA-A896-4853-9AB7-B3E3AF580475}" srcId="{B2236BC7-E2EB-4081-9B5E-B9FF3FE7A6FB}" destId="{1D212C64-0633-4A03-9C00-B97759B7C0DF}" srcOrd="1" destOrd="0" parTransId="{F5607D9C-AD97-41DE-9A15-B4471EC5A821}" sibTransId="{4F17CDDB-CA2B-4250-9B6C-D3BACDBADDE9}"/>
    <dgm:cxn modelId="{889B6F90-07CF-43BC-A6C4-5B34CDF34E26}" srcId="{E4734DCC-03BB-4AD6-9E38-B81F1C00976A}" destId="{C2447ECE-18E4-4A7A-8E1E-C7BB9A8ADB80}" srcOrd="0" destOrd="0" parTransId="{D0CAFF29-87BF-47A9-B5D6-E2AB74F564B9}" sibTransId="{FEC71B0C-FCE3-4DCE-AE3E-EE3413D6B91A}"/>
    <dgm:cxn modelId="{1C278828-BDAD-4261-872F-8D9E9ABC4871}" type="presOf" srcId="{E2111CE2-A7B6-45C4-89DF-27AA85D06C8E}" destId="{4AE109AF-8AF3-402A-8587-F473CA5305AA}" srcOrd="0" destOrd="2" presId="urn:microsoft.com/office/officeart/2005/8/layout/hList1"/>
    <dgm:cxn modelId="{E0D0D709-B04A-4892-8CA7-98A89AA0F190}" type="presOf" srcId="{E852242A-3719-4DF2-BC60-710555E02D08}" destId="{4AE109AF-8AF3-402A-8587-F473CA5305AA}" srcOrd="0" destOrd="0" presId="urn:microsoft.com/office/officeart/2005/8/layout/hList1"/>
    <dgm:cxn modelId="{7F1B8C64-7C2E-4536-A2A9-54661B06D483}" srcId="{1D212C64-0633-4A03-9C00-B97759B7C0DF}" destId="{7B845222-5409-437A-A5EC-FDCC628A70BD}" srcOrd="3" destOrd="0" parTransId="{50EA38EB-4B5D-4758-9634-47DEE5CF61D5}" sibTransId="{3A67657B-3395-4A1B-9F25-31ADC316DECF}"/>
    <dgm:cxn modelId="{53DE4C60-E127-4732-8C70-90AF9ADF36AE}" type="presOf" srcId="{E4734DCC-03BB-4AD6-9E38-B81F1C00976A}" destId="{61236B97-0874-456A-8DB9-A68AF5E847EC}" srcOrd="0" destOrd="0" presId="urn:microsoft.com/office/officeart/2005/8/layout/hList1"/>
    <dgm:cxn modelId="{74FCAE21-29FD-420C-B634-FEC5AC228F77}" type="presOf" srcId="{1D212C64-0633-4A03-9C00-B97759B7C0DF}" destId="{2792F372-4665-4F54-B7DE-66C8D40A174D}" srcOrd="0" destOrd="0" presId="urn:microsoft.com/office/officeart/2005/8/layout/hList1"/>
    <dgm:cxn modelId="{EE8CF354-B744-4374-AA6E-03C257F17299}" type="presOf" srcId="{B2236BC7-E2EB-4081-9B5E-B9FF3FE7A6FB}" destId="{D5655416-E1CF-4A3D-B4D4-B426BB192AC4}" srcOrd="0" destOrd="0" presId="urn:microsoft.com/office/officeart/2005/8/layout/hList1"/>
    <dgm:cxn modelId="{ED9895F5-5F10-4206-828F-2780C59A18F5}" srcId="{1D212C64-0633-4A03-9C00-B97759B7C0DF}" destId="{E2111CE2-A7B6-45C4-89DF-27AA85D06C8E}" srcOrd="2" destOrd="0" parTransId="{366BA8A0-C8F3-497F-9580-C755D53FF7DC}" sibTransId="{79BD886E-232F-4E5D-B743-D5D870A5AE58}"/>
    <dgm:cxn modelId="{43C934D4-0F3F-4997-9F6C-A9E61E236B35}" type="presOf" srcId="{319BFE04-D24B-4296-8811-6CBD2C9F8C77}" destId="{4AE109AF-8AF3-402A-8587-F473CA5305AA}" srcOrd="0" destOrd="1" presId="urn:microsoft.com/office/officeart/2005/8/layout/hList1"/>
    <dgm:cxn modelId="{3BC907B3-5324-4686-9B55-40B03D5C7661}" srcId="{B2236BC7-E2EB-4081-9B5E-B9FF3FE7A6FB}" destId="{E4734DCC-03BB-4AD6-9E38-B81F1C00976A}" srcOrd="0" destOrd="0" parTransId="{C14EBB80-73B9-49D4-BE59-F8957D08853E}" sibTransId="{94BF8190-C0C4-48C8-B0F7-C0293AF2723B}"/>
    <dgm:cxn modelId="{2C000EBC-C848-49E7-8BB9-EB925D6F3416}" type="presOf" srcId="{C2447ECE-18E4-4A7A-8E1E-C7BB9A8ADB80}" destId="{9AEF848D-35C9-44BB-9B75-C0EA08601BFE}" srcOrd="0" destOrd="0" presId="urn:microsoft.com/office/officeart/2005/8/layout/hList1"/>
    <dgm:cxn modelId="{9BF37971-34B9-4293-BDC1-DDE336BC9828}" srcId="{1D212C64-0633-4A03-9C00-B97759B7C0DF}" destId="{E852242A-3719-4DF2-BC60-710555E02D08}" srcOrd="0" destOrd="0" parTransId="{0EB97972-EF58-4677-9304-574112EA9F18}" sibTransId="{FB124DAC-CF58-4F6F-A70D-BCD7007469F3}"/>
    <dgm:cxn modelId="{D16B1E78-D8C0-46EF-AE6D-29B2CFA7959D}" type="presParOf" srcId="{D5655416-E1CF-4A3D-B4D4-B426BB192AC4}" destId="{D58056B0-88A1-4281-9DA0-5E5C7B6532D5}" srcOrd="0" destOrd="0" presId="urn:microsoft.com/office/officeart/2005/8/layout/hList1"/>
    <dgm:cxn modelId="{0D7997B8-7E7F-4BBF-8D93-F49CB6C63E7A}" type="presParOf" srcId="{D58056B0-88A1-4281-9DA0-5E5C7B6532D5}" destId="{61236B97-0874-456A-8DB9-A68AF5E847EC}" srcOrd="0" destOrd="0" presId="urn:microsoft.com/office/officeart/2005/8/layout/hList1"/>
    <dgm:cxn modelId="{49254E00-C443-42CB-B4DC-1107A6DBB9B0}" type="presParOf" srcId="{D58056B0-88A1-4281-9DA0-5E5C7B6532D5}" destId="{9AEF848D-35C9-44BB-9B75-C0EA08601BFE}" srcOrd="1" destOrd="0" presId="urn:microsoft.com/office/officeart/2005/8/layout/hList1"/>
    <dgm:cxn modelId="{0DC2EBB5-5FA3-4D54-B541-F39F4164CF1B}" type="presParOf" srcId="{D5655416-E1CF-4A3D-B4D4-B426BB192AC4}" destId="{417D4843-1E31-4D35-8F45-AF6ADF43BC5B}" srcOrd="1" destOrd="0" presId="urn:microsoft.com/office/officeart/2005/8/layout/hList1"/>
    <dgm:cxn modelId="{CF78E181-C83D-4E77-B9B4-574C1AC988BD}" type="presParOf" srcId="{D5655416-E1CF-4A3D-B4D4-B426BB192AC4}" destId="{19AF30EA-108A-4C12-A12F-335701A952F7}" srcOrd="2" destOrd="0" presId="urn:microsoft.com/office/officeart/2005/8/layout/hList1"/>
    <dgm:cxn modelId="{9EAC2F04-E692-41AB-87CA-B856C1028C99}" type="presParOf" srcId="{19AF30EA-108A-4C12-A12F-335701A952F7}" destId="{2792F372-4665-4F54-B7DE-66C8D40A174D}" srcOrd="0" destOrd="0" presId="urn:microsoft.com/office/officeart/2005/8/layout/hList1"/>
    <dgm:cxn modelId="{D2D76C01-CB75-47D3-89DB-6F7BF2756817}" type="presParOf" srcId="{19AF30EA-108A-4C12-A12F-335701A952F7}" destId="{4AE109AF-8AF3-402A-8587-F473CA5305A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375ACD-CDD4-4F4E-BDA9-9F4A27D314FE}">
      <dsp:nvSpPr>
        <dsp:cNvPr id="0" name=""/>
        <dsp:cNvSpPr/>
      </dsp:nvSpPr>
      <dsp:spPr>
        <a:xfrm>
          <a:off x="0" y="5880"/>
          <a:ext cx="8077200" cy="711360"/>
        </a:xfrm>
        <a:prstGeom prst="roundRect">
          <a:avLst/>
        </a:prstGeom>
        <a:gradFill rotWithShape="0">
          <a:gsLst>
            <a:gs pos="0">
              <a:schemeClr val="accent4">
                <a:hueOff val="0"/>
                <a:satOff val="0"/>
                <a:lumOff val="0"/>
                <a:alphaOff val="0"/>
                <a:tint val="75000"/>
                <a:shade val="85000"/>
                <a:satMod val="230000"/>
              </a:schemeClr>
            </a:gs>
            <a:gs pos="25000">
              <a:schemeClr val="accent4">
                <a:hueOff val="0"/>
                <a:satOff val="0"/>
                <a:lumOff val="0"/>
                <a:alphaOff val="0"/>
                <a:tint val="90000"/>
                <a:shade val="70000"/>
                <a:satMod val="220000"/>
              </a:schemeClr>
            </a:gs>
            <a:gs pos="50000">
              <a:schemeClr val="accent4">
                <a:hueOff val="0"/>
                <a:satOff val="0"/>
                <a:lumOff val="0"/>
                <a:alphaOff val="0"/>
                <a:tint val="90000"/>
                <a:shade val="58000"/>
                <a:satMod val="225000"/>
              </a:schemeClr>
            </a:gs>
            <a:gs pos="65000">
              <a:schemeClr val="accent4">
                <a:hueOff val="0"/>
                <a:satOff val="0"/>
                <a:lumOff val="0"/>
                <a:alphaOff val="0"/>
                <a:tint val="90000"/>
                <a:shade val="58000"/>
                <a:satMod val="225000"/>
              </a:schemeClr>
            </a:gs>
            <a:gs pos="80000">
              <a:schemeClr val="accent4">
                <a:hueOff val="0"/>
                <a:satOff val="0"/>
                <a:lumOff val="0"/>
                <a:alphaOff val="0"/>
                <a:tint val="90000"/>
                <a:shade val="69000"/>
                <a:satMod val="220000"/>
              </a:schemeClr>
            </a:gs>
            <a:gs pos="100000">
              <a:schemeClr val="accent4">
                <a:hueOff val="0"/>
                <a:satOff val="0"/>
                <a:lumOff val="0"/>
                <a:alphaOff val="0"/>
                <a:tint val="77000"/>
                <a:shade val="80000"/>
                <a:satMod val="230000"/>
              </a:schemeClr>
            </a:gs>
          </a:gsLst>
          <a:lin ang="5400000" scaled="1"/>
        </a:gra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latin typeface="+mn-lt"/>
              <a:cs typeface="Arial" pitchFamily="34" charset="0"/>
            </a:rPr>
            <a:t>DIFFERENTIATION</a:t>
          </a:r>
          <a:endParaRPr lang="en-US" sz="2800" kern="1200" dirty="0">
            <a:latin typeface="+mn-lt"/>
            <a:cs typeface="Arial" pitchFamily="34" charset="0"/>
          </a:endParaRPr>
        </a:p>
      </dsp:txBody>
      <dsp:txXfrm>
        <a:off x="34726" y="40606"/>
        <a:ext cx="8007748" cy="641908"/>
      </dsp:txXfrm>
    </dsp:sp>
    <dsp:sp modelId="{B575D8C5-ADA7-4901-B427-3DAB9E850D0F}">
      <dsp:nvSpPr>
        <dsp:cNvPr id="0" name=""/>
        <dsp:cNvSpPr/>
      </dsp:nvSpPr>
      <dsp:spPr>
        <a:xfrm>
          <a:off x="0" y="756464"/>
          <a:ext cx="8077200" cy="707940"/>
        </a:xfrm>
        <a:prstGeom prst="rect">
          <a:avLst/>
        </a:prstGeom>
        <a:no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z="-190500" prstMaterial="metal">
          <a:bevelT w="88900" h="88900"/>
        </a:sp3d>
      </dsp:spPr>
      <dsp:style>
        <a:lnRef idx="0">
          <a:scrgbClr r="0" g="0" b="0"/>
        </a:lnRef>
        <a:fillRef idx="0">
          <a:scrgbClr r="0" g="0" b="0"/>
        </a:fillRef>
        <a:effectRef idx="0">
          <a:scrgbClr r="0" g="0" b="0"/>
        </a:effectRef>
        <a:fontRef idx="minor"/>
      </dsp:style>
      <dsp:txBody>
        <a:bodyPr spcFirstLastPara="0" vert="horz" wrap="square" lIns="256451"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latin typeface="+mn-lt"/>
              <a:cs typeface="Arial" panose="020B0604020202020204" pitchFamily="34" charset="0"/>
            </a:rPr>
            <a:t>Create higher value by delivering products/services with unique features </a:t>
          </a:r>
          <a:endParaRPr lang="en-US" sz="2400" kern="1200" dirty="0">
            <a:latin typeface="+mn-lt"/>
            <a:cs typeface="Arial" pitchFamily="34" charset="0"/>
          </a:endParaRPr>
        </a:p>
      </dsp:txBody>
      <dsp:txXfrm>
        <a:off x="0" y="756464"/>
        <a:ext cx="8077200" cy="707940"/>
      </dsp:txXfrm>
    </dsp:sp>
    <dsp:sp modelId="{B74342E2-7436-4773-B14D-F7AEDDF6F142}">
      <dsp:nvSpPr>
        <dsp:cNvPr id="0" name=""/>
        <dsp:cNvSpPr/>
      </dsp:nvSpPr>
      <dsp:spPr>
        <a:xfrm>
          <a:off x="0" y="1385783"/>
          <a:ext cx="8077200" cy="711360"/>
        </a:xfrm>
        <a:prstGeom prst="roundRect">
          <a:avLst/>
        </a:prstGeom>
        <a:gradFill rotWithShape="0">
          <a:gsLst>
            <a:gs pos="0">
              <a:schemeClr val="accent4">
                <a:hueOff val="419958"/>
                <a:satOff val="-11217"/>
                <a:lumOff val="-2647"/>
                <a:alphaOff val="0"/>
                <a:tint val="75000"/>
                <a:shade val="85000"/>
                <a:satMod val="230000"/>
              </a:schemeClr>
            </a:gs>
            <a:gs pos="25000">
              <a:schemeClr val="accent4">
                <a:hueOff val="419958"/>
                <a:satOff val="-11217"/>
                <a:lumOff val="-2647"/>
                <a:alphaOff val="0"/>
                <a:tint val="90000"/>
                <a:shade val="70000"/>
                <a:satMod val="220000"/>
              </a:schemeClr>
            </a:gs>
            <a:gs pos="50000">
              <a:schemeClr val="accent4">
                <a:hueOff val="419958"/>
                <a:satOff val="-11217"/>
                <a:lumOff val="-2647"/>
                <a:alphaOff val="0"/>
                <a:tint val="90000"/>
                <a:shade val="58000"/>
                <a:satMod val="225000"/>
              </a:schemeClr>
            </a:gs>
            <a:gs pos="65000">
              <a:schemeClr val="accent4">
                <a:hueOff val="419958"/>
                <a:satOff val="-11217"/>
                <a:lumOff val="-2647"/>
                <a:alphaOff val="0"/>
                <a:tint val="90000"/>
                <a:shade val="58000"/>
                <a:satMod val="225000"/>
              </a:schemeClr>
            </a:gs>
            <a:gs pos="80000">
              <a:schemeClr val="accent4">
                <a:hueOff val="419958"/>
                <a:satOff val="-11217"/>
                <a:lumOff val="-2647"/>
                <a:alphaOff val="0"/>
                <a:tint val="90000"/>
                <a:shade val="69000"/>
                <a:satMod val="220000"/>
              </a:schemeClr>
            </a:gs>
            <a:gs pos="100000">
              <a:schemeClr val="accent4">
                <a:hueOff val="419958"/>
                <a:satOff val="-11217"/>
                <a:lumOff val="-2647"/>
                <a:alphaOff val="0"/>
                <a:tint val="77000"/>
                <a:shade val="80000"/>
                <a:satMod val="230000"/>
              </a:schemeClr>
            </a:gs>
          </a:gsLst>
          <a:lin ang="5400000" scaled="1"/>
        </a:gra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latin typeface="+mn-lt"/>
              <a:cs typeface="Arial" pitchFamily="34" charset="0"/>
            </a:rPr>
            <a:t>COST LEADERSHIP</a:t>
          </a:r>
          <a:endParaRPr lang="en-US" sz="2800" kern="1200" dirty="0">
            <a:latin typeface="+mn-lt"/>
            <a:cs typeface="Arial" pitchFamily="34" charset="0"/>
          </a:endParaRPr>
        </a:p>
      </dsp:txBody>
      <dsp:txXfrm>
        <a:off x="34726" y="1420509"/>
        <a:ext cx="8007748" cy="641908"/>
      </dsp:txXfrm>
    </dsp:sp>
    <dsp:sp modelId="{F72FFCDD-EFF5-4E7B-A032-1E55E8446615}">
      <dsp:nvSpPr>
        <dsp:cNvPr id="0" name=""/>
        <dsp:cNvSpPr/>
      </dsp:nvSpPr>
      <dsp:spPr>
        <a:xfrm>
          <a:off x="0" y="2136540"/>
          <a:ext cx="8077200" cy="707940"/>
        </a:xfrm>
        <a:prstGeom prst="rect">
          <a:avLst/>
        </a:prstGeom>
        <a:no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z="-190500" prstMaterial="metal">
          <a:bevelT w="88900" h="88900"/>
        </a:sp3d>
      </dsp:spPr>
      <dsp:style>
        <a:lnRef idx="0">
          <a:scrgbClr r="0" g="0" b="0"/>
        </a:lnRef>
        <a:fillRef idx="0">
          <a:scrgbClr r="0" g="0" b="0"/>
        </a:fillRef>
        <a:effectRef idx="0">
          <a:scrgbClr r="0" g="0" b="0"/>
        </a:effectRef>
        <a:fontRef idx="minor"/>
      </dsp:style>
      <dsp:txBody>
        <a:bodyPr spcFirstLastPara="0" vert="horz" wrap="square" lIns="256451"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latin typeface="+mn-lt"/>
              <a:cs typeface="Arial" panose="020B0604020202020204" pitchFamily="34" charset="0"/>
            </a:rPr>
            <a:t>Create similar value by delivering products/services at a lower cost and lower prices than competitors</a:t>
          </a:r>
          <a:endParaRPr lang="en-US" sz="2400" kern="1200" dirty="0">
            <a:latin typeface="+mn-lt"/>
            <a:cs typeface="Arial" pitchFamily="34" charset="0"/>
          </a:endParaRPr>
        </a:p>
      </dsp:txBody>
      <dsp:txXfrm>
        <a:off x="0" y="2136540"/>
        <a:ext cx="8077200" cy="707940"/>
      </dsp:txXfrm>
    </dsp:sp>
    <dsp:sp modelId="{DEA8DFA4-D8A8-4C1F-9725-B6ACBF411713}">
      <dsp:nvSpPr>
        <dsp:cNvPr id="0" name=""/>
        <dsp:cNvSpPr/>
      </dsp:nvSpPr>
      <dsp:spPr>
        <a:xfrm>
          <a:off x="0" y="2844479"/>
          <a:ext cx="8077200" cy="711360"/>
        </a:xfrm>
        <a:prstGeom prst="roundRect">
          <a:avLst/>
        </a:prstGeom>
        <a:gradFill rotWithShape="0">
          <a:gsLst>
            <a:gs pos="0">
              <a:schemeClr val="accent4">
                <a:hueOff val="839916"/>
                <a:satOff val="-22434"/>
                <a:lumOff val="-5294"/>
                <a:alphaOff val="0"/>
                <a:tint val="75000"/>
                <a:shade val="85000"/>
                <a:satMod val="230000"/>
              </a:schemeClr>
            </a:gs>
            <a:gs pos="25000">
              <a:schemeClr val="accent4">
                <a:hueOff val="839916"/>
                <a:satOff val="-22434"/>
                <a:lumOff val="-5294"/>
                <a:alphaOff val="0"/>
                <a:tint val="90000"/>
                <a:shade val="70000"/>
                <a:satMod val="220000"/>
              </a:schemeClr>
            </a:gs>
            <a:gs pos="50000">
              <a:schemeClr val="accent4">
                <a:hueOff val="839916"/>
                <a:satOff val="-22434"/>
                <a:lumOff val="-5294"/>
                <a:alphaOff val="0"/>
                <a:tint val="90000"/>
                <a:shade val="58000"/>
                <a:satMod val="225000"/>
              </a:schemeClr>
            </a:gs>
            <a:gs pos="65000">
              <a:schemeClr val="accent4">
                <a:hueOff val="839916"/>
                <a:satOff val="-22434"/>
                <a:lumOff val="-5294"/>
                <a:alphaOff val="0"/>
                <a:tint val="90000"/>
                <a:shade val="58000"/>
                <a:satMod val="225000"/>
              </a:schemeClr>
            </a:gs>
            <a:gs pos="80000">
              <a:schemeClr val="accent4">
                <a:hueOff val="839916"/>
                <a:satOff val="-22434"/>
                <a:lumOff val="-5294"/>
                <a:alphaOff val="0"/>
                <a:tint val="90000"/>
                <a:shade val="69000"/>
                <a:satMod val="220000"/>
              </a:schemeClr>
            </a:gs>
            <a:gs pos="100000">
              <a:schemeClr val="accent4">
                <a:hueOff val="839916"/>
                <a:satOff val="-22434"/>
                <a:lumOff val="-5294"/>
                <a:alphaOff val="0"/>
                <a:tint val="77000"/>
                <a:shade val="80000"/>
                <a:satMod val="230000"/>
              </a:schemeClr>
            </a:gs>
          </a:gsLst>
          <a:lin ang="5400000" scaled="1"/>
        </a:gra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latin typeface="+mn-lt"/>
              <a:cs typeface="Arial" pitchFamily="34" charset="0"/>
            </a:rPr>
            <a:t>INTEGRATION</a:t>
          </a:r>
          <a:endParaRPr lang="en-US" sz="2800" kern="1200" dirty="0">
            <a:latin typeface="+mn-lt"/>
            <a:cs typeface="Arial" pitchFamily="34" charset="0"/>
          </a:endParaRPr>
        </a:p>
      </dsp:txBody>
      <dsp:txXfrm>
        <a:off x="34726" y="2879205"/>
        <a:ext cx="8007748" cy="641908"/>
      </dsp:txXfrm>
    </dsp:sp>
    <dsp:sp modelId="{E6715E34-8536-4A1A-91C1-D5B5EAEBB37B}">
      <dsp:nvSpPr>
        <dsp:cNvPr id="0" name=""/>
        <dsp:cNvSpPr/>
      </dsp:nvSpPr>
      <dsp:spPr>
        <a:xfrm>
          <a:off x="0" y="3555840"/>
          <a:ext cx="8077200" cy="629280"/>
        </a:xfrm>
        <a:prstGeom prst="rect">
          <a:avLst/>
        </a:prstGeom>
        <a:no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z="-190500" prstMaterial="metal">
          <a:bevelT w="88900" h="88900"/>
        </a:sp3d>
      </dsp:spPr>
      <dsp:style>
        <a:lnRef idx="0">
          <a:scrgbClr r="0" g="0" b="0"/>
        </a:lnRef>
        <a:fillRef idx="0">
          <a:scrgbClr r="0" g="0" b="0"/>
        </a:fillRef>
        <a:effectRef idx="0">
          <a:scrgbClr r="0" g="0" b="0"/>
        </a:effectRef>
        <a:fontRef idx="minor"/>
      </dsp:style>
      <dsp:txBody>
        <a:bodyPr spcFirstLastPara="0" vert="horz" wrap="square" lIns="256451"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latin typeface="+mn-lt"/>
              <a:cs typeface="Arial" panose="020B0604020202020204" pitchFamily="34" charset="0"/>
            </a:rPr>
            <a:t>Combination of differentiation and cost-leadership strategies</a:t>
          </a:r>
          <a:endParaRPr lang="en-US" sz="2400" kern="1200" dirty="0">
            <a:latin typeface="+mn-lt"/>
            <a:cs typeface="Arial" pitchFamily="34" charset="0"/>
          </a:endParaRPr>
        </a:p>
      </dsp:txBody>
      <dsp:txXfrm>
        <a:off x="0" y="3555840"/>
        <a:ext cx="8077200" cy="6292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60FD0F4-7BF9-4157-A963-77469053F89A}" type="datetimeFigureOut">
              <a:rPr lang="en-US" smtClean="0"/>
              <a:pPr/>
              <a:t>10/1/2014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1604462-9E32-4573-B3DE-B02ED0601481}" type="slidenum">
              <a:rPr lang="en-US" smtClean="0"/>
              <a:pPr/>
              <a:t>‹#›</a:t>
            </a:fld>
            <a:endParaRPr lang="en-US"/>
          </a:p>
        </p:txBody>
      </p:sp>
    </p:spTree>
    <p:extLst>
      <p:ext uri="{BB962C8B-B14F-4D97-AF65-F5344CB8AC3E}">
        <p14:creationId xmlns:p14="http://schemas.microsoft.com/office/powerpoint/2010/main" val="37925538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7525F3-CFD6-4BBA-A626-60F71C23CDBF}" type="datetimeFigureOut">
              <a:rPr lang="en-US" smtClean="0"/>
              <a:pPr/>
              <a:t>10/1/2014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EE02E5-0AB3-456D-87DB-05645708439C}" type="slidenum">
              <a:rPr lang="en-US" smtClean="0"/>
              <a:pPr/>
              <a:t>‹#›</a:t>
            </a:fld>
            <a:endParaRPr lang="en-US"/>
          </a:p>
        </p:txBody>
      </p:sp>
    </p:spTree>
    <p:extLst>
      <p:ext uri="{BB962C8B-B14F-4D97-AF65-F5344CB8AC3E}">
        <p14:creationId xmlns:p14="http://schemas.microsoft.com/office/powerpoint/2010/main" val="2958250406"/>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432"/>
      </a:spcBef>
      <a:buFont typeface="Arial" pitchFamily="34" charset="0"/>
      <a:buNone/>
      <a:defRPr sz="1200" kern="1200">
        <a:solidFill>
          <a:schemeClr val="tx1"/>
        </a:solidFill>
        <a:latin typeface="Arial" pitchFamily="34" charset="0"/>
        <a:ea typeface="+mn-ea"/>
        <a:cs typeface="Arial" pitchFamily="34" charset="0"/>
      </a:defRPr>
    </a:lvl1pPr>
    <a:lvl2pPr marL="457200" algn="l" defTabSz="914400" rtl="0" eaLnBrk="1" latinLnBrk="0" hangingPunct="1">
      <a:spcBef>
        <a:spcPts val="432"/>
      </a:spcBef>
      <a:buFontTx/>
      <a:buNone/>
      <a:defRPr sz="1200" kern="1200">
        <a:solidFill>
          <a:schemeClr val="tx1"/>
        </a:solidFill>
        <a:latin typeface="Arial" pitchFamily="34" charset="0"/>
        <a:ea typeface="+mn-ea"/>
        <a:cs typeface="Arial" pitchFamily="34" charset="0"/>
      </a:defRPr>
    </a:lvl2pPr>
    <a:lvl3pPr marL="914400" algn="l" defTabSz="914400" rtl="0" eaLnBrk="1" latinLnBrk="0" hangingPunct="1">
      <a:spcBef>
        <a:spcPts val="432"/>
      </a:spcBef>
      <a:buFontTx/>
      <a:buNone/>
      <a:defRPr sz="1200" kern="1200">
        <a:solidFill>
          <a:schemeClr val="tx1"/>
        </a:solidFill>
        <a:latin typeface="Arial" pitchFamily="34" charset="0"/>
        <a:ea typeface="+mn-ea"/>
        <a:cs typeface="Arial" pitchFamily="34" charset="0"/>
      </a:defRPr>
    </a:lvl3pPr>
    <a:lvl4pPr marL="1371600" algn="l" defTabSz="914400" rtl="0" eaLnBrk="1" latinLnBrk="0" hangingPunct="1">
      <a:spcBef>
        <a:spcPts val="432"/>
      </a:spcBef>
      <a:buFontTx/>
      <a:buNone/>
      <a:defRPr sz="1200" kern="1200">
        <a:solidFill>
          <a:schemeClr val="tx1"/>
        </a:solidFill>
        <a:latin typeface="Arial" pitchFamily="34" charset="0"/>
        <a:ea typeface="+mn-ea"/>
        <a:cs typeface="Arial" pitchFamily="34" charset="0"/>
      </a:defRPr>
    </a:lvl4pPr>
    <a:lvl5pPr marL="1828800" algn="l" defTabSz="914400" rtl="0" eaLnBrk="1" latinLnBrk="0" hangingPunct="1">
      <a:spcBef>
        <a:spcPts val="432"/>
      </a:spcBef>
      <a:buFontTx/>
      <a:buNone/>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mhhe.com/ftrStrategy2e.co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432"/>
              </a:spcBef>
              <a:spcAft>
                <a:spcPts val="0"/>
              </a:spcAft>
              <a:buClrTx/>
              <a:buSzTx/>
              <a:buFont typeface="Arial" pitchFamily="34" charset="0"/>
              <a:buNone/>
              <a:tabLst/>
              <a:defRPr/>
            </a:pPr>
            <a:r>
              <a:rPr lang="en-US" sz="1200" b="0" i="0" kern="1200" dirty="0" smtClean="0">
                <a:solidFill>
                  <a:schemeClr val="tx1"/>
                </a:solidFill>
                <a:latin typeface="Arial" pitchFamily="34" charset="0"/>
                <a:ea typeface="+mn-ea"/>
                <a:cs typeface="Arial" pitchFamily="34" charset="0"/>
              </a:rPr>
              <a:t>Be sure to see experienced and newer versions of the Instructor’s Manual at </a:t>
            </a:r>
            <a:r>
              <a:rPr lang="en-US" b="1" dirty="0" smtClean="0">
                <a:latin typeface="Arial" pitchFamily="34" charset="0"/>
                <a:cs typeface="Arial" pitchFamily="34" charset="0"/>
                <a:hlinkClick r:id="rId3"/>
              </a:rPr>
              <a:t>http://www.mhhe.com/ftrStrategy2e.com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2EE02E5-0AB3-456D-87DB-05645708439C}" type="slidenum">
              <a:rPr lang="en-US" smtClean="0"/>
              <a:pPr/>
              <a:t>1</a:t>
            </a:fld>
            <a:endParaRPr lang="en-US" dirty="0"/>
          </a:p>
        </p:txBody>
      </p:sp>
    </p:spTree>
    <p:extLst>
      <p:ext uri="{BB962C8B-B14F-4D97-AF65-F5344CB8AC3E}">
        <p14:creationId xmlns:p14="http://schemas.microsoft.com/office/powerpoint/2010/main" val="341346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Instructors:</a:t>
            </a:r>
          </a:p>
          <a:p>
            <a:endParaRPr lang="en-US" dirty="0" smtClean="0"/>
          </a:p>
          <a:p>
            <a:pPr marL="0" marR="0" indent="0" algn="l" defTabSz="914400" rtl="0" eaLnBrk="1" fontAlgn="auto" latinLnBrk="0" hangingPunct="1">
              <a:lnSpc>
                <a:spcPct val="100000"/>
              </a:lnSpc>
              <a:spcBef>
                <a:spcPts val="432"/>
              </a:spcBef>
              <a:spcAft>
                <a:spcPts val="0"/>
              </a:spcAft>
              <a:buClrTx/>
              <a:buSzTx/>
              <a:buFont typeface="Arial" pitchFamily="34" charset="0"/>
              <a:buNone/>
              <a:tabLst/>
              <a:defRPr/>
            </a:pPr>
            <a:r>
              <a:rPr lang="en-US" baseline="0" dirty="0" smtClean="0"/>
              <a:t>The digital companion to this book </a:t>
            </a:r>
            <a:r>
              <a:rPr lang="en-US" b="1" baseline="0" dirty="0" smtClean="0"/>
              <a:t>McGraw-Hill Connect</a:t>
            </a:r>
            <a:r>
              <a:rPr lang="en-US" baseline="0" dirty="0" smtClean="0"/>
              <a:t> has a brief case exercise on this section of the textbook. It builds student confidence on value drivers for differentiation based business level strategies (LO 6-2). </a:t>
            </a:r>
          </a:p>
          <a:p>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12</a:t>
            </a:fld>
            <a:endParaRPr lang="en-US"/>
          </a:p>
        </p:txBody>
      </p:sp>
    </p:spTree>
    <p:extLst>
      <p:ext uri="{BB962C8B-B14F-4D97-AF65-F5344CB8AC3E}">
        <p14:creationId xmlns:p14="http://schemas.microsoft.com/office/powerpoint/2010/main" val="1056077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US" sz="1100" dirty="0" smtClean="0">
                <a:latin typeface="Arial" panose="020B0604020202020204" pitchFamily="34" charset="0"/>
                <a:cs typeface="Arial" pitchFamily="34" charset="0"/>
              </a:rPr>
              <a:t>Instructors:</a:t>
            </a:r>
            <a:r>
              <a:rPr lang="en-US" sz="1100" baseline="0" dirty="0" smtClean="0">
                <a:latin typeface="Arial" panose="020B0604020202020204" pitchFamily="34" charset="0"/>
                <a:cs typeface="Arial" pitchFamily="34" charset="0"/>
              </a:rPr>
              <a:t> </a:t>
            </a:r>
            <a:endParaRPr lang="en-US" sz="1100" kern="1200" dirty="0" smtClean="0">
              <a:solidFill>
                <a:schemeClr val="tx1"/>
              </a:solidFill>
              <a:effectLst/>
              <a:latin typeface="Arial" panose="020B0604020202020204" pitchFamily="34" charset="0"/>
              <a:cs typeface="Arial" panose="020B0604020202020204" pitchFamily="34" charset="0"/>
            </a:endParaRPr>
          </a:p>
          <a:p>
            <a:pPr>
              <a:spcBef>
                <a:spcPts val="0"/>
              </a:spcBef>
            </a:pPr>
            <a:endParaRPr lang="en-US" sz="1100" b="1" dirty="0" smtClean="0">
              <a:latin typeface="Arial" panose="020B0604020202020204" pitchFamily="34" charset="0"/>
              <a:cs typeface="Arial" panose="020B0604020202020204" pitchFamily="34" charset="0"/>
            </a:endParaRPr>
          </a:p>
          <a:p>
            <a:pPr>
              <a:spcBef>
                <a:spcPts val="0"/>
              </a:spcBef>
            </a:pPr>
            <a:r>
              <a:rPr lang="en-US" sz="1100" b="1" dirty="0" smtClean="0">
                <a:latin typeface="Arial" panose="020B0604020202020204" pitchFamily="34" charset="0"/>
                <a:cs typeface="Arial" panose="020B0604020202020204" pitchFamily="34" charset="0"/>
              </a:rPr>
              <a:t>WHOLE FOODS: TIMELINE- </a:t>
            </a:r>
          </a:p>
          <a:p>
            <a:pPr>
              <a:spcBef>
                <a:spcPts val="0"/>
              </a:spcBef>
            </a:pPr>
            <a:r>
              <a:rPr lang="en-US" sz="1100" dirty="0" smtClean="0">
                <a:latin typeface="Arial" panose="020B0604020202020204" pitchFamily="34" charset="0"/>
                <a:cs typeface="Arial" pitchFamily="34" charset="0"/>
              </a:rPr>
              <a:t>● 1980- Four young entrepreneurs opened a small natural-foods store in Austin, Texas.</a:t>
            </a:r>
          </a:p>
          <a:p>
            <a:pPr>
              <a:spcBef>
                <a:spcPts val="0"/>
              </a:spcBef>
            </a:pPr>
            <a:r>
              <a:rPr lang="en-US" sz="1100" dirty="0" smtClean="0">
                <a:latin typeface="Arial" panose="020B0604020202020204" pitchFamily="34" charset="0"/>
                <a:cs typeface="Arial" pitchFamily="34" charset="0"/>
              </a:rPr>
              <a:t>● Today it is an international supermarket chain with stores in the U.S., Canada, and the United Kingdom. With the acquisition of competitor, Wild Oats, Whole Foods now has 350 stores, employs more than 72,000 people, and earned $12 billion in revenue in 2012. </a:t>
            </a:r>
          </a:p>
          <a:p>
            <a:pPr>
              <a:spcBef>
                <a:spcPts val="0"/>
              </a:spcBef>
            </a:pPr>
            <a:endParaRPr lang="en-US" sz="1100" dirty="0" smtClean="0">
              <a:latin typeface="Arial" panose="020B0604020202020204" pitchFamily="34" charset="0"/>
              <a:cs typeface="Arial" pitchFamily="34" charset="0"/>
            </a:endParaRPr>
          </a:p>
          <a:p>
            <a:pPr>
              <a:spcBef>
                <a:spcPts val="0"/>
              </a:spcBef>
            </a:pPr>
            <a:r>
              <a:rPr lang="en-US" sz="1100" dirty="0" smtClean="0">
                <a:latin typeface="Arial" panose="020B0604020202020204" pitchFamily="34" charset="0"/>
                <a:cs typeface="Arial" pitchFamily="34" charset="0"/>
              </a:rPr>
              <a:t>The IM notes there is a </a:t>
            </a:r>
            <a:r>
              <a:rPr lang="en-US" sz="1100" dirty="0" err="1" smtClean="0">
                <a:latin typeface="Arial" panose="020B0604020202020204" pitchFamily="34" charset="0"/>
                <a:cs typeface="Arial" pitchFamily="34" charset="0"/>
              </a:rPr>
              <a:t>a</a:t>
            </a:r>
            <a:r>
              <a:rPr lang="en-US" sz="1100" dirty="0" smtClean="0">
                <a:latin typeface="Arial" panose="020B0604020202020204" pitchFamily="34" charset="0"/>
                <a:cs typeface="Arial" pitchFamily="34" charset="0"/>
              </a:rPr>
              <a:t> WSJ video from Feb. 2013</a:t>
            </a:r>
            <a:r>
              <a:rPr lang="en-US" sz="1100" baseline="0" dirty="0" smtClean="0">
                <a:latin typeface="Arial" panose="020B0604020202020204" pitchFamily="34" charset="0"/>
                <a:cs typeface="Arial" pitchFamily="34" charset="0"/>
              </a:rPr>
              <a:t> </a:t>
            </a:r>
            <a:r>
              <a:rPr lang="en-US" sz="1100" dirty="0" smtClean="0">
                <a:latin typeface="Arial" panose="020B0604020202020204" pitchFamily="34" charset="0"/>
                <a:cs typeface="Arial" pitchFamily="34" charset="0"/>
              </a:rPr>
              <a:t>about Whole Foods broadening their target market. It </a:t>
            </a:r>
            <a:r>
              <a:rPr lang="en-US" sz="1100" baseline="0" dirty="0" smtClean="0">
                <a:latin typeface="Arial" panose="020B0604020202020204" pitchFamily="34" charset="0"/>
                <a:cs typeface="Arial" pitchFamily="34" charset="0"/>
              </a:rPr>
              <a:t>is here: </a:t>
            </a:r>
          </a:p>
          <a:p>
            <a:pPr>
              <a:spcBef>
                <a:spcPts val="0"/>
              </a:spcBef>
            </a:pPr>
            <a:r>
              <a:rPr lang="en-US" sz="1100" baseline="0" dirty="0" smtClean="0">
                <a:latin typeface="Arial" panose="020B0604020202020204" pitchFamily="34" charset="0"/>
                <a:cs typeface="Arial" pitchFamily="34" charset="0"/>
              </a:rPr>
              <a:t>http://live.wsj.com/video/at-whole-foods-low-prices-mean-trouble-in-aisle-2/3C28C16F-248C-41EC-9582-17A2AAB35857.html?KEYWORDS=Whole+Foods%23!3C28C16F-248C-41EC-9582-17A2AAB35857#!3C28C16F-248C-41EC-9582-17A2AAB35857 </a:t>
            </a:r>
          </a:p>
          <a:p>
            <a:pPr>
              <a:spcBef>
                <a:spcPts val="0"/>
              </a:spcBef>
            </a:pPr>
            <a:endParaRPr lang="en-US" sz="1100" baseline="0" dirty="0" smtClean="0">
              <a:latin typeface="Arial" panose="020B0604020202020204" pitchFamily="34" charset="0"/>
              <a:cs typeface="Arial" pitchFamily="34" charset="0"/>
            </a:endParaRPr>
          </a:p>
          <a:p>
            <a:pPr>
              <a:spcBef>
                <a:spcPts val="0"/>
              </a:spcBef>
            </a:pPr>
            <a:endParaRPr lang="en-US" sz="1100" dirty="0" smtClean="0">
              <a:latin typeface="Arial" panose="020B0604020202020204" pitchFamily="34" charset="0"/>
              <a:cs typeface="Arial" pitchFamily="34" charset="0"/>
            </a:endParaRPr>
          </a:p>
        </p:txBody>
      </p:sp>
      <p:sp>
        <p:nvSpPr>
          <p:cNvPr id="4" name="Slide Number Placeholder 3"/>
          <p:cNvSpPr>
            <a:spLocks noGrp="1"/>
          </p:cNvSpPr>
          <p:nvPr>
            <p:ph type="sldNum" sz="quarter" idx="10"/>
          </p:nvPr>
        </p:nvSpPr>
        <p:spPr/>
        <p:txBody>
          <a:bodyPr/>
          <a:lstStyle/>
          <a:p>
            <a:fld id="{12EE02E5-0AB3-456D-87DB-05645708439C}" type="slidenum">
              <a:rPr lang="en-US" smtClean="0"/>
              <a:pPr/>
              <a:t>13</a:t>
            </a:fld>
            <a:endParaRPr lang="en-US" dirty="0"/>
          </a:p>
        </p:txBody>
      </p:sp>
    </p:spTree>
    <p:extLst>
      <p:ext uri="{BB962C8B-B14F-4D97-AF65-F5344CB8AC3E}">
        <p14:creationId xmlns:p14="http://schemas.microsoft.com/office/powerpoint/2010/main" val="2184401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14</a:t>
            </a:fld>
            <a:endParaRPr lang="en-US"/>
          </a:p>
        </p:txBody>
      </p:sp>
    </p:spTree>
    <p:extLst>
      <p:ext uri="{BB962C8B-B14F-4D97-AF65-F5344CB8AC3E}">
        <p14:creationId xmlns:p14="http://schemas.microsoft.com/office/powerpoint/2010/main" val="917455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10000"/>
              </a:lnSpc>
              <a:spcBef>
                <a:spcPts val="0"/>
              </a:spcBef>
            </a:pPr>
            <a:r>
              <a:rPr lang="en-US" sz="1100" dirty="0" smtClean="0">
                <a:latin typeface="Arial" pitchFamily="34" charset="0"/>
                <a:cs typeface="Arial" pitchFamily="34" charset="0"/>
              </a:rPr>
              <a:t>Instructors:</a:t>
            </a:r>
            <a:r>
              <a:rPr lang="en-US" sz="1100" baseline="0" dirty="0" smtClean="0">
                <a:latin typeface="Arial" pitchFamily="34" charset="0"/>
                <a:cs typeface="Arial" pitchFamily="34" charset="0"/>
              </a:rPr>
              <a:t> </a:t>
            </a:r>
            <a:endParaRPr lang="en-US" sz="1100" dirty="0" smtClean="0">
              <a:latin typeface="Arial" pitchFamily="34" charset="0"/>
              <a:cs typeface="Arial" pitchFamily="34" charset="0"/>
            </a:endParaRPr>
          </a:p>
          <a:p>
            <a:pPr>
              <a:lnSpc>
                <a:spcPct val="110000"/>
              </a:lnSpc>
              <a:spcBef>
                <a:spcPts val="0"/>
              </a:spcBef>
            </a:pPr>
            <a:endParaRPr lang="en-US" sz="1100" dirty="0" smtClean="0">
              <a:latin typeface="Arial" pitchFamily="34" charset="0"/>
              <a:cs typeface="Arial" pitchFamily="34" charset="0"/>
            </a:endParaRPr>
          </a:p>
          <a:p>
            <a:pPr>
              <a:lnSpc>
                <a:spcPct val="110000"/>
              </a:lnSpc>
              <a:spcBef>
                <a:spcPts val="0"/>
              </a:spcBef>
            </a:pPr>
            <a:r>
              <a:rPr lang="en-US" sz="1100" dirty="0" smtClean="0">
                <a:latin typeface="Arial" pitchFamily="34" charset="0"/>
                <a:cs typeface="Arial" pitchFamily="34" charset="0"/>
              </a:rPr>
              <a:t>Headquartered in Dublin, Ireland, </a:t>
            </a:r>
            <a:r>
              <a:rPr lang="en-US" sz="1100" dirty="0" err="1" smtClean="0">
                <a:latin typeface="Arial" pitchFamily="34" charset="0"/>
                <a:cs typeface="Arial" pitchFamily="34" charset="0"/>
              </a:rPr>
              <a:t>Ryanair</a:t>
            </a:r>
            <a:r>
              <a:rPr lang="en-US" sz="1100" dirty="0" smtClean="0">
                <a:latin typeface="Arial" pitchFamily="34" charset="0"/>
                <a:cs typeface="Arial" pitchFamily="34" charset="0"/>
              </a:rPr>
              <a:t> proudly calls itself “the nastiest airline in the world” because of its relentless effort to drive down costs in order to offer rock-bottom air fares. In fact, </a:t>
            </a:r>
            <a:r>
              <a:rPr lang="en-US" sz="1100" dirty="0" err="1" smtClean="0">
                <a:latin typeface="Arial" pitchFamily="34" charset="0"/>
                <a:cs typeface="Arial" pitchFamily="34" charset="0"/>
              </a:rPr>
              <a:t>Ryanair</a:t>
            </a:r>
            <a:r>
              <a:rPr lang="en-US" sz="1100" dirty="0" smtClean="0">
                <a:latin typeface="Arial" pitchFamily="34" charset="0"/>
                <a:cs typeface="Arial" pitchFamily="34" charset="0"/>
              </a:rPr>
              <a:t> is the lowest-cost airline in the world. </a:t>
            </a:r>
          </a:p>
          <a:p>
            <a:pPr>
              <a:lnSpc>
                <a:spcPct val="110000"/>
              </a:lnSpc>
              <a:spcBef>
                <a:spcPts val="0"/>
              </a:spcBef>
            </a:pPr>
            <a:endParaRPr lang="en-US" sz="1100" dirty="0" smtClean="0">
              <a:latin typeface="Arial" pitchFamily="34" charset="0"/>
              <a:cs typeface="Arial" pitchFamily="34" charset="0"/>
            </a:endParaRPr>
          </a:p>
          <a:p>
            <a:pPr>
              <a:spcBef>
                <a:spcPts val="0"/>
              </a:spcBef>
            </a:pPr>
            <a:r>
              <a:rPr lang="en-US" sz="1100" dirty="0" smtClean="0">
                <a:latin typeface="Arial" pitchFamily="34" charset="0"/>
                <a:cs typeface="Arial" pitchFamily="34" charset="0"/>
              </a:rPr>
              <a:t>There is a small group exercise at the end of this</a:t>
            </a:r>
            <a:r>
              <a:rPr lang="en-US" sz="1100" baseline="0" dirty="0" smtClean="0">
                <a:latin typeface="Arial" pitchFamily="34" charset="0"/>
                <a:cs typeface="Arial" pitchFamily="34" charset="0"/>
              </a:rPr>
              <a:t> chapter that builds on this strategy highlight. The exercise asks the student to take the perspective of a competitor and how you would counter the low cost leadership </a:t>
            </a:r>
            <a:r>
              <a:rPr lang="en-US" sz="1100" baseline="0" dirty="0" err="1" smtClean="0">
                <a:latin typeface="Arial" pitchFamily="34" charset="0"/>
                <a:cs typeface="Arial" pitchFamily="34" charset="0"/>
              </a:rPr>
              <a:t>Ryanair</a:t>
            </a:r>
            <a:r>
              <a:rPr lang="en-US" sz="1100" baseline="0" dirty="0" smtClean="0">
                <a:latin typeface="Arial" pitchFamily="34" charset="0"/>
                <a:cs typeface="Arial" pitchFamily="34" charset="0"/>
              </a:rPr>
              <a:t> has successfully implemented. </a:t>
            </a:r>
          </a:p>
          <a:p>
            <a:pPr>
              <a:spcBef>
                <a:spcPts val="0"/>
              </a:spcBef>
            </a:pPr>
            <a:endParaRPr lang="en-US" sz="1100" baseline="0" dirty="0" smtClean="0">
              <a:latin typeface="Arial" pitchFamily="34" charset="0"/>
              <a:cs typeface="Arial" pitchFamily="34" charset="0"/>
            </a:endParaRPr>
          </a:p>
          <a:p>
            <a:pPr>
              <a:spcBef>
                <a:spcPts val="0"/>
              </a:spcBef>
            </a:pPr>
            <a:r>
              <a:rPr lang="en-US" sz="1100" dirty="0" smtClean="0">
                <a:latin typeface="Arial" pitchFamily="34" charset="0"/>
                <a:cs typeface="Arial" pitchFamily="34" charset="0"/>
              </a:rPr>
              <a:t>We chose </a:t>
            </a:r>
            <a:r>
              <a:rPr lang="en-US" sz="1100" dirty="0" err="1" smtClean="0">
                <a:latin typeface="Arial" pitchFamily="34" charset="0"/>
                <a:cs typeface="Arial" pitchFamily="34" charset="0"/>
              </a:rPr>
              <a:t>Ryanair</a:t>
            </a:r>
            <a:r>
              <a:rPr lang="en-US" sz="1100" dirty="0" smtClean="0">
                <a:latin typeface="Arial" pitchFamily="34" charset="0"/>
                <a:cs typeface="Arial" pitchFamily="34" charset="0"/>
              </a:rPr>
              <a:t> as an example of low-cost leadership to use a firm that many</a:t>
            </a:r>
            <a:r>
              <a:rPr lang="en-US" sz="1100" baseline="0" dirty="0" smtClean="0">
                <a:latin typeface="Arial" pitchFamily="34" charset="0"/>
                <a:cs typeface="Arial" pitchFamily="34" charset="0"/>
              </a:rPr>
              <a:t> </a:t>
            </a:r>
            <a:r>
              <a:rPr lang="en-US" sz="1100" dirty="0" smtClean="0">
                <a:latin typeface="Arial" pitchFamily="34" charset="0"/>
                <a:cs typeface="Arial" pitchFamily="34" charset="0"/>
              </a:rPr>
              <a:t>U.S. students have not heard of but is still in an industry with which they are</a:t>
            </a:r>
            <a:r>
              <a:rPr lang="en-US" sz="1100" baseline="0" dirty="0" smtClean="0">
                <a:latin typeface="Arial" pitchFamily="34" charset="0"/>
                <a:cs typeface="Arial" pitchFamily="34" charset="0"/>
              </a:rPr>
              <a:t> </a:t>
            </a:r>
            <a:r>
              <a:rPr lang="en-US" sz="1100" dirty="0" smtClean="0">
                <a:latin typeface="Arial" pitchFamily="34" charset="0"/>
                <a:cs typeface="Arial" pitchFamily="34" charset="0"/>
              </a:rPr>
              <a:t>quite familiar. Our students tell us that by their senior year or MBA level courses,</a:t>
            </a:r>
            <a:r>
              <a:rPr lang="en-US" sz="1100" baseline="0" dirty="0" smtClean="0">
                <a:latin typeface="Arial" pitchFamily="34" charset="0"/>
                <a:cs typeface="Arial" pitchFamily="34" charset="0"/>
              </a:rPr>
              <a:t> </a:t>
            </a:r>
            <a:r>
              <a:rPr lang="en-US" sz="1100" dirty="0" smtClean="0">
                <a:latin typeface="Arial" pitchFamily="34" charset="0"/>
                <a:cs typeface="Arial" pitchFamily="34" charset="0"/>
              </a:rPr>
              <a:t>they are tired of talking about Southwest Airlines! Yet the airline industry has</a:t>
            </a:r>
            <a:r>
              <a:rPr lang="en-US" sz="1100" baseline="0" dirty="0" smtClean="0">
                <a:latin typeface="Arial" pitchFamily="34" charset="0"/>
                <a:cs typeface="Arial" pitchFamily="34" charset="0"/>
              </a:rPr>
              <a:t> </a:t>
            </a:r>
            <a:r>
              <a:rPr lang="en-US" sz="1100" dirty="0" smtClean="0">
                <a:latin typeface="Arial" pitchFamily="34" charset="0"/>
                <a:cs typeface="Arial" pitchFamily="34" charset="0"/>
              </a:rPr>
              <a:t>many facets that are a challenge for formulating and implementing</a:t>
            </a:r>
            <a:r>
              <a:rPr lang="en-US" sz="1100" baseline="0" dirty="0" smtClean="0">
                <a:latin typeface="Arial" pitchFamily="34" charset="0"/>
                <a:cs typeface="Arial" pitchFamily="34" charset="0"/>
              </a:rPr>
              <a:t> </a:t>
            </a:r>
            <a:r>
              <a:rPr lang="en-US" sz="1100" dirty="0" smtClean="0">
                <a:latin typeface="Arial" pitchFamily="34" charset="0"/>
                <a:cs typeface="Arial" pitchFamily="34" charset="0"/>
              </a:rPr>
              <a:t>strategy.</a:t>
            </a:r>
          </a:p>
        </p:txBody>
      </p:sp>
      <p:sp>
        <p:nvSpPr>
          <p:cNvPr id="4" name="Slide Number Placeholder 3"/>
          <p:cNvSpPr>
            <a:spLocks noGrp="1"/>
          </p:cNvSpPr>
          <p:nvPr>
            <p:ph type="sldNum" sz="quarter" idx="10"/>
          </p:nvPr>
        </p:nvSpPr>
        <p:spPr/>
        <p:txBody>
          <a:bodyPr/>
          <a:lstStyle/>
          <a:p>
            <a:fld id="{12EE02E5-0AB3-456D-87DB-05645708439C}" type="slidenum">
              <a:rPr lang="en-US" smtClean="0"/>
              <a:pPr/>
              <a:t>16</a:t>
            </a:fld>
            <a:endParaRPr lang="en-US" dirty="0"/>
          </a:p>
        </p:txBody>
      </p:sp>
    </p:spTree>
    <p:extLst>
      <p:ext uri="{BB962C8B-B14F-4D97-AF65-F5344CB8AC3E}">
        <p14:creationId xmlns:p14="http://schemas.microsoft.com/office/powerpoint/2010/main" val="3581795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Instructors: </a:t>
            </a:r>
          </a:p>
          <a:p>
            <a:endParaRPr lang="en-US" dirty="0" smtClean="0"/>
          </a:p>
          <a:p>
            <a:r>
              <a:rPr lang="en-US" dirty="0" smtClean="0"/>
              <a:t>The IM has the following unusual </a:t>
            </a:r>
            <a:r>
              <a:rPr lang="en-US" baseline="0" dirty="0" smtClean="0"/>
              <a:t>example of thinking about this diagram.</a:t>
            </a:r>
          </a:p>
          <a:p>
            <a:endParaRPr lang="en-US" baseline="0" dirty="0" smtClean="0"/>
          </a:p>
          <a:p>
            <a:r>
              <a:rPr lang="en-US" sz="1200" b="0" i="0" u="none" strike="noStrike" kern="1200" baseline="0" dirty="0" smtClean="0">
                <a:solidFill>
                  <a:schemeClr val="tx1"/>
                </a:solidFill>
                <a:latin typeface="Arial" pitchFamily="34" charset="0"/>
                <a:ea typeface="+mn-ea"/>
                <a:cs typeface="Arial" pitchFamily="34" charset="0"/>
              </a:rPr>
              <a:t>Economies of scale are illustrated in Exhibit 6.5, which visually shows the range of scale impacts. Royal Caribbean Cruises is betting on economies of scale. It recently launched its new Oasis class $1.4 billion luxury cruise ships, the Allure of the Seas and Oasis of the Seas—the world’s largest at 20 stories above the sea and stretching more than four football fields. The Oasis of the Seas can accommodate more than 5,400 passengers. Will it allow Royal Caribbean to capture economies of scale, or will it prove </a:t>
            </a:r>
            <a:r>
              <a:rPr lang="en-US" sz="1200" b="1" i="0" u="none" strike="noStrike" kern="1200" baseline="0" dirty="0" smtClean="0">
                <a:solidFill>
                  <a:schemeClr val="tx1"/>
                </a:solidFill>
                <a:latin typeface="Arial" pitchFamily="34" charset="0"/>
                <a:ea typeface="+mn-ea"/>
                <a:cs typeface="Arial" pitchFamily="34" charset="0"/>
              </a:rPr>
              <a:t>too large</a:t>
            </a:r>
            <a:r>
              <a:rPr lang="en-US" sz="1200" b="0" i="0" u="none" strike="noStrike" kern="1200" baseline="0" dirty="0" smtClean="0">
                <a:solidFill>
                  <a:schemeClr val="tx1"/>
                </a:solidFill>
                <a:latin typeface="Arial" pitchFamily="34" charset="0"/>
                <a:ea typeface="+mn-ea"/>
                <a:cs typeface="Arial" pitchFamily="34" charset="0"/>
              </a:rPr>
              <a:t>, leading to diseconomies of scale?</a:t>
            </a:r>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17</a:t>
            </a:fld>
            <a:endParaRPr lang="en-US"/>
          </a:p>
        </p:txBody>
      </p:sp>
    </p:spTree>
    <p:extLst>
      <p:ext uri="{BB962C8B-B14F-4D97-AF65-F5344CB8AC3E}">
        <p14:creationId xmlns:p14="http://schemas.microsoft.com/office/powerpoint/2010/main" val="8840185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r>
              <a:rPr lang="en-US" sz="1200" dirty="0" smtClean="0">
                <a:latin typeface="Arial" panose="020B0604020202020204" pitchFamily="34" charset="0"/>
                <a:cs typeface="Arial" panose="020B0604020202020204" pitchFamily="34" charset="0"/>
              </a:rPr>
              <a:t>Instructors:</a:t>
            </a:r>
            <a:r>
              <a:rPr lang="en-US" sz="1200" baseline="0" dirty="0" smtClean="0">
                <a:latin typeface="Arial" panose="020B0604020202020204" pitchFamily="34" charset="0"/>
                <a:cs typeface="Arial" panose="020B0604020202020204" pitchFamily="34" charset="0"/>
              </a:rPr>
              <a:t> </a:t>
            </a:r>
          </a:p>
          <a:p>
            <a:endParaRPr lang="en-US" sz="1200" baseline="0" dirty="0" smtClean="0">
              <a:latin typeface="Arial" panose="020B0604020202020204" pitchFamily="34" charset="0"/>
              <a:cs typeface="Arial" panose="020B0604020202020204" pitchFamily="34" charset="0"/>
            </a:endParaRPr>
          </a:p>
          <a:p>
            <a:r>
              <a:rPr lang="en-US" sz="1200" baseline="0" dirty="0" smtClean="0">
                <a:latin typeface="Arial" panose="020B0604020202020204" pitchFamily="34" charset="0"/>
                <a:cs typeface="Arial" panose="020B0604020202020204" pitchFamily="34" charset="0"/>
              </a:rPr>
              <a:t>Some extensions on the Gore example from the text are in the IM. </a:t>
            </a:r>
          </a:p>
          <a:p>
            <a:endParaRPr lang="en-US" sz="1200" baseline="0" dirty="0" smtClean="0">
              <a:latin typeface="Arial" panose="020B0604020202020204" pitchFamily="34" charset="0"/>
              <a:cs typeface="Arial" panose="020B0604020202020204" pitchFamily="34" charset="0"/>
            </a:endParaRPr>
          </a:p>
          <a:p>
            <a:r>
              <a:rPr lang="en-US" sz="1200" b="0" i="0" u="none" strike="noStrike" kern="1200" baseline="0" dirty="0" smtClean="0">
                <a:solidFill>
                  <a:schemeClr val="tx1"/>
                </a:solidFill>
                <a:latin typeface="Arial" pitchFamily="34" charset="0"/>
                <a:ea typeface="+mn-ea"/>
                <a:cs typeface="Arial" pitchFamily="34" charset="0"/>
              </a:rPr>
              <a:t>The example of W. L. Gore for diseconomies of scale comes from the very readable book </a:t>
            </a:r>
            <a:r>
              <a:rPr lang="en-US" sz="1200" b="1" i="1" u="none" strike="noStrike" kern="1200" baseline="0" dirty="0" smtClean="0">
                <a:solidFill>
                  <a:schemeClr val="tx1"/>
                </a:solidFill>
                <a:latin typeface="Arial" pitchFamily="34" charset="0"/>
                <a:ea typeface="+mn-ea"/>
                <a:cs typeface="Arial" pitchFamily="34" charset="0"/>
              </a:rPr>
              <a:t>The Tipping Point </a:t>
            </a:r>
            <a:r>
              <a:rPr lang="en-US" sz="1200" b="0" i="0" u="none" strike="noStrike" kern="1200" baseline="0" dirty="0" smtClean="0">
                <a:solidFill>
                  <a:schemeClr val="tx1"/>
                </a:solidFill>
                <a:latin typeface="Arial" pitchFamily="34" charset="0"/>
                <a:ea typeface="+mn-ea"/>
                <a:cs typeface="Arial" pitchFamily="34" charset="0"/>
              </a:rPr>
              <a:t>by Malcolm Gladwell. In the book, Gladwell goes on to discuss a Dunbar Number, which is named after a UK scholar (Robin Dunbar). He argues that humans have cognitive limits at around 150 friends. Gore has expanded the idea into effective work group size limits due to excess bureaucracy and management that slows down decision making as the group size grows.</a:t>
            </a:r>
          </a:p>
        </p:txBody>
      </p:sp>
      <p:sp>
        <p:nvSpPr>
          <p:cNvPr id="4" name="Slide Number Placeholder 3"/>
          <p:cNvSpPr>
            <a:spLocks noGrp="1"/>
          </p:cNvSpPr>
          <p:nvPr>
            <p:ph type="sldNum" sz="quarter" idx="10"/>
          </p:nvPr>
        </p:nvSpPr>
        <p:spPr/>
        <p:txBody>
          <a:bodyPr/>
          <a:lstStyle/>
          <a:p>
            <a:fld id="{12EE02E5-0AB3-456D-87DB-05645708439C}" type="slidenum">
              <a:rPr lang="en-US" smtClean="0"/>
              <a:pPr/>
              <a:t>18</a:t>
            </a:fld>
            <a:endParaRPr lang="en-US"/>
          </a:p>
        </p:txBody>
      </p:sp>
    </p:spTree>
    <p:extLst>
      <p:ext uri="{BB962C8B-B14F-4D97-AF65-F5344CB8AC3E}">
        <p14:creationId xmlns:p14="http://schemas.microsoft.com/office/powerpoint/2010/main" val="2646303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fontScale="85000" lnSpcReduction="20000"/>
          </a:bodyPr>
          <a:lstStyle/>
          <a:p>
            <a:r>
              <a:rPr lang="en-US" sz="1200" dirty="0" smtClean="0">
                <a:latin typeface="Arial" panose="020B0604020202020204" pitchFamily="34" charset="0"/>
                <a:cs typeface="Arial" pitchFamily="34" charset="0"/>
              </a:rPr>
              <a:t>Instructors:</a:t>
            </a:r>
            <a:r>
              <a:rPr lang="en-US" sz="1200" baseline="0" dirty="0" smtClean="0">
                <a:latin typeface="Arial" panose="020B0604020202020204" pitchFamily="34" charset="0"/>
                <a:cs typeface="Arial" pitchFamily="34" charset="0"/>
              </a:rPr>
              <a:t> </a:t>
            </a:r>
          </a:p>
          <a:p>
            <a:endParaRPr lang="en-US" sz="1200" baseline="0" dirty="0" smtClean="0">
              <a:latin typeface="Arial" panose="020B0604020202020204" pitchFamily="34" charset="0"/>
              <a:cs typeface="Arial" pitchFamily="34" charset="0"/>
            </a:endParaRPr>
          </a:p>
          <a:p>
            <a:r>
              <a:rPr lang="en-US" sz="1200" dirty="0" smtClean="0">
                <a:latin typeface="Arial" panose="020B0604020202020204" pitchFamily="34" charset="0"/>
                <a:cs typeface="Arial" pitchFamily="34" charset="0"/>
              </a:rPr>
              <a:t>End of Chapter discussion question</a:t>
            </a:r>
            <a:r>
              <a:rPr lang="en-US" sz="1200" baseline="0" dirty="0" smtClean="0">
                <a:latin typeface="Arial" panose="020B0604020202020204" pitchFamily="34" charset="0"/>
                <a:cs typeface="Arial" pitchFamily="34" charset="0"/>
              </a:rPr>
              <a:t> 4 uses the Intel example here to bring in some of the HR issues surrounding experience curves. The IM has some good thoughts on how this could unfold in a discussion particularly in an MBA class or environment where several students have professional work experience. </a:t>
            </a:r>
          </a:p>
          <a:p>
            <a:endParaRPr lang="en-US" sz="1200" baseline="0" dirty="0" smtClean="0">
              <a:latin typeface="Arial" panose="020B0604020202020204" pitchFamily="34" charset="0"/>
              <a:cs typeface="Arial" pitchFamily="34" charset="0"/>
            </a:endParaRPr>
          </a:p>
          <a:p>
            <a:r>
              <a:rPr lang="en-US" sz="1200" baseline="0" dirty="0" smtClean="0">
                <a:latin typeface="Arial" panose="020B0604020202020204" pitchFamily="34" charset="0"/>
                <a:cs typeface="Arial" pitchFamily="34" charset="0"/>
              </a:rPr>
              <a:t>From the IM here is a new example firm the students may enjoy researching for class discussion. </a:t>
            </a:r>
          </a:p>
          <a:p>
            <a:endParaRPr lang="en-US" sz="1200" baseline="0" dirty="0" smtClean="0">
              <a:latin typeface="Arial" panose="020B0604020202020204" pitchFamily="34" charset="0"/>
              <a:cs typeface="Arial" pitchFamily="34" charset="0"/>
            </a:endParaRPr>
          </a:p>
          <a:p>
            <a:r>
              <a:rPr lang="en-US" sz="1200" b="0" i="0" u="none" strike="noStrike" kern="1200" baseline="0" dirty="0" smtClean="0">
                <a:solidFill>
                  <a:schemeClr val="tx1"/>
                </a:solidFill>
                <a:latin typeface="Arial" pitchFamily="34" charset="0"/>
                <a:ea typeface="+mn-ea"/>
                <a:cs typeface="Arial" pitchFamily="34" charset="0"/>
              </a:rPr>
              <a:t>By its third year of operation (2013), </a:t>
            </a:r>
            <a:r>
              <a:rPr lang="en-US" sz="1200" b="0" i="0" u="none" strike="noStrike" kern="1200" baseline="0" dirty="0" err="1" smtClean="0">
                <a:solidFill>
                  <a:schemeClr val="tx1"/>
                </a:solidFill>
                <a:latin typeface="Arial" pitchFamily="34" charset="0"/>
                <a:ea typeface="+mn-ea"/>
                <a:cs typeface="Arial" pitchFamily="34" charset="0"/>
              </a:rPr>
              <a:t>Xiaomi</a:t>
            </a:r>
            <a:r>
              <a:rPr lang="en-US" sz="1200" b="0" i="0" u="none" strike="noStrike" kern="1200" baseline="0" dirty="0" smtClean="0">
                <a:solidFill>
                  <a:schemeClr val="tx1"/>
                </a:solidFill>
                <a:latin typeface="Arial" pitchFamily="34" charset="0"/>
                <a:ea typeface="+mn-ea"/>
                <a:cs typeface="Arial" pitchFamily="34" charset="0"/>
              </a:rPr>
              <a:t> (www.xiaomiworld.com) had captured 5% of the Chinese smart phone market. It expects to almost triple its sales in 2014. It sells its handset for approximately half the price of an iPhone 5C. They sell the phone at near cost and seek supplemental revenue from sales of accessories and branded merchandise. In a process somewhat akin to that of </a:t>
            </a:r>
            <a:r>
              <a:rPr lang="en-US" sz="1200" b="0" i="0" u="none" strike="noStrike" kern="1200" baseline="0" dirty="0" err="1" smtClean="0">
                <a:solidFill>
                  <a:schemeClr val="tx1"/>
                </a:solidFill>
                <a:latin typeface="Arial" pitchFamily="34" charset="0"/>
                <a:ea typeface="+mn-ea"/>
                <a:cs typeface="Arial" pitchFamily="34" charset="0"/>
              </a:rPr>
              <a:t>Threadless</a:t>
            </a:r>
            <a:r>
              <a:rPr lang="en-US" sz="1200" b="0" i="0" u="none" strike="noStrike" kern="1200" baseline="0" dirty="0" smtClean="0">
                <a:solidFill>
                  <a:schemeClr val="tx1"/>
                </a:solidFill>
                <a:latin typeface="Arial" pitchFamily="34" charset="0"/>
                <a:ea typeface="+mn-ea"/>
                <a:cs typeface="Arial" pitchFamily="34" charset="0"/>
              </a:rPr>
              <a:t>, they seek user suggestions on tweaks to its version of the Android OS and send users weekly updates. (See “</a:t>
            </a:r>
            <a:r>
              <a:rPr lang="en-US" sz="1200" b="1" i="0" u="none" strike="noStrike" kern="1200" baseline="0" dirty="0" smtClean="0">
                <a:solidFill>
                  <a:schemeClr val="tx1"/>
                </a:solidFill>
                <a:latin typeface="Arial" pitchFamily="34" charset="0"/>
                <a:ea typeface="+mn-ea"/>
                <a:cs typeface="Arial" pitchFamily="34" charset="0"/>
              </a:rPr>
              <a:t>How Upstart </a:t>
            </a:r>
            <a:r>
              <a:rPr lang="en-US" sz="1200" b="1" i="0" u="none" strike="noStrike" kern="1200" baseline="0" dirty="0" err="1" smtClean="0">
                <a:solidFill>
                  <a:schemeClr val="tx1"/>
                </a:solidFill>
                <a:latin typeface="Arial" pitchFamily="34" charset="0"/>
                <a:ea typeface="+mn-ea"/>
                <a:cs typeface="Arial" pitchFamily="34" charset="0"/>
              </a:rPr>
              <a:t>Xiaomi</a:t>
            </a:r>
            <a:r>
              <a:rPr lang="en-US" sz="1200" b="1" i="0" u="none" strike="noStrike" kern="1200" baseline="0" dirty="0" smtClean="0">
                <a:solidFill>
                  <a:schemeClr val="tx1"/>
                </a:solidFill>
                <a:latin typeface="Arial" pitchFamily="34" charset="0"/>
                <a:ea typeface="+mn-ea"/>
                <a:cs typeface="Arial" pitchFamily="34" charset="0"/>
              </a:rPr>
              <a:t> rattled China’s Smart Phone Industry</a:t>
            </a:r>
            <a:r>
              <a:rPr lang="en-US" sz="1200" b="0" i="0" u="none" strike="noStrike" kern="1200" baseline="0" dirty="0" smtClean="0">
                <a:solidFill>
                  <a:schemeClr val="tx1"/>
                </a:solidFill>
                <a:latin typeface="Arial" pitchFamily="34" charset="0"/>
                <a:ea typeface="+mn-ea"/>
                <a:cs typeface="Arial" pitchFamily="34" charset="0"/>
              </a:rPr>
              <a:t>” </a:t>
            </a:r>
            <a:r>
              <a:rPr lang="en-US" sz="1200" b="0" i="1" u="none" strike="noStrike" kern="1200" baseline="0" dirty="0" smtClean="0">
                <a:solidFill>
                  <a:schemeClr val="tx1"/>
                </a:solidFill>
                <a:latin typeface="Arial" pitchFamily="34" charset="0"/>
                <a:ea typeface="+mn-ea"/>
                <a:cs typeface="Arial" pitchFamily="34" charset="0"/>
              </a:rPr>
              <a:t>Wall Street Journal </a:t>
            </a:r>
            <a:r>
              <a:rPr lang="en-US" sz="1200" b="0" i="0" u="none" strike="noStrike" kern="1200" baseline="0" dirty="0" smtClean="0">
                <a:solidFill>
                  <a:schemeClr val="tx1"/>
                </a:solidFill>
                <a:latin typeface="Arial" pitchFamily="34" charset="0"/>
                <a:ea typeface="+mn-ea"/>
                <a:cs typeface="Arial" pitchFamily="34" charset="0"/>
              </a:rPr>
              <a:t>10/8/13). Use this example to reinforce the idea that cost leaders do not have to be price leaders, they just have the capability to do so. Remind students that </a:t>
            </a:r>
            <a:r>
              <a:rPr lang="en-US" sz="1200" b="1" i="0" u="none" strike="noStrike" kern="1200" baseline="0" dirty="0" smtClean="0">
                <a:solidFill>
                  <a:schemeClr val="tx1"/>
                </a:solidFill>
                <a:latin typeface="Arial" pitchFamily="34" charset="0"/>
                <a:ea typeface="+mn-ea"/>
                <a:cs typeface="Arial" pitchFamily="34" charset="0"/>
              </a:rPr>
              <a:t>Chapter 5</a:t>
            </a:r>
            <a:r>
              <a:rPr lang="en-US" sz="1200" b="0" i="0" u="none" strike="noStrike" kern="1200" baseline="0" dirty="0" smtClean="0">
                <a:solidFill>
                  <a:schemeClr val="tx1"/>
                </a:solidFill>
                <a:latin typeface="Arial" pitchFamily="34" charset="0"/>
                <a:ea typeface="+mn-ea"/>
                <a:cs typeface="Arial" pitchFamily="34" charset="0"/>
              </a:rPr>
              <a:t> emphasized the importance of profit to competitive advantage; thus, growing market share does not imply a competitive advantage, if there is no operating profit. Then lead a discussion on whether students think that </a:t>
            </a:r>
            <a:r>
              <a:rPr lang="en-US" sz="1200" b="0" i="0" u="none" strike="noStrike" kern="1200" baseline="0" dirty="0" err="1" smtClean="0">
                <a:solidFill>
                  <a:schemeClr val="tx1"/>
                </a:solidFill>
                <a:latin typeface="Arial" pitchFamily="34" charset="0"/>
                <a:ea typeface="+mn-ea"/>
                <a:cs typeface="Arial" pitchFamily="34" charset="0"/>
              </a:rPr>
              <a:t>Xiaomi’s</a:t>
            </a:r>
            <a:r>
              <a:rPr lang="en-US" sz="1200" b="0" i="0" u="none" strike="noStrike" kern="1200" baseline="0" dirty="0" smtClean="0">
                <a:solidFill>
                  <a:schemeClr val="tx1"/>
                </a:solidFill>
                <a:latin typeface="Arial" pitchFamily="34" charset="0"/>
                <a:ea typeface="+mn-ea"/>
                <a:cs typeface="Arial" pitchFamily="34" charset="0"/>
              </a:rPr>
              <a:t> business strategy is sustainable for the long term. If not, how might they tweak the strategy to increase profitability without alienating customers? Would this strategy be effective outside of China?</a:t>
            </a:r>
            <a:endParaRPr lang="en-US" sz="1200" dirty="0" smtClean="0">
              <a:latin typeface="Arial" panose="020B0604020202020204" pitchFamily="34" charset="0"/>
              <a:cs typeface="Arial" pitchFamily="34" charset="0"/>
            </a:endParaRPr>
          </a:p>
        </p:txBody>
      </p:sp>
      <p:sp>
        <p:nvSpPr>
          <p:cNvPr id="4" name="Slide Number Placeholder 3"/>
          <p:cNvSpPr>
            <a:spLocks noGrp="1"/>
          </p:cNvSpPr>
          <p:nvPr>
            <p:ph type="sldNum" sz="quarter" idx="10"/>
          </p:nvPr>
        </p:nvSpPr>
        <p:spPr/>
        <p:txBody>
          <a:bodyPr/>
          <a:lstStyle/>
          <a:p>
            <a:fld id="{12EE02E5-0AB3-456D-87DB-05645708439C}" type="slidenum">
              <a:rPr lang="en-US" smtClean="0"/>
              <a:pPr/>
              <a:t>19</a:t>
            </a:fld>
            <a:endParaRPr lang="en-US"/>
          </a:p>
        </p:txBody>
      </p:sp>
    </p:spTree>
    <p:extLst>
      <p:ext uri="{BB962C8B-B14F-4D97-AF65-F5344CB8AC3E}">
        <p14:creationId xmlns:p14="http://schemas.microsoft.com/office/powerpoint/2010/main" val="7091790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r>
              <a:rPr lang="en-US" sz="1200" dirty="0" smtClean="0">
                <a:latin typeface="Arial" panose="020B0604020202020204" pitchFamily="34" charset="0"/>
                <a:cs typeface="Arial" pitchFamily="34" charset="0"/>
              </a:rPr>
              <a:t>Instructors:</a:t>
            </a:r>
            <a:r>
              <a:rPr lang="en-US" sz="1200" baseline="0" dirty="0" smtClean="0">
                <a:latin typeface="Arial" panose="020B0604020202020204" pitchFamily="34" charset="0"/>
                <a:cs typeface="Arial" pitchFamily="34" charset="0"/>
              </a:rPr>
              <a:t> </a:t>
            </a:r>
          </a:p>
          <a:p>
            <a:endParaRPr lang="en-US" sz="1200" baseline="0" dirty="0" smtClean="0">
              <a:latin typeface="Arial" panose="020B0604020202020204" pitchFamily="34" charset="0"/>
              <a:cs typeface="Arial" pitchFamily="34" charset="0"/>
            </a:endParaRPr>
          </a:p>
          <a:p>
            <a:r>
              <a:rPr lang="en-US" sz="1200" baseline="0" dirty="0" smtClean="0">
                <a:latin typeface="Arial" panose="020B0604020202020204" pitchFamily="34" charset="0"/>
                <a:cs typeface="Arial" pitchFamily="34" charset="0"/>
              </a:rPr>
              <a:t>This is a good point to remind students of the discussions on the five forces back in Chapter 3. Here and the next slides we suggest the students integrate the five forces with the generic business strategies for some new insights on the trade-offs of the different positions in different industry conditions. </a:t>
            </a:r>
            <a:endParaRPr lang="en-US" sz="1200" dirty="0" smtClean="0">
              <a:latin typeface="Arial" panose="020B0604020202020204" pitchFamily="34" charset="0"/>
              <a:cs typeface="Arial" pitchFamily="34" charset="0"/>
            </a:endParaRPr>
          </a:p>
        </p:txBody>
      </p:sp>
      <p:sp>
        <p:nvSpPr>
          <p:cNvPr id="4" name="Slide Number Placeholder 3"/>
          <p:cNvSpPr>
            <a:spLocks noGrp="1"/>
          </p:cNvSpPr>
          <p:nvPr>
            <p:ph type="sldNum" sz="quarter" idx="10"/>
          </p:nvPr>
        </p:nvSpPr>
        <p:spPr/>
        <p:txBody>
          <a:bodyPr/>
          <a:lstStyle/>
          <a:p>
            <a:fld id="{12EE02E5-0AB3-456D-87DB-05645708439C}" type="slidenum">
              <a:rPr lang="en-US" smtClean="0"/>
              <a:pPr/>
              <a:t>21</a:t>
            </a:fld>
            <a:endParaRPr lang="en-US"/>
          </a:p>
        </p:txBody>
      </p:sp>
    </p:spTree>
    <p:extLst>
      <p:ext uri="{BB962C8B-B14F-4D97-AF65-F5344CB8AC3E}">
        <p14:creationId xmlns:p14="http://schemas.microsoft.com/office/powerpoint/2010/main" val="2741347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r>
              <a:rPr lang="en-US" dirty="0" smtClean="0"/>
              <a:t>Instructors:</a:t>
            </a:r>
          </a:p>
          <a:p>
            <a:endParaRPr lang="en-US" dirty="0" smtClean="0"/>
          </a:p>
          <a:p>
            <a:pPr marL="0" marR="0" indent="0" algn="l" defTabSz="914400" rtl="0" eaLnBrk="1" fontAlgn="auto" latinLnBrk="0" hangingPunct="1">
              <a:lnSpc>
                <a:spcPct val="100000"/>
              </a:lnSpc>
              <a:spcBef>
                <a:spcPts val="432"/>
              </a:spcBef>
              <a:spcAft>
                <a:spcPts val="0"/>
              </a:spcAft>
              <a:buClrTx/>
              <a:buSzTx/>
              <a:buFont typeface="Arial" pitchFamily="34" charset="0"/>
              <a:buNone/>
              <a:tabLst/>
              <a:defRPr/>
            </a:pPr>
            <a:r>
              <a:rPr lang="en-US" baseline="0" dirty="0" smtClean="0"/>
              <a:t>The digital companion to this book </a:t>
            </a:r>
            <a:r>
              <a:rPr lang="en-US" b="1" baseline="0" dirty="0" smtClean="0"/>
              <a:t>McGraw-Hill Connect</a:t>
            </a:r>
            <a:r>
              <a:rPr lang="en-US" baseline="0" dirty="0" smtClean="0"/>
              <a:t> has an interactive exercise on this section of the textbook. It builds student confidence on the integration based business level strategies (LO 6-5 and 6-6). </a:t>
            </a:r>
          </a:p>
          <a:p>
            <a:pPr marL="0" marR="0" indent="0" algn="l" defTabSz="914400" rtl="0" eaLnBrk="1" fontAlgn="auto" latinLnBrk="0" hangingPunct="1">
              <a:lnSpc>
                <a:spcPct val="100000"/>
              </a:lnSpc>
              <a:spcBef>
                <a:spcPts val="432"/>
              </a:spcBef>
              <a:spcAft>
                <a:spcPts val="0"/>
              </a:spcAft>
              <a:buClrTx/>
              <a:buSzTx/>
              <a:buFont typeface="Arial" pitchFamily="34" charset="0"/>
              <a:buNone/>
              <a:tabLst/>
              <a:defRPr/>
            </a:pPr>
            <a:endParaRPr lang="en-US" sz="1200" dirty="0" smtClean="0">
              <a:latin typeface="Arial" panose="020B0604020202020204" pitchFamily="34" charset="0"/>
              <a:cs typeface="Arial" pitchFamily="34" charset="0"/>
            </a:endParaRPr>
          </a:p>
          <a:p>
            <a:r>
              <a:rPr lang="en-US" sz="1200" b="0" i="0" u="none" strike="noStrike" kern="1200" baseline="0" dirty="0" smtClean="0">
                <a:solidFill>
                  <a:schemeClr val="tx1"/>
                </a:solidFill>
                <a:latin typeface="Arial" pitchFamily="34" charset="0"/>
                <a:ea typeface="+mn-ea"/>
                <a:cs typeface="Arial" pitchFamily="34" charset="0"/>
              </a:rPr>
              <a:t>The bad news is that an integration strategy is difficult to attain due to required trade-off decisions.  But because of this, those firms that do attain it will tend to hold a competitive advantage for a longer period of time. </a:t>
            </a:r>
          </a:p>
          <a:p>
            <a:pPr marL="0" marR="0" indent="0" algn="l" defTabSz="914400" rtl="0" eaLnBrk="1" fontAlgn="auto" latinLnBrk="0" hangingPunct="1">
              <a:lnSpc>
                <a:spcPct val="100000"/>
              </a:lnSpc>
              <a:spcBef>
                <a:spcPts val="432"/>
              </a:spcBef>
              <a:spcAft>
                <a:spcPts val="0"/>
              </a:spcAft>
              <a:buClrTx/>
              <a:buSzTx/>
              <a:buFont typeface="Arial" pitchFamily="34" charset="0"/>
              <a:buNone/>
              <a:tabLst/>
              <a:defRPr/>
            </a:pPr>
            <a:endParaRPr lang="en-US" sz="1200" dirty="0" smtClean="0">
              <a:latin typeface="Arial" panose="020B0604020202020204" pitchFamily="34" charset="0"/>
              <a:cs typeface="Arial" pitchFamily="34" charset="0"/>
            </a:endParaRPr>
          </a:p>
        </p:txBody>
      </p:sp>
      <p:sp>
        <p:nvSpPr>
          <p:cNvPr id="4" name="Slide Number Placeholder 3"/>
          <p:cNvSpPr>
            <a:spLocks noGrp="1"/>
          </p:cNvSpPr>
          <p:nvPr>
            <p:ph type="sldNum" sz="quarter" idx="10"/>
          </p:nvPr>
        </p:nvSpPr>
        <p:spPr/>
        <p:txBody>
          <a:bodyPr/>
          <a:lstStyle/>
          <a:p>
            <a:fld id="{12EE02E5-0AB3-456D-87DB-05645708439C}" type="slidenum">
              <a:rPr lang="en-US" smtClean="0"/>
              <a:pPr/>
              <a:t>23</a:t>
            </a:fld>
            <a:endParaRPr lang="en-US"/>
          </a:p>
        </p:txBody>
      </p:sp>
    </p:spTree>
    <p:extLst>
      <p:ext uri="{BB962C8B-B14F-4D97-AF65-F5344CB8AC3E}">
        <p14:creationId xmlns:p14="http://schemas.microsoft.com/office/powerpoint/2010/main" val="38742574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Instructors:</a:t>
            </a:r>
          </a:p>
          <a:p>
            <a:endParaRPr lang="en-US" dirty="0" smtClean="0"/>
          </a:p>
          <a:p>
            <a:pPr marL="0" marR="0" indent="0" algn="l" defTabSz="914400" rtl="0" eaLnBrk="1" fontAlgn="auto" latinLnBrk="0" hangingPunct="1">
              <a:lnSpc>
                <a:spcPct val="100000"/>
              </a:lnSpc>
              <a:spcBef>
                <a:spcPts val="432"/>
              </a:spcBef>
              <a:spcAft>
                <a:spcPts val="0"/>
              </a:spcAft>
              <a:buClrTx/>
              <a:buSzTx/>
              <a:buFont typeface="Arial" pitchFamily="34" charset="0"/>
              <a:buNone/>
              <a:tabLst/>
              <a:defRPr/>
            </a:pPr>
            <a:r>
              <a:rPr lang="en-US" baseline="0" dirty="0" smtClean="0"/>
              <a:t>The digital companion to this book </a:t>
            </a:r>
            <a:r>
              <a:rPr lang="en-US" b="1" baseline="0" dirty="0" smtClean="0"/>
              <a:t>McGraw-Hill Connect</a:t>
            </a:r>
            <a:r>
              <a:rPr lang="en-US" baseline="0" dirty="0" smtClean="0"/>
              <a:t> has an interactive exercise on this section of the textbook. It builds student confidence on the integration based business level strategies (LO 6-5 and 6-6). </a:t>
            </a:r>
          </a:p>
          <a:p>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24</a:t>
            </a:fld>
            <a:endParaRPr lang="en-US"/>
          </a:p>
        </p:txBody>
      </p:sp>
    </p:spTree>
    <p:extLst>
      <p:ext uri="{BB962C8B-B14F-4D97-AF65-F5344CB8AC3E}">
        <p14:creationId xmlns:p14="http://schemas.microsoft.com/office/powerpoint/2010/main" val="3410426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Instructors: </a:t>
            </a:r>
          </a:p>
          <a:p>
            <a:endParaRPr lang="en-US" dirty="0" smtClean="0"/>
          </a:p>
          <a:p>
            <a:r>
              <a:rPr lang="en-US" dirty="0" smtClean="0"/>
              <a:t>This brief case is designed</a:t>
            </a:r>
            <a:r>
              <a:rPr lang="en-US" baseline="0" dirty="0" smtClean="0"/>
              <a:t> </a:t>
            </a:r>
            <a:r>
              <a:rPr lang="en-US" dirty="0" smtClean="0"/>
              <a:t>to engage the student’s</a:t>
            </a:r>
            <a:r>
              <a:rPr lang="en-US" baseline="0" dirty="0" smtClean="0"/>
              <a:t> </a:t>
            </a:r>
            <a:r>
              <a:rPr lang="en-US" dirty="0" smtClean="0"/>
              <a:t>attention on business</a:t>
            </a:r>
            <a:r>
              <a:rPr lang="en-US" baseline="0" dirty="0" smtClean="0"/>
              <a:t> </a:t>
            </a:r>
            <a:r>
              <a:rPr lang="en-US" dirty="0" smtClean="0"/>
              <a:t>strategy formulation.</a:t>
            </a:r>
          </a:p>
          <a:p>
            <a:r>
              <a:rPr lang="en-US" dirty="0" smtClean="0"/>
              <a:t>It illustrates both dynamic</a:t>
            </a:r>
            <a:r>
              <a:rPr lang="en-US" baseline="0" dirty="0" smtClean="0"/>
              <a:t> </a:t>
            </a:r>
            <a:r>
              <a:rPr lang="en-US" dirty="0" smtClean="0"/>
              <a:t>conditions in an industry</a:t>
            </a:r>
            <a:r>
              <a:rPr lang="en-US" baseline="0" dirty="0" smtClean="0"/>
              <a:t> </a:t>
            </a:r>
            <a:r>
              <a:rPr lang="en-US" dirty="0" smtClean="0"/>
              <a:t>structure and changes in a</a:t>
            </a:r>
            <a:r>
              <a:rPr lang="en-US" baseline="0" dirty="0" smtClean="0"/>
              <a:t> </a:t>
            </a:r>
            <a:r>
              <a:rPr lang="en-US" dirty="0" smtClean="0"/>
              <a:t>firm’s strategy in response</a:t>
            </a:r>
            <a:r>
              <a:rPr lang="en-US" baseline="0" dirty="0" smtClean="0"/>
              <a:t> </a:t>
            </a:r>
            <a:r>
              <a:rPr lang="en-US" dirty="0" smtClean="0"/>
              <a:t>to both competition and</a:t>
            </a:r>
            <a:r>
              <a:rPr lang="en-US" baseline="0" dirty="0" smtClean="0"/>
              <a:t> </a:t>
            </a:r>
            <a:r>
              <a:rPr lang="en-US" dirty="0" smtClean="0"/>
              <a:t>prior strategic missteps.</a:t>
            </a:r>
          </a:p>
          <a:p>
            <a:endParaRPr lang="en-US" dirty="0" smtClean="0"/>
          </a:p>
          <a:p>
            <a:r>
              <a:rPr lang="en-US" dirty="0" smtClean="0"/>
              <a:t>The</a:t>
            </a:r>
            <a:r>
              <a:rPr lang="en-US" baseline="0" dirty="0" smtClean="0"/>
              <a:t> ‘consider this’ questions at the end of the chapter bring out some of the complexities of the history and diversified markets that affect P&amp;G. From the IM…. </a:t>
            </a:r>
          </a:p>
          <a:p>
            <a:endParaRPr lang="en-US" baseline="0" dirty="0" smtClean="0"/>
          </a:p>
          <a:p>
            <a:r>
              <a:rPr lang="en-US" dirty="0" smtClean="0"/>
              <a:t>Positioning these questions for the class will give</a:t>
            </a:r>
            <a:r>
              <a:rPr lang="en-US" baseline="0" dirty="0" smtClean="0"/>
              <a:t> </a:t>
            </a:r>
            <a:r>
              <a:rPr lang="en-US" dirty="0" smtClean="0"/>
              <a:t>you an opportunity to draw the distinction that diversified firms can set a unique</a:t>
            </a:r>
            <a:r>
              <a:rPr lang="en-US" baseline="0" dirty="0" smtClean="0"/>
              <a:t> </a:t>
            </a:r>
            <a:r>
              <a:rPr lang="en-US" dirty="0" smtClean="0"/>
              <a:t>business-level strategy for each industry in which they participate. It might help</a:t>
            </a:r>
            <a:r>
              <a:rPr lang="en-US" baseline="0" dirty="0" smtClean="0"/>
              <a:t> </a:t>
            </a:r>
            <a:r>
              <a:rPr lang="en-US" dirty="0" smtClean="0"/>
              <a:t>the students grasp the concepts better if you ask them to focus on a particular</a:t>
            </a:r>
            <a:r>
              <a:rPr lang="en-US" baseline="0" dirty="0" smtClean="0"/>
              <a:t> </a:t>
            </a:r>
            <a:r>
              <a:rPr lang="en-US" dirty="0" smtClean="0"/>
              <a:t>product-market business, for example U.S. laundry detergent. In this market, P&amp;G</a:t>
            </a:r>
            <a:r>
              <a:rPr lang="en-US" baseline="0" dirty="0" smtClean="0"/>
              <a:t> </a:t>
            </a:r>
            <a:r>
              <a:rPr lang="en-US" dirty="0" smtClean="0"/>
              <a:t>dominates the high end of the market with a proliferation of incrementally</a:t>
            </a:r>
            <a:r>
              <a:rPr lang="en-US" baseline="0" dirty="0" smtClean="0"/>
              <a:t> </a:t>
            </a:r>
            <a:r>
              <a:rPr lang="en-US" dirty="0" smtClean="0"/>
              <a:t>different Tide products. They have a very strong position in the mid-tier of the</a:t>
            </a:r>
            <a:r>
              <a:rPr lang="en-US" baseline="0" dirty="0" smtClean="0"/>
              <a:t> </a:t>
            </a:r>
            <a:r>
              <a:rPr lang="en-US" dirty="0" smtClean="0"/>
              <a:t>market with Gain, Cheer, and Era. As described in the ChapterCase, consumers</a:t>
            </a:r>
            <a:r>
              <a:rPr lang="en-US" baseline="0" dirty="0" smtClean="0"/>
              <a:t> </a:t>
            </a:r>
            <a:r>
              <a:rPr lang="en-US" dirty="0" smtClean="0"/>
              <a:t>have been moving from the top- and mid-tier to the lowest tier of the market,</a:t>
            </a:r>
            <a:r>
              <a:rPr lang="en-US" baseline="0" dirty="0" smtClean="0"/>
              <a:t> </a:t>
            </a:r>
            <a:r>
              <a:rPr lang="en-US" dirty="0" smtClean="0"/>
              <a:t>causing a loss of market share and profitability for P&amp;G. P&amp;G’s high marketing</a:t>
            </a:r>
            <a:r>
              <a:rPr lang="en-US" baseline="0" dirty="0" smtClean="0"/>
              <a:t> </a:t>
            </a:r>
            <a:r>
              <a:rPr lang="en-US" dirty="0" smtClean="0"/>
              <a:t>intensity and R&amp;D intensity make it difficult for them to compete on price with</a:t>
            </a:r>
            <a:r>
              <a:rPr lang="en-US" baseline="0" dirty="0" smtClean="0"/>
              <a:t> </a:t>
            </a:r>
            <a:r>
              <a:rPr lang="en-US" dirty="0" smtClean="0"/>
              <a:t>the cost leaders.</a:t>
            </a:r>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4</a:t>
            </a:fld>
            <a:endParaRPr lang="en-US"/>
          </a:p>
        </p:txBody>
      </p:sp>
    </p:spTree>
    <p:extLst>
      <p:ext uri="{BB962C8B-B14F-4D97-AF65-F5344CB8AC3E}">
        <p14:creationId xmlns:p14="http://schemas.microsoft.com/office/powerpoint/2010/main" val="586124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pPr marL="0" marR="0" lvl="0" indent="0" algn="l" defTabSz="914400" rtl="0" eaLnBrk="1" fontAlgn="auto" latinLnBrk="0" hangingPunct="1">
              <a:lnSpc>
                <a:spcPct val="100000"/>
              </a:lnSpc>
              <a:spcBef>
                <a:spcPts val="0"/>
              </a:spcBef>
              <a:spcAft>
                <a:spcPts val="0"/>
              </a:spcAft>
              <a:buClr>
                <a:srgbClr val="B66136"/>
              </a:buClr>
              <a:buSzTx/>
              <a:buFont typeface="Wingdings" pitchFamily="2" charset="2"/>
              <a:buNone/>
              <a:tabLst/>
              <a:defRPr/>
            </a:pPr>
            <a:r>
              <a:rPr lang="en-US" sz="1200" kern="1200" dirty="0" smtClean="0">
                <a:solidFill>
                  <a:schemeClr val="tx1"/>
                </a:solidFill>
                <a:effectLst/>
                <a:latin typeface="Arial" pitchFamily="34" charset="0"/>
                <a:ea typeface="+mn-ea"/>
                <a:cs typeface="Arial" pitchFamily="34" charset="0"/>
              </a:rPr>
              <a:t>Instructors: </a:t>
            </a:r>
          </a:p>
          <a:p>
            <a:pPr marL="0" marR="0" lvl="0" indent="0" algn="l" defTabSz="914400" rtl="0" eaLnBrk="1" fontAlgn="auto" latinLnBrk="0" hangingPunct="1">
              <a:lnSpc>
                <a:spcPct val="100000"/>
              </a:lnSpc>
              <a:spcBef>
                <a:spcPts val="0"/>
              </a:spcBef>
              <a:spcAft>
                <a:spcPts val="0"/>
              </a:spcAft>
              <a:buClr>
                <a:srgbClr val="B66136"/>
              </a:buClr>
              <a:buSzTx/>
              <a:buFont typeface="Wingdings" pitchFamily="2" charset="2"/>
              <a:buNone/>
              <a:tabLst/>
              <a:defRPr/>
            </a:pPr>
            <a:endParaRPr lang="en-US" sz="1200" kern="1200" dirty="0" smtClean="0">
              <a:solidFill>
                <a:schemeClr val="tx1"/>
              </a:solidFill>
              <a:effectLst/>
              <a:latin typeface="Arial" pitchFamily="34"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
                <a:srgbClr val="B66136"/>
              </a:buClr>
              <a:buSzTx/>
              <a:buFont typeface="Wingdings" pitchFamily="2" charset="2"/>
              <a:buNone/>
              <a:tabLst/>
              <a:defRPr/>
            </a:pPr>
            <a:r>
              <a:rPr lang="en-US" sz="1200" dirty="0" smtClean="0">
                <a:latin typeface="Arial" panose="020B0604020202020204" pitchFamily="34" charset="0"/>
                <a:cs typeface="Arial" pitchFamily="34" charset="0"/>
              </a:rPr>
              <a:t>T</a:t>
            </a:r>
            <a:r>
              <a:rPr lang="en-US" sz="1200" kern="1200" dirty="0" smtClean="0">
                <a:solidFill>
                  <a:schemeClr val="tx1"/>
                </a:solidFill>
                <a:effectLst/>
                <a:latin typeface="Arial" pitchFamily="34" charset="0"/>
                <a:ea typeface="+mn-ea"/>
                <a:cs typeface="Arial" pitchFamily="34" charset="0"/>
              </a:rPr>
              <a:t>hese value and cost drivers are </a:t>
            </a:r>
            <a:r>
              <a:rPr lang="en-US" sz="1200" i="1" kern="1200" dirty="0" smtClean="0">
                <a:solidFill>
                  <a:schemeClr val="tx1"/>
                </a:solidFill>
                <a:effectLst/>
                <a:latin typeface="Arial" pitchFamily="34" charset="0"/>
                <a:ea typeface="+mn-ea"/>
                <a:cs typeface="Arial" pitchFamily="34" charset="0"/>
              </a:rPr>
              <a:t>interdependent.</a:t>
            </a:r>
            <a:r>
              <a:rPr lang="en-US" sz="1200" kern="1200" dirty="0" smtClean="0">
                <a:solidFill>
                  <a:schemeClr val="tx1"/>
                </a:solidFill>
                <a:effectLst/>
                <a:latin typeface="Arial" pitchFamily="34" charset="0"/>
                <a:ea typeface="+mn-ea"/>
                <a:cs typeface="Arial" pitchFamily="34" charset="0"/>
              </a:rPr>
              <a:t> </a:t>
            </a:r>
          </a:p>
          <a:p>
            <a:pPr marL="0" marR="0" lvl="0" indent="0" algn="l" defTabSz="914400" rtl="0" eaLnBrk="1" fontAlgn="auto" latinLnBrk="0" hangingPunct="1">
              <a:lnSpc>
                <a:spcPct val="100000"/>
              </a:lnSpc>
              <a:spcBef>
                <a:spcPts val="0"/>
              </a:spcBef>
              <a:spcAft>
                <a:spcPts val="0"/>
              </a:spcAft>
              <a:buClr>
                <a:srgbClr val="B66136"/>
              </a:buClr>
              <a:buSzTx/>
              <a:buFont typeface="Wingdings" pitchFamily="2" charset="2"/>
              <a:buNone/>
              <a:tabLst/>
              <a:defRPr/>
            </a:pPr>
            <a:endParaRPr lang="en-US" sz="1200" kern="1200" dirty="0" smtClean="0">
              <a:solidFill>
                <a:schemeClr val="tx1"/>
              </a:solidFill>
              <a:effectLst/>
              <a:latin typeface="Arial" pitchFamily="34"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
                <a:srgbClr val="B66136"/>
              </a:buClr>
              <a:buSzTx/>
              <a:buFont typeface="Wingdings" pitchFamily="2" charset="2"/>
              <a:buNone/>
              <a:tabLst/>
              <a:defRPr/>
            </a:pPr>
            <a:r>
              <a:rPr lang="en-US" sz="1200" kern="1200" dirty="0" smtClean="0">
                <a:solidFill>
                  <a:schemeClr val="tx1"/>
                </a:solidFill>
                <a:effectLst/>
                <a:latin typeface="Arial" pitchFamily="34" charset="0"/>
                <a:ea typeface="+mn-ea"/>
                <a:cs typeface="Arial" pitchFamily="34" charset="0"/>
              </a:rPr>
              <a:t>For example, process innovations like lean manufacturing contribute to better quality and customer service, which reinforce one another and enhance the brand of a product or service. </a:t>
            </a:r>
            <a:endParaRPr lang="en-US" sz="1200" dirty="0" smtClean="0">
              <a:latin typeface="Arial" panose="020B0604020202020204" pitchFamily="34" charset="0"/>
              <a:cs typeface="Arial" pitchFamily="34" charset="0"/>
            </a:endParaRPr>
          </a:p>
        </p:txBody>
      </p:sp>
      <p:sp>
        <p:nvSpPr>
          <p:cNvPr id="4" name="Slide Number Placeholder 3"/>
          <p:cNvSpPr>
            <a:spLocks noGrp="1"/>
          </p:cNvSpPr>
          <p:nvPr>
            <p:ph type="sldNum" sz="quarter" idx="10"/>
          </p:nvPr>
        </p:nvSpPr>
        <p:spPr/>
        <p:txBody>
          <a:bodyPr/>
          <a:lstStyle/>
          <a:p>
            <a:fld id="{12EE02E5-0AB3-456D-87DB-05645708439C}" type="slidenum">
              <a:rPr lang="en-US" smtClean="0"/>
              <a:pPr/>
              <a:t>26</a:t>
            </a:fld>
            <a:endParaRPr lang="en-US"/>
          </a:p>
        </p:txBody>
      </p:sp>
    </p:spTree>
    <p:extLst>
      <p:ext uri="{BB962C8B-B14F-4D97-AF65-F5344CB8AC3E}">
        <p14:creationId xmlns:p14="http://schemas.microsoft.com/office/powerpoint/2010/main" val="468009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Instructors: </a:t>
            </a:r>
          </a:p>
          <a:p>
            <a:endParaRPr lang="en-US" dirty="0" smtClean="0"/>
          </a:p>
          <a:p>
            <a:r>
              <a:rPr lang="en-US" sz="1200" b="0" i="0" u="none" strike="noStrike" kern="1200" baseline="0" dirty="0" smtClean="0">
                <a:solidFill>
                  <a:schemeClr val="tx1"/>
                </a:solidFill>
                <a:latin typeface="Arial" pitchFamily="34" charset="0"/>
                <a:ea typeface="+mn-ea"/>
                <a:cs typeface="Arial" pitchFamily="34" charset="0"/>
              </a:rPr>
              <a:t>We have found Exhibit 6.10 to be one of the most useful in bringing out the context of the different generic business strategies. By understanding how the drivers are different or</a:t>
            </a:r>
          </a:p>
          <a:p>
            <a:r>
              <a:rPr lang="en-US" sz="1200" b="0" i="0" u="none" strike="noStrike" kern="1200" baseline="0" dirty="0" smtClean="0">
                <a:solidFill>
                  <a:schemeClr val="tx1"/>
                </a:solidFill>
                <a:latin typeface="Arial" pitchFamily="34" charset="0"/>
                <a:ea typeface="+mn-ea"/>
                <a:cs typeface="Arial" pitchFamily="34" charset="0"/>
              </a:rPr>
              <a:t>similar (complementarity) between the three different strategies, students will gain a deeper understanding of the nature of competitive strategy.</a:t>
            </a:r>
            <a:endParaRPr lang="en-US" sz="1200" dirty="0" smtClean="0">
              <a:latin typeface="Arial" panose="020B0604020202020204"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27</a:t>
            </a:fld>
            <a:endParaRPr lang="en-US"/>
          </a:p>
        </p:txBody>
      </p:sp>
    </p:spTree>
    <p:extLst>
      <p:ext uri="{BB962C8B-B14F-4D97-AF65-F5344CB8AC3E}">
        <p14:creationId xmlns:p14="http://schemas.microsoft.com/office/powerpoint/2010/main" val="16207656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pPr marL="0" marR="0" lvl="0" indent="0" algn="l" defTabSz="914400" rtl="0" eaLnBrk="1" fontAlgn="auto" latinLnBrk="0" hangingPunct="1">
              <a:lnSpc>
                <a:spcPct val="100000"/>
              </a:lnSpc>
              <a:spcBef>
                <a:spcPts val="0"/>
              </a:spcBef>
              <a:spcAft>
                <a:spcPts val="0"/>
              </a:spcAft>
              <a:buClr>
                <a:srgbClr val="B66136"/>
              </a:buClr>
              <a:buSzTx/>
              <a:buFont typeface="Wingdings" pitchFamily="2" charset="2"/>
              <a:buNone/>
              <a:tabLst/>
              <a:defRPr/>
            </a:pPr>
            <a:r>
              <a:rPr lang="en-US" dirty="0" smtClean="0"/>
              <a:t>Instructors:</a:t>
            </a:r>
            <a:r>
              <a:rPr lang="en-US" baseline="0" dirty="0" smtClean="0"/>
              <a:t> </a:t>
            </a:r>
            <a:endParaRPr lang="en-US" dirty="0" smtClean="0"/>
          </a:p>
          <a:p>
            <a:pPr marL="0" marR="0" lvl="0" indent="0" algn="l" defTabSz="914400" rtl="0" eaLnBrk="1" fontAlgn="auto" latinLnBrk="0" hangingPunct="1">
              <a:lnSpc>
                <a:spcPct val="100000"/>
              </a:lnSpc>
              <a:spcBef>
                <a:spcPts val="0"/>
              </a:spcBef>
              <a:spcAft>
                <a:spcPts val="0"/>
              </a:spcAft>
              <a:buClr>
                <a:srgbClr val="B66136"/>
              </a:buClr>
              <a:buSzTx/>
              <a:buFont typeface="Wingdings" pitchFamily="2" charset="2"/>
              <a:buNone/>
              <a:tabLst/>
              <a:defRPr/>
            </a:pPr>
            <a:r>
              <a:rPr lang="en-US" dirty="0" smtClean="0"/>
              <a:t>Firms that exhibit effectiveness and efficiency reach the productivity frontier; others are left behind. </a:t>
            </a:r>
          </a:p>
          <a:p>
            <a:pPr marL="0" marR="0" lvl="0" indent="0" algn="l" defTabSz="914400" rtl="0" eaLnBrk="1" fontAlgn="auto" latinLnBrk="0" hangingPunct="1">
              <a:lnSpc>
                <a:spcPct val="100000"/>
              </a:lnSpc>
              <a:spcBef>
                <a:spcPts val="0"/>
              </a:spcBef>
              <a:spcAft>
                <a:spcPts val="0"/>
              </a:spcAft>
              <a:buClr>
                <a:srgbClr val="B66136"/>
              </a:buClr>
              <a:buSzTx/>
              <a:buFont typeface="Wingdings" pitchFamily="2" charset="2"/>
              <a:buNone/>
              <a:tabLst/>
              <a:defRPr/>
            </a:pPr>
            <a:endParaRPr lang="en-US" sz="1200" dirty="0" smtClean="0">
              <a:latin typeface="Arial" panose="020B0604020202020204" pitchFamily="34" charset="0"/>
              <a:cs typeface="Arial" pitchFamily="34" charset="0"/>
            </a:endParaRPr>
          </a:p>
          <a:p>
            <a:pPr marL="0" marR="0" lvl="0" indent="0" algn="l" defTabSz="914400" rtl="0" eaLnBrk="1" fontAlgn="auto" latinLnBrk="0" hangingPunct="1">
              <a:lnSpc>
                <a:spcPct val="100000"/>
              </a:lnSpc>
              <a:spcBef>
                <a:spcPts val="0"/>
              </a:spcBef>
              <a:spcAft>
                <a:spcPts val="0"/>
              </a:spcAft>
              <a:buClr>
                <a:srgbClr val="B66136"/>
              </a:buClr>
              <a:buSzTx/>
              <a:buFont typeface="Wingdings" pitchFamily="2" charset="2"/>
              <a:buNone/>
              <a:tabLst/>
              <a:defRPr/>
            </a:pPr>
            <a:r>
              <a:rPr lang="en-US" sz="1200" dirty="0" smtClean="0">
                <a:latin typeface="Arial" panose="020B0604020202020204" pitchFamily="34" charset="0"/>
                <a:cs typeface="Arial" pitchFamily="34" charset="0"/>
              </a:rPr>
              <a:t>T</a:t>
            </a:r>
            <a:r>
              <a:rPr lang="en-US" dirty="0" smtClean="0"/>
              <a:t>he productivity frontier represents a set of best-in-class strategic positions the firm can take relating to value creation and low cost </a:t>
            </a:r>
            <a:r>
              <a:rPr lang="en-US" i="1" dirty="0" smtClean="0"/>
              <a:t>at a given point in time</a:t>
            </a:r>
            <a:r>
              <a:rPr lang="en-US" dirty="0" smtClean="0"/>
              <a:t>. </a:t>
            </a:r>
            <a:endParaRPr lang="en-US" sz="1200" dirty="0" smtClean="0">
              <a:latin typeface="Arial" panose="020B0604020202020204" pitchFamily="34" charset="0"/>
              <a:cs typeface="Arial" pitchFamily="34" charset="0"/>
            </a:endParaRPr>
          </a:p>
        </p:txBody>
      </p:sp>
      <p:sp>
        <p:nvSpPr>
          <p:cNvPr id="4" name="Slide Number Placeholder 3"/>
          <p:cNvSpPr>
            <a:spLocks noGrp="1"/>
          </p:cNvSpPr>
          <p:nvPr>
            <p:ph type="sldNum" sz="quarter" idx="10"/>
          </p:nvPr>
        </p:nvSpPr>
        <p:spPr/>
        <p:txBody>
          <a:bodyPr/>
          <a:lstStyle/>
          <a:p>
            <a:fld id="{12EE02E5-0AB3-456D-87DB-05645708439C}" type="slidenum">
              <a:rPr lang="en-US" smtClean="0"/>
              <a:pPr/>
              <a:t>28</a:t>
            </a:fld>
            <a:endParaRPr lang="en-US"/>
          </a:p>
        </p:txBody>
      </p:sp>
    </p:spTree>
    <p:extLst>
      <p:ext uri="{BB962C8B-B14F-4D97-AF65-F5344CB8AC3E}">
        <p14:creationId xmlns:p14="http://schemas.microsoft.com/office/powerpoint/2010/main" val="37326471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Instructors:</a:t>
            </a:r>
            <a:r>
              <a:rPr lang="en-US" baseline="0" dirty="0" smtClean="0"/>
              <a:t> </a:t>
            </a:r>
          </a:p>
          <a:p>
            <a:endParaRPr lang="en-US" baseline="0" dirty="0" smtClean="0"/>
          </a:p>
          <a:p>
            <a:r>
              <a:rPr lang="en-US" baseline="0" dirty="0" smtClean="0"/>
              <a:t>From the IM:</a:t>
            </a:r>
          </a:p>
          <a:p>
            <a:r>
              <a:rPr lang="en-US" sz="1200" b="0" i="0" u="none" strike="noStrike" kern="1200" baseline="0" dirty="0" smtClean="0">
                <a:solidFill>
                  <a:schemeClr val="tx1"/>
                </a:solidFill>
                <a:latin typeface="Arial" pitchFamily="34" charset="0"/>
                <a:ea typeface="+mn-ea"/>
                <a:cs typeface="Arial" pitchFamily="34" charset="0"/>
              </a:rPr>
              <a:t>An important element in positioning is </a:t>
            </a:r>
            <a:r>
              <a:rPr lang="en-US" sz="1200" b="1" i="0" u="none" strike="noStrike" kern="1200" baseline="0" dirty="0" smtClean="0">
                <a:solidFill>
                  <a:schemeClr val="tx1"/>
                </a:solidFill>
                <a:latin typeface="Arial" pitchFamily="34" charset="0"/>
                <a:ea typeface="+mn-ea"/>
                <a:cs typeface="Arial" pitchFamily="34" charset="0"/>
              </a:rPr>
              <a:t>time</a:t>
            </a:r>
            <a:r>
              <a:rPr lang="en-US" sz="1200" b="0" i="0" u="none" strike="noStrike" kern="1200" baseline="0" dirty="0" smtClean="0">
                <a:solidFill>
                  <a:schemeClr val="tx1"/>
                </a:solidFill>
                <a:latin typeface="Arial" pitchFamily="34" charset="0"/>
                <a:ea typeface="+mn-ea"/>
                <a:cs typeface="Arial" pitchFamily="34" charset="0"/>
              </a:rPr>
              <a:t>. This final tool gives us a way to study how businesses within an industry can change over time. By combining the idea of a productivity frontier from economics with best practices across firms, we can chart the relative competitive positions, as shown here in Exhibit 6.11. HP, Apple, Lenovo, and Dell look to be good examples about the importance of the changing business strategies.</a:t>
            </a:r>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29</a:t>
            </a:fld>
            <a:endParaRPr lang="en-US"/>
          </a:p>
        </p:txBody>
      </p:sp>
    </p:spTree>
    <p:extLst>
      <p:ext uri="{BB962C8B-B14F-4D97-AF65-F5344CB8AC3E}">
        <p14:creationId xmlns:p14="http://schemas.microsoft.com/office/powerpoint/2010/main" val="2888901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ctr">
              <a:spcBef>
                <a:spcPct val="0"/>
              </a:spcBef>
            </a:pPr>
            <a:r>
              <a:rPr lang="en-US" dirty="0" smtClean="0">
                <a:latin typeface="Arial" pitchFamily="34" charset="0"/>
                <a:cs typeface="Arial" pitchFamily="34" charset="0"/>
              </a:rPr>
              <a:t>Instructors:</a:t>
            </a:r>
            <a:r>
              <a:rPr lang="en-US" baseline="0" dirty="0" smtClean="0">
                <a:latin typeface="Arial" pitchFamily="34" charset="0"/>
                <a:cs typeface="Arial" pitchFamily="34" charset="0"/>
              </a:rPr>
              <a:t> </a:t>
            </a:r>
          </a:p>
          <a:p>
            <a:pPr fontAlgn="ctr">
              <a:spcBef>
                <a:spcPct val="0"/>
              </a:spcBef>
            </a:pPr>
            <a:endParaRPr lang="en-US" baseline="0" dirty="0" smtClean="0">
              <a:latin typeface="Arial" pitchFamily="34" charset="0"/>
              <a:cs typeface="Arial" pitchFamily="34" charset="0"/>
            </a:endParaRPr>
          </a:p>
          <a:p>
            <a:pPr fontAlgn="ctr">
              <a:spcBef>
                <a:spcPct val="0"/>
              </a:spcBef>
            </a:pPr>
            <a:r>
              <a:rPr lang="en-US" baseline="0" dirty="0" smtClean="0">
                <a:latin typeface="Arial" pitchFamily="34" charset="0"/>
                <a:cs typeface="Arial" pitchFamily="34" charset="0"/>
              </a:rPr>
              <a:t>The IM has several good examples and exercises to wrap up this chapter. Below is one example but we encourage you to go to the IM to look at the others if you are interested in additional classroom or student-centered activities. </a:t>
            </a:r>
          </a:p>
          <a:p>
            <a:pPr fontAlgn="ctr">
              <a:spcBef>
                <a:spcPct val="0"/>
              </a:spcBef>
            </a:pPr>
            <a:endParaRPr lang="en-US" baseline="0" dirty="0" smtClean="0">
              <a:latin typeface="Arial" pitchFamily="34" charset="0"/>
              <a:cs typeface="Arial" pitchFamily="34" charset="0"/>
            </a:endParaRPr>
          </a:p>
          <a:p>
            <a:r>
              <a:rPr lang="en-US" sz="1200" b="0" i="0" u="none" strike="noStrike" kern="1200" baseline="0" dirty="0" smtClean="0">
                <a:solidFill>
                  <a:schemeClr val="tx1"/>
                </a:solidFill>
                <a:latin typeface="Arial" pitchFamily="34" charset="0"/>
                <a:ea typeface="+mn-ea"/>
                <a:cs typeface="Arial" pitchFamily="34" charset="0"/>
              </a:rPr>
              <a:t>Hispanics are a growing segment of the audience for Hollywood movies. How might you implement a focused differentiation strategy as a movie studio or movie theater chain targeted toward the Hispanic segment? The </a:t>
            </a:r>
            <a:r>
              <a:rPr lang="en-US" sz="1200" b="0" i="1" u="none" strike="noStrike" kern="1200" baseline="0" dirty="0" smtClean="0">
                <a:solidFill>
                  <a:schemeClr val="tx1"/>
                </a:solidFill>
                <a:latin typeface="Arial" pitchFamily="34" charset="0"/>
                <a:ea typeface="+mn-ea"/>
                <a:cs typeface="Arial" pitchFamily="34" charset="0"/>
              </a:rPr>
              <a:t>Wall Street Journal </a:t>
            </a:r>
            <a:r>
              <a:rPr lang="en-US" sz="1200" b="0" i="0" u="none" strike="noStrike" kern="1200" baseline="0" dirty="0" smtClean="0">
                <a:solidFill>
                  <a:schemeClr val="tx1"/>
                </a:solidFill>
                <a:latin typeface="Arial" pitchFamily="34" charset="0"/>
                <a:ea typeface="+mn-ea"/>
                <a:cs typeface="Arial" pitchFamily="34" charset="0"/>
              </a:rPr>
              <a:t>article “Hollywood Takes Spanish Lessons as Latinos Stream to the Movies” 8/9/13 offers some obvious ideas, such as Hispanic cast members and Spanish speaking parts. It also points to targeting the action/adventure genre that has strongest appeal in the Hispanic segment and promoting the films on Univision. However, students are likely to come up with more ideas, such as serving some Hispanic foods in the theaters and promotional tie-ins with popular telenovelas or Latino literature.</a:t>
            </a:r>
            <a:endParaRPr lang="en-US"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12EE02E5-0AB3-456D-87DB-05645708439C}" type="slidenum">
              <a:rPr lang="en-US" smtClean="0"/>
              <a:pPr/>
              <a:t>30</a:t>
            </a:fld>
            <a:endParaRPr lang="en-US"/>
          </a:p>
        </p:txBody>
      </p:sp>
    </p:spTree>
    <p:extLst>
      <p:ext uri="{BB962C8B-B14F-4D97-AF65-F5344CB8AC3E}">
        <p14:creationId xmlns:p14="http://schemas.microsoft.com/office/powerpoint/2010/main" val="4872675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spcBef>
                <a:spcPts val="0"/>
              </a:spcBef>
            </a:pPr>
            <a:endParaRPr lang="en-US"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12EE02E5-0AB3-456D-87DB-05645708439C}" type="slidenum">
              <a:rPr lang="en-US" smtClean="0"/>
              <a:pPr/>
              <a:t>31</a:t>
            </a:fld>
            <a:endParaRPr lang="en-US"/>
          </a:p>
        </p:txBody>
      </p:sp>
    </p:spTree>
    <p:extLst>
      <p:ext uri="{BB962C8B-B14F-4D97-AF65-F5344CB8AC3E}">
        <p14:creationId xmlns:p14="http://schemas.microsoft.com/office/powerpoint/2010/main" val="30320387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32</a:t>
            </a:fld>
            <a:endParaRPr lang="en-US"/>
          </a:p>
        </p:txBody>
      </p:sp>
    </p:spTree>
    <p:extLst>
      <p:ext uri="{BB962C8B-B14F-4D97-AF65-F5344CB8AC3E}">
        <p14:creationId xmlns:p14="http://schemas.microsoft.com/office/powerpoint/2010/main" val="2197585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33</a:t>
            </a:fld>
            <a:endParaRPr lang="en-US"/>
          </a:p>
        </p:txBody>
      </p:sp>
    </p:spTree>
    <p:extLst>
      <p:ext uri="{BB962C8B-B14F-4D97-AF65-F5344CB8AC3E}">
        <p14:creationId xmlns:p14="http://schemas.microsoft.com/office/powerpoint/2010/main" val="20120001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34</a:t>
            </a:fld>
            <a:endParaRPr lang="en-US"/>
          </a:p>
        </p:txBody>
      </p:sp>
    </p:spTree>
    <p:extLst>
      <p:ext uri="{BB962C8B-B14F-4D97-AF65-F5344CB8AC3E}">
        <p14:creationId xmlns:p14="http://schemas.microsoft.com/office/powerpoint/2010/main" val="36970278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EE02E5-0AB3-456D-87DB-05645708439C}" type="slidenum">
              <a:rPr lang="en-US" smtClean="0"/>
              <a:pPr/>
              <a:t>35</a:t>
            </a:fld>
            <a:endParaRPr lang="en-US"/>
          </a:p>
        </p:txBody>
      </p:sp>
    </p:spTree>
    <p:extLst>
      <p:ext uri="{BB962C8B-B14F-4D97-AF65-F5344CB8AC3E}">
        <p14:creationId xmlns:p14="http://schemas.microsoft.com/office/powerpoint/2010/main" val="250189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r>
              <a:rPr lang="en-US" dirty="0" smtClean="0"/>
              <a:t>Instructors:</a:t>
            </a:r>
          </a:p>
          <a:p>
            <a:endParaRPr lang="en-US" dirty="0" smtClean="0"/>
          </a:p>
          <a:p>
            <a:pPr marL="0" marR="0" indent="0" algn="l" defTabSz="914400" rtl="0" eaLnBrk="1" fontAlgn="auto" latinLnBrk="0" hangingPunct="1">
              <a:lnSpc>
                <a:spcPct val="100000"/>
              </a:lnSpc>
              <a:spcBef>
                <a:spcPts val="432"/>
              </a:spcBef>
              <a:spcAft>
                <a:spcPts val="0"/>
              </a:spcAft>
              <a:buClrTx/>
              <a:buSzTx/>
              <a:buFont typeface="Arial" pitchFamily="34" charset="0"/>
              <a:buNone/>
              <a:tabLst/>
              <a:defRPr/>
            </a:pPr>
            <a:r>
              <a:rPr lang="en-US" baseline="0" dirty="0" smtClean="0"/>
              <a:t>The digital companion to this book </a:t>
            </a:r>
            <a:r>
              <a:rPr lang="en-US" b="1" baseline="0" dirty="0" smtClean="0"/>
              <a:t>McGraw-Hill Connect</a:t>
            </a:r>
            <a:r>
              <a:rPr lang="en-US" baseline="0" dirty="0" smtClean="0"/>
              <a:t> has an interactive exercise on this section of the textbook. It builds student confidence on business level strategies of competitive advantage (LO 6-1). </a:t>
            </a:r>
          </a:p>
          <a:p>
            <a:pPr>
              <a:spcBef>
                <a:spcPts val="0"/>
              </a:spcBef>
            </a:pP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2EE02E5-0AB3-456D-87DB-05645708439C}" type="slidenum">
              <a:rPr lang="en-US" smtClean="0"/>
              <a:pPr/>
              <a:t>5</a:t>
            </a:fld>
            <a:endParaRPr lang="en-US"/>
          </a:p>
        </p:txBody>
      </p:sp>
    </p:spTree>
    <p:extLst>
      <p:ext uri="{BB962C8B-B14F-4D97-AF65-F5344CB8AC3E}">
        <p14:creationId xmlns:p14="http://schemas.microsoft.com/office/powerpoint/2010/main" val="25553381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36</a:t>
            </a:fld>
            <a:endParaRPr lang="en-US"/>
          </a:p>
        </p:txBody>
      </p:sp>
    </p:spTree>
    <p:extLst>
      <p:ext uri="{BB962C8B-B14F-4D97-AF65-F5344CB8AC3E}">
        <p14:creationId xmlns:p14="http://schemas.microsoft.com/office/powerpoint/2010/main" val="2501897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37</a:t>
            </a:fld>
            <a:endParaRPr lang="en-US"/>
          </a:p>
        </p:txBody>
      </p:sp>
    </p:spTree>
    <p:extLst>
      <p:ext uri="{BB962C8B-B14F-4D97-AF65-F5344CB8AC3E}">
        <p14:creationId xmlns:p14="http://schemas.microsoft.com/office/powerpoint/2010/main" val="9174553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endParaRPr lang="en-US" sz="1200" kern="1200" dirty="0" smtClean="0">
              <a:solidFill>
                <a:schemeClr val="tx1"/>
              </a:solidFill>
              <a:effectLst/>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12EE02E5-0AB3-456D-87DB-05645708439C}" type="slidenum">
              <a:rPr lang="en-US" smtClean="0"/>
              <a:pPr/>
              <a:t>38</a:t>
            </a:fld>
            <a:endParaRPr lang="en-US"/>
          </a:p>
        </p:txBody>
      </p:sp>
    </p:spTree>
    <p:extLst>
      <p:ext uri="{BB962C8B-B14F-4D97-AF65-F5344CB8AC3E}">
        <p14:creationId xmlns:p14="http://schemas.microsoft.com/office/powerpoint/2010/main" val="28814557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EE02E5-0AB3-456D-87DB-05645708439C}" type="slidenum">
              <a:rPr lang="en-US" smtClean="0"/>
              <a:pPr/>
              <a:t>39</a:t>
            </a:fld>
            <a:endParaRPr lang="en-US"/>
          </a:p>
        </p:txBody>
      </p:sp>
    </p:spTree>
    <p:extLst>
      <p:ext uri="{BB962C8B-B14F-4D97-AF65-F5344CB8AC3E}">
        <p14:creationId xmlns:p14="http://schemas.microsoft.com/office/powerpoint/2010/main" val="3523396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pPr>
              <a:spcBef>
                <a:spcPts val="0"/>
              </a:spcBef>
            </a:pPr>
            <a:endParaRPr lang="en-US" dirty="0" smtClean="0"/>
          </a:p>
        </p:txBody>
      </p:sp>
      <p:sp>
        <p:nvSpPr>
          <p:cNvPr id="4" name="Slide Number Placeholder 3"/>
          <p:cNvSpPr>
            <a:spLocks noGrp="1"/>
          </p:cNvSpPr>
          <p:nvPr>
            <p:ph type="sldNum" sz="quarter" idx="10"/>
          </p:nvPr>
        </p:nvSpPr>
        <p:spPr/>
        <p:txBody>
          <a:bodyPr/>
          <a:lstStyle/>
          <a:p>
            <a:fld id="{12EE02E5-0AB3-456D-87DB-05645708439C}" type="slidenum">
              <a:rPr lang="en-US" smtClean="0"/>
              <a:pPr/>
              <a:t>6</a:t>
            </a:fld>
            <a:endParaRPr lang="en-US"/>
          </a:p>
        </p:txBody>
      </p:sp>
    </p:spTree>
    <p:extLst>
      <p:ext uri="{BB962C8B-B14F-4D97-AF65-F5344CB8AC3E}">
        <p14:creationId xmlns:p14="http://schemas.microsoft.com/office/powerpoint/2010/main" val="1399421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Instructors:</a:t>
            </a:r>
          </a:p>
          <a:p>
            <a:endParaRPr lang="en-US" dirty="0" smtClean="0"/>
          </a:p>
          <a:p>
            <a:pPr marL="0" marR="0" indent="0" algn="l" defTabSz="914400" rtl="0" eaLnBrk="1" fontAlgn="auto" latinLnBrk="0" hangingPunct="1">
              <a:lnSpc>
                <a:spcPct val="100000"/>
              </a:lnSpc>
              <a:spcBef>
                <a:spcPts val="432"/>
              </a:spcBef>
              <a:spcAft>
                <a:spcPts val="0"/>
              </a:spcAft>
              <a:buClrTx/>
              <a:buSzTx/>
              <a:buFont typeface="Arial" pitchFamily="34" charset="0"/>
              <a:buNone/>
              <a:tabLst/>
              <a:defRPr/>
            </a:pPr>
            <a:r>
              <a:rPr lang="en-US" baseline="0" dirty="0" smtClean="0"/>
              <a:t>The digital companion to this book </a:t>
            </a:r>
            <a:r>
              <a:rPr lang="en-US" b="1" baseline="0" dirty="0" smtClean="0"/>
              <a:t>McGraw-Hill Connect</a:t>
            </a:r>
            <a:r>
              <a:rPr lang="en-US" baseline="0" dirty="0" smtClean="0"/>
              <a:t> has an interactive exercise on this section of the textbook. It builds student confidence on business level strategies of competitive advantage (LO 6-1). </a:t>
            </a:r>
          </a:p>
          <a:p>
            <a:endParaRPr lang="en-US" dirty="0" smtClean="0"/>
          </a:p>
          <a:p>
            <a:r>
              <a:rPr lang="en-US" dirty="0" smtClean="0"/>
              <a:t>This diagram can be used to bring together material from chapter 3 around the industry</a:t>
            </a:r>
            <a:r>
              <a:rPr lang="en-US" baseline="0" dirty="0" smtClean="0"/>
              <a:t> effects (gold part of the diagram) and some elements from chapter 4 which are extended here in chapter 6 to cover more thoroughly the business level strategies. Additionally the whole diagram is an extension of firm and industry level effects introduced in chapter 1. </a:t>
            </a:r>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7</a:t>
            </a:fld>
            <a:endParaRPr lang="en-US"/>
          </a:p>
        </p:txBody>
      </p:sp>
    </p:spTree>
    <p:extLst>
      <p:ext uri="{BB962C8B-B14F-4D97-AF65-F5344CB8AC3E}">
        <p14:creationId xmlns:p14="http://schemas.microsoft.com/office/powerpoint/2010/main" val="3367853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pPr marL="0" marR="0" indent="0" algn="l" defTabSz="914400" rtl="0" eaLnBrk="0" fontAlgn="base" latinLnBrk="0" hangingPunct="0">
              <a:lnSpc>
                <a:spcPct val="110000"/>
              </a:lnSpc>
              <a:spcBef>
                <a:spcPts val="0"/>
              </a:spcBef>
              <a:spcAft>
                <a:spcPct val="0"/>
              </a:spcAft>
              <a:buClrTx/>
              <a:buSzTx/>
              <a:buFontTx/>
              <a:buNone/>
              <a:tabLst/>
              <a:defRPr/>
            </a:pPr>
            <a:r>
              <a:rPr lang="en-US" sz="1200" dirty="0" smtClean="0">
                <a:latin typeface="Arial" panose="020B0604020202020204" pitchFamily="34" charset="0"/>
                <a:cs typeface="Arial" pitchFamily="34" charset="0"/>
              </a:rPr>
              <a:t>Instructors: </a:t>
            </a:r>
          </a:p>
          <a:p>
            <a:pPr marL="0" marR="0" indent="0" algn="l" defTabSz="914400" rtl="0" eaLnBrk="0" fontAlgn="base" latinLnBrk="0" hangingPunct="0">
              <a:lnSpc>
                <a:spcPct val="110000"/>
              </a:lnSpc>
              <a:spcBef>
                <a:spcPts val="0"/>
              </a:spcBef>
              <a:spcAft>
                <a:spcPct val="0"/>
              </a:spcAft>
              <a:buClrTx/>
              <a:buSzTx/>
              <a:buFontTx/>
              <a:buNone/>
              <a:tabLst/>
              <a:defRPr/>
            </a:pPr>
            <a:endParaRPr lang="en-US" sz="1200" dirty="0" smtClean="0">
              <a:latin typeface="Arial" panose="020B0604020202020204" pitchFamily="34" charset="0"/>
              <a:cs typeface="Arial" pitchFamily="34" charset="0"/>
            </a:endParaRPr>
          </a:p>
          <a:p>
            <a:pPr marL="0" marR="0" indent="0" algn="l" defTabSz="914400" rtl="0" eaLnBrk="0" fontAlgn="base" latinLnBrk="0" hangingPunct="0">
              <a:lnSpc>
                <a:spcPct val="110000"/>
              </a:lnSpc>
              <a:spcBef>
                <a:spcPts val="0"/>
              </a:spcBef>
              <a:spcAft>
                <a:spcPct val="0"/>
              </a:spcAft>
              <a:buClrTx/>
              <a:buSzTx/>
              <a:buFontTx/>
              <a:buNone/>
              <a:tabLst/>
              <a:defRPr/>
            </a:pPr>
            <a:r>
              <a:rPr lang="en-US" sz="1200" dirty="0" smtClean="0">
                <a:latin typeface="Arial" panose="020B0604020202020204" pitchFamily="34" charset="0"/>
                <a:cs typeface="Arial" pitchFamily="34" charset="0"/>
              </a:rPr>
              <a:t>It is useful here to remind</a:t>
            </a:r>
            <a:r>
              <a:rPr lang="en-US" sz="1200" baseline="0" dirty="0" smtClean="0">
                <a:latin typeface="Arial" panose="020B0604020202020204" pitchFamily="34" charset="0"/>
                <a:cs typeface="Arial" pitchFamily="34" charset="0"/>
              </a:rPr>
              <a:t> the students of the (V-C) value creation introduced in Chapter 5. </a:t>
            </a:r>
            <a:endParaRPr lang="en-US" sz="1200" dirty="0" smtClean="0">
              <a:latin typeface="Arial" panose="020B0604020202020204" pitchFamily="34" charset="0"/>
              <a:cs typeface="Arial" pitchFamily="34" charset="0"/>
            </a:endParaRPr>
          </a:p>
          <a:p>
            <a:pPr marL="0" marR="0" indent="0" algn="l" defTabSz="914400" rtl="0" eaLnBrk="0" fontAlgn="base" latinLnBrk="0" hangingPunct="0">
              <a:lnSpc>
                <a:spcPct val="110000"/>
              </a:lnSpc>
              <a:spcBef>
                <a:spcPts val="0"/>
              </a:spcBef>
              <a:spcAft>
                <a:spcPct val="0"/>
              </a:spcAft>
              <a:buClrTx/>
              <a:buSzTx/>
              <a:buFontTx/>
              <a:buNone/>
              <a:tabLst/>
              <a:defRPr/>
            </a:pPr>
            <a:endParaRPr lang="en-US" sz="1200" dirty="0" smtClean="0">
              <a:latin typeface="Arial" panose="020B0604020202020204" pitchFamily="34" charset="0"/>
              <a:cs typeface="Arial" pitchFamily="34" charset="0"/>
            </a:endParaRPr>
          </a:p>
          <a:p>
            <a:pPr marL="0" marR="0" indent="0" algn="l" defTabSz="914400" rtl="0" eaLnBrk="0" fontAlgn="base" latinLnBrk="0" hangingPunct="0">
              <a:lnSpc>
                <a:spcPct val="110000"/>
              </a:lnSpc>
              <a:spcBef>
                <a:spcPts val="0"/>
              </a:spcBef>
              <a:spcAft>
                <a:spcPct val="0"/>
              </a:spcAft>
              <a:buClrTx/>
              <a:buSzTx/>
              <a:buFontTx/>
              <a:buNone/>
              <a:tabLst/>
              <a:defRPr/>
            </a:pPr>
            <a:r>
              <a:rPr lang="en-US" sz="1200" dirty="0" smtClean="0">
                <a:latin typeface="Arial" panose="020B0604020202020204" pitchFamily="34" charset="0"/>
                <a:cs typeface="Arial" pitchFamily="34" charset="0"/>
              </a:rPr>
              <a:t>●</a:t>
            </a:r>
            <a:r>
              <a:rPr lang="en-US" sz="1200" b="1" dirty="0" smtClean="0">
                <a:latin typeface="Arial" panose="020B0604020202020204" pitchFamily="34" charset="0"/>
                <a:cs typeface="Arial" panose="020B0604020202020204" pitchFamily="34" charset="0"/>
              </a:rPr>
              <a:t> </a:t>
            </a:r>
            <a:r>
              <a:rPr lang="en-US" sz="1200" b="1" kern="1200" dirty="0" smtClean="0">
                <a:solidFill>
                  <a:schemeClr val="tx1"/>
                </a:solidFill>
                <a:effectLst/>
                <a:latin typeface="Arial" panose="020B0604020202020204" pitchFamily="34" charset="0"/>
                <a:cs typeface="Arial" panose="020B0604020202020204" pitchFamily="34" charset="0"/>
              </a:rPr>
              <a:t>Competitive advantage </a:t>
            </a:r>
            <a:r>
              <a:rPr lang="en-US" sz="1200" kern="1200" dirty="0" smtClean="0">
                <a:solidFill>
                  <a:schemeClr val="tx1"/>
                </a:solidFill>
                <a:effectLst/>
                <a:latin typeface="Arial" panose="020B0604020202020204" pitchFamily="34" charset="0"/>
                <a:cs typeface="Arial" panose="020B0604020202020204" pitchFamily="34" charset="0"/>
              </a:rPr>
              <a:t>is based on the difference between the </a:t>
            </a:r>
            <a:r>
              <a:rPr lang="en-US" sz="1200" i="1" kern="1200" dirty="0" smtClean="0">
                <a:solidFill>
                  <a:schemeClr val="tx1"/>
                </a:solidFill>
                <a:effectLst/>
                <a:latin typeface="Arial" panose="020B0604020202020204" pitchFamily="34" charset="0"/>
                <a:cs typeface="Arial" panose="020B0604020202020204" pitchFamily="34" charset="0"/>
              </a:rPr>
              <a:t>perceived value</a:t>
            </a:r>
            <a:r>
              <a:rPr lang="en-US" sz="1200" kern="1200" dirty="0" smtClean="0">
                <a:solidFill>
                  <a:schemeClr val="tx1"/>
                </a:solidFill>
                <a:effectLst/>
                <a:latin typeface="Arial" panose="020B0604020202020204" pitchFamily="34" charset="0"/>
                <a:cs typeface="Arial" panose="020B0604020202020204" pitchFamily="34" charset="0"/>
              </a:rPr>
              <a:t> a firm is able to create for consumers (</a:t>
            </a:r>
            <a:r>
              <a:rPr lang="en-US" sz="1200" i="1" kern="1200" dirty="0" smtClean="0">
                <a:solidFill>
                  <a:schemeClr val="tx1"/>
                </a:solidFill>
                <a:effectLst/>
                <a:latin typeface="Arial" panose="020B0604020202020204" pitchFamily="34" charset="0"/>
                <a:cs typeface="Arial" panose="020B0604020202020204" pitchFamily="34" charset="0"/>
              </a:rPr>
              <a:t>V</a:t>
            </a:r>
            <a:r>
              <a:rPr lang="en-US" sz="1200" kern="1200" dirty="0" smtClean="0">
                <a:solidFill>
                  <a:schemeClr val="tx1"/>
                </a:solidFill>
                <a:effectLst/>
                <a:latin typeface="Arial" panose="020B0604020202020204" pitchFamily="34" charset="0"/>
                <a:cs typeface="Arial" panose="020B0604020202020204" pitchFamily="34" charset="0"/>
              </a:rPr>
              <a:t>), captured by how much consumers are willing to pay for a product or service, and the total cost (</a:t>
            </a:r>
            <a:r>
              <a:rPr lang="en-US" sz="1200" i="1" kern="1200" dirty="0" smtClean="0">
                <a:solidFill>
                  <a:schemeClr val="tx1"/>
                </a:solidFill>
                <a:effectLst/>
                <a:latin typeface="Arial" panose="020B0604020202020204" pitchFamily="34" charset="0"/>
                <a:cs typeface="Arial" panose="020B0604020202020204" pitchFamily="34" charset="0"/>
              </a:rPr>
              <a:t>C</a:t>
            </a:r>
            <a:r>
              <a:rPr lang="en-US" sz="1200" kern="1200" dirty="0" smtClean="0">
                <a:solidFill>
                  <a:schemeClr val="tx1"/>
                </a:solidFill>
                <a:effectLst/>
                <a:latin typeface="Arial" panose="020B0604020202020204" pitchFamily="34" charset="0"/>
                <a:cs typeface="Arial" panose="020B0604020202020204" pitchFamily="34" charset="0"/>
              </a:rPr>
              <a:t>) the firm incurs to create that value. </a:t>
            </a:r>
          </a:p>
          <a:p>
            <a:pPr>
              <a:lnSpc>
                <a:spcPct val="110000"/>
              </a:lnSpc>
              <a:spcBef>
                <a:spcPts val="0"/>
              </a:spcBef>
            </a:pPr>
            <a:endParaRPr lang="en-US" dirty="0" smtClean="0"/>
          </a:p>
          <a:p>
            <a:pPr>
              <a:spcBef>
                <a:spcPts val="0"/>
              </a:spcBef>
            </a:pP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2EE02E5-0AB3-456D-87DB-05645708439C}" type="slidenum">
              <a:rPr lang="en-US" smtClean="0"/>
              <a:pPr/>
              <a:t>8</a:t>
            </a:fld>
            <a:endParaRPr lang="en-US"/>
          </a:p>
        </p:txBody>
      </p:sp>
    </p:spTree>
    <p:extLst>
      <p:ext uri="{BB962C8B-B14F-4D97-AF65-F5344CB8AC3E}">
        <p14:creationId xmlns:p14="http://schemas.microsoft.com/office/powerpoint/2010/main" val="2080912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latin typeface="Arial" panose="020B0604020202020204" pitchFamily="34" charset="0"/>
                <a:cs typeface="Arial" pitchFamily="34" charset="0"/>
              </a:rPr>
              <a:t>Instructors:</a:t>
            </a:r>
            <a:r>
              <a:rPr lang="en-US" sz="1200" baseline="0" dirty="0" smtClean="0">
                <a:latin typeface="Arial" panose="020B0604020202020204" pitchFamily="34" charset="0"/>
                <a:cs typeface="Arial" pitchFamily="34" charset="0"/>
              </a:rPr>
              <a:t> </a:t>
            </a:r>
            <a:endParaRPr lang="en-US" sz="1200" dirty="0" smtClean="0">
              <a:latin typeface="Arial" panose="020B0604020202020204" pitchFamily="34" charset="0"/>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latin typeface="Arial" panose="020B0604020202020204" pitchFamily="34" charset="0"/>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panose="020B0604020202020204" pitchFamily="34" charset="0"/>
                <a:cs typeface="Arial" panose="020B0604020202020204" pitchFamily="34" charset="0"/>
              </a:rPr>
              <a:t>Different generic strategies can lead to competitive advantage, even in the </a:t>
            </a:r>
            <a:r>
              <a:rPr lang="en-US" sz="1200" i="1" kern="1200" dirty="0" smtClean="0">
                <a:solidFill>
                  <a:schemeClr val="tx1"/>
                </a:solidFill>
                <a:effectLst/>
                <a:latin typeface="Arial" panose="020B0604020202020204" pitchFamily="34" charset="0"/>
                <a:cs typeface="Arial" panose="020B0604020202020204" pitchFamily="34" charset="0"/>
              </a:rPr>
              <a:t>same industry.</a:t>
            </a:r>
            <a:r>
              <a:rPr lang="en-US" sz="1200" kern="1200" dirty="0" smtClean="0">
                <a:solidFill>
                  <a:schemeClr val="tx1"/>
                </a:solidFill>
                <a:effectLst/>
                <a:latin typeface="Arial" panose="020B0604020202020204" pitchFamily="34" charset="0"/>
                <a:cs typeface="Arial" panose="020B0604020202020204" pitchFamily="34" charset="0"/>
              </a:rPr>
              <a:t> </a:t>
            </a:r>
          </a:p>
          <a:p>
            <a:r>
              <a:rPr lang="en-US" sz="1200" dirty="0" smtClean="0">
                <a:latin typeface="Arial" panose="020B0604020202020204" pitchFamily="34" charset="0"/>
                <a:cs typeface="Arial" pitchFamily="34" charset="0"/>
              </a:rPr>
              <a:t>● </a:t>
            </a:r>
            <a:r>
              <a:rPr lang="en-US" sz="1200" b="1" dirty="0" smtClean="0">
                <a:latin typeface="Arial" panose="020B0604020202020204" pitchFamily="34" charset="0"/>
                <a:cs typeface="Arial" pitchFamily="34" charset="0"/>
              </a:rPr>
              <a:t>E</a:t>
            </a:r>
            <a:r>
              <a:rPr lang="en-US" sz="1200" b="1" kern="1200" dirty="0" smtClean="0">
                <a:solidFill>
                  <a:schemeClr val="tx1"/>
                </a:solidFill>
                <a:effectLst/>
                <a:latin typeface="Arial" panose="020B0604020202020204" pitchFamily="34" charset="0"/>
                <a:cs typeface="Arial" panose="020B0604020202020204" pitchFamily="34" charset="0"/>
              </a:rPr>
              <a:t>xample-</a:t>
            </a:r>
            <a:r>
              <a:rPr lang="en-US" sz="1200" kern="1200" dirty="0" smtClean="0">
                <a:solidFill>
                  <a:schemeClr val="tx1"/>
                </a:solidFill>
                <a:effectLst/>
                <a:latin typeface="Arial" panose="020B0604020202020204" pitchFamily="34" charset="0"/>
                <a:cs typeface="Arial" panose="020B0604020202020204" pitchFamily="34" charset="0"/>
              </a:rPr>
              <a:t> Rolex and Timex both compete in the market for wristwatches, yet they follow different business strategies. </a:t>
            </a:r>
          </a:p>
          <a:p>
            <a:r>
              <a:rPr lang="en-US" sz="1200" dirty="0" smtClean="0">
                <a:latin typeface="Arial" panose="020B0604020202020204" pitchFamily="34" charset="0"/>
                <a:cs typeface="Arial" pitchFamily="34" charset="0"/>
              </a:rPr>
              <a:t> </a:t>
            </a:r>
            <a:r>
              <a:rPr lang="en-US" sz="1200" b="1" kern="1200" dirty="0" smtClean="0">
                <a:solidFill>
                  <a:schemeClr val="tx1"/>
                </a:solidFill>
                <a:effectLst/>
                <a:latin typeface="Arial" panose="020B0604020202020204" pitchFamily="34" charset="0"/>
                <a:cs typeface="Arial" panose="020B0604020202020204" pitchFamily="34" charset="0"/>
              </a:rPr>
              <a:t>Rolex</a:t>
            </a:r>
            <a:r>
              <a:rPr lang="en-US" sz="1200" kern="1200" dirty="0" smtClean="0">
                <a:solidFill>
                  <a:schemeClr val="tx1"/>
                </a:solidFill>
                <a:effectLst/>
                <a:latin typeface="Arial" panose="020B0604020202020204" pitchFamily="34" charset="0"/>
                <a:cs typeface="Arial" panose="020B0604020202020204" pitchFamily="34" charset="0"/>
              </a:rPr>
              <a:t> follows a </a:t>
            </a:r>
            <a:r>
              <a:rPr lang="en-US" sz="1200" b="1" kern="1200" dirty="0" smtClean="0">
                <a:solidFill>
                  <a:schemeClr val="tx1"/>
                </a:solidFill>
                <a:effectLst/>
                <a:latin typeface="Arial" panose="020B0604020202020204" pitchFamily="34" charset="0"/>
                <a:cs typeface="Arial" panose="020B0604020202020204" pitchFamily="34" charset="0"/>
              </a:rPr>
              <a:t>differentiation</a:t>
            </a:r>
            <a:r>
              <a:rPr lang="en-US" sz="1200" kern="1200" dirty="0" smtClean="0">
                <a:solidFill>
                  <a:schemeClr val="tx1"/>
                </a:solidFill>
                <a:effectLst/>
                <a:latin typeface="Arial" panose="020B0604020202020204" pitchFamily="34" charset="0"/>
                <a:cs typeface="Arial" panose="020B0604020202020204" pitchFamily="34" charset="0"/>
              </a:rPr>
              <a:t> </a:t>
            </a:r>
            <a:r>
              <a:rPr lang="en-US" sz="1200" b="1" kern="1200" dirty="0" smtClean="0">
                <a:solidFill>
                  <a:schemeClr val="tx1"/>
                </a:solidFill>
                <a:effectLst/>
                <a:latin typeface="Arial" panose="020B0604020202020204" pitchFamily="34" charset="0"/>
                <a:cs typeface="Arial" panose="020B0604020202020204" pitchFamily="34" charset="0"/>
              </a:rPr>
              <a:t>strategy</a:t>
            </a:r>
            <a:r>
              <a:rPr lang="en-US" sz="1200" kern="1200" dirty="0" smtClean="0">
                <a:solidFill>
                  <a:schemeClr val="tx1"/>
                </a:solidFill>
                <a:effectLst/>
                <a:latin typeface="Arial" panose="020B0604020202020204" pitchFamily="34" charset="0"/>
                <a:cs typeface="Arial" panose="020B0604020202020204" pitchFamily="34" charset="0"/>
              </a:rPr>
              <a:t>: It creates a higher value for its watches by making higher-quality timepieces with unique features that last a lifetime and that bestow a perception of prestige and status upon their owners. </a:t>
            </a:r>
          </a:p>
          <a:p>
            <a:r>
              <a:rPr lang="en-US" sz="1200" b="1" kern="1200" dirty="0" smtClean="0">
                <a:solidFill>
                  <a:schemeClr val="tx1"/>
                </a:solidFill>
                <a:effectLst/>
                <a:latin typeface="Arial" panose="020B0604020202020204" pitchFamily="34" charset="0"/>
                <a:cs typeface="Arial" panose="020B0604020202020204" pitchFamily="34" charset="0"/>
              </a:rPr>
              <a:t>Timex</a:t>
            </a:r>
            <a:r>
              <a:rPr lang="en-US" sz="1200" kern="1200" dirty="0" smtClean="0">
                <a:solidFill>
                  <a:schemeClr val="tx1"/>
                </a:solidFill>
                <a:effectLst/>
                <a:latin typeface="Arial" panose="020B0604020202020204" pitchFamily="34" charset="0"/>
                <a:cs typeface="Arial" panose="020B0604020202020204" pitchFamily="34" charset="0"/>
              </a:rPr>
              <a:t>, in contrast, follows a </a:t>
            </a:r>
            <a:r>
              <a:rPr lang="en-US" sz="1200" b="1" kern="1200" dirty="0" smtClean="0">
                <a:solidFill>
                  <a:schemeClr val="tx1"/>
                </a:solidFill>
                <a:effectLst/>
                <a:latin typeface="Arial" panose="020B0604020202020204" pitchFamily="34" charset="0"/>
                <a:cs typeface="Arial" panose="020B0604020202020204" pitchFamily="34" charset="0"/>
              </a:rPr>
              <a:t>cost-leadership strategy</a:t>
            </a:r>
            <a:r>
              <a:rPr lang="en-US" sz="1200" kern="1200" dirty="0" smtClean="0">
                <a:solidFill>
                  <a:schemeClr val="tx1"/>
                </a:solidFill>
                <a:effectLst/>
                <a:latin typeface="Arial" panose="020B0604020202020204" pitchFamily="34" charset="0"/>
                <a:cs typeface="Arial" panose="020B0604020202020204" pitchFamily="34" charset="0"/>
              </a:rPr>
              <a:t>: It uses lower-cost inputs and efficiently produces a wristwatch of acceptable quality, highlights reliability and accuracy, and prices its timepieces at the low end of the market. </a:t>
            </a:r>
          </a:p>
          <a:p>
            <a:endParaRPr lang="en-US" sz="1200" dirty="0" smtClean="0">
              <a:latin typeface="Arial" panose="020B0604020202020204" pitchFamily="34" charset="0"/>
              <a:cs typeface="Arial" panose="020B0604020202020204" pitchFamily="34" charset="0"/>
            </a:endParaRPr>
          </a:p>
          <a:p>
            <a:r>
              <a:rPr lang="en-US" sz="1200" kern="1200" dirty="0" smtClean="0">
                <a:solidFill>
                  <a:schemeClr val="tx1"/>
                </a:solidFill>
                <a:effectLst/>
                <a:latin typeface="Arial" panose="020B0604020202020204" pitchFamily="34" charset="0"/>
                <a:cs typeface="Arial" panose="020B0604020202020204" pitchFamily="34" charset="0"/>
              </a:rPr>
              <a:t>The issue is not to compare Rolex and Timex directly—they compete in different market segments of the wristwatch industry. </a:t>
            </a:r>
          </a:p>
          <a:p>
            <a:r>
              <a:rPr lang="en-US" sz="1200" kern="1200" dirty="0" smtClean="0">
                <a:solidFill>
                  <a:schemeClr val="tx1"/>
                </a:solidFill>
                <a:effectLst/>
                <a:latin typeface="Arial" panose="020B0604020202020204" pitchFamily="34" charset="0"/>
                <a:cs typeface="Arial" panose="020B0604020202020204" pitchFamily="34" charset="0"/>
              </a:rPr>
              <a:t>Both can achieve a competitive advantage using diametrically opposed business strategies- this is because both have clear strategic profiles. </a:t>
            </a:r>
            <a:r>
              <a:rPr lang="en-US" sz="1200" kern="1200" baseline="0" dirty="0" smtClean="0">
                <a:solidFill>
                  <a:schemeClr val="tx1"/>
                </a:solidFill>
                <a:effectLst/>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itchFamily="34" charset="0"/>
              </a:rPr>
              <a:t>T</a:t>
            </a:r>
            <a:r>
              <a:rPr lang="en-US" sz="1200" kern="1200" dirty="0" smtClean="0">
                <a:solidFill>
                  <a:schemeClr val="tx1"/>
                </a:solidFill>
                <a:effectLst/>
                <a:latin typeface="Arial" panose="020B0604020202020204" pitchFamily="34" charset="0"/>
                <a:cs typeface="Arial" panose="020B0604020202020204" pitchFamily="34" charset="0"/>
              </a:rPr>
              <a:t>he idea is to compare Rolex’s strategic position with the next-best differentiator (e.g., </a:t>
            </a:r>
            <a:r>
              <a:rPr lang="en-US" sz="1200" kern="1200" dirty="0" err="1" smtClean="0">
                <a:solidFill>
                  <a:schemeClr val="tx1"/>
                </a:solidFill>
                <a:effectLst/>
                <a:latin typeface="Arial" panose="020B0604020202020204" pitchFamily="34" charset="0"/>
                <a:cs typeface="Arial" panose="020B0604020202020204" pitchFamily="34" charset="0"/>
              </a:rPr>
              <a:t>Ebel</a:t>
            </a:r>
            <a:r>
              <a:rPr lang="en-US" sz="1200" kern="1200" dirty="0" smtClean="0">
                <a:solidFill>
                  <a:schemeClr val="tx1"/>
                </a:solidFill>
                <a:effectLst/>
                <a:latin typeface="Arial" panose="020B0604020202020204" pitchFamily="34" charset="0"/>
                <a:cs typeface="Arial" panose="020B0604020202020204" pitchFamily="34" charset="0"/>
              </a:rPr>
              <a:t>), and Timex’s strategic position with the next-best, low-cost producer (e.g., Swatch).</a:t>
            </a:r>
          </a:p>
          <a:p>
            <a:endParaRPr lang="en-US" sz="1200" dirty="0" smtClean="0">
              <a:latin typeface="Arial" panose="020B0604020202020204" pitchFamily="34" charset="0"/>
              <a:cs typeface="Arial" panose="020B0604020202020204" pitchFamily="34" charset="0"/>
            </a:endParaRPr>
          </a:p>
          <a:p>
            <a:pPr>
              <a:lnSpc>
                <a:spcPct val="110000"/>
              </a:lnSpc>
              <a:spcBef>
                <a:spcPts val="0"/>
              </a:spcBef>
            </a:pPr>
            <a:endParaRPr lang="en-US" dirty="0" smtClean="0"/>
          </a:p>
          <a:p>
            <a:pPr>
              <a:spcBef>
                <a:spcPts val="0"/>
              </a:spcBef>
            </a:pP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2EE02E5-0AB3-456D-87DB-05645708439C}" type="slidenum">
              <a:rPr lang="en-US" smtClean="0"/>
              <a:pPr/>
              <a:t>9</a:t>
            </a:fld>
            <a:endParaRPr lang="en-US"/>
          </a:p>
        </p:txBody>
      </p:sp>
    </p:spTree>
    <p:extLst>
      <p:ext uri="{BB962C8B-B14F-4D97-AF65-F5344CB8AC3E}">
        <p14:creationId xmlns:p14="http://schemas.microsoft.com/office/powerpoint/2010/main" val="1838751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Instructors: </a:t>
            </a:r>
          </a:p>
          <a:p>
            <a:endParaRPr lang="en-US" dirty="0" smtClean="0"/>
          </a:p>
          <a:p>
            <a:r>
              <a:rPr lang="en-US" dirty="0" smtClean="0"/>
              <a:t>We have enjoyed working with our students on small group</a:t>
            </a:r>
            <a:r>
              <a:rPr lang="en-US" baseline="0" dirty="0" smtClean="0"/>
              <a:t> exercise 2 here. The concept of this 2X2 seems simple but can yield interesting discussions when different groups of students place the same firm in a different quadrant. The IM has a suggested placement for the firms given in the end of chapter small group exercise. </a:t>
            </a:r>
          </a:p>
          <a:p>
            <a:endParaRPr lang="en-US" baseline="0" dirty="0" smtClean="0"/>
          </a:p>
          <a:p>
            <a:r>
              <a:rPr lang="en-US" dirty="0" smtClean="0"/>
              <a:t>We find it helpful to remind the students of the strategic groups discussion (in Chapter 3) as this tool identifies business</a:t>
            </a:r>
            <a:r>
              <a:rPr lang="en-US" baseline="0" dirty="0" smtClean="0"/>
              <a:t> </a:t>
            </a:r>
            <a:r>
              <a:rPr lang="en-US" dirty="0" smtClean="0"/>
              <a:t>strategies that would be similar or different from one firm to the next. If used within a large industry (such as airlines), the</a:t>
            </a:r>
            <a:r>
              <a:rPr lang="en-US" baseline="0" dirty="0" smtClean="0"/>
              <a:t> </a:t>
            </a:r>
            <a:r>
              <a:rPr lang="en-US" dirty="0" smtClean="0"/>
              <a:t>results should yield a list of firms that make up strategic groups and are direct competitors with each other within the groups.</a:t>
            </a:r>
            <a:r>
              <a:rPr lang="en-US" baseline="0" dirty="0" smtClean="0"/>
              <a:t> </a:t>
            </a:r>
            <a:r>
              <a:rPr lang="en-US" dirty="0" smtClean="0"/>
              <a:t>You could, for example, ask students to analysis the airline industry. Make sure that they do not limit themselves to one firm</a:t>
            </a:r>
            <a:r>
              <a:rPr lang="en-US" baseline="0" dirty="0" smtClean="0"/>
              <a:t> </a:t>
            </a:r>
            <a:r>
              <a:rPr lang="en-US" dirty="0" smtClean="0"/>
              <a:t>in each box of the rubric.</a:t>
            </a:r>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10</a:t>
            </a:fld>
            <a:endParaRPr lang="en-US"/>
          </a:p>
        </p:txBody>
      </p:sp>
    </p:spTree>
    <p:extLst>
      <p:ext uri="{BB962C8B-B14F-4D97-AF65-F5344CB8AC3E}">
        <p14:creationId xmlns:p14="http://schemas.microsoft.com/office/powerpoint/2010/main" val="3035470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r>
              <a:rPr lang="en-US" dirty="0" smtClean="0"/>
              <a:t>Instructors:</a:t>
            </a:r>
          </a:p>
          <a:p>
            <a:endParaRPr lang="en-US" dirty="0" smtClean="0"/>
          </a:p>
          <a:p>
            <a:pPr marL="0" marR="0" indent="0" algn="l" defTabSz="914400" rtl="0" eaLnBrk="1" fontAlgn="auto" latinLnBrk="0" hangingPunct="1">
              <a:lnSpc>
                <a:spcPct val="100000"/>
              </a:lnSpc>
              <a:spcBef>
                <a:spcPts val="432"/>
              </a:spcBef>
              <a:spcAft>
                <a:spcPts val="0"/>
              </a:spcAft>
              <a:buClrTx/>
              <a:buSzTx/>
              <a:buFont typeface="Arial" pitchFamily="34" charset="0"/>
              <a:buNone/>
              <a:tabLst/>
              <a:defRPr/>
            </a:pPr>
            <a:r>
              <a:rPr lang="en-US" baseline="0" dirty="0" smtClean="0"/>
              <a:t>The digital companion to this book </a:t>
            </a:r>
            <a:r>
              <a:rPr lang="en-US" b="1" baseline="0" dirty="0" smtClean="0"/>
              <a:t>McGraw-Hill Connect</a:t>
            </a:r>
            <a:r>
              <a:rPr lang="en-US" baseline="0" dirty="0" smtClean="0"/>
              <a:t> has a brief case exercise on this section of the textbook. It builds student confidence on value drivers for differentiation based business level strategies using an example of Toyota values based competitive advantage (LO 6-2). </a:t>
            </a:r>
          </a:p>
          <a:p>
            <a:endParaRPr lang="en-US" sz="1200" dirty="0" smtClean="0">
              <a:latin typeface="Arial" panose="020B0604020202020204" pitchFamily="34" charset="0"/>
              <a:cs typeface="Arial" pitchFamily="34" charset="0"/>
            </a:endParaRPr>
          </a:p>
        </p:txBody>
      </p:sp>
      <p:sp>
        <p:nvSpPr>
          <p:cNvPr id="4" name="Slide Number Placeholder 3"/>
          <p:cNvSpPr>
            <a:spLocks noGrp="1"/>
          </p:cNvSpPr>
          <p:nvPr>
            <p:ph type="sldNum" sz="quarter" idx="10"/>
          </p:nvPr>
        </p:nvSpPr>
        <p:spPr/>
        <p:txBody>
          <a:bodyPr/>
          <a:lstStyle/>
          <a:p>
            <a:fld id="{12EE02E5-0AB3-456D-87DB-05645708439C}" type="slidenum">
              <a:rPr lang="en-US" smtClean="0"/>
              <a:pPr/>
              <a:t>11</a:t>
            </a:fld>
            <a:endParaRPr lang="en-US"/>
          </a:p>
        </p:txBody>
      </p:sp>
    </p:spTree>
    <p:extLst>
      <p:ext uri="{BB962C8B-B14F-4D97-AF65-F5344CB8AC3E}">
        <p14:creationId xmlns:p14="http://schemas.microsoft.com/office/powerpoint/2010/main" val="31275772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gi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othaermel - Title Slid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cstate="print"/>
          <a:srcRect r="877"/>
          <a:stretch>
            <a:fillRect/>
          </a:stretch>
        </p:blipFill>
        <p:spPr bwMode="auto">
          <a:xfrm>
            <a:off x="0" y="1828800"/>
            <a:ext cx="9144000" cy="4495800"/>
          </a:xfrm>
          <a:prstGeom prst="rect">
            <a:avLst/>
          </a:prstGeom>
          <a:noFill/>
          <a:ln w="9525">
            <a:noFill/>
            <a:miter lim="800000"/>
            <a:headEnd/>
            <a:tailEnd/>
          </a:ln>
        </p:spPr>
      </p:pic>
      <p:sp>
        <p:nvSpPr>
          <p:cNvPr id="11" name="Text Placeholder 10"/>
          <p:cNvSpPr>
            <a:spLocks noGrp="1"/>
          </p:cNvSpPr>
          <p:nvPr>
            <p:ph type="body" sz="quarter" idx="13" hasCustomPrompt="1"/>
          </p:nvPr>
        </p:nvSpPr>
        <p:spPr>
          <a:xfrm>
            <a:off x="228600" y="5029200"/>
            <a:ext cx="5029200" cy="533400"/>
          </a:xfrm>
        </p:spPr>
        <p:txBody>
          <a:bodyPr>
            <a:noAutofit/>
          </a:bodyPr>
          <a:lstStyle>
            <a:lvl1pPr>
              <a:buFontTx/>
              <a:buNone/>
              <a:defRPr sz="2400" baseline="0">
                <a:latin typeface="+mn-lt"/>
                <a:cs typeface="FrankRuehl" pitchFamily="34" charset="-79"/>
              </a:defRPr>
            </a:lvl1pPr>
          </a:lstStyle>
          <a:p>
            <a:pPr lvl="0"/>
            <a:r>
              <a:rPr lang="en-US" dirty="0" smtClean="0"/>
              <a:t>Click to edit Chapter Title</a:t>
            </a:r>
            <a:endParaRPr lang="en-US" dirty="0"/>
          </a:p>
        </p:txBody>
      </p:sp>
      <p:pic>
        <p:nvPicPr>
          <p:cNvPr id="15" name="Picture 14" descr="cover_title.jpg"/>
          <p:cNvPicPr>
            <a:picLocks noChangeAspect="1"/>
          </p:cNvPicPr>
          <p:nvPr userDrawn="1"/>
        </p:nvPicPr>
        <p:blipFill>
          <a:blip r:embed="rId3" cstate="print"/>
          <a:stretch>
            <a:fillRect/>
          </a:stretch>
        </p:blipFill>
        <p:spPr>
          <a:xfrm>
            <a:off x="2663952" y="92685"/>
            <a:ext cx="4270248" cy="1431315"/>
          </a:xfrm>
          <a:prstGeom prst="rect">
            <a:avLst/>
          </a:prstGeom>
        </p:spPr>
      </p:pic>
      <p:sp>
        <p:nvSpPr>
          <p:cNvPr id="6" name="Rectangle 13"/>
          <p:cNvSpPr>
            <a:spLocks noChangeArrowheads="1"/>
          </p:cNvSpPr>
          <p:nvPr userDrawn="1"/>
        </p:nvSpPr>
        <p:spPr bwMode="auto">
          <a:xfrm>
            <a:off x="152400" y="6629400"/>
            <a:ext cx="8909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n-IN" altLang="en-US" sz="1000" dirty="0">
                <a:latin typeface="Times New Roman" pitchFamily="18" charset="0"/>
                <a:cs typeface="Times New Roman" pitchFamily="18" charset="0"/>
              </a:rPr>
              <a:t>Copyright © 2015 McGraw-Hill Education. All rights reserved. No reproduction or distribution without the prior written consent of McGraw-Hill Education.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othaermel - Discussion Slide">
    <p:bg>
      <p:bgPr>
        <a:solidFill>
          <a:srgbClr val="B6613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Edit Chapter Outline or Case Study or Instruction slide title</a:t>
            </a:r>
            <a:endParaRPr lang="en-US" dirty="0"/>
          </a:p>
        </p:txBody>
      </p:sp>
      <p:sp>
        <p:nvSpPr>
          <p:cNvPr id="3" name="Content Placeholder 2"/>
          <p:cNvSpPr>
            <a:spLocks noGrp="1"/>
          </p:cNvSpPr>
          <p:nvPr>
            <p:ph idx="1"/>
          </p:nvPr>
        </p:nvSpPr>
        <p:spPr>
          <a:xfrm>
            <a:off x="381000" y="1524000"/>
            <a:ext cx="8458200" cy="4727448"/>
          </a:xfrm>
          <a:solidFill>
            <a:schemeClr val="bg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1"/>
          </a:lnRef>
          <a:fillRef idx="3">
            <a:schemeClr val="accent1"/>
          </a:fillRef>
          <a:effectRef idx="3">
            <a:schemeClr val="accent1"/>
          </a:effectRef>
          <a:fontRef idx="none"/>
        </p:style>
        <p:txBody>
          <a:bodyPr/>
          <a:lstStyle>
            <a:lvl1pPr>
              <a:buFont typeface="Wingdings" pitchFamily="2" charset="2"/>
              <a:buChar char="§"/>
              <a:defRPr sz="2800"/>
            </a:lvl1pPr>
            <a:lvl2pPr>
              <a:buFont typeface="Arial" pitchFamily="34" charset="0"/>
              <a:buChar char="•"/>
              <a:defRPr sz="2400"/>
            </a:lvl2pPr>
            <a:lvl3pPr>
              <a:buFont typeface="Wingdings" pitchFamily="2" charset="2"/>
              <a:buChar char="ü"/>
              <a:defRPr sz="2000"/>
            </a:lvl3pPr>
            <a:lvl4pPr>
              <a:buFont typeface="Wingdings" pitchFamily="2" charset="2"/>
              <a:buChar char="§"/>
              <a:defRPr sz="1800"/>
            </a:lvl4pPr>
            <a:lvl5pPr>
              <a:buFont typeface="Arial" pitchFamily="34" charset="0"/>
              <a:buChar cha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2"/>
          <p:cNvSpPr txBox="1">
            <a:spLocks noGrp="1"/>
          </p:cNvSpPr>
          <p:nvPr userDrawn="1"/>
        </p:nvSpPr>
        <p:spPr bwMode="auto">
          <a:xfrm>
            <a:off x="6705600" y="6507163"/>
            <a:ext cx="2413000" cy="350837"/>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defRPr/>
            </a:pPr>
            <a:r>
              <a:rPr lang="en-US" altLang="zh-CN" sz="1000" dirty="0" smtClean="0">
                <a:latin typeface="Times New Roman" charset="0"/>
                <a:ea typeface="宋体" charset="-122"/>
              </a:rPr>
              <a:t>6-</a:t>
            </a:r>
            <a:fld id="{E78506EF-BBF2-49E6-9A0A-8F5AC6A837CB}" type="slidenum">
              <a:rPr lang="en-US" altLang="zh-CN" sz="1000" smtClean="0">
                <a:latin typeface="Times New Roman" charset="0"/>
                <a:ea typeface="宋体" charset="-122"/>
              </a:rPr>
              <a:pPr algn="r" eaLnBrk="1" hangingPunct="1">
                <a:defRPr/>
              </a:pPr>
              <a:t>‹#›</a:t>
            </a:fld>
            <a:endParaRPr lang="en-US" altLang="zh-CN" sz="1000" dirty="0" smtClean="0">
              <a:latin typeface="Times New Roman" charset="0"/>
              <a:ea typeface="宋体"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othaermel - 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B66136"/>
                </a:solidFill>
              </a:defRPr>
            </a:lvl1pPr>
          </a:lstStyle>
          <a:p>
            <a:r>
              <a:rPr lang="en-US" dirty="0" smtClean="0"/>
              <a:t>Click to edit video slide title</a:t>
            </a:r>
            <a:endParaRPr lang="en-US" dirty="0"/>
          </a:p>
        </p:txBody>
      </p:sp>
      <p:sp>
        <p:nvSpPr>
          <p:cNvPr id="4" name="Content Placeholder 3"/>
          <p:cNvSpPr>
            <a:spLocks noGrp="1"/>
          </p:cNvSpPr>
          <p:nvPr>
            <p:ph sz="half" idx="2"/>
          </p:nvPr>
        </p:nvSpPr>
        <p:spPr>
          <a:xfrm>
            <a:off x="762000" y="2133600"/>
            <a:ext cx="8382000" cy="4343399"/>
          </a:xfrm>
        </p:spPr>
        <p:txBody>
          <a:bodyPr/>
          <a:lstStyle>
            <a:lvl1pPr>
              <a:buFont typeface="Wingdings" pitchFamily="2" charset="2"/>
              <a:buNone/>
              <a:defRPr sz="2800"/>
            </a:lvl1pPr>
            <a:lvl2pPr>
              <a:buFont typeface="Arial" pitchFamily="34" charset="0"/>
              <a:buChar char="•"/>
              <a:defRPr sz="2400"/>
            </a:lvl2pPr>
            <a:lvl3pPr>
              <a:buFont typeface="Wingdings" pitchFamily="2" charset="2"/>
              <a:buChar char="ü"/>
              <a:defRPr sz="2000"/>
            </a:lvl3pPr>
            <a:lvl4pPr>
              <a:buFont typeface="Wingdings" pitchFamily="2" charset="2"/>
              <a:buChar char="§"/>
              <a:defRPr sz="1800"/>
            </a:lvl4pPr>
            <a:lvl5pP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9"/>
          <p:cNvSpPr/>
          <p:nvPr userDrawn="1"/>
        </p:nvSpPr>
        <p:spPr>
          <a:xfrm>
            <a:off x="76201" y="0"/>
            <a:ext cx="152399" cy="6858000"/>
          </a:xfrm>
          <a:prstGeom prst="rect">
            <a:avLst/>
          </a:prstGeom>
          <a:solidFill>
            <a:srgbClr val="B6613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0"/>
            <a:ext cx="76200" cy="68580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2"/>
          <p:cNvSpPr txBox="1">
            <a:spLocks noGrp="1"/>
          </p:cNvSpPr>
          <p:nvPr userDrawn="1"/>
        </p:nvSpPr>
        <p:spPr bwMode="auto">
          <a:xfrm>
            <a:off x="6705600" y="6507163"/>
            <a:ext cx="2413000" cy="350837"/>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defRPr/>
            </a:pPr>
            <a:r>
              <a:rPr lang="en-US" altLang="zh-CN" sz="1000" dirty="0" smtClean="0">
                <a:latin typeface="Times New Roman" charset="0"/>
                <a:ea typeface="宋体" charset="-122"/>
              </a:rPr>
              <a:t>6-</a:t>
            </a:r>
            <a:fld id="{E78506EF-BBF2-49E6-9A0A-8F5AC6A837CB}" type="slidenum">
              <a:rPr lang="en-US" altLang="zh-CN" sz="1000" smtClean="0">
                <a:latin typeface="Times New Roman" charset="0"/>
                <a:ea typeface="宋体" charset="-122"/>
              </a:rPr>
              <a:pPr algn="r" eaLnBrk="1" hangingPunct="1">
                <a:defRPr/>
              </a:pPr>
              <a:t>‹#›</a:t>
            </a:fld>
            <a:endParaRPr lang="en-US" altLang="zh-CN" sz="1000" dirty="0" smtClean="0">
              <a:latin typeface="Times New Roman" charset="0"/>
              <a:ea typeface="宋体"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othaermel - Content Slide">
    <p:spTree>
      <p:nvGrpSpPr>
        <p:cNvPr id="1" name=""/>
        <p:cNvGrpSpPr/>
        <p:nvPr/>
      </p:nvGrpSpPr>
      <p:grpSpPr>
        <a:xfrm>
          <a:off x="0" y="0"/>
          <a:ext cx="0" cy="0"/>
          <a:chOff x="0" y="0"/>
          <a:chExt cx="0" cy="0"/>
        </a:xfrm>
      </p:grpSpPr>
      <p:sp>
        <p:nvSpPr>
          <p:cNvPr id="10" name="Rectangle 9"/>
          <p:cNvSpPr/>
          <p:nvPr userDrawn="1"/>
        </p:nvSpPr>
        <p:spPr>
          <a:xfrm rot="5400000">
            <a:off x="4495800" y="2133600"/>
            <a:ext cx="152400" cy="9144000"/>
          </a:xfrm>
          <a:prstGeom prst="rect">
            <a:avLst/>
          </a:prstGeom>
          <a:solidFill>
            <a:srgbClr val="B6613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a:solidFill>
                  <a:srgbClr val="B66136"/>
                </a:solidFill>
              </a:defRPr>
            </a:lvl1pPr>
          </a:lstStyle>
          <a:p>
            <a:r>
              <a:rPr lang="en-US" dirty="0" smtClean="0"/>
              <a:t>Click to edit Content Slide title</a:t>
            </a:r>
            <a:endParaRPr lang="en-US" dirty="0"/>
          </a:p>
        </p:txBody>
      </p:sp>
      <p:sp>
        <p:nvSpPr>
          <p:cNvPr id="9" name="Text Placeholder 8"/>
          <p:cNvSpPr>
            <a:spLocks noGrp="1"/>
          </p:cNvSpPr>
          <p:nvPr>
            <p:ph type="body" sz="quarter" idx="13"/>
          </p:nvPr>
        </p:nvSpPr>
        <p:spPr>
          <a:xfrm>
            <a:off x="533400" y="2514600"/>
            <a:ext cx="8229600" cy="3962400"/>
          </a:xfrm>
        </p:spPr>
        <p:txBody>
          <a:bodyPr/>
          <a:lstStyle>
            <a:lvl1pPr>
              <a:buFont typeface="Wingdings" pitchFamily="2" charset="2"/>
              <a:buChar char="§"/>
              <a:defRPr sz="2800">
                <a:solidFill>
                  <a:schemeClr val="tx1"/>
                </a:solidFill>
              </a:defRPr>
            </a:lvl1pPr>
            <a:lvl2pPr>
              <a:buFont typeface="Arial" pitchFamily="34" charset="0"/>
              <a:buChar char="•"/>
              <a:defRPr sz="2400">
                <a:solidFill>
                  <a:schemeClr val="tx1"/>
                </a:solidFill>
              </a:defRPr>
            </a:lvl2pPr>
            <a:lvl3pPr>
              <a:buFont typeface="Wingdings" pitchFamily="2" charset="2"/>
              <a:buChar char="ü"/>
              <a:defRPr sz="2000">
                <a:solidFill>
                  <a:schemeClr val="tx1"/>
                </a:solidFill>
              </a:defRPr>
            </a:lvl3pPr>
            <a:lvl4pPr>
              <a:buFont typeface="Wingdings" pitchFamily="2" charset="2"/>
              <a:buChar char="§"/>
              <a:defRPr sz="1800">
                <a:solidFill>
                  <a:schemeClr val="tx1"/>
                </a:solidFill>
              </a:defRPr>
            </a:lvl4pPr>
            <a:lvl5pPr>
              <a:buFont typeface="Arial" pitchFamily="34" charset="0"/>
              <a:buChar char="•"/>
              <a:defRPr sz="18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4"/>
          </p:nvPr>
        </p:nvSpPr>
        <p:spPr>
          <a:xfrm>
            <a:off x="0" y="1447800"/>
            <a:ext cx="9144000" cy="609600"/>
          </a:xfrm>
        </p:spPr>
        <p:txBody>
          <a:bodyPr>
            <a:normAutofit/>
          </a:bodyPr>
          <a:lstStyle>
            <a:lvl1pPr algn="ctr">
              <a:buNone/>
              <a:defRPr sz="2600"/>
            </a:lvl1pPr>
            <a:lvl5pPr>
              <a:buNone/>
              <a:defRPr/>
            </a:lvl5pPr>
          </a:lstStyle>
          <a:p>
            <a:pPr lvl="0"/>
            <a:r>
              <a:rPr lang="en-US" dirty="0" smtClean="0"/>
              <a:t>Click to edit Master text styles</a:t>
            </a:r>
          </a:p>
        </p:txBody>
      </p:sp>
      <p:sp>
        <p:nvSpPr>
          <p:cNvPr id="11" name="Rectangle 10"/>
          <p:cNvSpPr/>
          <p:nvPr userDrawn="1"/>
        </p:nvSpPr>
        <p:spPr>
          <a:xfrm rot="5400000">
            <a:off x="4533900" y="2247900"/>
            <a:ext cx="76200" cy="91440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2"/>
          <p:cNvSpPr txBox="1">
            <a:spLocks noGrp="1"/>
          </p:cNvSpPr>
          <p:nvPr userDrawn="1"/>
        </p:nvSpPr>
        <p:spPr bwMode="auto">
          <a:xfrm>
            <a:off x="6705600" y="6507163"/>
            <a:ext cx="2413000" cy="350837"/>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defRPr/>
            </a:pPr>
            <a:r>
              <a:rPr lang="en-US" altLang="zh-CN" sz="1000" dirty="0" smtClean="0">
                <a:latin typeface="Times New Roman" charset="0"/>
                <a:ea typeface="宋体" charset="-122"/>
              </a:rPr>
              <a:t>6-</a:t>
            </a:r>
            <a:fld id="{E78506EF-BBF2-49E6-9A0A-8F5AC6A837CB}" type="slidenum">
              <a:rPr lang="en-US" altLang="zh-CN" sz="1000" smtClean="0">
                <a:latin typeface="Times New Roman" charset="0"/>
                <a:ea typeface="宋体" charset="-122"/>
              </a:rPr>
              <a:pPr algn="r" eaLnBrk="1" hangingPunct="1">
                <a:defRPr/>
              </a:pPr>
              <a:t>‹#›</a:t>
            </a:fld>
            <a:endParaRPr lang="en-US" altLang="zh-CN" sz="1000" dirty="0" smtClean="0">
              <a:latin typeface="Times New Roman" charset="0"/>
              <a:ea typeface="宋体"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othaermel - Copyright Slide">
    <p:bg>
      <p:bgPr>
        <a:solidFill>
          <a:srgbClr val="B66136"/>
        </a:solidFill>
        <a:effectLst/>
      </p:bgPr>
    </p:bg>
    <p:spTree>
      <p:nvGrpSpPr>
        <p:cNvPr id="1" name=""/>
        <p:cNvGrpSpPr/>
        <p:nvPr/>
      </p:nvGrpSpPr>
      <p:grpSpPr>
        <a:xfrm>
          <a:off x="0" y="0"/>
          <a:ext cx="0" cy="0"/>
          <a:chOff x="0" y="0"/>
          <a:chExt cx="0" cy="0"/>
        </a:xfrm>
      </p:grpSpPr>
      <p:sp>
        <p:nvSpPr>
          <p:cNvPr id="9" name="Rectangle 8"/>
          <p:cNvSpPr/>
          <p:nvPr userDrawn="1"/>
        </p:nvSpPr>
        <p:spPr>
          <a:xfrm>
            <a:off x="685800" y="1371600"/>
            <a:ext cx="7699248" cy="4187952"/>
          </a:xfrm>
          <a:prstGeom prst="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over_title.jpg"/>
          <p:cNvPicPr>
            <a:picLocks noChangeAspect="1"/>
          </p:cNvPicPr>
          <p:nvPr userDrawn="1"/>
        </p:nvPicPr>
        <p:blipFill>
          <a:blip r:embed="rId2" cstate="print"/>
          <a:stretch>
            <a:fillRect/>
          </a:stretch>
        </p:blipFill>
        <p:spPr>
          <a:xfrm>
            <a:off x="1600200" y="1524000"/>
            <a:ext cx="5810769" cy="1947672"/>
          </a:xfrm>
          <a:prstGeom prst="rect">
            <a:avLst/>
          </a:prstGeom>
        </p:spPr>
      </p:pic>
      <p:pic>
        <p:nvPicPr>
          <p:cNvPr id="7" name="Picture 6" descr="disclaimer"/>
          <p:cNvPicPr/>
          <p:nvPr userDrawn="1"/>
        </p:nvPicPr>
        <p:blipFill>
          <a:blip r:embed="rId3" cstate="print"/>
          <a:srcRect/>
          <a:stretch>
            <a:fillRect/>
          </a:stretch>
        </p:blipFill>
        <p:spPr bwMode="auto">
          <a:xfrm>
            <a:off x="2438400" y="3657600"/>
            <a:ext cx="4038600" cy="1828800"/>
          </a:xfrm>
          <a:prstGeom prst="rect">
            <a:avLst/>
          </a:prstGeom>
          <a:noFill/>
          <a:ln w="9525">
            <a:noFill/>
            <a:miter lim="800000"/>
            <a:headEnd/>
            <a:tailEnd/>
          </a:ln>
        </p:spPr>
      </p:pic>
      <p:pic>
        <p:nvPicPr>
          <p:cNvPr id="5" name="Picture 2" descr="http://www.mcgraw-hill.com/landingimages/logo-hill.gif"/>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38200" y="4191000"/>
            <a:ext cx="1247775" cy="123825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2"/>
          <p:cNvSpPr txBox="1">
            <a:spLocks noGrp="1"/>
          </p:cNvSpPr>
          <p:nvPr userDrawn="1"/>
        </p:nvSpPr>
        <p:spPr bwMode="auto">
          <a:xfrm>
            <a:off x="6705600" y="6507163"/>
            <a:ext cx="2413000" cy="350837"/>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defRPr/>
            </a:pPr>
            <a:r>
              <a:rPr lang="en-US" altLang="zh-CN" sz="1000" dirty="0" smtClean="0">
                <a:latin typeface="Times New Roman" charset="0"/>
                <a:ea typeface="宋体" charset="-122"/>
              </a:rPr>
              <a:t>6-</a:t>
            </a:r>
            <a:fld id="{E78506EF-BBF2-49E6-9A0A-8F5AC6A837CB}" type="slidenum">
              <a:rPr lang="en-US" altLang="zh-CN" sz="1000" smtClean="0">
                <a:latin typeface="Times New Roman" charset="0"/>
                <a:ea typeface="宋体" charset="-122"/>
              </a:rPr>
              <a:pPr algn="r" eaLnBrk="1" hangingPunct="1">
                <a:defRPr/>
              </a:pPr>
              <a:t>‹#›</a:t>
            </a:fld>
            <a:endParaRPr lang="en-US" altLang="zh-CN" sz="1000" dirty="0" smtClean="0">
              <a:latin typeface="Times New Roman" charset="0"/>
              <a:ea typeface="宋体" charset="-122"/>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7_Rothaermel -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B66136"/>
                </a:solidFill>
              </a:defRPr>
            </a:lvl1pPr>
          </a:lstStyle>
          <a:p>
            <a:r>
              <a:rPr lang="en-US" dirty="0" smtClean="0"/>
              <a:t>Click to edit Content Slide title</a:t>
            </a:r>
            <a:endParaRPr lang="en-US" dirty="0"/>
          </a:p>
        </p:txBody>
      </p:sp>
      <p:sp>
        <p:nvSpPr>
          <p:cNvPr id="9" name="Text Placeholder 8"/>
          <p:cNvSpPr>
            <a:spLocks noGrp="1"/>
          </p:cNvSpPr>
          <p:nvPr>
            <p:ph type="body" sz="quarter" idx="13"/>
          </p:nvPr>
        </p:nvSpPr>
        <p:spPr>
          <a:xfrm>
            <a:off x="533400" y="2514600"/>
            <a:ext cx="8229600" cy="3962400"/>
          </a:xfrm>
        </p:spPr>
        <p:txBody>
          <a:bodyPr/>
          <a:lstStyle>
            <a:lvl1pPr>
              <a:buFont typeface="Wingdings" pitchFamily="2" charset="2"/>
              <a:buChar char="§"/>
              <a:defRPr sz="2800">
                <a:solidFill>
                  <a:schemeClr val="tx1"/>
                </a:solidFill>
              </a:defRPr>
            </a:lvl1pPr>
            <a:lvl2pPr>
              <a:buFont typeface="Arial" pitchFamily="34" charset="0"/>
              <a:buChar char="•"/>
              <a:defRPr sz="2400">
                <a:solidFill>
                  <a:schemeClr val="tx1"/>
                </a:solidFill>
              </a:defRPr>
            </a:lvl2pPr>
            <a:lvl3pPr>
              <a:buFont typeface="Wingdings" pitchFamily="2" charset="2"/>
              <a:buChar char="ü"/>
              <a:defRPr sz="2000">
                <a:solidFill>
                  <a:schemeClr val="tx1"/>
                </a:solidFill>
              </a:defRPr>
            </a:lvl3pPr>
            <a:lvl4pPr>
              <a:buFont typeface="Wingdings" pitchFamily="2" charset="2"/>
              <a:buChar char="§"/>
              <a:defRPr sz="1800">
                <a:solidFill>
                  <a:schemeClr val="tx1"/>
                </a:solidFill>
              </a:defRPr>
            </a:lvl4pPr>
            <a:lvl5pPr>
              <a:buFont typeface="Arial" pitchFamily="34" charset="0"/>
              <a:buChar char="•"/>
              <a:defRPr sz="18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rot="5400000">
            <a:off x="4495800" y="2209802"/>
            <a:ext cx="152400" cy="9144000"/>
          </a:xfrm>
          <a:prstGeom prst="rect">
            <a:avLst/>
          </a:prstGeom>
          <a:solidFill>
            <a:srgbClr val="B6613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2"/>
          <p:cNvSpPr txBox="1">
            <a:spLocks noGrp="1"/>
          </p:cNvSpPr>
          <p:nvPr userDrawn="1"/>
        </p:nvSpPr>
        <p:spPr bwMode="auto">
          <a:xfrm>
            <a:off x="6705600" y="6507163"/>
            <a:ext cx="2413000" cy="350837"/>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defRPr/>
            </a:pPr>
            <a:r>
              <a:rPr lang="en-US" altLang="zh-CN" sz="1000" dirty="0" smtClean="0">
                <a:latin typeface="Times New Roman" charset="0"/>
                <a:ea typeface="宋体" charset="-122"/>
              </a:rPr>
              <a:t>6-</a:t>
            </a:r>
            <a:fld id="{E78506EF-BBF2-49E6-9A0A-8F5AC6A837CB}" type="slidenum">
              <a:rPr lang="en-US" altLang="zh-CN" sz="1000" smtClean="0">
                <a:latin typeface="Times New Roman" charset="0"/>
                <a:ea typeface="宋体" charset="-122"/>
              </a:rPr>
              <a:pPr algn="r" eaLnBrk="1" hangingPunct="1">
                <a:defRPr/>
              </a:pPr>
              <a:t>‹#›</a:t>
            </a:fld>
            <a:endParaRPr lang="en-US" altLang="zh-CN" sz="1000" dirty="0" smtClean="0">
              <a:latin typeface="Times New Roman" charset="0"/>
              <a:ea typeface="宋体" charset="-122"/>
            </a:endParaRPr>
          </a:p>
        </p:txBody>
      </p:sp>
    </p:spTree>
    <p:extLst>
      <p:ext uri="{BB962C8B-B14F-4D97-AF65-F5344CB8AC3E}">
        <p14:creationId xmlns:p14="http://schemas.microsoft.com/office/powerpoint/2010/main" val="2213937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0_Rothaermel -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B66136"/>
                </a:solidFill>
              </a:defRPr>
            </a:lvl1pPr>
          </a:lstStyle>
          <a:p>
            <a:r>
              <a:rPr lang="en-US" dirty="0" smtClean="0"/>
              <a:t>Click to edit Content Slide title</a:t>
            </a:r>
            <a:endParaRPr lang="en-US" dirty="0"/>
          </a:p>
        </p:txBody>
      </p:sp>
      <p:sp>
        <p:nvSpPr>
          <p:cNvPr id="9" name="Text Placeholder 8"/>
          <p:cNvSpPr>
            <a:spLocks noGrp="1"/>
          </p:cNvSpPr>
          <p:nvPr>
            <p:ph type="body" sz="quarter" idx="13"/>
          </p:nvPr>
        </p:nvSpPr>
        <p:spPr>
          <a:xfrm>
            <a:off x="533400" y="2514600"/>
            <a:ext cx="8229600" cy="3962400"/>
          </a:xfrm>
        </p:spPr>
        <p:txBody>
          <a:bodyPr/>
          <a:lstStyle>
            <a:lvl1pPr>
              <a:buFont typeface="Wingdings" pitchFamily="2" charset="2"/>
              <a:buChar char="§"/>
              <a:defRPr sz="2800">
                <a:solidFill>
                  <a:schemeClr val="tx1"/>
                </a:solidFill>
              </a:defRPr>
            </a:lvl1pPr>
            <a:lvl2pPr>
              <a:buFont typeface="Arial" pitchFamily="34" charset="0"/>
              <a:buChar char="•"/>
              <a:defRPr sz="2400">
                <a:solidFill>
                  <a:schemeClr val="tx1"/>
                </a:solidFill>
              </a:defRPr>
            </a:lvl2pPr>
            <a:lvl3pPr>
              <a:buFont typeface="Wingdings" pitchFamily="2" charset="2"/>
              <a:buChar char="ü"/>
              <a:defRPr sz="2000">
                <a:solidFill>
                  <a:schemeClr val="tx1"/>
                </a:solidFill>
              </a:defRPr>
            </a:lvl3pPr>
            <a:lvl4pPr>
              <a:buFont typeface="Wingdings" pitchFamily="2" charset="2"/>
              <a:buChar char="§"/>
              <a:defRPr sz="1800">
                <a:solidFill>
                  <a:schemeClr val="tx1"/>
                </a:solidFill>
              </a:defRPr>
            </a:lvl4pPr>
            <a:lvl5pPr>
              <a:buFont typeface="Arial" pitchFamily="34" charset="0"/>
              <a:buChar char="•"/>
              <a:defRPr sz="18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rot="5400000">
            <a:off x="4495800" y="2209802"/>
            <a:ext cx="152400" cy="9144000"/>
          </a:xfrm>
          <a:prstGeom prst="rect">
            <a:avLst/>
          </a:prstGeom>
          <a:solidFill>
            <a:srgbClr val="B6613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2"/>
          <p:cNvSpPr txBox="1">
            <a:spLocks noGrp="1"/>
          </p:cNvSpPr>
          <p:nvPr userDrawn="1"/>
        </p:nvSpPr>
        <p:spPr bwMode="auto">
          <a:xfrm>
            <a:off x="6705600" y="6507163"/>
            <a:ext cx="2413000" cy="350837"/>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defRPr/>
            </a:pPr>
            <a:r>
              <a:rPr lang="en-US" altLang="zh-CN" sz="1000" dirty="0" smtClean="0">
                <a:latin typeface="Times New Roman" charset="0"/>
                <a:ea typeface="宋体" charset="-122"/>
              </a:rPr>
              <a:t>6-</a:t>
            </a:r>
            <a:fld id="{E78506EF-BBF2-49E6-9A0A-8F5AC6A837CB}" type="slidenum">
              <a:rPr lang="en-US" altLang="zh-CN" sz="1000" smtClean="0">
                <a:latin typeface="Times New Roman" charset="0"/>
                <a:ea typeface="宋体" charset="-122"/>
              </a:rPr>
              <a:pPr algn="r" eaLnBrk="1" hangingPunct="1">
                <a:defRPr/>
              </a:pPr>
              <a:t>‹#›</a:t>
            </a:fld>
            <a:endParaRPr lang="en-US" altLang="zh-CN" sz="1000" dirty="0" smtClean="0">
              <a:latin typeface="Times New Roman" charset="0"/>
              <a:ea typeface="宋体" charset="-122"/>
            </a:endParaRPr>
          </a:p>
        </p:txBody>
      </p:sp>
    </p:spTree>
    <p:extLst>
      <p:ext uri="{BB962C8B-B14F-4D97-AF65-F5344CB8AC3E}">
        <p14:creationId xmlns:p14="http://schemas.microsoft.com/office/powerpoint/2010/main" val="1944079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0" r:id="rId1"/>
    <p:sldLayoutId id="2147483662" r:id="rId2"/>
    <p:sldLayoutId id="2147483664" r:id="rId3"/>
    <p:sldLayoutId id="2147483666" r:id="rId4"/>
    <p:sldLayoutId id="2147483668" r:id="rId5"/>
    <p:sldLayoutId id="2147483671" r:id="rId6"/>
    <p:sldLayoutId id="2147483672" r:id="rId7"/>
  </p:sldLayoutIdLst>
  <p:hf hdr="0" ftr="0" dt="0"/>
  <p:txStyles>
    <p:titleStyle>
      <a:lvl1pPr algn="ctr" defTabSz="914400" rtl="0" eaLnBrk="1" latinLnBrk="0" hangingPunct="1">
        <a:spcBef>
          <a:spcPct val="0"/>
        </a:spcBef>
        <a:buNone/>
        <a:defRPr sz="4000" kern="1200">
          <a:solidFill>
            <a:schemeClr val="tx1"/>
          </a:solidFill>
          <a:latin typeface="Lucida Sans" pitchFamily="34" charset="0"/>
          <a:ea typeface="+mj-ea"/>
          <a:cs typeface="+mj-cs"/>
        </a:defRPr>
      </a:lvl1pPr>
    </p:titleStyle>
    <p:bodyStyle>
      <a:lvl1pPr marL="342900" indent="-342900" algn="l" defTabSz="914400" rtl="0" eaLnBrk="1" latinLnBrk="0" hangingPunct="1">
        <a:spcBef>
          <a:spcPct val="20000"/>
        </a:spcBef>
        <a:buClr>
          <a:srgbClr val="B66136"/>
        </a:buClr>
        <a:buFont typeface="Wingdings" pitchFamily="2" charset="2"/>
        <a:buChar char="§"/>
        <a:defRPr sz="28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Clr>
          <a:srgbClr val="B66136"/>
        </a:buClr>
        <a:buFont typeface="Arial" pitchFamily="34" charset="0"/>
        <a:buChar char="•"/>
        <a:defRPr sz="24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Clr>
          <a:srgbClr val="B66136"/>
        </a:buClr>
        <a:buFont typeface="Wingdings" pitchFamily="2" charset="2"/>
        <a:buChar char="ü"/>
        <a:defRPr sz="20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Clr>
          <a:srgbClr val="B66136"/>
        </a:buClr>
        <a:buFont typeface="Wingdings" pitchFamily="2" charset="2"/>
        <a:buChar char="§"/>
        <a:defRPr sz="18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Clr>
          <a:srgbClr val="B66136"/>
        </a:buClr>
        <a:buFont typeface="Arial" pitchFamily="34" charset="0"/>
        <a:buChar char="•"/>
        <a:defRPr sz="18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www.threadless.com/"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0" y="4876800"/>
            <a:ext cx="7315200" cy="1219200"/>
          </a:xfrm>
        </p:spPr>
        <p:txBody>
          <a:bodyPr>
            <a:noAutofit/>
          </a:bodyPr>
          <a:lstStyle/>
          <a:p>
            <a:pPr>
              <a:spcBef>
                <a:spcPts val="0"/>
              </a:spcBef>
            </a:pPr>
            <a:r>
              <a:rPr lang="en-US" dirty="0" smtClean="0">
                <a:latin typeface="FrankRuehl" pitchFamily="34" charset="-79"/>
                <a:cs typeface="FrankRuehl" pitchFamily="34" charset="-79"/>
              </a:rPr>
              <a:t>Chapter 6</a:t>
            </a:r>
          </a:p>
          <a:p>
            <a:pPr marL="0" indent="0">
              <a:spcBef>
                <a:spcPts val="0"/>
              </a:spcBef>
              <a:defRPr/>
            </a:pPr>
            <a:r>
              <a:rPr lang="en-US" dirty="0" smtClean="0"/>
              <a:t>Business Strategy: </a:t>
            </a:r>
          </a:p>
          <a:p>
            <a:pPr marL="0" indent="0">
              <a:spcBef>
                <a:spcPts val="0"/>
              </a:spcBef>
              <a:defRPr/>
            </a:pPr>
            <a:r>
              <a:rPr lang="en-US" smtClean="0"/>
              <a:t>Differentiation, Cost </a:t>
            </a:r>
            <a:r>
              <a:rPr lang="en-US" dirty="0" smtClean="0"/>
              <a:t>Leadership, and Integration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6700"/>
            <a:ext cx="9144000" cy="1143000"/>
          </a:xfrm>
        </p:spPr>
        <p:txBody>
          <a:bodyPr>
            <a:noAutofit/>
          </a:bodyPr>
          <a:lstStyle/>
          <a:p>
            <a:r>
              <a:rPr lang="en-US" sz="3600" dirty="0" smtClean="0">
                <a:solidFill>
                  <a:schemeClr val="tx1"/>
                </a:solidFill>
              </a:rPr>
              <a:t>Exhibit 6.2  </a:t>
            </a:r>
            <a:r>
              <a:rPr lang="en-US" sz="3400" dirty="0" smtClean="0">
                <a:solidFill>
                  <a:schemeClr val="tx1"/>
                </a:solidFill>
              </a:rPr>
              <a:t>Strategic Position and Competitive Scope: </a:t>
            </a:r>
            <a:r>
              <a:rPr lang="en-US" sz="2800" dirty="0" smtClean="0">
                <a:solidFill>
                  <a:schemeClr val="tx1"/>
                </a:solidFill>
              </a:rPr>
              <a:t>Generic Business Strategies</a:t>
            </a:r>
            <a:br>
              <a:rPr lang="en-US" sz="2800" dirty="0" smtClean="0">
                <a:solidFill>
                  <a:schemeClr val="tx1"/>
                </a:solidFill>
              </a:rPr>
            </a:br>
            <a:endParaRPr lang="en-US" sz="2800" dirty="0">
              <a:solidFill>
                <a:schemeClr val="tx1"/>
              </a:solidFill>
            </a:endParaRPr>
          </a:p>
        </p:txBody>
      </p:sp>
      <p:pic>
        <p:nvPicPr>
          <p:cNvPr id="5" name="Picture 4" descr="rot45065_ex0602.jpg"/>
          <p:cNvPicPr>
            <a:picLocks noChangeAspect="1"/>
          </p:cNvPicPr>
          <p:nvPr/>
        </p:nvPicPr>
        <p:blipFill>
          <a:blip r:embed="rId3" cstate="print"/>
          <a:stretch>
            <a:fillRect/>
          </a:stretch>
        </p:blipFill>
        <p:spPr>
          <a:xfrm>
            <a:off x="1752600" y="1752600"/>
            <a:ext cx="5536642" cy="45720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457200" y="1524000"/>
            <a:ext cx="8458200" cy="5181600"/>
          </a:xfrm>
        </p:spPr>
        <p:txBody>
          <a:bodyPr>
            <a:normAutofit/>
          </a:bodyPr>
          <a:lstStyle/>
          <a:p>
            <a:pPr>
              <a:defRPr/>
            </a:pPr>
            <a:r>
              <a:rPr lang="en-US" dirty="0"/>
              <a:t>Product Features</a:t>
            </a:r>
          </a:p>
          <a:p>
            <a:pPr lvl="1">
              <a:defRPr/>
            </a:pPr>
            <a:r>
              <a:rPr lang="en-US" dirty="0"/>
              <a:t>Most important &amp; clearest drivers</a:t>
            </a:r>
          </a:p>
          <a:p>
            <a:pPr lvl="1">
              <a:defRPr/>
            </a:pPr>
            <a:r>
              <a:rPr lang="en-US" dirty="0"/>
              <a:t>Unique product </a:t>
            </a:r>
            <a:r>
              <a:rPr lang="en-US" dirty="0" smtClean="0"/>
              <a:t>features &gt;&gt; </a:t>
            </a:r>
            <a:r>
              <a:rPr lang="en-US" dirty="0"/>
              <a:t>higher price</a:t>
            </a:r>
          </a:p>
          <a:p>
            <a:pPr lvl="2">
              <a:defRPr/>
            </a:pPr>
            <a:r>
              <a:rPr lang="en-US" dirty="0"/>
              <a:t>BMW </a:t>
            </a:r>
            <a:r>
              <a:rPr lang="en-US" dirty="0" smtClean="0"/>
              <a:t>M3</a:t>
            </a:r>
          </a:p>
          <a:p>
            <a:pPr>
              <a:defRPr/>
            </a:pPr>
            <a:r>
              <a:rPr lang="en-US" dirty="0"/>
              <a:t>Customer Service</a:t>
            </a:r>
          </a:p>
          <a:p>
            <a:pPr lvl="1">
              <a:defRPr/>
            </a:pPr>
            <a:r>
              <a:rPr lang="en-US" dirty="0"/>
              <a:t>ID unmet customer needs &amp; satisfy them</a:t>
            </a:r>
          </a:p>
          <a:p>
            <a:pPr lvl="2">
              <a:defRPr/>
            </a:pPr>
            <a:r>
              <a:rPr lang="en-US" dirty="0" err="1"/>
              <a:t>Zappos</a:t>
            </a:r>
            <a:r>
              <a:rPr lang="en-US" dirty="0"/>
              <a:t> online retailer</a:t>
            </a:r>
          </a:p>
          <a:p>
            <a:pPr lvl="2">
              <a:defRPr/>
            </a:pPr>
            <a:r>
              <a:rPr lang="en-US" dirty="0" smtClean="0"/>
              <a:t>Ritz-Carlton</a:t>
            </a:r>
            <a:endParaRPr lang="en-US" dirty="0"/>
          </a:p>
          <a:p>
            <a:pPr>
              <a:defRPr/>
            </a:pPr>
            <a:r>
              <a:rPr lang="en-US" dirty="0"/>
              <a:t>Complements</a:t>
            </a:r>
          </a:p>
          <a:p>
            <a:pPr lvl="1">
              <a:defRPr/>
            </a:pPr>
            <a:r>
              <a:rPr lang="en-US" dirty="0"/>
              <a:t>Add value when consumed </a:t>
            </a:r>
            <a:r>
              <a:rPr lang="en-US" dirty="0" smtClean="0"/>
              <a:t>as a bundle</a:t>
            </a:r>
            <a:endParaRPr lang="en-US" dirty="0"/>
          </a:p>
          <a:p>
            <a:pPr lvl="2">
              <a:defRPr/>
            </a:pPr>
            <a:r>
              <a:rPr lang="en-US" dirty="0" smtClean="0"/>
              <a:t>AT&amp;T U-verse with a DVR add-on</a:t>
            </a:r>
            <a:endParaRPr lang="en-US" dirty="0"/>
          </a:p>
          <a:p>
            <a:pPr lvl="2">
              <a:defRPr/>
            </a:pPr>
            <a:endParaRPr lang="en-US" sz="2600" dirty="0">
              <a:solidFill>
                <a:srgbClr val="FF0000"/>
              </a:solidFill>
            </a:endParaRPr>
          </a:p>
        </p:txBody>
      </p:sp>
      <p:sp>
        <p:nvSpPr>
          <p:cNvPr id="5" name="Title 1"/>
          <p:cNvSpPr>
            <a:spLocks noGrp="1"/>
          </p:cNvSpPr>
          <p:nvPr>
            <p:ph type="title"/>
          </p:nvPr>
        </p:nvSpPr>
        <p:spPr>
          <a:xfrm>
            <a:off x="0" y="0"/>
            <a:ext cx="9144000" cy="1417638"/>
          </a:xfrm>
        </p:spPr>
        <p:txBody>
          <a:bodyPr>
            <a:normAutofit/>
          </a:bodyPr>
          <a:lstStyle/>
          <a:p>
            <a:r>
              <a:rPr lang="en-US" dirty="0"/>
              <a:t>6.2  Differentiation Strategy: Understanding Value Drivers</a:t>
            </a:r>
          </a:p>
        </p:txBody>
      </p:sp>
    </p:spTree>
    <p:extLst>
      <p:ext uri="{BB962C8B-B14F-4D97-AF65-F5344CB8AC3E}">
        <p14:creationId xmlns:p14="http://schemas.microsoft.com/office/powerpoint/2010/main" val="21117767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9550"/>
            <a:ext cx="9144000" cy="1143000"/>
          </a:xfrm>
        </p:spPr>
        <p:txBody>
          <a:bodyPr>
            <a:noAutofit/>
          </a:bodyPr>
          <a:lstStyle/>
          <a:p>
            <a:r>
              <a:rPr lang="en-US" dirty="0" smtClean="0">
                <a:solidFill>
                  <a:schemeClr val="tx1"/>
                </a:solidFill>
              </a:rPr>
              <a:t>Exhibit 6.3  Differentiation Strategy: Achieving Competitive Advantage</a:t>
            </a:r>
            <a:endParaRPr lang="en-US" dirty="0">
              <a:solidFill>
                <a:schemeClr val="tx1"/>
              </a:solidFill>
            </a:endParaRPr>
          </a:p>
        </p:txBody>
      </p:sp>
      <p:pic>
        <p:nvPicPr>
          <p:cNvPr id="5" name="Picture 4" descr="rot45065_ex0603.jpg"/>
          <p:cNvPicPr>
            <a:picLocks noChangeAspect="1"/>
          </p:cNvPicPr>
          <p:nvPr/>
        </p:nvPicPr>
        <p:blipFill>
          <a:blip r:embed="rId3" cstate="print"/>
          <a:stretch>
            <a:fillRect/>
          </a:stretch>
        </p:blipFill>
        <p:spPr>
          <a:xfrm>
            <a:off x="457200" y="1981200"/>
            <a:ext cx="8229600" cy="4198096"/>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lstStyle/>
          <a:p>
            <a:r>
              <a:rPr lang="en-US" dirty="0" smtClean="0"/>
              <a:t>Strategy Highlight 6.1</a:t>
            </a:r>
            <a:endParaRPr lang="en-US" dirty="0"/>
          </a:p>
        </p:txBody>
      </p:sp>
      <p:sp>
        <p:nvSpPr>
          <p:cNvPr id="3" name="Content Placeholder 2"/>
          <p:cNvSpPr>
            <a:spLocks noGrp="1"/>
          </p:cNvSpPr>
          <p:nvPr>
            <p:ph idx="1"/>
          </p:nvPr>
        </p:nvSpPr>
        <p:spPr>
          <a:xfrm>
            <a:off x="457200" y="1371600"/>
            <a:ext cx="8458200" cy="4876800"/>
          </a:xfrm>
        </p:spPr>
        <p:txBody>
          <a:bodyPr>
            <a:noAutofit/>
          </a:bodyPr>
          <a:lstStyle/>
          <a:p>
            <a:pPr marL="0" indent="0" algn="ctr" fontAlgn="auto">
              <a:spcBef>
                <a:spcPts val="672"/>
              </a:spcBef>
              <a:spcAft>
                <a:spcPts val="0"/>
              </a:spcAft>
              <a:buFont typeface="Arial" pitchFamily="34" charset="0"/>
              <a:buNone/>
            </a:pPr>
            <a:r>
              <a:rPr lang="en-US" sz="2600" b="1" dirty="0">
                <a:solidFill>
                  <a:srgbClr val="8E4B2A"/>
                </a:solidFill>
                <a:latin typeface="+mn-lt"/>
                <a:cs typeface="Arial" panose="020B0604020202020204" pitchFamily="34" charset="0"/>
              </a:rPr>
              <a:t>Trimming </a:t>
            </a:r>
            <a:r>
              <a:rPr lang="en-US" sz="2600" b="1" dirty="0" smtClean="0">
                <a:solidFill>
                  <a:srgbClr val="8E4B2A"/>
                </a:solidFill>
                <a:latin typeface="+mn-lt"/>
                <a:cs typeface="Arial" panose="020B0604020202020204" pitchFamily="34" charset="0"/>
              </a:rPr>
              <a:t>Fat </a:t>
            </a:r>
            <a:r>
              <a:rPr lang="en-US" sz="2600" b="1" dirty="0">
                <a:solidFill>
                  <a:srgbClr val="8E4B2A"/>
                </a:solidFill>
                <a:latin typeface="+mn-lt"/>
                <a:cs typeface="Arial" panose="020B0604020202020204" pitchFamily="34" charset="0"/>
              </a:rPr>
              <a:t>at Whole Foods Market</a:t>
            </a:r>
          </a:p>
          <a:p>
            <a:pPr fontAlgn="auto">
              <a:lnSpc>
                <a:spcPct val="120000"/>
              </a:lnSpc>
              <a:spcBef>
                <a:spcPts val="0"/>
              </a:spcBef>
              <a:spcAft>
                <a:spcPts val="0"/>
              </a:spcAft>
              <a:buFontTx/>
              <a:buNone/>
              <a:defRPr/>
            </a:pPr>
            <a:endParaRPr lang="en-US" sz="400" dirty="0">
              <a:latin typeface="+mn-lt"/>
              <a:cs typeface="Arial" panose="020B0604020202020204" pitchFamily="34" charset="0"/>
            </a:endParaRPr>
          </a:p>
          <a:p>
            <a:pPr>
              <a:spcBef>
                <a:spcPts val="672"/>
              </a:spcBef>
              <a:spcAft>
                <a:spcPts val="0"/>
              </a:spcAft>
            </a:pPr>
            <a:r>
              <a:rPr lang="en-US" sz="2600" dirty="0">
                <a:latin typeface="+mn-lt"/>
                <a:cs typeface="Arial" panose="020B0604020202020204" pitchFamily="34" charset="0"/>
              </a:rPr>
              <a:t>Whole Foods had lost its competitive advantage due to a failure to control costs </a:t>
            </a:r>
            <a:r>
              <a:rPr lang="en-US" sz="2600" dirty="0" smtClean="0">
                <a:latin typeface="+mn-lt"/>
                <a:cs typeface="Arial" panose="020B0604020202020204" pitchFamily="34" charset="0"/>
              </a:rPr>
              <a:t>effectively.</a:t>
            </a:r>
          </a:p>
          <a:p>
            <a:pPr>
              <a:spcBef>
                <a:spcPts val="672"/>
              </a:spcBef>
              <a:spcAft>
                <a:spcPts val="0"/>
              </a:spcAft>
            </a:pPr>
            <a:r>
              <a:rPr lang="en-US" sz="2600" dirty="0" smtClean="0">
                <a:latin typeface="+mn-lt"/>
                <a:cs typeface="Arial" panose="020B0604020202020204" pitchFamily="34" charset="0"/>
              </a:rPr>
              <a:t>Trim the fat:</a:t>
            </a:r>
          </a:p>
          <a:p>
            <a:pPr lvl="1">
              <a:spcBef>
                <a:spcPts val="576"/>
              </a:spcBef>
            </a:pPr>
            <a:r>
              <a:rPr lang="en-US" dirty="0" smtClean="0">
                <a:latin typeface="+mn-lt"/>
                <a:cs typeface="Arial" panose="020B0604020202020204" pitchFamily="34" charset="0"/>
              </a:rPr>
              <a:t>Champion healthy living by offering natural and organic food choices, while also educating consumers</a:t>
            </a:r>
          </a:p>
          <a:p>
            <a:pPr lvl="1">
              <a:spcBef>
                <a:spcPts val="576"/>
              </a:spcBef>
            </a:pPr>
            <a:r>
              <a:rPr lang="en-US" dirty="0" smtClean="0">
                <a:latin typeface="+mn-lt"/>
                <a:cs typeface="Arial" panose="020B0604020202020204" pitchFamily="34" charset="0"/>
              </a:rPr>
              <a:t>Increase private </a:t>
            </a:r>
            <a:r>
              <a:rPr lang="en-US" dirty="0">
                <a:latin typeface="+mn-lt"/>
                <a:cs typeface="Arial" panose="020B0604020202020204" pitchFamily="34" charset="0"/>
              </a:rPr>
              <a:t>l</a:t>
            </a:r>
            <a:r>
              <a:rPr lang="en-US" dirty="0" smtClean="0">
                <a:latin typeface="+mn-lt"/>
                <a:cs typeface="Arial" panose="020B0604020202020204" pitchFamily="34" charset="0"/>
              </a:rPr>
              <a:t>abel by 5% to include over 2,300 products </a:t>
            </a:r>
            <a:endParaRPr lang="en-US" i="1" dirty="0" smtClean="0">
              <a:latin typeface="+mn-lt"/>
            </a:endParaRPr>
          </a:p>
          <a:p>
            <a:pPr marL="346075" indent="-346075">
              <a:spcBef>
                <a:spcPts val="672"/>
              </a:spcBef>
            </a:pPr>
            <a:r>
              <a:rPr lang="en-US" sz="2600" dirty="0" smtClean="0">
                <a:latin typeface="+mn-lt"/>
                <a:cs typeface="Arial" panose="020B0604020202020204" pitchFamily="34" charset="0"/>
              </a:rPr>
              <a:t>A clearly formulated business strategy enables Whole Foods to </a:t>
            </a:r>
            <a:r>
              <a:rPr lang="en-US" sz="2600" i="1" dirty="0" smtClean="0">
                <a:latin typeface="+mn-lt"/>
                <a:cs typeface="Arial" panose="020B0604020202020204" pitchFamily="34" charset="0"/>
              </a:rPr>
              <a:t>increase</a:t>
            </a:r>
            <a:r>
              <a:rPr lang="en-US" sz="2600" dirty="0" smtClean="0">
                <a:latin typeface="+mn-lt"/>
                <a:cs typeface="Arial" panose="020B0604020202020204" pitchFamily="34" charset="0"/>
              </a:rPr>
              <a:t> the differentiation </a:t>
            </a:r>
            <a:r>
              <a:rPr lang="en-US" sz="2600" i="1" dirty="0" smtClean="0">
                <a:latin typeface="+mn-lt"/>
                <a:cs typeface="Arial" panose="020B0604020202020204" pitchFamily="34" charset="0"/>
              </a:rPr>
              <a:t>value gap</a:t>
            </a:r>
            <a:r>
              <a:rPr lang="en-US" sz="2600" dirty="0">
                <a:latin typeface="+mn-lt"/>
                <a:cs typeface="Arial" panose="020B0604020202020204" pitchFamily="34" charset="0"/>
              </a:rPr>
              <a:t> </a:t>
            </a:r>
            <a:r>
              <a:rPr lang="en-US" sz="2600" dirty="0" smtClean="0">
                <a:latin typeface="+mn-lt"/>
                <a:cs typeface="Arial" panose="020B0604020202020204" pitchFamily="34" charset="0"/>
              </a:rPr>
              <a:t>and command premium prices, while keeping its cost structure in check.</a:t>
            </a:r>
            <a:endParaRPr lang="en-US" sz="2600" dirty="0">
              <a:latin typeface="+mn-lt"/>
              <a:cs typeface="Arial" panose="020B0604020202020204" pitchFamily="34" charset="0"/>
            </a:endParaRPr>
          </a:p>
        </p:txBody>
      </p:sp>
    </p:spTree>
    <p:extLst>
      <p:ext uri="{BB962C8B-B14F-4D97-AF65-F5344CB8AC3E}">
        <p14:creationId xmlns:p14="http://schemas.microsoft.com/office/powerpoint/2010/main" val="3255522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4054724264"/>
              </p:ext>
            </p:extLst>
          </p:nvPr>
        </p:nvGraphicFramePr>
        <p:xfrm>
          <a:off x="304800" y="1295400"/>
          <a:ext cx="86106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1"/>
          <p:cNvSpPr>
            <a:spLocks noGrp="1"/>
          </p:cNvSpPr>
          <p:nvPr>
            <p:ph type="title"/>
          </p:nvPr>
        </p:nvSpPr>
        <p:spPr>
          <a:xfrm>
            <a:off x="0" y="0"/>
            <a:ext cx="9144000" cy="1417638"/>
          </a:xfrm>
        </p:spPr>
        <p:txBody>
          <a:bodyPr>
            <a:normAutofit/>
          </a:bodyPr>
          <a:lstStyle/>
          <a:p>
            <a:r>
              <a:rPr lang="en-US" dirty="0"/>
              <a:t>6.3  Cost-Leadership Strategy: Understanding Cost Drivers</a:t>
            </a:r>
          </a:p>
        </p:txBody>
      </p:sp>
    </p:spTree>
    <p:extLst>
      <p:ext uri="{BB962C8B-B14F-4D97-AF65-F5344CB8AC3E}">
        <p14:creationId xmlns:p14="http://schemas.microsoft.com/office/powerpoint/2010/main" val="16550510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Autofit/>
          </a:bodyPr>
          <a:lstStyle/>
          <a:p>
            <a:r>
              <a:rPr lang="en-US" dirty="0" smtClean="0">
                <a:solidFill>
                  <a:schemeClr val="tx1"/>
                </a:solidFill>
              </a:rPr>
              <a:t>Exhibit 6.4  Cost-Leadership Strategy: </a:t>
            </a:r>
            <a:r>
              <a:rPr lang="en-US" sz="3200" dirty="0" smtClean="0">
                <a:solidFill>
                  <a:schemeClr val="tx1"/>
                </a:solidFill>
              </a:rPr>
              <a:t>Achieving Competitive Advantage</a:t>
            </a:r>
            <a:endParaRPr lang="en-US" dirty="0">
              <a:solidFill>
                <a:schemeClr val="tx1"/>
              </a:solidFill>
            </a:endParaRPr>
          </a:p>
        </p:txBody>
      </p:sp>
      <p:pic>
        <p:nvPicPr>
          <p:cNvPr id="5" name="Picture 4" descr="rot45065_ex0604.jpg"/>
          <p:cNvPicPr>
            <a:picLocks noChangeAspect="1"/>
          </p:cNvPicPr>
          <p:nvPr/>
        </p:nvPicPr>
        <p:blipFill>
          <a:blip r:embed="rId2" cstate="print"/>
          <a:stretch>
            <a:fillRect/>
          </a:stretch>
        </p:blipFill>
        <p:spPr>
          <a:xfrm>
            <a:off x="457200" y="2286000"/>
            <a:ext cx="8229600" cy="3678216"/>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lstStyle/>
          <a:p>
            <a:r>
              <a:rPr lang="en-US" dirty="0" smtClean="0"/>
              <a:t>Strategy Highlight 6.2</a:t>
            </a:r>
            <a:endParaRPr lang="en-US" dirty="0"/>
          </a:p>
        </p:txBody>
      </p:sp>
      <p:sp>
        <p:nvSpPr>
          <p:cNvPr id="3" name="Content Placeholder 2"/>
          <p:cNvSpPr>
            <a:spLocks noGrp="1"/>
          </p:cNvSpPr>
          <p:nvPr>
            <p:ph idx="1"/>
          </p:nvPr>
        </p:nvSpPr>
        <p:spPr>
          <a:xfrm>
            <a:off x="457200" y="1371600"/>
            <a:ext cx="8458200" cy="4727448"/>
          </a:xfrm>
        </p:spPr>
        <p:txBody>
          <a:bodyPr>
            <a:noAutofit/>
          </a:bodyPr>
          <a:lstStyle/>
          <a:p>
            <a:pPr marL="0" indent="0" algn="ctr">
              <a:buNone/>
            </a:pPr>
            <a:r>
              <a:rPr lang="en-US" sz="2600" b="1" dirty="0" err="1">
                <a:solidFill>
                  <a:srgbClr val="8E4B2A"/>
                </a:solidFill>
                <a:latin typeface="+mn-lt"/>
                <a:cs typeface="Arial" panose="020B0604020202020204" pitchFamily="34" charset="0"/>
              </a:rPr>
              <a:t>Ryanair</a:t>
            </a:r>
            <a:r>
              <a:rPr lang="en-US" sz="2600" b="1" dirty="0">
                <a:solidFill>
                  <a:srgbClr val="8E4B2A"/>
                </a:solidFill>
                <a:latin typeface="+mn-lt"/>
                <a:cs typeface="Arial" panose="020B0604020202020204" pitchFamily="34" charset="0"/>
              </a:rPr>
              <a:t>: Lower Cost than the Low-Cost Leader</a:t>
            </a:r>
            <a:r>
              <a:rPr lang="en-US" sz="2600" b="1" dirty="0" smtClean="0">
                <a:solidFill>
                  <a:srgbClr val="8E4B2A"/>
                </a:solidFill>
                <a:latin typeface="+mn-lt"/>
                <a:cs typeface="Arial" panose="020B0604020202020204" pitchFamily="34" charset="0"/>
              </a:rPr>
              <a:t>!</a:t>
            </a:r>
          </a:p>
          <a:p>
            <a:pPr fontAlgn="auto">
              <a:lnSpc>
                <a:spcPct val="120000"/>
              </a:lnSpc>
              <a:spcBef>
                <a:spcPts val="0"/>
              </a:spcBef>
              <a:spcAft>
                <a:spcPts val="0"/>
              </a:spcAft>
              <a:buFontTx/>
              <a:buNone/>
              <a:defRPr/>
            </a:pPr>
            <a:endParaRPr lang="en-US" sz="2000" dirty="0">
              <a:latin typeface="+mn-lt"/>
              <a:cs typeface="Arial" panose="020B0604020202020204" pitchFamily="34" charset="0"/>
            </a:endParaRPr>
          </a:p>
          <a:p>
            <a:pPr fontAlgn="auto">
              <a:spcBef>
                <a:spcPts val="672"/>
              </a:spcBef>
              <a:spcAft>
                <a:spcPts val="0"/>
              </a:spcAft>
            </a:pPr>
            <a:r>
              <a:rPr lang="en-US" dirty="0" err="1">
                <a:latin typeface="+mn-lt"/>
                <a:cs typeface="Arial" panose="020B0604020202020204" pitchFamily="34" charset="0"/>
              </a:rPr>
              <a:t>Ryanair</a:t>
            </a:r>
            <a:r>
              <a:rPr lang="en-US" dirty="0">
                <a:latin typeface="+mn-lt"/>
                <a:cs typeface="Arial" panose="020B0604020202020204" pitchFamily="34" charset="0"/>
              </a:rPr>
              <a:t> has unbundled air travel to its </a:t>
            </a:r>
            <a:r>
              <a:rPr lang="en-US" dirty="0" smtClean="0">
                <a:latin typeface="+mn-lt"/>
                <a:cs typeface="Arial" panose="020B0604020202020204" pitchFamily="34" charset="0"/>
              </a:rPr>
              <a:t>extreme.</a:t>
            </a:r>
          </a:p>
          <a:p>
            <a:pPr fontAlgn="auto">
              <a:spcBef>
                <a:spcPts val="0"/>
              </a:spcBef>
              <a:spcAft>
                <a:spcPts val="0"/>
              </a:spcAft>
            </a:pPr>
            <a:endParaRPr lang="en-US" sz="800" dirty="0">
              <a:latin typeface="+mn-lt"/>
              <a:cs typeface="Arial" panose="020B0604020202020204" pitchFamily="34" charset="0"/>
            </a:endParaRPr>
          </a:p>
          <a:p>
            <a:pPr fontAlgn="auto">
              <a:spcBef>
                <a:spcPts val="672"/>
              </a:spcBef>
              <a:spcAft>
                <a:spcPts val="0"/>
              </a:spcAft>
            </a:pPr>
            <a:r>
              <a:rPr lang="en-US" dirty="0">
                <a:latin typeface="+mn-lt"/>
                <a:cs typeface="Arial" panose="020B0604020202020204" pitchFamily="34" charset="0"/>
              </a:rPr>
              <a:t>More than 20% of </a:t>
            </a:r>
            <a:r>
              <a:rPr lang="en-US" dirty="0" err="1">
                <a:latin typeface="+mn-lt"/>
                <a:cs typeface="Arial" panose="020B0604020202020204" pitchFamily="34" charset="0"/>
              </a:rPr>
              <a:t>Ryanair’s</a:t>
            </a:r>
            <a:r>
              <a:rPr lang="en-US" dirty="0">
                <a:latin typeface="+mn-lt"/>
                <a:cs typeface="Arial" panose="020B0604020202020204" pitchFamily="34" charset="0"/>
              </a:rPr>
              <a:t> revenues flow from ancillary </a:t>
            </a:r>
            <a:r>
              <a:rPr lang="en-US" dirty="0" smtClean="0">
                <a:latin typeface="+mn-lt"/>
                <a:cs typeface="Arial" panose="020B0604020202020204" pitchFamily="34" charset="0"/>
              </a:rPr>
              <a:t>services: premium-rate </a:t>
            </a:r>
            <a:r>
              <a:rPr lang="en-US" dirty="0">
                <a:latin typeface="+mn-lt"/>
                <a:cs typeface="Arial" panose="020B0604020202020204" pitchFamily="34" charset="0"/>
              </a:rPr>
              <a:t>phone line </a:t>
            </a:r>
            <a:r>
              <a:rPr lang="en-US" dirty="0" smtClean="0">
                <a:latin typeface="+mn-lt"/>
                <a:cs typeface="Arial" panose="020B0604020202020204" pitchFamily="34" charset="0"/>
              </a:rPr>
              <a:t>to </a:t>
            </a:r>
            <a:r>
              <a:rPr lang="en-US" dirty="0">
                <a:latin typeface="+mn-lt"/>
                <a:cs typeface="Arial" panose="020B0604020202020204" pitchFamily="34" charset="0"/>
              </a:rPr>
              <a:t>contact them, checked bags, checking in, pillows, blankets, </a:t>
            </a:r>
            <a:r>
              <a:rPr lang="en-US" dirty="0" smtClean="0">
                <a:latin typeface="+mn-lt"/>
                <a:cs typeface="Arial" panose="020B0604020202020204" pitchFamily="34" charset="0"/>
              </a:rPr>
              <a:t>water.</a:t>
            </a:r>
          </a:p>
          <a:p>
            <a:pPr fontAlgn="auto">
              <a:spcBef>
                <a:spcPts val="672"/>
              </a:spcBef>
              <a:spcAft>
                <a:spcPts val="0"/>
              </a:spcAft>
            </a:pPr>
            <a:r>
              <a:rPr lang="en-US" dirty="0" err="1" smtClean="0">
                <a:latin typeface="+mn-lt"/>
                <a:cs typeface="Arial" panose="020B0604020202020204" pitchFamily="34" charset="0"/>
              </a:rPr>
              <a:t>Ryanair</a:t>
            </a:r>
            <a:r>
              <a:rPr lang="en-US" dirty="0" smtClean="0">
                <a:latin typeface="+mn-lt"/>
                <a:cs typeface="Arial" panose="020B0604020202020204" pitchFamily="34" charset="0"/>
              </a:rPr>
              <a:t> </a:t>
            </a:r>
            <a:r>
              <a:rPr lang="en-US" dirty="0">
                <a:latin typeface="+mn-lt"/>
                <a:cs typeface="Arial" panose="020B0604020202020204" pitchFamily="34" charset="0"/>
              </a:rPr>
              <a:t>offers the basic service (air travel only) for a low price, but charges a steep </a:t>
            </a:r>
            <a:r>
              <a:rPr lang="en-US" i="1" dirty="0">
                <a:latin typeface="+mn-lt"/>
                <a:cs typeface="Arial" panose="020B0604020202020204" pitchFamily="34" charset="0"/>
              </a:rPr>
              <a:t>premium</a:t>
            </a:r>
            <a:r>
              <a:rPr lang="en-US" dirty="0">
                <a:latin typeface="+mn-lt"/>
                <a:cs typeface="Arial" panose="020B0604020202020204" pitchFamily="34" charset="0"/>
              </a:rPr>
              <a:t> for all other items and </a:t>
            </a:r>
            <a:r>
              <a:rPr lang="en-US" dirty="0" smtClean="0">
                <a:latin typeface="+mn-lt"/>
                <a:cs typeface="Arial" panose="020B0604020202020204" pitchFamily="34" charset="0"/>
              </a:rPr>
              <a:t>upgrades.</a:t>
            </a:r>
            <a:endParaRPr lang="en-US" dirty="0">
              <a:latin typeface="+mn-lt"/>
              <a:cs typeface="Arial" panose="020B0604020202020204" pitchFamily="34" charset="0"/>
            </a:endParaRPr>
          </a:p>
        </p:txBody>
      </p:sp>
    </p:spTree>
    <p:extLst>
      <p:ext uri="{BB962C8B-B14F-4D97-AF65-F5344CB8AC3E}">
        <p14:creationId xmlns:p14="http://schemas.microsoft.com/office/powerpoint/2010/main" val="20000575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rmAutofit fontScale="90000"/>
          </a:bodyPr>
          <a:lstStyle/>
          <a:p>
            <a:r>
              <a:rPr lang="en-US" sz="4400" dirty="0" smtClean="0">
                <a:solidFill>
                  <a:schemeClr val="tx1"/>
                </a:solidFill>
              </a:rPr>
              <a:t>Exhibit 6.5  </a:t>
            </a:r>
            <a:r>
              <a:rPr lang="en-US" sz="3600" dirty="0" smtClean="0">
                <a:solidFill>
                  <a:schemeClr val="tx1"/>
                </a:solidFill>
              </a:rPr>
              <a:t>Economies of Scale, Minimum Efficient Scale, and Diseconomies of Scale</a:t>
            </a:r>
            <a:endParaRPr lang="en-US" sz="3600" dirty="0">
              <a:solidFill>
                <a:schemeClr val="tx1"/>
              </a:solidFill>
            </a:endParaRPr>
          </a:p>
        </p:txBody>
      </p:sp>
      <p:pic>
        <p:nvPicPr>
          <p:cNvPr id="5" name="Picture 4" descr="rot45065_ex0605.jpg"/>
          <p:cNvPicPr>
            <a:picLocks noChangeAspect="1"/>
          </p:cNvPicPr>
          <p:nvPr/>
        </p:nvPicPr>
        <p:blipFill>
          <a:blip r:embed="rId3" cstate="print"/>
          <a:stretch>
            <a:fillRect/>
          </a:stretch>
        </p:blipFill>
        <p:spPr>
          <a:xfrm>
            <a:off x="990600" y="1676400"/>
            <a:ext cx="7148205" cy="45720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600" y="274638"/>
            <a:ext cx="8458200" cy="1143000"/>
          </a:xfrm>
        </p:spPr>
        <p:txBody>
          <a:bodyPr>
            <a:normAutofit fontScale="90000"/>
          </a:bodyPr>
          <a:lstStyle>
            <a:lvl1pPr>
              <a:defRPr>
                <a:solidFill>
                  <a:srgbClr val="B66136"/>
                </a:solidFill>
              </a:defRPr>
            </a:lvl1pPr>
          </a:lstStyle>
          <a:p>
            <a:r>
              <a:rPr lang="en-US" dirty="0"/>
              <a:t>Economies and </a:t>
            </a:r>
            <a:r>
              <a:rPr lang="en-US" u="sng" dirty="0"/>
              <a:t>Dis</a:t>
            </a:r>
            <a:r>
              <a:rPr lang="en-US" dirty="0"/>
              <a:t>economies </a:t>
            </a:r>
            <a:r>
              <a:rPr lang="en-US" dirty="0" smtClean="0"/>
              <a:t/>
            </a:r>
            <a:br>
              <a:rPr lang="en-US" dirty="0" smtClean="0"/>
            </a:br>
            <a:r>
              <a:rPr lang="en-US" dirty="0" smtClean="0"/>
              <a:t>of </a:t>
            </a:r>
            <a:r>
              <a:rPr lang="en-US" dirty="0"/>
              <a:t>Scale</a:t>
            </a:r>
          </a:p>
        </p:txBody>
      </p:sp>
      <p:sp>
        <p:nvSpPr>
          <p:cNvPr id="7" name="Content Placeholder 2"/>
          <p:cNvSpPr>
            <a:spLocks noGrp="1"/>
          </p:cNvSpPr>
          <p:nvPr>
            <p:ph type="body" sz="quarter" idx="13"/>
          </p:nvPr>
        </p:nvSpPr>
        <p:spPr>
          <a:xfrm>
            <a:off x="533400" y="1981200"/>
            <a:ext cx="8229600" cy="4495800"/>
          </a:xfrm>
        </p:spPr>
        <p:txBody>
          <a:bodyPr>
            <a:normAutofit fontScale="92500" lnSpcReduction="20000"/>
          </a:bodyPr>
          <a:lstStyle/>
          <a:p>
            <a:pPr>
              <a:defRPr/>
            </a:pPr>
            <a:r>
              <a:rPr dirty="0" smtClean="0"/>
              <a:t>Economies of Scale – output up, cost per unit down</a:t>
            </a:r>
          </a:p>
          <a:p>
            <a:pPr lvl="1">
              <a:defRPr/>
            </a:pPr>
            <a:r>
              <a:rPr lang="en-US" dirty="0" smtClean="0"/>
              <a:t>Spread fixed </a:t>
            </a:r>
            <a:r>
              <a:rPr lang="en-US" dirty="0"/>
              <a:t>c</a:t>
            </a:r>
            <a:r>
              <a:rPr lang="en-US" dirty="0" smtClean="0"/>
              <a:t>osts over large output</a:t>
            </a:r>
            <a:endParaRPr dirty="0" smtClean="0"/>
          </a:p>
          <a:p>
            <a:pPr lvl="2">
              <a:defRPr/>
            </a:pPr>
            <a:r>
              <a:rPr lang="en-US" dirty="0"/>
              <a:t>Microsoft upfront R&amp;D for Windows upgrades</a:t>
            </a:r>
          </a:p>
          <a:p>
            <a:pPr lvl="1">
              <a:defRPr/>
            </a:pPr>
            <a:r>
              <a:rPr dirty="0" smtClean="0"/>
              <a:t>Specialized </a:t>
            </a:r>
            <a:r>
              <a:rPr lang="en-US" dirty="0" smtClean="0"/>
              <a:t>s</a:t>
            </a:r>
            <a:r>
              <a:rPr dirty="0" smtClean="0"/>
              <a:t>ystems</a:t>
            </a:r>
            <a:endParaRPr dirty="0"/>
          </a:p>
          <a:p>
            <a:pPr lvl="2">
              <a:defRPr/>
            </a:pPr>
            <a:r>
              <a:rPr dirty="0" smtClean="0"/>
              <a:t>ERP software or robots</a:t>
            </a:r>
            <a:endParaRPr dirty="0"/>
          </a:p>
          <a:p>
            <a:pPr lvl="1">
              <a:defRPr/>
            </a:pPr>
            <a:r>
              <a:rPr dirty="0" smtClean="0"/>
              <a:t>Physical </a:t>
            </a:r>
            <a:r>
              <a:rPr lang="en-US" dirty="0" smtClean="0"/>
              <a:t>p</a:t>
            </a:r>
            <a:r>
              <a:rPr dirty="0" smtClean="0"/>
              <a:t>roperties</a:t>
            </a:r>
          </a:p>
          <a:p>
            <a:pPr lvl="2">
              <a:defRPr/>
            </a:pPr>
            <a:r>
              <a:rPr i="1" dirty="0" smtClean="0"/>
              <a:t>Cube-square rule</a:t>
            </a:r>
            <a:r>
              <a:rPr dirty="0" smtClean="0"/>
              <a:t> for </a:t>
            </a:r>
            <a:r>
              <a:rPr lang="en-US" dirty="0" smtClean="0"/>
              <a:t>"</a:t>
            </a:r>
            <a:r>
              <a:rPr dirty="0" smtClean="0"/>
              <a:t>big box</a:t>
            </a:r>
            <a:r>
              <a:rPr lang="en-US" dirty="0" smtClean="0"/>
              <a:t>"</a:t>
            </a:r>
            <a:r>
              <a:rPr dirty="0" smtClean="0"/>
              <a:t> stores</a:t>
            </a:r>
          </a:p>
          <a:p>
            <a:pPr lvl="2">
              <a:defRPr/>
            </a:pPr>
            <a:endParaRPr dirty="0"/>
          </a:p>
          <a:p>
            <a:pPr>
              <a:defRPr/>
            </a:pPr>
            <a:r>
              <a:rPr dirty="0" smtClean="0"/>
              <a:t>Minimum </a:t>
            </a:r>
            <a:r>
              <a:rPr lang="en-US" dirty="0" smtClean="0"/>
              <a:t>E</a:t>
            </a:r>
            <a:r>
              <a:rPr dirty="0" smtClean="0"/>
              <a:t>fficient </a:t>
            </a:r>
            <a:r>
              <a:rPr lang="en-US" dirty="0"/>
              <a:t>S</a:t>
            </a:r>
            <a:r>
              <a:rPr dirty="0" smtClean="0"/>
              <a:t>cale (MES)</a:t>
            </a:r>
          </a:p>
          <a:p>
            <a:pPr lvl="1">
              <a:defRPr/>
            </a:pPr>
            <a:r>
              <a:rPr dirty="0" smtClean="0"/>
              <a:t>Lowest cost position constant returns to scale</a:t>
            </a:r>
          </a:p>
          <a:p>
            <a:pPr>
              <a:defRPr/>
            </a:pPr>
            <a:r>
              <a:rPr dirty="0" smtClean="0"/>
              <a:t>Diseconomies of Scale</a:t>
            </a:r>
            <a:endParaRPr dirty="0"/>
          </a:p>
          <a:p>
            <a:pPr lvl="1">
              <a:defRPr/>
            </a:pPr>
            <a:r>
              <a:rPr dirty="0" smtClean="0"/>
              <a:t>Complexity of management or physical limits</a:t>
            </a:r>
            <a:endParaRPr dirty="0"/>
          </a:p>
          <a:p>
            <a:pPr lvl="2">
              <a:defRPr/>
            </a:pPr>
            <a:r>
              <a:rPr dirty="0" smtClean="0"/>
              <a:t>Gore </a:t>
            </a:r>
            <a:r>
              <a:rPr lang="en-US" dirty="0" smtClean="0"/>
              <a:t>Associates </a:t>
            </a:r>
            <a:r>
              <a:rPr dirty="0" smtClean="0"/>
              <a:t>and aircraft aeronautics</a:t>
            </a:r>
            <a:endParaRPr dirty="0"/>
          </a:p>
          <a:p>
            <a:pPr lvl="2">
              <a:defRPr/>
            </a:pPr>
            <a:endParaRPr dirty="0" smtClean="0"/>
          </a:p>
        </p:txBody>
      </p:sp>
    </p:spTree>
    <p:extLst>
      <p:ext uri="{BB962C8B-B14F-4D97-AF65-F5344CB8AC3E}">
        <p14:creationId xmlns:p14="http://schemas.microsoft.com/office/powerpoint/2010/main" val="3046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fade">
                                      <p:cBhvr>
                                        <p:cTn id="25" dur="500"/>
                                        <p:tgtEl>
                                          <p:spTgt spid="7">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xEl>
                                              <p:pRg st="8" end="8"/>
                                            </p:txEl>
                                          </p:spTgt>
                                        </p:tgtEl>
                                        <p:attrNameLst>
                                          <p:attrName>style.visibility</p:attrName>
                                        </p:attrNameLst>
                                      </p:cBhvr>
                                      <p:to>
                                        <p:strVal val="visible"/>
                                      </p:to>
                                    </p:set>
                                    <p:animEffect transition="in" filter="fade">
                                      <p:cBhvr>
                                        <p:cTn id="30" dur="500"/>
                                        <p:tgtEl>
                                          <p:spTgt spid="7">
                                            <p:txEl>
                                              <p:pRg st="8" end="8"/>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xEl>
                                              <p:pRg st="9" end="9"/>
                                            </p:txEl>
                                          </p:spTgt>
                                        </p:tgtEl>
                                        <p:attrNameLst>
                                          <p:attrName>style.visibility</p:attrName>
                                        </p:attrNameLst>
                                      </p:cBhvr>
                                      <p:to>
                                        <p:strVal val="visible"/>
                                      </p:to>
                                    </p:set>
                                    <p:animEffect transition="in" filter="fade">
                                      <p:cBhvr>
                                        <p:cTn id="33" dur="500"/>
                                        <p:tgtEl>
                                          <p:spTgt spid="7">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xEl>
                                              <p:pRg st="10" end="10"/>
                                            </p:txEl>
                                          </p:spTgt>
                                        </p:tgtEl>
                                        <p:attrNameLst>
                                          <p:attrName>style.visibility</p:attrName>
                                        </p:attrNameLst>
                                      </p:cBhvr>
                                      <p:to>
                                        <p:strVal val="visible"/>
                                      </p:to>
                                    </p:set>
                                    <p:animEffect transition="in" filter="fade">
                                      <p:cBhvr>
                                        <p:cTn id="38" dur="500"/>
                                        <p:tgtEl>
                                          <p:spTgt spid="7">
                                            <p:txEl>
                                              <p:pRg st="10" end="10"/>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
                                            <p:txEl>
                                              <p:pRg st="11" end="11"/>
                                            </p:txEl>
                                          </p:spTgt>
                                        </p:tgtEl>
                                        <p:attrNameLst>
                                          <p:attrName>style.visibility</p:attrName>
                                        </p:attrNameLst>
                                      </p:cBhvr>
                                      <p:to>
                                        <p:strVal val="visible"/>
                                      </p:to>
                                    </p:set>
                                    <p:animEffect transition="in" filter="fade">
                                      <p:cBhvr>
                                        <p:cTn id="41" dur="500"/>
                                        <p:tgtEl>
                                          <p:spTgt spid="7">
                                            <p:txEl>
                                              <p:pRg st="11" end="11"/>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
                                            <p:txEl>
                                              <p:pRg st="12" end="12"/>
                                            </p:txEl>
                                          </p:spTgt>
                                        </p:tgtEl>
                                        <p:attrNameLst>
                                          <p:attrName>style.visibility</p:attrName>
                                        </p:attrNameLst>
                                      </p:cBhvr>
                                      <p:to>
                                        <p:strVal val="visible"/>
                                      </p:to>
                                    </p:set>
                                    <p:animEffect transition="in" filter="fade">
                                      <p:cBhvr>
                                        <p:cTn id="44"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33400" y="1428750"/>
            <a:ext cx="8229600" cy="4819650"/>
          </a:xfrm>
        </p:spPr>
        <p:txBody>
          <a:bodyPr>
            <a:normAutofit/>
          </a:bodyPr>
          <a:lstStyle/>
          <a:p>
            <a:pPr>
              <a:defRPr/>
            </a:pPr>
            <a:r>
              <a:rPr lang="en-US" dirty="0"/>
              <a:t>Learning Curves</a:t>
            </a:r>
          </a:p>
          <a:p>
            <a:pPr lvl="1">
              <a:defRPr/>
            </a:pPr>
            <a:r>
              <a:rPr lang="en-US" dirty="0" smtClean="0">
                <a:cs typeface="Arial" charset="0"/>
              </a:rPr>
              <a:t>Steeper </a:t>
            </a:r>
            <a:r>
              <a:rPr lang="en-US" dirty="0">
                <a:cs typeface="Arial" charset="0"/>
              </a:rPr>
              <a:t>curve </a:t>
            </a:r>
            <a:r>
              <a:rPr lang="en-US" dirty="0" smtClean="0">
                <a:cs typeface="Arial" charset="0"/>
              </a:rPr>
              <a:t>= more </a:t>
            </a:r>
            <a:r>
              <a:rPr lang="en-US" dirty="0">
                <a:cs typeface="Arial" charset="0"/>
              </a:rPr>
              <a:t>learning</a:t>
            </a:r>
          </a:p>
          <a:p>
            <a:pPr lvl="2">
              <a:defRPr/>
            </a:pPr>
            <a:r>
              <a:rPr lang="en-US" dirty="0">
                <a:solidFill>
                  <a:srgbClr val="000000"/>
                </a:solidFill>
                <a:cs typeface="Arial" charset="0"/>
              </a:rPr>
              <a:t>Aircraft </a:t>
            </a:r>
            <a:r>
              <a:rPr lang="en-US" dirty="0" smtClean="0">
                <a:solidFill>
                  <a:srgbClr val="000000"/>
                </a:solidFill>
                <a:cs typeface="Arial" charset="0"/>
              </a:rPr>
              <a:t>manufacturing</a:t>
            </a:r>
            <a:endParaRPr lang="en-US" dirty="0">
              <a:solidFill>
                <a:srgbClr val="000000"/>
              </a:solidFill>
              <a:cs typeface="Arial" charset="0"/>
            </a:endParaRPr>
          </a:p>
          <a:p>
            <a:pPr lvl="2">
              <a:defRPr/>
            </a:pPr>
            <a:r>
              <a:rPr lang="en-US" dirty="0">
                <a:solidFill>
                  <a:srgbClr val="000000"/>
                </a:solidFill>
                <a:cs typeface="Arial" charset="0"/>
              </a:rPr>
              <a:t>Cardiac </a:t>
            </a:r>
            <a:r>
              <a:rPr lang="en-US" dirty="0" smtClean="0">
                <a:solidFill>
                  <a:srgbClr val="000000"/>
                </a:solidFill>
                <a:cs typeface="Arial" charset="0"/>
              </a:rPr>
              <a:t>surgeons</a:t>
            </a:r>
            <a:endParaRPr lang="en-US" dirty="0">
              <a:solidFill>
                <a:srgbClr val="000000"/>
              </a:solidFill>
              <a:cs typeface="Arial" charset="0"/>
            </a:endParaRPr>
          </a:p>
          <a:p>
            <a:pPr lvl="2">
              <a:defRPr/>
            </a:pPr>
            <a:endParaRPr lang="en-US" dirty="0">
              <a:solidFill>
                <a:srgbClr val="000000"/>
              </a:solidFill>
              <a:cs typeface="Arial" charset="0"/>
            </a:endParaRPr>
          </a:p>
          <a:p>
            <a:pPr>
              <a:defRPr/>
            </a:pPr>
            <a:r>
              <a:rPr lang="en-US" dirty="0"/>
              <a:t>Experience Curves</a:t>
            </a:r>
          </a:p>
          <a:p>
            <a:pPr lvl="1">
              <a:defRPr/>
            </a:pPr>
            <a:r>
              <a:rPr lang="en-US" i="1" dirty="0">
                <a:cs typeface="Arial" charset="0"/>
              </a:rPr>
              <a:t>Combine</a:t>
            </a:r>
            <a:r>
              <a:rPr lang="en-US" dirty="0">
                <a:cs typeface="Arial" charset="0"/>
              </a:rPr>
              <a:t> </a:t>
            </a:r>
            <a:r>
              <a:rPr lang="en-US" dirty="0" smtClean="0">
                <a:cs typeface="Arial" charset="0"/>
              </a:rPr>
              <a:t>economy </a:t>
            </a:r>
            <a:r>
              <a:rPr lang="en-US" dirty="0">
                <a:cs typeface="Arial" charset="0"/>
              </a:rPr>
              <a:t>of </a:t>
            </a:r>
            <a:r>
              <a:rPr lang="en-US" dirty="0" smtClean="0">
                <a:cs typeface="Arial" charset="0"/>
              </a:rPr>
              <a:t>scale </a:t>
            </a:r>
            <a:r>
              <a:rPr lang="en-US" dirty="0">
                <a:cs typeface="Arial" charset="0"/>
              </a:rPr>
              <a:t>&amp; </a:t>
            </a:r>
            <a:r>
              <a:rPr lang="en-US" dirty="0" smtClean="0">
                <a:cs typeface="Arial" charset="0"/>
              </a:rPr>
              <a:t>learning curves.</a:t>
            </a:r>
            <a:endParaRPr lang="en-US" dirty="0">
              <a:cs typeface="Arial" charset="0"/>
            </a:endParaRPr>
          </a:p>
          <a:p>
            <a:pPr lvl="1">
              <a:defRPr/>
            </a:pPr>
            <a:r>
              <a:rPr lang="en-US" dirty="0">
                <a:cs typeface="Arial" charset="0"/>
              </a:rPr>
              <a:t>Scale comes down a </a:t>
            </a:r>
            <a:r>
              <a:rPr lang="en-US" u="sng" dirty="0">
                <a:cs typeface="Arial" charset="0"/>
              </a:rPr>
              <a:t>given</a:t>
            </a:r>
            <a:r>
              <a:rPr lang="en-US" dirty="0">
                <a:cs typeface="Arial" charset="0"/>
              </a:rPr>
              <a:t> learning </a:t>
            </a:r>
            <a:r>
              <a:rPr lang="en-US" dirty="0" smtClean="0">
                <a:cs typeface="Arial" charset="0"/>
              </a:rPr>
              <a:t>curve.</a:t>
            </a:r>
            <a:endParaRPr lang="en-US" dirty="0">
              <a:cs typeface="Arial" charset="0"/>
            </a:endParaRPr>
          </a:p>
          <a:p>
            <a:pPr lvl="1">
              <a:defRPr/>
            </a:pPr>
            <a:r>
              <a:rPr lang="en-US" dirty="0">
                <a:cs typeface="Arial" charset="0"/>
              </a:rPr>
              <a:t>Technology allows movement to steeper </a:t>
            </a:r>
            <a:r>
              <a:rPr lang="en-US" dirty="0" smtClean="0">
                <a:cs typeface="Arial" charset="0"/>
              </a:rPr>
              <a:t>curve.</a:t>
            </a:r>
            <a:endParaRPr lang="en-US" dirty="0">
              <a:cs typeface="Arial" charset="0"/>
            </a:endParaRPr>
          </a:p>
          <a:p>
            <a:pPr lvl="1">
              <a:defRPr/>
            </a:pPr>
            <a:r>
              <a:rPr lang="en-US" dirty="0">
                <a:cs typeface="Arial" charset="0"/>
              </a:rPr>
              <a:t>Combination can leapfrog in competitive </a:t>
            </a:r>
            <a:r>
              <a:rPr lang="en-US" dirty="0" smtClean="0">
                <a:cs typeface="Arial" charset="0"/>
              </a:rPr>
              <a:t>advantage.</a:t>
            </a:r>
            <a:endParaRPr lang="en-US" dirty="0">
              <a:cs typeface="Arial" charset="0"/>
            </a:endParaRPr>
          </a:p>
          <a:p>
            <a:pPr lvl="2">
              <a:defRPr/>
            </a:pPr>
            <a:r>
              <a:rPr lang="en-US" dirty="0">
                <a:solidFill>
                  <a:srgbClr val="000000"/>
                </a:solidFill>
                <a:cs typeface="Arial" charset="0"/>
              </a:rPr>
              <a:t>Walmart high volumes &amp; technology </a:t>
            </a:r>
            <a:r>
              <a:rPr lang="en-US" dirty="0" smtClean="0">
                <a:solidFill>
                  <a:srgbClr val="000000"/>
                </a:solidFill>
                <a:cs typeface="Arial" charset="0"/>
              </a:rPr>
              <a:t>leadership</a:t>
            </a:r>
            <a:endParaRPr lang="en-US" dirty="0">
              <a:solidFill>
                <a:srgbClr val="000000"/>
              </a:solidFill>
              <a:cs typeface="Arial" charset="0"/>
            </a:endParaRPr>
          </a:p>
          <a:p>
            <a:pPr marL="457200" indent="284163">
              <a:spcBef>
                <a:spcPts val="0"/>
              </a:spcBef>
              <a:buFont typeface="Arial" panose="020B0604020202020204" pitchFamily="34" charset="0"/>
              <a:buChar char="•"/>
            </a:pPr>
            <a:endParaRPr lang="en-US" sz="2400" dirty="0" smtClean="0">
              <a:cs typeface="Arial" panose="020B0604020202020204" pitchFamily="34" charset="0"/>
            </a:endParaRPr>
          </a:p>
          <a:p>
            <a:pPr>
              <a:spcBef>
                <a:spcPts val="0"/>
              </a:spcBef>
            </a:pPr>
            <a:endParaRPr lang="en-US" dirty="0"/>
          </a:p>
        </p:txBody>
      </p:sp>
      <p:sp>
        <p:nvSpPr>
          <p:cNvPr id="6" name="Title 1"/>
          <p:cNvSpPr>
            <a:spLocks noGrp="1"/>
          </p:cNvSpPr>
          <p:nvPr>
            <p:ph type="title"/>
          </p:nvPr>
        </p:nvSpPr>
        <p:spPr>
          <a:xfrm>
            <a:off x="0" y="0"/>
            <a:ext cx="9144000" cy="1447800"/>
          </a:xfrm>
        </p:spPr>
        <p:txBody>
          <a:bodyPr>
            <a:noAutofit/>
          </a:bodyPr>
          <a:lstStyle/>
          <a:p>
            <a:r>
              <a:rPr lang="en-US" dirty="0">
                <a:effectLst>
                  <a:outerShdw blurRad="38100" dist="38100" dir="2700000" algn="tl">
                    <a:srgbClr val="000000">
                      <a:alpha val="43137"/>
                    </a:srgbClr>
                  </a:outerShdw>
                </a:effectLst>
              </a:rPr>
              <a:t>Cost Drivers: Learning &amp; Experience Curves</a:t>
            </a:r>
            <a:endParaRPr lang="en-US" dirty="0">
              <a:solidFill>
                <a:schemeClr val="tx1"/>
              </a:solidFill>
            </a:endParaRPr>
          </a:p>
        </p:txBody>
      </p:sp>
    </p:spTree>
    <p:extLst>
      <p:ext uri="{BB962C8B-B14F-4D97-AF65-F5344CB8AC3E}">
        <p14:creationId xmlns:p14="http://schemas.microsoft.com/office/powerpoint/2010/main" val="42779692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ot45065_ex0105.jpg"/>
          <p:cNvPicPr>
            <a:picLocks noChangeAspect="1"/>
          </p:cNvPicPr>
          <p:nvPr/>
        </p:nvPicPr>
        <p:blipFill>
          <a:blip r:embed="rId2" cstate="print"/>
          <a:stretch>
            <a:fillRect/>
          </a:stretch>
        </p:blipFill>
        <p:spPr>
          <a:xfrm>
            <a:off x="152400" y="457200"/>
            <a:ext cx="8915400" cy="5956749"/>
          </a:xfrm>
          <a:prstGeom prst="rect">
            <a:avLst/>
          </a:prstGeom>
        </p:spPr>
      </p:pic>
      <p:sp>
        <p:nvSpPr>
          <p:cNvPr id="6" name="Oval 5"/>
          <p:cNvSpPr>
            <a:spLocks noChangeArrowheads="1"/>
          </p:cNvSpPr>
          <p:nvPr/>
        </p:nvSpPr>
        <p:spPr bwMode="auto">
          <a:xfrm>
            <a:off x="6172200" y="4114800"/>
            <a:ext cx="2895600" cy="1524000"/>
          </a:xfrm>
          <a:prstGeom prst="ellipse">
            <a:avLst/>
          </a:prstGeom>
          <a:noFill/>
          <a:ln w="57150" algn="ctr">
            <a:solidFill>
              <a:srgbClr val="FF0000"/>
            </a:solidFill>
            <a:round/>
            <a:headEnd/>
            <a:tailEnd/>
          </a:ln>
        </p:spPr>
        <p:txBody>
          <a:bodyPr lIns="24616" tIns="12308" rIns="24616" bIns="12308"/>
          <a:lstStyle/>
          <a:p>
            <a:pPr>
              <a:defRPr/>
            </a:pPr>
            <a:endParaRPr lang="en-US" dirty="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Autofit/>
          </a:bodyPr>
          <a:lstStyle/>
          <a:p>
            <a:r>
              <a:rPr lang="en-US" dirty="0" smtClean="0">
                <a:solidFill>
                  <a:schemeClr val="tx1"/>
                </a:solidFill>
              </a:rPr>
              <a:t>Exhibit 6.6  </a:t>
            </a:r>
            <a:r>
              <a:rPr lang="en-US" sz="2500" dirty="0" smtClean="0">
                <a:solidFill>
                  <a:schemeClr val="tx1"/>
                </a:solidFill>
              </a:rPr>
              <a:t>Gaining Competitive Advantage Through Leveraging Learning &amp; Experience Curve Effects</a:t>
            </a:r>
            <a:endParaRPr lang="en-US" sz="2500" dirty="0">
              <a:solidFill>
                <a:schemeClr val="tx1"/>
              </a:solidFill>
            </a:endParaRPr>
          </a:p>
        </p:txBody>
      </p:sp>
      <p:pic>
        <p:nvPicPr>
          <p:cNvPr id="5" name="Picture 4" descr="rot45065_ex0606.jpg"/>
          <p:cNvPicPr>
            <a:picLocks noChangeAspect="1"/>
          </p:cNvPicPr>
          <p:nvPr/>
        </p:nvPicPr>
        <p:blipFill>
          <a:blip r:embed="rId2" cstate="print"/>
          <a:stretch>
            <a:fillRect/>
          </a:stretch>
        </p:blipFill>
        <p:spPr>
          <a:xfrm>
            <a:off x="1447800" y="1676400"/>
            <a:ext cx="6305292" cy="45720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457200" y="1524000"/>
            <a:ext cx="3657600" cy="3962400"/>
          </a:xfrm>
        </p:spPr>
        <p:txBody>
          <a:bodyPr>
            <a:normAutofit/>
          </a:bodyPr>
          <a:lstStyle/>
          <a:p>
            <a:pPr marL="347472" lvl="1" indent="-347472">
              <a:spcBef>
                <a:spcPts val="672"/>
              </a:spcBef>
              <a:buFont typeface="Wingdings" pitchFamily="2" charset="2"/>
              <a:buChar char="§"/>
            </a:pPr>
            <a:r>
              <a:rPr lang="en-US" sz="2800" dirty="0" smtClean="0"/>
              <a:t>Cost-Leadership</a:t>
            </a:r>
          </a:p>
          <a:p>
            <a:pPr marL="747522" lvl="2" indent="-347472">
              <a:spcBef>
                <a:spcPts val="672"/>
              </a:spcBef>
              <a:buFont typeface="Wingdings" pitchFamily="2" charset="2"/>
              <a:buChar char="§"/>
            </a:pPr>
            <a:r>
              <a:rPr lang="en-US" sz="2400" dirty="0" smtClean="0"/>
              <a:t>Benefit: protected from competitors if price war</a:t>
            </a:r>
          </a:p>
          <a:p>
            <a:pPr marL="747522" lvl="2" indent="-347472">
              <a:spcBef>
                <a:spcPts val="672"/>
              </a:spcBef>
              <a:buFont typeface="Wingdings" pitchFamily="2" charset="2"/>
              <a:buChar char="§"/>
            </a:pPr>
            <a:r>
              <a:rPr lang="en-US" sz="2400" dirty="0" smtClean="0"/>
              <a:t>Risk: new entrant arrives and new capabilities needed</a:t>
            </a:r>
          </a:p>
        </p:txBody>
      </p:sp>
      <p:sp>
        <p:nvSpPr>
          <p:cNvPr id="5" name="Title 1"/>
          <p:cNvSpPr>
            <a:spLocks noGrp="1"/>
          </p:cNvSpPr>
          <p:nvPr>
            <p:ph type="title"/>
          </p:nvPr>
        </p:nvSpPr>
        <p:spPr>
          <a:xfrm>
            <a:off x="0" y="0"/>
            <a:ext cx="9144000" cy="1417638"/>
          </a:xfrm>
        </p:spPr>
        <p:txBody>
          <a:bodyPr>
            <a:normAutofit/>
          </a:bodyPr>
          <a:lstStyle/>
          <a:p>
            <a:r>
              <a:rPr lang="en-US" dirty="0" smtClean="0"/>
              <a:t>6.4  Business-Level Strategy and the Five Forces: Benefits and Risks</a:t>
            </a:r>
            <a:endParaRPr lang="en-US" dirty="0"/>
          </a:p>
        </p:txBody>
      </p:sp>
      <p:sp>
        <p:nvSpPr>
          <p:cNvPr id="6" name="Text Placeholder 2"/>
          <p:cNvSpPr>
            <a:spLocks noGrp="1"/>
          </p:cNvSpPr>
          <p:nvPr>
            <p:ph type="body" sz="quarter" idx="13"/>
          </p:nvPr>
        </p:nvSpPr>
        <p:spPr>
          <a:xfrm>
            <a:off x="4800600" y="1524000"/>
            <a:ext cx="3657600" cy="3962400"/>
          </a:xfrm>
        </p:spPr>
        <p:txBody>
          <a:bodyPr>
            <a:normAutofit/>
          </a:bodyPr>
          <a:lstStyle/>
          <a:p>
            <a:pPr marL="347472" lvl="1" indent="-347472">
              <a:spcBef>
                <a:spcPts val="672"/>
              </a:spcBef>
              <a:buFont typeface="Wingdings" pitchFamily="2" charset="2"/>
              <a:buChar char="§"/>
            </a:pPr>
            <a:r>
              <a:rPr lang="en-US" sz="2800" dirty="0" smtClean="0"/>
              <a:t>Differentiation</a:t>
            </a:r>
          </a:p>
          <a:p>
            <a:pPr marL="747522" lvl="2" indent="-347472">
              <a:spcBef>
                <a:spcPts val="672"/>
              </a:spcBef>
              <a:buFont typeface="Wingdings" pitchFamily="2" charset="2"/>
              <a:buChar char="§"/>
            </a:pPr>
            <a:r>
              <a:rPr lang="en-US" sz="2400" dirty="0" smtClean="0"/>
              <a:t>Benefit: reduced rivalry &amp; high cost of imitation</a:t>
            </a:r>
          </a:p>
          <a:p>
            <a:pPr marL="747522" lvl="2" indent="-347472">
              <a:spcBef>
                <a:spcPts val="672"/>
              </a:spcBef>
              <a:buFont typeface="Wingdings" pitchFamily="2" charset="2"/>
              <a:buChar char="§"/>
            </a:pPr>
            <a:r>
              <a:rPr lang="en-US" sz="2400" dirty="0" smtClean="0"/>
              <a:t>Risk: might overshoot features needed &amp; vulnerable to price-sensitive customers</a:t>
            </a:r>
          </a:p>
        </p:txBody>
      </p:sp>
    </p:spTree>
    <p:extLst>
      <p:ext uri="{BB962C8B-B14F-4D97-AF65-F5344CB8AC3E}">
        <p14:creationId xmlns:p14="http://schemas.microsoft.com/office/powerpoint/2010/main" val="11482335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noAutofit/>
          </a:bodyPr>
          <a:lstStyle/>
          <a:p>
            <a:r>
              <a:rPr lang="en-US" dirty="0" smtClean="0">
                <a:solidFill>
                  <a:schemeClr val="tx1"/>
                </a:solidFill>
              </a:rPr>
              <a:t>Exhibit 6.7  Competitive Positioning and the Five Forces:</a:t>
            </a:r>
            <a:r>
              <a:rPr lang="en-US" sz="7200" dirty="0" smtClean="0">
                <a:solidFill>
                  <a:schemeClr val="tx1"/>
                </a:solidFill>
              </a:rPr>
              <a:t/>
            </a:r>
            <a:br>
              <a:rPr lang="en-US" sz="7200" dirty="0" smtClean="0">
                <a:solidFill>
                  <a:schemeClr val="tx1"/>
                </a:solidFill>
              </a:rPr>
            </a:br>
            <a:r>
              <a:rPr lang="en-US" sz="1800" dirty="0" smtClean="0">
                <a:solidFill>
                  <a:schemeClr val="tx1"/>
                </a:solidFill>
              </a:rPr>
              <a:t>Benefits and Risks of Cost-Leadership and Differentiation Business Strategies</a:t>
            </a:r>
            <a:endParaRPr lang="en-US" sz="1800" dirty="0">
              <a:solidFill>
                <a:schemeClr val="tx1"/>
              </a:solidFill>
            </a:endParaRPr>
          </a:p>
        </p:txBody>
      </p:sp>
      <p:pic>
        <p:nvPicPr>
          <p:cNvPr id="5" name="Picture 4" descr="rot45065_ex0607.jpg"/>
          <p:cNvPicPr>
            <a:picLocks noChangeAspect="1"/>
          </p:cNvPicPr>
          <p:nvPr/>
        </p:nvPicPr>
        <p:blipFill>
          <a:blip r:embed="rId2" cstate="print"/>
          <a:stretch>
            <a:fillRect/>
          </a:stretch>
        </p:blipFill>
        <p:spPr>
          <a:xfrm>
            <a:off x="2133600" y="1676399"/>
            <a:ext cx="4953000" cy="4715421"/>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381000" y="1447800"/>
            <a:ext cx="8534400" cy="5105400"/>
          </a:xfrm>
        </p:spPr>
        <p:txBody>
          <a:bodyPr>
            <a:noAutofit/>
          </a:bodyPr>
          <a:lstStyle/>
          <a:p>
            <a:pPr>
              <a:spcBef>
                <a:spcPts val="672"/>
              </a:spcBef>
            </a:pPr>
            <a:r>
              <a:rPr lang="en-US" dirty="0"/>
              <a:t>F</a:t>
            </a:r>
            <a:r>
              <a:rPr lang="en-US" dirty="0" smtClean="0"/>
              <a:t>irms skilled </a:t>
            </a:r>
            <a:r>
              <a:rPr lang="en-US" dirty="0"/>
              <a:t>in </a:t>
            </a:r>
            <a:r>
              <a:rPr lang="en-US" i="1" dirty="0" smtClean="0"/>
              <a:t>both</a:t>
            </a:r>
            <a:r>
              <a:rPr lang="en-US" dirty="0" smtClean="0"/>
              <a:t> lowering </a:t>
            </a:r>
            <a:r>
              <a:rPr lang="en-US" dirty="0"/>
              <a:t>costs </a:t>
            </a:r>
            <a:r>
              <a:rPr lang="en-US" dirty="0" smtClean="0"/>
              <a:t>and uniqueness  </a:t>
            </a:r>
            <a:endParaRPr lang="en-US" sz="2000" dirty="0" smtClean="0"/>
          </a:p>
          <a:p>
            <a:pPr>
              <a:spcBef>
                <a:spcPts val="672"/>
              </a:spcBef>
            </a:pPr>
            <a:r>
              <a:rPr lang="en-US" dirty="0" smtClean="0"/>
              <a:t>Difficult </a:t>
            </a:r>
            <a:r>
              <a:rPr lang="en-US" dirty="0"/>
              <a:t>because </a:t>
            </a:r>
            <a:r>
              <a:rPr lang="en-US" dirty="0" smtClean="0"/>
              <a:t>the </a:t>
            </a:r>
            <a:r>
              <a:rPr lang="en-US" dirty="0"/>
              <a:t>firm </a:t>
            </a:r>
            <a:r>
              <a:rPr lang="en-US" dirty="0" smtClean="0"/>
              <a:t>manages </a:t>
            </a:r>
            <a:r>
              <a:rPr lang="en-US" dirty="0"/>
              <a:t>internal value chain activities that are fundamentally different from one </a:t>
            </a:r>
            <a:r>
              <a:rPr lang="en-US" dirty="0" smtClean="0"/>
              <a:t>another</a:t>
            </a:r>
          </a:p>
          <a:p>
            <a:pPr>
              <a:spcBef>
                <a:spcPts val="672"/>
              </a:spcBef>
            </a:pPr>
            <a:r>
              <a:rPr lang="en-US" dirty="0"/>
              <a:t>Integration </a:t>
            </a:r>
            <a:r>
              <a:rPr lang="en-US" dirty="0" smtClean="0"/>
              <a:t>can work if investments are </a:t>
            </a:r>
            <a:r>
              <a:rPr lang="en-US" dirty="0"/>
              <a:t>not substitutes but rather </a:t>
            </a:r>
            <a:r>
              <a:rPr lang="en-US" i="1" dirty="0" smtClean="0"/>
              <a:t>complements.</a:t>
            </a:r>
            <a:endParaRPr lang="en-US" dirty="0" smtClean="0"/>
          </a:p>
          <a:p>
            <a:pPr lvl="1">
              <a:spcBef>
                <a:spcPts val="672"/>
              </a:spcBef>
            </a:pPr>
            <a:r>
              <a:rPr lang="en-US" dirty="0"/>
              <a:t>P</a:t>
            </a:r>
            <a:r>
              <a:rPr lang="en-US" dirty="0" smtClean="0"/>
              <a:t>roviding </a:t>
            </a:r>
            <a:r>
              <a:rPr lang="en-US" dirty="0"/>
              <a:t>important spill-over effects</a:t>
            </a:r>
          </a:p>
          <a:p>
            <a:pPr>
              <a:spcBef>
                <a:spcPts val="672"/>
              </a:spcBef>
            </a:pPr>
            <a:r>
              <a:rPr lang="en-US" dirty="0"/>
              <a:t>The goal of an integration strategy is </a:t>
            </a:r>
            <a:r>
              <a:rPr lang="en-US" dirty="0" smtClean="0"/>
              <a:t>a </a:t>
            </a:r>
            <a:r>
              <a:rPr lang="en-US" dirty="0"/>
              <a:t>larger economic value </a:t>
            </a:r>
            <a:r>
              <a:rPr lang="en-US" dirty="0" smtClean="0"/>
              <a:t>(V </a:t>
            </a:r>
            <a:r>
              <a:rPr lang="en-US" dirty="0" smtClean="0">
                <a:latin typeface="Times New Roman"/>
                <a:cs typeface="Times New Roman"/>
              </a:rPr>
              <a:t>− </a:t>
            </a:r>
            <a:r>
              <a:rPr lang="en-US" dirty="0" smtClean="0"/>
              <a:t>C) than </a:t>
            </a:r>
            <a:r>
              <a:rPr lang="en-US" dirty="0"/>
              <a:t>that of </a:t>
            </a:r>
            <a:r>
              <a:rPr lang="en-US" dirty="0" smtClean="0"/>
              <a:t>rivals.</a:t>
            </a:r>
            <a:endParaRPr lang="en-US" dirty="0"/>
          </a:p>
        </p:txBody>
      </p:sp>
      <p:sp>
        <p:nvSpPr>
          <p:cNvPr id="5" name="Title 1"/>
          <p:cNvSpPr>
            <a:spLocks noGrp="1"/>
          </p:cNvSpPr>
          <p:nvPr>
            <p:ph type="title"/>
          </p:nvPr>
        </p:nvSpPr>
        <p:spPr>
          <a:xfrm>
            <a:off x="0" y="0"/>
            <a:ext cx="9144000" cy="1417638"/>
          </a:xfrm>
        </p:spPr>
        <p:txBody>
          <a:bodyPr>
            <a:noAutofit/>
          </a:bodyPr>
          <a:lstStyle/>
          <a:p>
            <a:r>
              <a:rPr lang="en-US" dirty="0" smtClean="0"/>
              <a:t>6.5  Integration Strategy: </a:t>
            </a:r>
            <a:r>
              <a:rPr lang="en-US" sz="3900" dirty="0" smtClean="0"/>
              <a:t>Combining Cost Leadership and Differentiation</a:t>
            </a:r>
            <a:endParaRPr lang="en-US" sz="3900" dirty="0"/>
          </a:p>
        </p:txBody>
      </p:sp>
    </p:spTree>
    <p:extLst>
      <p:ext uri="{BB962C8B-B14F-4D97-AF65-F5344CB8AC3E}">
        <p14:creationId xmlns:p14="http://schemas.microsoft.com/office/powerpoint/2010/main" val="40414506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Autofit/>
          </a:bodyPr>
          <a:lstStyle/>
          <a:p>
            <a:r>
              <a:rPr lang="en-US" dirty="0" smtClean="0">
                <a:solidFill>
                  <a:schemeClr val="tx1"/>
                </a:solidFill>
              </a:rPr>
              <a:t>Exhibit 6.8  Integration Strategy vs. “Stuck in the Middle”</a:t>
            </a:r>
            <a:endParaRPr lang="en-US" dirty="0">
              <a:solidFill>
                <a:schemeClr val="tx1"/>
              </a:solidFill>
            </a:endParaRPr>
          </a:p>
        </p:txBody>
      </p:sp>
      <p:pic>
        <p:nvPicPr>
          <p:cNvPr id="5" name="Picture 4" descr="rot45065_ex0608.jpg"/>
          <p:cNvPicPr>
            <a:picLocks noChangeAspect="1"/>
          </p:cNvPicPr>
          <p:nvPr/>
        </p:nvPicPr>
        <p:blipFill>
          <a:blip r:embed="rId3" cstate="print"/>
          <a:stretch>
            <a:fillRect/>
          </a:stretch>
        </p:blipFill>
        <p:spPr>
          <a:xfrm>
            <a:off x="1600200" y="1752600"/>
            <a:ext cx="5903650" cy="45720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Autofit/>
          </a:bodyPr>
          <a:lstStyle/>
          <a:p>
            <a:r>
              <a:rPr lang="en-US" dirty="0" smtClean="0">
                <a:solidFill>
                  <a:schemeClr val="tx1"/>
                </a:solidFill>
              </a:rPr>
              <a:t>Exhibit 6.9  </a:t>
            </a:r>
            <a:r>
              <a:rPr lang="en-US" sz="2400" dirty="0" smtClean="0">
                <a:solidFill>
                  <a:schemeClr val="tx1"/>
                </a:solidFill>
              </a:rPr>
              <a:t>Target’s Attempt at Achieving Competitive Advantage by Pursuing an Integration Strategy</a:t>
            </a:r>
            <a:endParaRPr lang="en-US" sz="2400" dirty="0">
              <a:solidFill>
                <a:schemeClr val="tx1"/>
              </a:solidFill>
            </a:endParaRPr>
          </a:p>
        </p:txBody>
      </p:sp>
      <p:pic>
        <p:nvPicPr>
          <p:cNvPr id="5" name="Picture 4" descr="rot45065_ex0609.jpg"/>
          <p:cNvPicPr>
            <a:picLocks noChangeAspect="1"/>
          </p:cNvPicPr>
          <p:nvPr/>
        </p:nvPicPr>
        <p:blipFill>
          <a:blip r:embed="rId2" cstate="print"/>
          <a:stretch>
            <a:fillRect/>
          </a:stretch>
        </p:blipFill>
        <p:spPr>
          <a:xfrm>
            <a:off x="1905000" y="1752600"/>
            <a:ext cx="5161031" cy="45720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0"/>
            <a:ext cx="9144000" cy="1417638"/>
          </a:xfrm>
        </p:spPr>
        <p:txBody>
          <a:bodyPr>
            <a:noAutofit/>
          </a:bodyPr>
          <a:lstStyle/>
          <a:p>
            <a:r>
              <a:rPr lang="en-US" dirty="0" smtClean="0">
                <a:solidFill>
                  <a:schemeClr val="tx1"/>
                </a:solidFill>
              </a:rPr>
              <a:t>Value and Cost Drivers of Integration Strategy</a:t>
            </a:r>
            <a:endParaRPr lang="en-US" dirty="0">
              <a:solidFill>
                <a:schemeClr val="tx1"/>
              </a:solidFill>
            </a:endParaRPr>
          </a:p>
        </p:txBody>
      </p:sp>
      <p:sp>
        <p:nvSpPr>
          <p:cNvPr id="4" name="Content Placeholder 2"/>
          <p:cNvSpPr txBox="1">
            <a:spLocks/>
          </p:cNvSpPr>
          <p:nvPr/>
        </p:nvSpPr>
        <p:spPr>
          <a:xfrm>
            <a:off x="838200" y="1371600"/>
            <a:ext cx="8102600" cy="4297362"/>
          </a:xfrm>
          <a:prstGeom prst="rect">
            <a:avLst/>
          </a:prstGeom>
        </p:spPr>
        <p:txBody>
          <a:bodyPr/>
          <a:lstStyle>
            <a:lvl1pPr marL="342900" indent="-342900" algn="l" defTabSz="914400" rtl="0" eaLnBrk="1" latinLnBrk="0" hangingPunct="1">
              <a:spcBef>
                <a:spcPct val="20000"/>
              </a:spcBef>
              <a:buClr>
                <a:srgbClr val="B66136"/>
              </a:buClr>
              <a:buFont typeface="Wingdings" pitchFamily="2" charset="2"/>
              <a:buChar char="§"/>
              <a:defRPr sz="28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Clr>
                <a:srgbClr val="B66136"/>
              </a:buClr>
              <a:buFont typeface="Arial" pitchFamily="34" charset="0"/>
              <a:buChar char="•"/>
              <a:defRPr sz="24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Clr>
                <a:srgbClr val="B66136"/>
              </a:buClr>
              <a:buFont typeface="Wingdings" pitchFamily="2" charset="2"/>
              <a:buChar char="ü"/>
              <a:defRPr sz="20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Clr>
                <a:srgbClr val="B66136"/>
              </a:buClr>
              <a:buFont typeface="Wingdings" pitchFamily="2" charset="2"/>
              <a:buChar char="§"/>
              <a:defRPr sz="18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Clr>
                <a:srgbClr val="B66136"/>
              </a:buClr>
              <a:buFont typeface="Arial" pitchFamily="34" charset="0"/>
              <a:buChar char="•"/>
              <a:defRPr sz="18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dirty="0" smtClean="0"/>
              <a:t>Quality</a:t>
            </a:r>
          </a:p>
          <a:p>
            <a:pPr lvl="2">
              <a:defRPr/>
            </a:pPr>
            <a:r>
              <a:rPr lang="en-US" dirty="0" smtClean="0"/>
              <a:t>Can increase perceived value &amp; lower cost (V </a:t>
            </a:r>
            <a:r>
              <a:rPr lang="en-US" dirty="0" smtClean="0">
                <a:latin typeface="Times New Roman"/>
                <a:cs typeface="Times New Roman"/>
              </a:rPr>
              <a:t>− </a:t>
            </a:r>
            <a:r>
              <a:rPr lang="en-US" dirty="0" smtClean="0"/>
              <a:t>C) </a:t>
            </a:r>
          </a:p>
          <a:p>
            <a:pPr>
              <a:defRPr/>
            </a:pPr>
            <a:r>
              <a:rPr lang="en-US" dirty="0" smtClean="0"/>
              <a:t>Economies of Scope</a:t>
            </a:r>
          </a:p>
          <a:p>
            <a:pPr lvl="2">
              <a:defRPr/>
            </a:pPr>
            <a:r>
              <a:rPr lang="en-US" dirty="0" smtClean="0"/>
              <a:t>Starbucks adding hot tea to its menu</a:t>
            </a:r>
          </a:p>
          <a:p>
            <a:pPr>
              <a:defRPr/>
            </a:pPr>
            <a:r>
              <a:rPr lang="en-US" dirty="0" smtClean="0"/>
              <a:t>Customization</a:t>
            </a:r>
          </a:p>
          <a:p>
            <a:pPr marL="1200150" lvl="2" indent="-342900">
              <a:defRPr/>
            </a:pPr>
            <a:r>
              <a:rPr lang="en-US" dirty="0" smtClean="0"/>
              <a:t>BMW, </a:t>
            </a:r>
            <a:r>
              <a:rPr lang="en-US" dirty="0" smtClean="0">
                <a:hlinkClick r:id="rId3"/>
              </a:rPr>
              <a:t>Threadless.com</a:t>
            </a:r>
            <a:r>
              <a:rPr lang="en-US" dirty="0" smtClean="0"/>
              <a:t>, Toyota all mass customization</a:t>
            </a:r>
            <a:endParaRPr lang="en-US" dirty="0"/>
          </a:p>
          <a:p>
            <a:pPr>
              <a:defRPr/>
            </a:pPr>
            <a:r>
              <a:rPr lang="en-US" dirty="0" smtClean="0"/>
              <a:t>Innovation</a:t>
            </a:r>
          </a:p>
          <a:p>
            <a:pPr lvl="2">
              <a:defRPr/>
            </a:pPr>
            <a:r>
              <a:rPr lang="en-US" dirty="0" smtClean="0"/>
              <a:t>IKEA - stylist furniture in flat pack delivery</a:t>
            </a:r>
          </a:p>
          <a:p>
            <a:pPr>
              <a:defRPr/>
            </a:pPr>
            <a:r>
              <a:rPr lang="en-US" dirty="0" smtClean="0"/>
              <a:t>Structure, Culture, &amp; Routines</a:t>
            </a:r>
          </a:p>
          <a:p>
            <a:pPr lvl="2">
              <a:defRPr/>
            </a:pPr>
            <a:r>
              <a:rPr lang="en-US" dirty="0" smtClean="0"/>
              <a:t>Ambidextrous organization – Intel</a:t>
            </a:r>
          </a:p>
        </p:txBody>
      </p:sp>
    </p:spTree>
    <p:extLst>
      <p:ext uri="{BB962C8B-B14F-4D97-AF65-F5344CB8AC3E}">
        <p14:creationId xmlns:p14="http://schemas.microsoft.com/office/powerpoint/2010/main" val="3806407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rmAutofit/>
          </a:bodyPr>
          <a:lstStyle/>
          <a:p>
            <a:r>
              <a:rPr lang="en-US" dirty="0" smtClean="0">
                <a:solidFill>
                  <a:schemeClr val="tx1"/>
                </a:solidFill>
              </a:rPr>
              <a:t>Exhibit 6.10  Value and Cost Drivers</a:t>
            </a:r>
            <a:endParaRPr lang="en-US" dirty="0">
              <a:solidFill>
                <a:schemeClr val="tx1"/>
              </a:solidFill>
            </a:endParaRPr>
          </a:p>
        </p:txBody>
      </p:sp>
      <p:pic>
        <p:nvPicPr>
          <p:cNvPr id="5" name="Picture 4" descr="rot45065_ex0610.jpg"/>
          <p:cNvPicPr>
            <a:picLocks noChangeAspect="1"/>
          </p:cNvPicPr>
          <p:nvPr/>
        </p:nvPicPr>
        <p:blipFill>
          <a:blip r:embed="rId3" cstate="print"/>
          <a:stretch>
            <a:fillRect/>
          </a:stretch>
        </p:blipFill>
        <p:spPr>
          <a:xfrm>
            <a:off x="1219200" y="1676400"/>
            <a:ext cx="6666386" cy="45720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381000" y="1447800"/>
            <a:ext cx="8382000" cy="5105400"/>
          </a:xfrm>
        </p:spPr>
        <p:txBody>
          <a:bodyPr>
            <a:noAutofit/>
          </a:bodyPr>
          <a:lstStyle/>
          <a:p>
            <a:pPr>
              <a:defRPr/>
            </a:pPr>
            <a:r>
              <a:rPr lang="en-US" dirty="0"/>
              <a:t>Strategic Positions </a:t>
            </a:r>
            <a:r>
              <a:rPr lang="en-US" dirty="0" smtClean="0"/>
              <a:t>Need </a:t>
            </a:r>
            <a:r>
              <a:rPr lang="en-US" dirty="0"/>
              <a:t>to </a:t>
            </a:r>
            <a:r>
              <a:rPr lang="en-US" dirty="0" smtClean="0"/>
              <a:t>Change </a:t>
            </a:r>
            <a:r>
              <a:rPr lang="en-US" dirty="0"/>
              <a:t>over </a:t>
            </a:r>
            <a:r>
              <a:rPr lang="en-US" dirty="0" smtClean="0"/>
              <a:t>Time</a:t>
            </a:r>
            <a:endParaRPr lang="en-US" dirty="0"/>
          </a:p>
          <a:p>
            <a:pPr lvl="1">
              <a:defRPr/>
            </a:pPr>
            <a:r>
              <a:rPr lang="en-US" dirty="0" smtClean="0">
                <a:cs typeface="Arial" charset="0"/>
              </a:rPr>
              <a:t>PC assemblers need to move to tablets or smartphones</a:t>
            </a:r>
            <a:endParaRPr lang="en-US" dirty="0">
              <a:cs typeface="Arial" charset="0"/>
            </a:endParaRPr>
          </a:p>
          <a:p>
            <a:pPr>
              <a:defRPr/>
            </a:pPr>
            <a:r>
              <a:rPr lang="en-US" dirty="0"/>
              <a:t>Productivity Frontier</a:t>
            </a:r>
          </a:p>
          <a:p>
            <a:pPr lvl="1">
              <a:defRPr/>
            </a:pPr>
            <a:r>
              <a:rPr lang="en-US" dirty="0">
                <a:cs typeface="Arial" charset="0"/>
              </a:rPr>
              <a:t>Value-cost relationship</a:t>
            </a:r>
          </a:p>
          <a:p>
            <a:pPr lvl="1">
              <a:defRPr/>
            </a:pPr>
            <a:r>
              <a:rPr lang="en-US" dirty="0">
                <a:cs typeface="Arial" charset="0"/>
              </a:rPr>
              <a:t>Captures the best practices at a point in time</a:t>
            </a:r>
          </a:p>
          <a:p>
            <a:pPr>
              <a:defRPr/>
            </a:pPr>
            <a:r>
              <a:rPr lang="en-US" dirty="0" smtClean="0"/>
              <a:t>PC Industry</a:t>
            </a:r>
            <a:endParaRPr lang="en-US" dirty="0"/>
          </a:p>
          <a:p>
            <a:pPr lvl="2">
              <a:defRPr/>
            </a:pPr>
            <a:r>
              <a:rPr lang="en-US" dirty="0" smtClean="0">
                <a:cs typeface="Arial" charset="0"/>
              </a:rPr>
              <a:t>2010 </a:t>
            </a:r>
            <a:r>
              <a:rPr lang="en-US" dirty="0">
                <a:cs typeface="Arial" charset="0"/>
              </a:rPr>
              <a:t>– </a:t>
            </a:r>
            <a:r>
              <a:rPr lang="en-US" dirty="0" smtClean="0">
                <a:cs typeface="Arial" charset="0"/>
              </a:rPr>
              <a:t>Apple was a differentiator</a:t>
            </a:r>
            <a:r>
              <a:rPr lang="en-US" dirty="0">
                <a:cs typeface="Arial" charset="0"/>
              </a:rPr>
              <a:t>;</a:t>
            </a:r>
            <a:r>
              <a:rPr lang="en-US" dirty="0" smtClean="0">
                <a:cs typeface="Arial" charset="0"/>
              </a:rPr>
              <a:t> </a:t>
            </a:r>
            <a:r>
              <a:rPr lang="en-US" dirty="0">
                <a:cs typeface="Arial" charset="0"/>
              </a:rPr>
              <a:t>HP </a:t>
            </a:r>
            <a:r>
              <a:rPr lang="en-US" dirty="0" smtClean="0">
                <a:cs typeface="Arial" charset="0"/>
              </a:rPr>
              <a:t>&amp; Lenovo were “stuck in middle.”</a:t>
            </a:r>
          </a:p>
          <a:p>
            <a:pPr lvl="2">
              <a:defRPr/>
            </a:pPr>
            <a:r>
              <a:rPr lang="en-US" dirty="0" smtClean="0">
                <a:cs typeface="Arial" charset="0"/>
              </a:rPr>
              <a:t>2013 – Lenovo was a differentiator in laptops and desktops, HP still has problems with software transformation, Apple seems to be moving into lower-end products and toward an integration strategy.</a:t>
            </a:r>
            <a:endParaRPr lang="en-US" dirty="0" smtClean="0"/>
          </a:p>
          <a:p>
            <a:pPr>
              <a:spcBef>
                <a:spcPts val="0"/>
              </a:spcBef>
            </a:pPr>
            <a:endParaRPr lang="en-US" sz="2600" dirty="0"/>
          </a:p>
        </p:txBody>
      </p:sp>
      <p:sp>
        <p:nvSpPr>
          <p:cNvPr id="5" name="Title 1"/>
          <p:cNvSpPr>
            <a:spLocks noGrp="1"/>
          </p:cNvSpPr>
          <p:nvPr>
            <p:ph type="title"/>
          </p:nvPr>
        </p:nvSpPr>
        <p:spPr>
          <a:xfrm>
            <a:off x="0" y="0"/>
            <a:ext cx="9144000" cy="1371600"/>
          </a:xfrm>
        </p:spPr>
        <p:txBody>
          <a:bodyPr>
            <a:noAutofit/>
          </a:bodyPr>
          <a:lstStyle/>
          <a:p>
            <a:r>
              <a:rPr lang="en-US" dirty="0" smtClean="0"/>
              <a:t>6.6  The Dynamics of Competitive Positioning</a:t>
            </a:r>
            <a:endParaRPr lang="en-US" dirty="0"/>
          </a:p>
        </p:txBody>
      </p:sp>
    </p:spTree>
    <p:extLst>
      <p:ext uri="{BB962C8B-B14F-4D97-AF65-F5344CB8AC3E}">
        <p14:creationId xmlns:p14="http://schemas.microsoft.com/office/powerpoint/2010/main" val="27046875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noAutofit/>
          </a:bodyPr>
          <a:lstStyle/>
          <a:p>
            <a:r>
              <a:rPr lang="en-US" sz="3800" dirty="0" smtClean="0">
                <a:solidFill>
                  <a:schemeClr val="tx1"/>
                </a:solidFill>
              </a:rPr>
              <a:t>Exhibit 6.11  </a:t>
            </a:r>
            <a:r>
              <a:rPr lang="en-US" sz="3500" dirty="0" smtClean="0">
                <a:solidFill>
                  <a:schemeClr val="tx1"/>
                </a:solidFill>
              </a:rPr>
              <a:t>The Dynamics of Competitive Positioning in the PC Industry: Apple, Lenovo, HP, &amp; Dell</a:t>
            </a:r>
            <a:endParaRPr lang="en-US" sz="3500" dirty="0">
              <a:solidFill>
                <a:schemeClr val="tx1"/>
              </a:solidFill>
            </a:endParaRPr>
          </a:p>
        </p:txBody>
      </p:sp>
      <p:pic>
        <p:nvPicPr>
          <p:cNvPr id="5" name="Picture 4" descr="rot45065_ex0611.jpg"/>
          <p:cNvPicPr>
            <a:picLocks noChangeAspect="1"/>
          </p:cNvPicPr>
          <p:nvPr/>
        </p:nvPicPr>
        <p:blipFill>
          <a:blip r:embed="rId3" cstate="print"/>
          <a:stretch>
            <a:fillRect/>
          </a:stretch>
        </p:blipFill>
        <p:spPr>
          <a:xfrm>
            <a:off x="1828800" y="1828800"/>
            <a:ext cx="5412384" cy="45720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solidFill>
            <a:srgbClr val="B66136"/>
          </a:solidFill>
        </p:spPr>
        <p:txBody>
          <a:bodyPr/>
          <a:lstStyle/>
          <a:p>
            <a:r>
              <a:rPr lang="en-US" dirty="0" smtClean="0"/>
              <a:t>Chapter Outline</a:t>
            </a:r>
            <a:endParaRPr lang="en-US" dirty="0"/>
          </a:p>
        </p:txBody>
      </p:sp>
      <p:sp>
        <p:nvSpPr>
          <p:cNvPr id="3" name="Content Placeholder 2"/>
          <p:cNvSpPr>
            <a:spLocks noGrp="1"/>
          </p:cNvSpPr>
          <p:nvPr>
            <p:ph idx="1"/>
          </p:nvPr>
        </p:nvSpPr>
        <p:spPr>
          <a:xfrm>
            <a:off x="381000" y="1292352"/>
            <a:ext cx="8458200" cy="4727448"/>
          </a:xfrm>
        </p:spPr>
        <p:txBody>
          <a:bodyPr>
            <a:normAutofit fontScale="85000" lnSpcReduction="10000"/>
          </a:bodyPr>
          <a:lstStyle/>
          <a:p>
            <a:pPr>
              <a:spcBef>
                <a:spcPts val="672"/>
              </a:spcBef>
              <a:buNone/>
              <a:defRPr/>
            </a:pPr>
            <a:r>
              <a:rPr lang="en-US" sz="2600" dirty="0" smtClean="0"/>
              <a:t>6.1  </a:t>
            </a:r>
            <a:r>
              <a:rPr lang="en-US" sz="2600" dirty="0"/>
              <a:t>Business-Level Strategy: How to Compete </a:t>
            </a:r>
            <a:r>
              <a:rPr lang="en-US" sz="2600" dirty="0" smtClean="0"/>
              <a:t>for Advantage </a:t>
            </a:r>
            <a:endParaRPr lang="en-US" sz="2600" dirty="0"/>
          </a:p>
          <a:p>
            <a:pPr lvl="1">
              <a:spcBef>
                <a:spcPts val="576"/>
              </a:spcBef>
              <a:defRPr/>
            </a:pPr>
            <a:r>
              <a:rPr lang="en-US" sz="2200" dirty="0" smtClean="0"/>
              <a:t>Strategic Position</a:t>
            </a:r>
          </a:p>
          <a:p>
            <a:pPr lvl="1">
              <a:spcBef>
                <a:spcPts val="576"/>
              </a:spcBef>
              <a:defRPr/>
            </a:pPr>
            <a:r>
              <a:rPr lang="en-US" sz="2200" dirty="0" smtClean="0"/>
              <a:t>Generic </a:t>
            </a:r>
            <a:r>
              <a:rPr lang="en-US" sz="2200" dirty="0"/>
              <a:t>Business Strategies</a:t>
            </a:r>
          </a:p>
          <a:p>
            <a:pPr lvl="0">
              <a:spcBef>
                <a:spcPts val="0"/>
              </a:spcBef>
              <a:buNone/>
              <a:defRPr/>
            </a:pPr>
            <a:r>
              <a:rPr lang="en-US" sz="2600" dirty="0"/>
              <a:t>6.2  Differentiation Strategy: Understanding Value </a:t>
            </a:r>
            <a:r>
              <a:rPr lang="en-US" sz="2600" dirty="0" smtClean="0"/>
              <a:t>Drivers</a:t>
            </a:r>
          </a:p>
          <a:p>
            <a:pPr lvl="0">
              <a:spcBef>
                <a:spcPts val="672"/>
              </a:spcBef>
              <a:buNone/>
              <a:defRPr/>
            </a:pPr>
            <a:r>
              <a:rPr lang="en-US" sz="2600" dirty="0" smtClean="0"/>
              <a:t>6.3  Cost-Leadership </a:t>
            </a:r>
            <a:r>
              <a:rPr lang="en-US" sz="2600" dirty="0"/>
              <a:t>Strategy: Understanding Cost </a:t>
            </a:r>
            <a:r>
              <a:rPr lang="en-US" sz="2600" dirty="0" smtClean="0"/>
              <a:t>Drivers</a:t>
            </a:r>
          </a:p>
          <a:p>
            <a:pPr lvl="0">
              <a:lnSpc>
                <a:spcPct val="110000"/>
              </a:lnSpc>
              <a:spcBef>
                <a:spcPts val="0"/>
              </a:spcBef>
              <a:defRPr/>
            </a:pPr>
            <a:endParaRPr lang="en-US" sz="400" dirty="0"/>
          </a:p>
          <a:p>
            <a:pPr marL="347472" lvl="0" indent="-347472">
              <a:spcBef>
                <a:spcPts val="672"/>
              </a:spcBef>
              <a:buNone/>
              <a:defRPr/>
            </a:pPr>
            <a:r>
              <a:rPr lang="en-US" sz="2600" dirty="0"/>
              <a:t>6.4  Business-Level Strategy and the Five Forces: Benefits and Risks </a:t>
            </a:r>
          </a:p>
          <a:p>
            <a:pPr lvl="1">
              <a:spcBef>
                <a:spcPts val="576"/>
              </a:spcBef>
              <a:defRPr/>
            </a:pPr>
            <a:r>
              <a:rPr lang="en-US" sz="2200" dirty="0" smtClean="0"/>
              <a:t>Cost-Leadership </a:t>
            </a:r>
            <a:r>
              <a:rPr lang="en-US" sz="2200" dirty="0"/>
              <a:t>Strategy: Benefits and Risks</a:t>
            </a:r>
          </a:p>
          <a:p>
            <a:pPr lvl="1">
              <a:spcBef>
                <a:spcPts val="576"/>
              </a:spcBef>
              <a:defRPr/>
            </a:pPr>
            <a:r>
              <a:rPr lang="en-US" sz="2200" dirty="0"/>
              <a:t>Differentiation Strategy: Benefits and Risks</a:t>
            </a:r>
          </a:p>
          <a:p>
            <a:pPr marL="347472" lvl="0" indent="-347472">
              <a:spcBef>
                <a:spcPts val="672"/>
              </a:spcBef>
              <a:buNone/>
              <a:defRPr/>
            </a:pPr>
            <a:r>
              <a:rPr lang="en-US" sz="2600" dirty="0"/>
              <a:t>6.5  Integration Strategy: Combining Cost Leadership and Differentiation</a:t>
            </a:r>
          </a:p>
          <a:p>
            <a:pPr lvl="1">
              <a:spcBef>
                <a:spcPts val="576"/>
              </a:spcBef>
              <a:defRPr/>
            </a:pPr>
            <a:r>
              <a:rPr lang="en-US" sz="2200" dirty="0"/>
              <a:t>Value and Cost Drivers of Integration Strategy</a:t>
            </a:r>
          </a:p>
          <a:p>
            <a:pPr lvl="1">
              <a:spcBef>
                <a:spcPts val="576"/>
              </a:spcBef>
              <a:defRPr/>
            </a:pPr>
            <a:r>
              <a:rPr lang="en-US" sz="2200" dirty="0"/>
              <a:t>Integration Strategy Gone Bad: “Stuck in the Middle”</a:t>
            </a:r>
          </a:p>
          <a:p>
            <a:pPr>
              <a:spcBef>
                <a:spcPts val="672"/>
              </a:spcBef>
              <a:buNone/>
              <a:defRPr/>
            </a:pPr>
            <a:r>
              <a:rPr lang="en-US" sz="2600" dirty="0"/>
              <a:t>6.6  The Dynamics of Competitive Positioning</a:t>
            </a:r>
          </a:p>
          <a:p>
            <a:pPr>
              <a:spcBef>
                <a:spcPts val="672"/>
              </a:spcBef>
              <a:buNone/>
              <a:tabLst>
                <a:tab pos="1085850" algn="l"/>
              </a:tabLst>
            </a:pPr>
            <a:r>
              <a:rPr lang="en-US" sz="2600" dirty="0"/>
              <a:t>6.7  Implications for the Strategist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1219200"/>
          </a:xfrm>
        </p:spPr>
        <p:txBody>
          <a:bodyPr/>
          <a:lstStyle/>
          <a:p>
            <a:r>
              <a:rPr lang="en-US" dirty="0" smtClean="0"/>
              <a:t>6.7  Implications for the Strategist</a:t>
            </a:r>
            <a:endParaRPr lang="en-US" dirty="0"/>
          </a:p>
        </p:txBody>
      </p:sp>
      <p:sp>
        <p:nvSpPr>
          <p:cNvPr id="4" name="Text Placeholder 3"/>
          <p:cNvSpPr>
            <a:spLocks noGrp="1"/>
          </p:cNvSpPr>
          <p:nvPr>
            <p:ph type="body" sz="quarter" idx="13"/>
          </p:nvPr>
        </p:nvSpPr>
        <p:spPr>
          <a:xfrm>
            <a:off x="457200" y="1295400"/>
            <a:ext cx="8229600" cy="4495800"/>
          </a:xfrm>
        </p:spPr>
        <p:txBody>
          <a:bodyPr>
            <a:noAutofit/>
          </a:bodyPr>
          <a:lstStyle/>
          <a:p>
            <a:pPr>
              <a:spcBef>
                <a:spcPts val="672"/>
              </a:spcBef>
            </a:pPr>
            <a:r>
              <a:rPr lang="en-US" dirty="0" smtClean="0"/>
              <a:t>Well-formulated </a:t>
            </a:r>
            <a:r>
              <a:rPr lang="en-US" dirty="0"/>
              <a:t>and implemented </a:t>
            </a:r>
            <a:r>
              <a:rPr lang="en-US" dirty="0" smtClean="0"/>
              <a:t>strategies = Enhanced chances </a:t>
            </a:r>
            <a:r>
              <a:rPr lang="en-US" dirty="0"/>
              <a:t>of </a:t>
            </a:r>
            <a:r>
              <a:rPr lang="en-US" dirty="0" smtClean="0"/>
              <a:t>superior performance</a:t>
            </a:r>
          </a:p>
          <a:p>
            <a:pPr>
              <a:spcBef>
                <a:spcPts val="672"/>
              </a:spcBef>
            </a:pPr>
            <a:endParaRPr lang="en-US" dirty="0"/>
          </a:p>
          <a:p>
            <a:pPr>
              <a:spcBef>
                <a:spcPts val="672"/>
              </a:spcBef>
            </a:pPr>
            <a:r>
              <a:rPr lang="en-US" dirty="0" smtClean="0"/>
              <a:t>Integration </a:t>
            </a:r>
            <a:r>
              <a:rPr lang="en-US" dirty="0"/>
              <a:t>strategies </a:t>
            </a:r>
            <a:r>
              <a:rPr lang="en-US" dirty="0" smtClean="0"/>
              <a:t>successful </a:t>
            </a:r>
            <a:r>
              <a:rPr lang="en-US"/>
              <a:t>only </a:t>
            </a:r>
            <a:r>
              <a:rPr lang="en-US" smtClean="0"/>
              <a:t>if: </a:t>
            </a:r>
            <a:endParaRPr lang="en-US" dirty="0" smtClean="0"/>
          </a:p>
          <a:p>
            <a:pPr lvl="1">
              <a:spcBef>
                <a:spcPts val="672"/>
              </a:spcBef>
            </a:pPr>
            <a:r>
              <a:rPr lang="en-US" dirty="0"/>
              <a:t>A</a:t>
            </a:r>
            <a:r>
              <a:rPr lang="en-US" dirty="0" smtClean="0"/>
              <a:t>n </a:t>
            </a:r>
            <a:r>
              <a:rPr lang="en-US" dirty="0"/>
              <a:t>innovation that </a:t>
            </a:r>
            <a:r>
              <a:rPr lang="en-US" dirty="0" smtClean="0"/>
              <a:t>reconciles </a:t>
            </a:r>
            <a:r>
              <a:rPr lang="en-US" dirty="0"/>
              <a:t>the </a:t>
            </a:r>
            <a:r>
              <a:rPr lang="en-US" dirty="0" smtClean="0"/>
              <a:t>trade-offs, such </a:t>
            </a:r>
            <a:r>
              <a:rPr lang="en-US" dirty="0"/>
              <a:t>as Toyota </a:t>
            </a:r>
            <a:r>
              <a:rPr lang="en-US" dirty="0" smtClean="0"/>
              <a:t>lean-manufacturing approach in ‘80s &amp; ‘90s</a:t>
            </a:r>
          </a:p>
          <a:p>
            <a:pPr lvl="1">
              <a:spcBef>
                <a:spcPts val="672"/>
              </a:spcBef>
            </a:pPr>
            <a:endParaRPr lang="en-US" dirty="0"/>
          </a:p>
          <a:p>
            <a:pPr>
              <a:spcBef>
                <a:spcPts val="672"/>
              </a:spcBef>
            </a:pPr>
            <a:r>
              <a:rPr lang="en-US" dirty="0" smtClean="0"/>
              <a:t>Goal </a:t>
            </a:r>
            <a:r>
              <a:rPr lang="en-US" dirty="0"/>
              <a:t>is to </a:t>
            </a:r>
            <a:r>
              <a:rPr lang="en-US" dirty="0" smtClean="0"/>
              <a:t>stay on the productivity frontier.</a:t>
            </a:r>
            <a:endParaRPr lang="en-US" dirty="0"/>
          </a:p>
        </p:txBody>
      </p:sp>
    </p:spTree>
    <p:extLst>
      <p:ext uri="{BB962C8B-B14F-4D97-AF65-F5344CB8AC3E}">
        <p14:creationId xmlns:p14="http://schemas.microsoft.com/office/powerpoint/2010/main" val="29806069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lstStyle/>
          <a:p>
            <a:r>
              <a:rPr lang="en-US" dirty="0" err="1" smtClean="0"/>
              <a:t>ChapterCase</a:t>
            </a:r>
            <a:r>
              <a:rPr lang="en-US" dirty="0" smtClean="0"/>
              <a:t> 6</a:t>
            </a:r>
            <a:endParaRPr lang="en-US" dirty="0"/>
          </a:p>
        </p:txBody>
      </p:sp>
      <p:sp>
        <p:nvSpPr>
          <p:cNvPr id="3" name="Content Placeholder 2"/>
          <p:cNvSpPr>
            <a:spLocks noGrp="1"/>
          </p:cNvSpPr>
          <p:nvPr>
            <p:ph idx="1"/>
          </p:nvPr>
        </p:nvSpPr>
        <p:spPr>
          <a:xfrm>
            <a:off x="457200" y="1523999"/>
            <a:ext cx="8458200" cy="4727448"/>
          </a:xfrm>
        </p:spPr>
        <p:txBody>
          <a:bodyPr>
            <a:noAutofit/>
          </a:bodyPr>
          <a:lstStyle/>
          <a:p>
            <a:pPr>
              <a:buNone/>
            </a:pPr>
            <a:r>
              <a:rPr lang="en-US" sz="2600" dirty="0" smtClean="0"/>
              <a:t>Consider This…</a:t>
            </a:r>
          </a:p>
          <a:p>
            <a:endParaRPr lang="en-US" sz="400" dirty="0" smtClean="0"/>
          </a:p>
          <a:p>
            <a:pPr lvl="1" fontAlgn="ctr">
              <a:spcBef>
                <a:spcPts val="576"/>
              </a:spcBef>
              <a:defRPr/>
            </a:pPr>
            <a:r>
              <a:rPr lang="en-US" sz="2600" dirty="0"/>
              <a:t>P&amp;G generally charges a 20–40% premium for its </a:t>
            </a:r>
            <a:r>
              <a:rPr lang="en-US" sz="2600" dirty="0" smtClean="0"/>
              <a:t>products, reflecting </a:t>
            </a:r>
            <a:r>
              <a:rPr lang="en-US" sz="2600" dirty="0"/>
              <a:t>higher value </a:t>
            </a:r>
            <a:r>
              <a:rPr lang="en-US" sz="2600" dirty="0" smtClean="0"/>
              <a:t>creation, consistent with its differentiation strategy.</a:t>
            </a:r>
          </a:p>
          <a:p>
            <a:pPr lvl="1" fontAlgn="ctr">
              <a:spcBef>
                <a:spcPts val="576"/>
              </a:spcBef>
              <a:defRPr/>
            </a:pPr>
            <a:r>
              <a:rPr lang="en-US" sz="2600" dirty="0" smtClean="0"/>
              <a:t>Recently, </a:t>
            </a:r>
            <a:r>
              <a:rPr lang="en-US" sz="2600" dirty="0"/>
              <a:t>P&amp;G lost market share because of its higher </a:t>
            </a:r>
            <a:r>
              <a:rPr lang="en-US" sz="2600" dirty="0" smtClean="0"/>
              <a:t>prices, and </a:t>
            </a:r>
            <a:r>
              <a:rPr lang="en-US" sz="2600" dirty="0"/>
              <a:t>its profit margins have also been squeezed </a:t>
            </a:r>
            <a:r>
              <a:rPr lang="en-US" sz="2600" dirty="0" smtClean="0"/>
              <a:t>by the </a:t>
            </a:r>
            <a:r>
              <a:rPr lang="en-US" sz="2600" dirty="0"/>
              <a:t>rising costs of input </a:t>
            </a:r>
            <a:r>
              <a:rPr lang="en-US" sz="2600" dirty="0" smtClean="0"/>
              <a:t>factors.</a:t>
            </a:r>
          </a:p>
          <a:p>
            <a:pPr lvl="1" fontAlgn="ctr">
              <a:spcBef>
                <a:spcPts val="576"/>
              </a:spcBef>
              <a:defRPr/>
            </a:pPr>
            <a:r>
              <a:rPr lang="en-US" sz="2600" dirty="0"/>
              <a:t>P&amp;G has slashed its R&amp;D spending in recent years by as much as </a:t>
            </a:r>
            <a:r>
              <a:rPr lang="en-US" sz="2600" dirty="0" smtClean="0"/>
              <a:t>50% in an attempt to bring </a:t>
            </a:r>
            <a:r>
              <a:rPr lang="en-US" sz="2600" dirty="0"/>
              <a:t>in more innovation from the outside through its </a:t>
            </a:r>
            <a:r>
              <a:rPr lang="en-US" sz="2600" dirty="0" err="1"/>
              <a:t>Connect+Develop</a:t>
            </a:r>
            <a:r>
              <a:rPr lang="en-US" sz="2600" dirty="0"/>
              <a:t> </a:t>
            </a:r>
            <a:r>
              <a:rPr lang="en-US" sz="2600" dirty="0" smtClean="0"/>
              <a:t>initiative.</a:t>
            </a:r>
            <a:endParaRPr lang="en-US" sz="2600" dirty="0"/>
          </a:p>
        </p:txBody>
      </p:sp>
      <p:pic>
        <p:nvPicPr>
          <p:cNvPr id="4" name="Picture 3" descr="rot45065_p0601.jpg"/>
          <p:cNvPicPr>
            <a:picLocks noChangeAspect="1"/>
          </p:cNvPicPr>
          <p:nvPr/>
        </p:nvPicPr>
        <p:blipFill>
          <a:blip r:embed="rId3" cstate="print"/>
          <a:stretch>
            <a:fillRect/>
          </a:stretch>
        </p:blipFill>
        <p:spPr>
          <a:xfrm>
            <a:off x="7315200" y="0"/>
            <a:ext cx="1447800" cy="123177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5" name="TextBox 4"/>
          <p:cNvSpPr txBox="1"/>
          <p:nvPr/>
        </p:nvSpPr>
        <p:spPr>
          <a:xfrm>
            <a:off x="7315200" y="1219200"/>
            <a:ext cx="1524000" cy="246221"/>
          </a:xfrm>
          <a:prstGeom prst="rect">
            <a:avLst/>
          </a:prstGeom>
          <a:noFill/>
        </p:spPr>
        <p:txBody>
          <a:bodyPr wrap="square" rtlCol="0">
            <a:spAutoFit/>
          </a:bodyPr>
          <a:lstStyle/>
          <a:p>
            <a:r>
              <a:rPr lang="en-US" sz="1000" dirty="0" smtClean="0"/>
              <a:t>©Diego </a:t>
            </a:r>
            <a:r>
              <a:rPr lang="en-US" sz="1000" dirty="0" err="1" smtClean="0"/>
              <a:t>Giudice</a:t>
            </a:r>
            <a:r>
              <a:rPr lang="en-US" sz="1000" dirty="0" smtClean="0"/>
              <a:t>/Corbis</a:t>
            </a:r>
            <a:endParaRPr lang="en-US" sz="1000" dirty="0"/>
          </a:p>
        </p:txBody>
      </p:sp>
    </p:spTree>
    <p:extLst>
      <p:ext uri="{BB962C8B-B14F-4D97-AF65-F5344CB8AC3E}">
        <p14:creationId xmlns:p14="http://schemas.microsoft.com/office/powerpoint/2010/main" val="38140250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lstStyle/>
          <a:p>
            <a:r>
              <a:rPr lang="en-US" dirty="0" smtClean="0"/>
              <a:t>Take-Away Concepts</a:t>
            </a:r>
            <a:endParaRPr lang="en-US" dirty="0"/>
          </a:p>
        </p:txBody>
      </p:sp>
      <p:sp>
        <p:nvSpPr>
          <p:cNvPr id="4" name="Text Placeholder 3"/>
          <p:cNvSpPr>
            <a:spLocks noGrp="1"/>
          </p:cNvSpPr>
          <p:nvPr>
            <p:ph type="body" sz="quarter" idx="13"/>
          </p:nvPr>
        </p:nvSpPr>
        <p:spPr>
          <a:xfrm>
            <a:off x="76200" y="1600200"/>
            <a:ext cx="2209800" cy="3733800"/>
          </a:xfrm>
        </p:spPr>
        <p:style>
          <a:lnRef idx="2">
            <a:schemeClr val="accent2"/>
          </a:lnRef>
          <a:fillRef idx="1">
            <a:schemeClr val="lt1"/>
          </a:fillRef>
          <a:effectRef idx="0">
            <a:schemeClr val="accent2"/>
          </a:effectRef>
          <a:fontRef idx="minor">
            <a:schemeClr val="dk1"/>
          </a:fontRef>
        </p:style>
        <p:txBody>
          <a:bodyPr>
            <a:normAutofit/>
          </a:bodyPr>
          <a:lstStyle/>
          <a:p>
            <a:pPr marL="0" indent="0" algn="ctr" fontAlgn="ctr">
              <a:buNone/>
            </a:pPr>
            <a:r>
              <a:rPr lang="en-US" sz="2600" dirty="0"/>
              <a:t>LO </a:t>
            </a:r>
            <a:r>
              <a:rPr lang="en-US" sz="2600" dirty="0" smtClean="0"/>
              <a:t>6-1  </a:t>
            </a:r>
          </a:p>
          <a:p>
            <a:pPr marL="0" indent="0" algn="ctr" fontAlgn="ctr">
              <a:buNone/>
            </a:pPr>
            <a:r>
              <a:rPr lang="en-US" sz="2600" dirty="0" smtClean="0"/>
              <a:t>Define </a:t>
            </a:r>
            <a:r>
              <a:rPr lang="en-US" sz="2600" dirty="0"/>
              <a:t>business-level strategy and describe how it determines a firm’s strategic position.</a:t>
            </a:r>
          </a:p>
        </p:txBody>
      </p:sp>
      <p:sp>
        <p:nvSpPr>
          <p:cNvPr id="5" name="Text Placeholder 3"/>
          <p:cNvSpPr txBox="1">
            <a:spLocks/>
          </p:cNvSpPr>
          <p:nvPr/>
        </p:nvSpPr>
        <p:spPr>
          <a:xfrm>
            <a:off x="3048000" y="1066800"/>
            <a:ext cx="5867400" cy="5257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rgbClr val="B66136"/>
              </a:buClr>
              <a:buFont typeface="Wingdings" pitchFamily="2" charset="2"/>
              <a:buChar char="§"/>
              <a:defRPr sz="28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Clr>
                <a:srgbClr val="B66136"/>
              </a:buClr>
              <a:buFont typeface="Arial" pitchFamily="34" charset="0"/>
              <a:buChar char="•"/>
              <a:defRPr sz="24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Clr>
                <a:srgbClr val="B66136"/>
              </a:buClr>
              <a:buFont typeface="Wingdings" pitchFamily="2" charset="2"/>
              <a:buChar char="ü"/>
              <a:defRPr sz="20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Clr>
                <a:srgbClr val="B66136"/>
              </a:buClr>
              <a:buFont typeface="Wingdings" pitchFamily="2" charset="2"/>
              <a:buChar char="§"/>
              <a:defRPr sz="18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Clr>
                <a:srgbClr val="B66136"/>
              </a:buClr>
              <a:buFont typeface="Arial" pitchFamily="34" charset="0"/>
              <a:buChar char="•"/>
              <a:defRPr sz="18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ctr">
              <a:spcBef>
                <a:spcPts val="672"/>
              </a:spcBef>
            </a:pPr>
            <a:r>
              <a:rPr lang="en-US" sz="2000" dirty="0">
                <a:latin typeface="+mn-lt"/>
              </a:rPr>
              <a:t>Business-level strategy determines a firm’s </a:t>
            </a:r>
            <a:r>
              <a:rPr lang="en-US" sz="2000" dirty="0" smtClean="0">
                <a:latin typeface="+mn-lt"/>
              </a:rPr>
              <a:t>strategic position </a:t>
            </a:r>
            <a:r>
              <a:rPr lang="en-US" sz="2000" dirty="0">
                <a:latin typeface="+mn-lt"/>
              </a:rPr>
              <a:t>in its quest for competitive advantage </a:t>
            </a:r>
            <a:r>
              <a:rPr lang="en-US" sz="2000" dirty="0" smtClean="0">
                <a:latin typeface="+mn-lt"/>
              </a:rPr>
              <a:t>when competing </a:t>
            </a:r>
            <a:r>
              <a:rPr lang="en-US" sz="2000" dirty="0">
                <a:latin typeface="+mn-lt"/>
              </a:rPr>
              <a:t>in a single industry or product market.</a:t>
            </a:r>
          </a:p>
          <a:p>
            <a:pPr fontAlgn="ctr">
              <a:spcBef>
                <a:spcPts val="672"/>
              </a:spcBef>
            </a:pPr>
            <a:r>
              <a:rPr lang="en-US" sz="2000" dirty="0" smtClean="0">
                <a:latin typeface="+mn-lt"/>
              </a:rPr>
              <a:t>Strategic </a:t>
            </a:r>
            <a:r>
              <a:rPr lang="en-US" sz="2000" dirty="0">
                <a:latin typeface="+mn-lt"/>
              </a:rPr>
              <a:t>positioning requires that </a:t>
            </a:r>
            <a:r>
              <a:rPr lang="en-US" sz="2000" dirty="0" smtClean="0">
                <a:latin typeface="+mn-lt"/>
              </a:rPr>
              <a:t>managers address </a:t>
            </a:r>
            <a:r>
              <a:rPr lang="en-US" sz="2000" dirty="0">
                <a:latin typeface="+mn-lt"/>
              </a:rPr>
              <a:t>strategic trade-offs that arise </a:t>
            </a:r>
            <a:r>
              <a:rPr lang="en-US" sz="2000" dirty="0" smtClean="0">
                <a:latin typeface="+mn-lt"/>
              </a:rPr>
              <a:t>between value </a:t>
            </a:r>
            <a:r>
              <a:rPr lang="en-US" sz="2000" dirty="0">
                <a:latin typeface="+mn-lt"/>
              </a:rPr>
              <a:t>and cost, because higher value tends to </a:t>
            </a:r>
            <a:r>
              <a:rPr lang="en-US" sz="2000" dirty="0" smtClean="0">
                <a:latin typeface="+mn-lt"/>
              </a:rPr>
              <a:t>go along </a:t>
            </a:r>
            <a:r>
              <a:rPr lang="en-US" sz="2000" dirty="0">
                <a:latin typeface="+mn-lt"/>
              </a:rPr>
              <a:t>with higher cost.</a:t>
            </a:r>
          </a:p>
          <a:p>
            <a:pPr fontAlgn="ctr">
              <a:spcBef>
                <a:spcPts val="672"/>
              </a:spcBef>
            </a:pPr>
            <a:r>
              <a:rPr lang="en-US" sz="2000" dirty="0" smtClean="0">
                <a:latin typeface="+mn-lt"/>
              </a:rPr>
              <a:t>Differentiation </a:t>
            </a:r>
            <a:r>
              <a:rPr lang="en-US" sz="2000" dirty="0">
                <a:latin typeface="+mn-lt"/>
              </a:rPr>
              <a:t>and cost leadership are </a:t>
            </a:r>
            <a:r>
              <a:rPr lang="en-US" sz="2000" dirty="0" smtClean="0">
                <a:latin typeface="+mn-lt"/>
              </a:rPr>
              <a:t>distinct strategic </a:t>
            </a:r>
            <a:r>
              <a:rPr lang="en-US" sz="2000" dirty="0">
                <a:latin typeface="+mn-lt"/>
              </a:rPr>
              <a:t>positions.</a:t>
            </a:r>
          </a:p>
          <a:p>
            <a:pPr fontAlgn="ctr">
              <a:spcBef>
                <a:spcPts val="672"/>
              </a:spcBef>
            </a:pPr>
            <a:r>
              <a:rPr lang="en-US" sz="2000" dirty="0" smtClean="0">
                <a:latin typeface="+mn-lt"/>
              </a:rPr>
              <a:t>Besides </a:t>
            </a:r>
            <a:r>
              <a:rPr lang="en-US" sz="2000" dirty="0">
                <a:latin typeface="+mn-lt"/>
              </a:rPr>
              <a:t>selecting an appropriate strategic </a:t>
            </a:r>
            <a:r>
              <a:rPr lang="en-US" sz="2000" dirty="0" smtClean="0">
                <a:latin typeface="+mn-lt"/>
              </a:rPr>
              <a:t>position, managers </a:t>
            </a:r>
            <a:r>
              <a:rPr lang="en-US" sz="2000" dirty="0">
                <a:latin typeface="+mn-lt"/>
              </a:rPr>
              <a:t>must also define the scope </a:t>
            </a:r>
            <a:r>
              <a:rPr lang="en-US" sz="2000" dirty="0" smtClean="0">
                <a:latin typeface="+mn-lt"/>
              </a:rPr>
              <a:t>of </a:t>
            </a:r>
            <a:r>
              <a:rPr lang="en-US" sz="1800" dirty="0" smtClean="0"/>
              <a:t>competition </a:t>
            </a:r>
            <a:r>
              <a:rPr lang="en-US" sz="1800" dirty="0" smtClean="0">
                <a:latin typeface="Times New Roman"/>
                <a:cs typeface="Times New Roman"/>
              </a:rPr>
              <a:t>−</a:t>
            </a:r>
            <a:r>
              <a:rPr lang="en-US" sz="1800" dirty="0" smtClean="0"/>
              <a:t>  whether </a:t>
            </a:r>
            <a:r>
              <a:rPr lang="en-US" sz="1800" dirty="0"/>
              <a:t>to pursue a specific </a:t>
            </a:r>
            <a:r>
              <a:rPr lang="en-US" sz="1800" dirty="0" smtClean="0"/>
              <a:t>market niche </a:t>
            </a:r>
            <a:r>
              <a:rPr lang="en-US" sz="1800" dirty="0"/>
              <a:t>or go after the broader market.</a:t>
            </a:r>
            <a:endParaRPr lang="en-US" sz="2000" dirty="0">
              <a:latin typeface="+mn-lt"/>
              <a:cs typeface="Arial" pitchFamily="34" charset="0"/>
            </a:endParaRPr>
          </a:p>
        </p:txBody>
      </p:sp>
    </p:spTree>
    <p:extLst>
      <p:ext uri="{BB962C8B-B14F-4D97-AF65-F5344CB8AC3E}">
        <p14:creationId xmlns:p14="http://schemas.microsoft.com/office/powerpoint/2010/main" val="500114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417638"/>
          </a:xfrm>
        </p:spPr>
        <p:txBody>
          <a:bodyPr/>
          <a:lstStyle/>
          <a:p>
            <a:r>
              <a:rPr lang="en-US" dirty="0" smtClean="0"/>
              <a:t>Take-Away Concepts</a:t>
            </a:r>
            <a:endParaRPr lang="en-US" dirty="0"/>
          </a:p>
        </p:txBody>
      </p:sp>
      <p:sp>
        <p:nvSpPr>
          <p:cNvPr id="4" name="Text Placeholder 3"/>
          <p:cNvSpPr>
            <a:spLocks noGrp="1"/>
          </p:cNvSpPr>
          <p:nvPr>
            <p:ph type="body" sz="quarter" idx="13"/>
          </p:nvPr>
        </p:nvSpPr>
        <p:spPr>
          <a:xfrm>
            <a:off x="76200" y="1600200"/>
            <a:ext cx="2133600" cy="3200400"/>
          </a:xfrm>
        </p:spPr>
        <p:style>
          <a:lnRef idx="2">
            <a:schemeClr val="accent2"/>
          </a:lnRef>
          <a:fillRef idx="1">
            <a:schemeClr val="lt1"/>
          </a:fillRef>
          <a:effectRef idx="0">
            <a:schemeClr val="accent2"/>
          </a:effectRef>
          <a:fontRef idx="minor">
            <a:schemeClr val="dk1"/>
          </a:fontRef>
        </p:style>
        <p:txBody>
          <a:bodyPr>
            <a:normAutofit/>
          </a:bodyPr>
          <a:lstStyle/>
          <a:p>
            <a:pPr marL="0" indent="0" algn="ctr" fontAlgn="ctr">
              <a:buNone/>
            </a:pPr>
            <a:r>
              <a:rPr lang="en-US" sz="2600" dirty="0"/>
              <a:t>LO </a:t>
            </a:r>
            <a:r>
              <a:rPr lang="en-US" sz="2600" dirty="0" smtClean="0"/>
              <a:t>6-2  </a:t>
            </a:r>
          </a:p>
          <a:p>
            <a:pPr marL="0" indent="0" algn="ctr" fontAlgn="ctr">
              <a:buNone/>
            </a:pPr>
            <a:r>
              <a:rPr lang="en-US" sz="2600" dirty="0"/>
              <a:t>Examine the relationship between value drivers and differentiation strategy.</a:t>
            </a:r>
          </a:p>
        </p:txBody>
      </p:sp>
      <p:sp>
        <p:nvSpPr>
          <p:cNvPr id="5" name="Text Placeholder 3"/>
          <p:cNvSpPr txBox="1">
            <a:spLocks/>
          </p:cNvSpPr>
          <p:nvPr/>
        </p:nvSpPr>
        <p:spPr>
          <a:xfrm>
            <a:off x="3048000" y="1066800"/>
            <a:ext cx="5867400" cy="5257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rgbClr val="B66136"/>
              </a:buClr>
              <a:buFont typeface="Wingdings" pitchFamily="2" charset="2"/>
              <a:buChar char="§"/>
              <a:defRPr sz="28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Clr>
                <a:srgbClr val="B66136"/>
              </a:buClr>
              <a:buFont typeface="Arial" pitchFamily="34" charset="0"/>
              <a:buChar char="•"/>
              <a:defRPr sz="24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Clr>
                <a:srgbClr val="B66136"/>
              </a:buClr>
              <a:buFont typeface="Wingdings" pitchFamily="2" charset="2"/>
              <a:buChar char="ü"/>
              <a:defRPr sz="20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Clr>
                <a:srgbClr val="B66136"/>
              </a:buClr>
              <a:buFont typeface="Wingdings" pitchFamily="2" charset="2"/>
              <a:buChar char="§"/>
              <a:defRPr sz="18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Clr>
                <a:srgbClr val="B66136"/>
              </a:buClr>
              <a:buFont typeface="Arial" pitchFamily="34" charset="0"/>
              <a:buChar char="•"/>
              <a:defRPr sz="18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The goal of a differentiation strategy is to </a:t>
            </a:r>
            <a:r>
              <a:rPr lang="en-US" sz="2000" dirty="0" smtClean="0"/>
              <a:t>increase the </a:t>
            </a:r>
            <a:r>
              <a:rPr lang="en-US" sz="2000" dirty="0"/>
              <a:t>perceived value of goods and services so </a:t>
            </a:r>
            <a:r>
              <a:rPr lang="en-US" sz="2000" dirty="0" smtClean="0"/>
              <a:t>that customers </a:t>
            </a:r>
            <a:r>
              <a:rPr lang="en-US" sz="2000" dirty="0"/>
              <a:t>will pay a higher price for </a:t>
            </a:r>
            <a:r>
              <a:rPr lang="en-US" sz="2000" dirty="0" smtClean="0"/>
              <a:t>additional features</a:t>
            </a:r>
            <a:r>
              <a:rPr lang="en-US" sz="2000" dirty="0"/>
              <a:t>.</a:t>
            </a:r>
          </a:p>
          <a:p>
            <a:r>
              <a:rPr lang="en-US" sz="2000" dirty="0" smtClean="0"/>
              <a:t>In </a:t>
            </a:r>
            <a:r>
              <a:rPr lang="en-US" sz="2000" dirty="0"/>
              <a:t>a differentiation strategy, the focus of </a:t>
            </a:r>
            <a:r>
              <a:rPr lang="en-US" sz="2000" dirty="0" smtClean="0"/>
              <a:t>competition is </a:t>
            </a:r>
            <a:r>
              <a:rPr lang="en-US" sz="2000" dirty="0"/>
              <a:t>on value-enhancing attributes and </a:t>
            </a:r>
            <a:r>
              <a:rPr lang="en-US" sz="2000" dirty="0" smtClean="0"/>
              <a:t>features, while </a:t>
            </a:r>
            <a:r>
              <a:rPr lang="en-US" sz="2000" dirty="0"/>
              <a:t>controlling costs.</a:t>
            </a:r>
          </a:p>
          <a:p>
            <a:r>
              <a:rPr lang="en-US" sz="2000" dirty="0" smtClean="0"/>
              <a:t>Some </a:t>
            </a:r>
            <a:r>
              <a:rPr lang="en-US" sz="2000" dirty="0"/>
              <a:t>of the unique value drivers managers </a:t>
            </a:r>
            <a:r>
              <a:rPr lang="en-US" sz="2000" dirty="0" smtClean="0"/>
              <a:t>can manipulate </a:t>
            </a:r>
            <a:r>
              <a:rPr lang="en-US" sz="2000" dirty="0"/>
              <a:t>are product features, customer </a:t>
            </a:r>
            <a:r>
              <a:rPr lang="en-US" sz="2000" dirty="0" smtClean="0"/>
              <a:t>service, customization</a:t>
            </a:r>
            <a:r>
              <a:rPr lang="en-US" sz="2000" dirty="0"/>
              <a:t>, and complements.</a:t>
            </a:r>
          </a:p>
          <a:p>
            <a:r>
              <a:rPr lang="en-US" sz="2000" dirty="0" smtClean="0"/>
              <a:t>Value </a:t>
            </a:r>
            <a:r>
              <a:rPr lang="en-US" sz="2000" dirty="0"/>
              <a:t>drivers contribute to competitive </a:t>
            </a:r>
            <a:r>
              <a:rPr lang="en-US" sz="2000" dirty="0" smtClean="0"/>
              <a:t>advantage only </a:t>
            </a:r>
            <a:r>
              <a:rPr lang="en-US" sz="2000" dirty="0"/>
              <a:t>if their increase in value creation (</a:t>
            </a:r>
            <a:r>
              <a:rPr lang="en-US" sz="2000" dirty="0" smtClean="0"/>
              <a:t>ΔV) exceeds </a:t>
            </a:r>
            <a:r>
              <a:rPr lang="en-US" sz="2000" dirty="0"/>
              <a:t>the increase in costs (ΔC).</a:t>
            </a:r>
            <a:endParaRPr lang="en-US" sz="2000" dirty="0">
              <a:latin typeface="+mn-lt"/>
              <a:cs typeface="Arial" pitchFamily="34" charset="0"/>
            </a:endParaRPr>
          </a:p>
        </p:txBody>
      </p:sp>
    </p:spTree>
    <p:extLst>
      <p:ext uri="{BB962C8B-B14F-4D97-AF65-F5344CB8AC3E}">
        <p14:creationId xmlns:p14="http://schemas.microsoft.com/office/powerpoint/2010/main" val="4910990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991600" cy="1417638"/>
          </a:xfrm>
        </p:spPr>
        <p:txBody>
          <a:bodyPr/>
          <a:lstStyle/>
          <a:p>
            <a:r>
              <a:rPr lang="en-US" dirty="0" smtClean="0"/>
              <a:t>Take-Away Concepts</a:t>
            </a:r>
            <a:endParaRPr lang="en-US" dirty="0"/>
          </a:p>
        </p:txBody>
      </p:sp>
      <p:sp>
        <p:nvSpPr>
          <p:cNvPr id="4" name="Text Placeholder 3"/>
          <p:cNvSpPr>
            <a:spLocks noGrp="1"/>
          </p:cNvSpPr>
          <p:nvPr>
            <p:ph type="body" sz="quarter" idx="13"/>
          </p:nvPr>
        </p:nvSpPr>
        <p:spPr>
          <a:xfrm>
            <a:off x="76200" y="1600200"/>
            <a:ext cx="2133600" cy="3124200"/>
          </a:xfrm>
        </p:spPr>
        <p:style>
          <a:lnRef idx="2">
            <a:schemeClr val="accent2"/>
          </a:lnRef>
          <a:fillRef idx="1">
            <a:schemeClr val="lt1"/>
          </a:fillRef>
          <a:effectRef idx="0">
            <a:schemeClr val="accent2"/>
          </a:effectRef>
          <a:fontRef idx="minor">
            <a:schemeClr val="dk1"/>
          </a:fontRef>
        </p:style>
        <p:txBody>
          <a:bodyPr>
            <a:normAutofit lnSpcReduction="10000"/>
          </a:bodyPr>
          <a:lstStyle/>
          <a:p>
            <a:pPr marL="0" indent="0" algn="ctr" fontAlgn="ctr">
              <a:buNone/>
            </a:pPr>
            <a:r>
              <a:rPr lang="en-US" sz="2600" dirty="0"/>
              <a:t>LO </a:t>
            </a:r>
            <a:r>
              <a:rPr lang="en-US" sz="2600" dirty="0" smtClean="0"/>
              <a:t>6-3  </a:t>
            </a:r>
          </a:p>
          <a:p>
            <a:pPr marL="0" indent="0" algn="ctr" fontAlgn="ctr">
              <a:buNone/>
            </a:pPr>
            <a:r>
              <a:rPr lang="en-US" sz="2600" dirty="0" smtClean="0"/>
              <a:t>Examine the relationship between cost drivers and the cost-leadership strategy.</a:t>
            </a:r>
            <a:endParaRPr lang="en-US" sz="2600" dirty="0"/>
          </a:p>
        </p:txBody>
      </p:sp>
      <p:sp>
        <p:nvSpPr>
          <p:cNvPr id="5" name="Text Placeholder 3"/>
          <p:cNvSpPr txBox="1">
            <a:spLocks/>
          </p:cNvSpPr>
          <p:nvPr/>
        </p:nvSpPr>
        <p:spPr>
          <a:xfrm>
            <a:off x="2895600" y="1524000"/>
            <a:ext cx="5867400" cy="4419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rgbClr val="B66136"/>
              </a:buClr>
              <a:buFont typeface="Wingdings" pitchFamily="2" charset="2"/>
              <a:buChar char="§"/>
              <a:defRPr sz="28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Clr>
                <a:srgbClr val="B66136"/>
              </a:buClr>
              <a:buFont typeface="Arial" pitchFamily="34" charset="0"/>
              <a:buChar char="•"/>
              <a:defRPr sz="24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Clr>
                <a:srgbClr val="B66136"/>
              </a:buClr>
              <a:buFont typeface="Wingdings" pitchFamily="2" charset="2"/>
              <a:buChar char="ü"/>
              <a:defRPr sz="20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Clr>
                <a:srgbClr val="B66136"/>
              </a:buClr>
              <a:buFont typeface="Wingdings" pitchFamily="2" charset="2"/>
              <a:buChar char="§"/>
              <a:defRPr sz="18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Clr>
                <a:srgbClr val="B66136"/>
              </a:buClr>
              <a:buFont typeface="Arial" pitchFamily="34" charset="0"/>
              <a:buChar char="•"/>
              <a:defRPr sz="18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The goal of a cost-leadership strategy is to </a:t>
            </a:r>
            <a:r>
              <a:rPr lang="en-US" sz="2000" dirty="0" smtClean="0"/>
              <a:t>reduce the </a:t>
            </a:r>
            <a:r>
              <a:rPr lang="en-US" sz="2000" dirty="0"/>
              <a:t>firm’s cost below that of its competitors</a:t>
            </a:r>
            <a:r>
              <a:rPr lang="en-US" sz="2000" dirty="0" smtClean="0"/>
              <a:t>.</a:t>
            </a:r>
          </a:p>
          <a:p>
            <a:r>
              <a:rPr lang="en-US" sz="2000" dirty="0"/>
              <a:t>In a cost-leadership strategy, the focus of </a:t>
            </a:r>
            <a:r>
              <a:rPr lang="en-US" sz="2000" dirty="0" smtClean="0"/>
              <a:t>competition is </a:t>
            </a:r>
            <a:r>
              <a:rPr lang="en-US" sz="2000" dirty="0"/>
              <a:t>achieving the lowest possible cost </a:t>
            </a:r>
            <a:r>
              <a:rPr lang="en-US" sz="2000" dirty="0" smtClean="0"/>
              <a:t>position, which </a:t>
            </a:r>
            <a:r>
              <a:rPr lang="en-US" sz="2000" dirty="0"/>
              <a:t>allows the firm to offer the </a:t>
            </a:r>
            <a:r>
              <a:rPr lang="en-US" sz="2000" dirty="0" smtClean="0"/>
              <a:t>lowest price </a:t>
            </a:r>
            <a:r>
              <a:rPr lang="en-US" sz="2000" dirty="0"/>
              <a:t>while maintaining acceptable value.</a:t>
            </a:r>
          </a:p>
          <a:p>
            <a:r>
              <a:rPr lang="en-US" sz="2000" dirty="0" smtClean="0"/>
              <a:t>Some </a:t>
            </a:r>
            <a:r>
              <a:rPr lang="en-US" sz="2000" dirty="0"/>
              <a:t>of the unique cost drivers that managers </a:t>
            </a:r>
            <a:r>
              <a:rPr lang="en-US" sz="2000" dirty="0" smtClean="0"/>
              <a:t>can manipulate </a:t>
            </a:r>
            <a:r>
              <a:rPr lang="en-US" sz="2000" dirty="0"/>
              <a:t>are the cost of input factors, </a:t>
            </a:r>
            <a:r>
              <a:rPr lang="en-US" sz="2000" dirty="0" smtClean="0"/>
              <a:t>economies of </a:t>
            </a:r>
            <a:r>
              <a:rPr lang="en-US" sz="2000" dirty="0"/>
              <a:t>scale, and learning- and </a:t>
            </a:r>
            <a:r>
              <a:rPr lang="en-US" sz="2000" dirty="0" smtClean="0"/>
              <a:t>experience-curve effects</a:t>
            </a:r>
            <a:r>
              <a:rPr lang="en-US" sz="2000" dirty="0"/>
              <a:t>.</a:t>
            </a:r>
          </a:p>
          <a:p>
            <a:r>
              <a:rPr lang="en-US" sz="2000" dirty="0" smtClean="0"/>
              <a:t>No </a:t>
            </a:r>
            <a:r>
              <a:rPr lang="en-US" sz="2000" dirty="0"/>
              <a:t>matter how low the price, if there is </a:t>
            </a:r>
            <a:r>
              <a:rPr lang="en-US" sz="2000" dirty="0" smtClean="0"/>
              <a:t>no acceptable</a:t>
            </a:r>
            <a:r>
              <a:rPr lang="en-US" sz="2000" dirty="0"/>
              <a:t> </a:t>
            </a:r>
            <a:r>
              <a:rPr lang="en-US" sz="2000" dirty="0" smtClean="0"/>
              <a:t>value </a:t>
            </a:r>
            <a:r>
              <a:rPr lang="en-US" sz="2000" dirty="0"/>
              <a:t>proposition, the product or service </a:t>
            </a:r>
            <a:r>
              <a:rPr lang="en-US" sz="2000" dirty="0" smtClean="0"/>
              <a:t>will not </a:t>
            </a:r>
            <a:r>
              <a:rPr lang="en-US" sz="2000" dirty="0"/>
              <a:t>sell.</a:t>
            </a:r>
            <a:endParaRPr lang="en-US" sz="2000" dirty="0">
              <a:latin typeface="+mn-lt"/>
              <a:cs typeface="Arial" pitchFamily="34" charset="0"/>
            </a:endParaRPr>
          </a:p>
        </p:txBody>
      </p:sp>
    </p:spTree>
    <p:extLst>
      <p:ext uri="{BB962C8B-B14F-4D97-AF65-F5344CB8AC3E}">
        <p14:creationId xmlns:p14="http://schemas.microsoft.com/office/powerpoint/2010/main" val="29197290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lstStyle/>
          <a:p>
            <a:r>
              <a:rPr lang="en-US" dirty="0" smtClean="0"/>
              <a:t>Take-Away Concepts</a:t>
            </a:r>
            <a:endParaRPr lang="en-US" dirty="0"/>
          </a:p>
        </p:txBody>
      </p:sp>
      <p:sp>
        <p:nvSpPr>
          <p:cNvPr id="4" name="Text Placeholder 3"/>
          <p:cNvSpPr>
            <a:spLocks noGrp="1"/>
          </p:cNvSpPr>
          <p:nvPr>
            <p:ph type="body" sz="quarter" idx="13"/>
          </p:nvPr>
        </p:nvSpPr>
        <p:spPr>
          <a:xfrm>
            <a:off x="3048000" y="1066800"/>
            <a:ext cx="5867400" cy="5257800"/>
          </a:xfrm>
        </p:spPr>
        <p:txBody>
          <a:bodyPr>
            <a:noAutofit/>
          </a:bodyPr>
          <a:lstStyle/>
          <a:p>
            <a:pPr fontAlgn="ctr">
              <a:spcBef>
                <a:spcPts val="672"/>
              </a:spcBef>
            </a:pPr>
            <a:r>
              <a:rPr lang="en-US" sz="2600" dirty="0">
                <a:latin typeface="+mn-lt"/>
              </a:rPr>
              <a:t>The five forces model helps managers use generic business strategies to protect themselves against the industry forces that drive down profitability</a:t>
            </a:r>
            <a:r>
              <a:rPr lang="en-US" sz="2600" dirty="0" smtClean="0">
                <a:latin typeface="+mn-lt"/>
              </a:rPr>
              <a:t>.</a:t>
            </a:r>
          </a:p>
          <a:p>
            <a:pPr fontAlgn="ctr">
              <a:spcBef>
                <a:spcPts val="672"/>
              </a:spcBef>
            </a:pPr>
            <a:endParaRPr lang="en-US" sz="800" dirty="0">
              <a:latin typeface="+mn-lt"/>
            </a:endParaRPr>
          </a:p>
          <a:p>
            <a:pPr fontAlgn="ctr">
              <a:spcBef>
                <a:spcPts val="672"/>
              </a:spcBef>
            </a:pPr>
            <a:r>
              <a:rPr lang="en-US" sz="2600" dirty="0" smtClean="0">
                <a:latin typeface="+mn-lt"/>
              </a:rPr>
              <a:t>Differentiation </a:t>
            </a:r>
            <a:r>
              <a:rPr lang="en-US" sz="2600" dirty="0">
                <a:latin typeface="+mn-lt"/>
              </a:rPr>
              <a:t>and cost-leadership strategies allow firms to carve out strong strategic positions, not only to protect themselves against the five forces, but also to benefit from them in their quest for competitive advantage</a:t>
            </a:r>
            <a:r>
              <a:rPr lang="en-US" sz="2600" dirty="0" smtClean="0">
                <a:latin typeface="+mn-lt"/>
              </a:rPr>
              <a:t>.  </a:t>
            </a:r>
          </a:p>
          <a:p>
            <a:pPr fontAlgn="ctr">
              <a:spcBef>
                <a:spcPts val="672"/>
              </a:spcBef>
            </a:pPr>
            <a:endParaRPr lang="en-US" sz="800" dirty="0" smtClean="0">
              <a:latin typeface="+mn-lt"/>
            </a:endParaRPr>
          </a:p>
          <a:p>
            <a:pPr fontAlgn="ctr">
              <a:spcBef>
                <a:spcPts val="672"/>
              </a:spcBef>
            </a:pPr>
            <a:r>
              <a:rPr lang="en-US" sz="2600" dirty="0" smtClean="0">
                <a:latin typeface="+mn-lt"/>
              </a:rPr>
              <a:t>Exhibit </a:t>
            </a:r>
            <a:r>
              <a:rPr lang="en-US" sz="2600" dirty="0">
                <a:latin typeface="+mn-lt"/>
              </a:rPr>
              <a:t>6.7 details the benefits and risks of each business strategy</a:t>
            </a:r>
            <a:r>
              <a:rPr lang="en-US" sz="2600" dirty="0" smtClean="0">
                <a:latin typeface="+mn-lt"/>
              </a:rPr>
              <a:t>.</a:t>
            </a:r>
            <a:endParaRPr lang="en-US" sz="2600" dirty="0">
              <a:latin typeface="+mn-lt"/>
              <a:cs typeface="Arial" pitchFamily="34" charset="0"/>
            </a:endParaRPr>
          </a:p>
          <a:p>
            <a:pPr lvl="0">
              <a:spcBef>
                <a:spcPts val="0"/>
              </a:spcBef>
            </a:pPr>
            <a:endParaRPr lang="en-US" sz="2600" dirty="0">
              <a:latin typeface="+mn-lt"/>
              <a:cs typeface="Arial" pitchFamily="34" charset="0"/>
            </a:endParaRPr>
          </a:p>
        </p:txBody>
      </p:sp>
      <p:sp>
        <p:nvSpPr>
          <p:cNvPr id="5" name="Text Placeholder 3"/>
          <p:cNvSpPr txBox="1">
            <a:spLocks/>
          </p:cNvSpPr>
          <p:nvPr/>
        </p:nvSpPr>
        <p:spPr>
          <a:xfrm>
            <a:off x="228600" y="1371600"/>
            <a:ext cx="2743200" cy="40386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p>
            <a:pPr algn="ctr"/>
            <a:r>
              <a:rPr lang="en-US" sz="2600" dirty="0" smtClean="0">
                <a:solidFill>
                  <a:schemeClr val="tx1"/>
                </a:solidFill>
              </a:rPr>
              <a:t>LO 6-4  </a:t>
            </a:r>
          </a:p>
          <a:p>
            <a:pPr algn="ctr" fontAlgn="ctr"/>
            <a:r>
              <a:rPr lang="en-US" sz="2600" dirty="0"/>
              <a:t>Assess the benefits and risks of cost-leadership and differentiation business strategies vis-à-vis the five forces that shape competition.</a:t>
            </a:r>
          </a:p>
          <a:p>
            <a:pPr algn="ctr"/>
            <a:endParaRPr lang="en-US" sz="2600" dirty="0"/>
          </a:p>
        </p:txBody>
      </p:sp>
    </p:spTree>
    <p:extLst>
      <p:ext uri="{BB962C8B-B14F-4D97-AF65-F5344CB8AC3E}">
        <p14:creationId xmlns:p14="http://schemas.microsoft.com/office/powerpoint/2010/main" val="23277529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lstStyle/>
          <a:p>
            <a:r>
              <a:rPr lang="en-US" dirty="0" smtClean="0"/>
              <a:t>Take-Away Concepts</a:t>
            </a:r>
            <a:endParaRPr lang="en-US" dirty="0"/>
          </a:p>
        </p:txBody>
      </p:sp>
      <p:sp>
        <p:nvSpPr>
          <p:cNvPr id="4" name="Text Placeholder 3"/>
          <p:cNvSpPr>
            <a:spLocks noGrp="1"/>
          </p:cNvSpPr>
          <p:nvPr>
            <p:ph type="body" sz="quarter" idx="13"/>
          </p:nvPr>
        </p:nvSpPr>
        <p:spPr>
          <a:xfrm>
            <a:off x="3048000" y="1219200"/>
            <a:ext cx="5334000" cy="5257800"/>
          </a:xfrm>
        </p:spPr>
        <p:txBody>
          <a:bodyPr>
            <a:noAutofit/>
          </a:bodyPr>
          <a:lstStyle/>
          <a:p>
            <a:pPr fontAlgn="ctr">
              <a:spcBef>
                <a:spcPts val="672"/>
              </a:spcBef>
            </a:pPr>
            <a:r>
              <a:rPr lang="en-US" sz="2600" dirty="0">
                <a:latin typeface="+mn-lt"/>
              </a:rPr>
              <a:t>To address the trade-offs between differentiation and cost leadership at the business level, managers may leverage quality, economies of scope, innovation, and the firm’s structure, culture, and routines. </a:t>
            </a:r>
            <a:endParaRPr lang="en-US" sz="2600" dirty="0" smtClean="0">
              <a:latin typeface="+mn-lt"/>
            </a:endParaRPr>
          </a:p>
          <a:p>
            <a:pPr fontAlgn="ctr">
              <a:spcBef>
                <a:spcPts val="672"/>
              </a:spcBef>
            </a:pPr>
            <a:endParaRPr lang="en-US" sz="2600" dirty="0">
              <a:latin typeface="+mn-lt"/>
            </a:endParaRPr>
          </a:p>
          <a:p>
            <a:pPr fontAlgn="ctr">
              <a:spcBef>
                <a:spcPts val="672"/>
              </a:spcBef>
            </a:pPr>
            <a:r>
              <a:rPr lang="en-US" sz="2600" dirty="0" smtClean="0">
                <a:latin typeface="+mn-lt"/>
              </a:rPr>
              <a:t>The </a:t>
            </a:r>
            <a:r>
              <a:rPr lang="en-US" sz="2600" dirty="0">
                <a:latin typeface="+mn-lt"/>
              </a:rPr>
              <a:t>trade-offs between differentiation and low cost can either be addressed at the business level or at the corporate level</a:t>
            </a:r>
            <a:r>
              <a:rPr lang="en-US" sz="2600" dirty="0" smtClean="0">
                <a:latin typeface="+mn-lt"/>
              </a:rPr>
              <a:t>.</a:t>
            </a:r>
            <a:endParaRPr lang="en-US" sz="2600" dirty="0">
              <a:latin typeface="+mn-lt"/>
              <a:cs typeface="Arial" pitchFamily="34" charset="0"/>
            </a:endParaRPr>
          </a:p>
          <a:p>
            <a:pPr lvl="0">
              <a:spcBef>
                <a:spcPts val="0"/>
              </a:spcBef>
            </a:pPr>
            <a:endParaRPr lang="en-US" sz="2600" dirty="0">
              <a:latin typeface="+mn-lt"/>
              <a:cs typeface="Arial" pitchFamily="34" charset="0"/>
            </a:endParaRPr>
          </a:p>
        </p:txBody>
      </p:sp>
      <p:sp>
        <p:nvSpPr>
          <p:cNvPr id="5" name="Text Placeholder 3"/>
          <p:cNvSpPr txBox="1">
            <a:spLocks/>
          </p:cNvSpPr>
          <p:nvPr/>
        </p:nvSpPr>
        <p:spPr>
          <a:xfrm>
            <a:off x="228600" y="1371600"/>
            <a:ext cx="2438400" cy="32004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p>
            <a:pPr algn="ctr"/>
            <a:r>
              <a:rPr lang="en-US" sz="2600" dirty="0" smtClean="0">
                <a:solidFill>
                  <a:schemeClr val="tx1"/>
                </a:solidFill>
              </a:rPr>
              <a:t>LO 6-5  </a:t>
            </a:r>
          </a:p>
          <a:p>
            <a:pPr algn="ctr" fontAlgn="ctr"/>
            <a:r>
              <a:rPr lang="en-US" sz="2600" dirty="0"/>
              <a:t>Evaluate value and cost drivers that may allow a firm to pursue an integration strategy.</a:t>
            </a:r>
          </a:p>
        </p:txBody>
      </p:sp>
    </p:spTree>
    <p:extLst>
      <p:ext uri="{BB962C8B-B14F-4D97-AF65-F5344CB8AC3E}">
        <p14:creationId xmlns:p14="http://schemas.microsoft.com/office/powerpoint/2010/main" val="26946244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lstStyle/>
          <a:p>
            <a:r>
              <a:rPr lang="en-US" dirty="0" smtClean="0"/>
              <a:t>Take-Away Concepts</a:t>
            </a:r>
            <a:endParaRPr lang="en-US" dirty="0"/>
          </a:p>
        </p:txBody>
      </p:sp>
      <p:sp>
        <p:nvSpPr>
          <p:cNvPr id="4" name="Text Placeholder 3"/>
          <p:cNvSpPr>
            <a:spLocks noGrp="1"/>
          </p:cNvSpPr>
          <p:nvPr>
            <p:ph type="body" sz="quarter" idx="13"/>
          </p:nvPr>
        </p:nvSpPr>
        <p:spPr>
          <a:xfrm>
            <a:off x="228600" y="1981200"/>
            <a:ext cx="2057400" cy="2743200"/>
          </a:xfrm>
        </p:spPr>
        <p:style>
          <a:lnRef idx="2">
            <a:schemeClr val="accent2"/>
          </a:lnRef>
          <a:fillRef idx="1">
            <a:schemeClr val="lt1"/>
          </a:fillRef>
          <a:effectRef idx="0">
            <a:schemeClr val="accent2"/>
          </a:effectRef>
          <a:fontRef idx="minor">
            <a:schemeClr val="dk1"/>
          </a:fontRef>
        </p:style>
        <p:txBody>
          <a:bodyPr>
            <a:noAutofit/>
          </a:bodyPr>
          <a:lstStyle/>
          <a:p>
            <a:pPr marL="0" indent="0" algn="ctr" fontAlgn="ctr">
              <a:buNone/>
            </a:pPr>
            <a:r>
              <a:rPr lang="en-US" sz="2600" dirty="0"/>
              <a:t>LO 6-6  Explain why it is difficult to succeed at an integration strategy.</a:t>
            </a:r>
          </a:p>
        </p:txBody>
      </p:sp>
      <p:sp>
        <p:nvSpPr>
          <p:cNvPr id="5" name="Text Placeholder 3"/>
          <p:cNvSpPr txBox="1">
            <a:spLocks/>
          </p:cNvSpPr>
          <p:nvPr/>
        </p:nvSpPr>
        <p:spPr>
          <a:xfrm>
            <a:off x="2971800" y="1066800"/>
            <a:ext cx="5562600" cy="5410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rgbClr val="B66136"/>
              </a:buClr>
              <a:buFont typeface="Wingdings" pitchFamily="2" charset="2"/>
              <a:buChar char="§"/>
              <a:defRPr sz="28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Clr>
                <a:srgbClr val="B66136"/>
              </a:buClr>
              <a:buFont typeface="Arial" pitchFamily="34" charset="0"/>
              <a:buChar char="•"/>
              <a:defRPr sz="24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Clr>
                <a:srgbClr val="B66136"/>
              </a:buClr>
              <a:buFont typeface="Wingdings" pitchFamily="2" charset="2"/>
              <a:buChar char="ü"/>
              <a:defRPr sz="20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Clr>
                <a:srgbClr val="B66136"/>
              </a:buClr>
              <a:buFont typeface="Wingdings" pitchFamily="2" charset="2"/>
              <a:buChar char="§"/>
              <a:defRPr sz="18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Clr>
                <a:srgbClr val="B66136"/>
              </a:buClr>
              <a:buFont typeface="Arial" pitchFamily="34" charset="0"/>
              <a:buChar char="•"/>
              <a:defRPr sz="18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A successful integration strategy requires </a:t>
            </a:r>
            <a:r>
              <a:rPr lang="en-US" sz="2400" dirty="0" smtClean="0"/>
              <a:t>that trade-offs </a:t>
            </a:r>
            <a:r>
              <a:rPr lang="en-US" sz="2400" dirty="0"/>
              <a:t>between differentiation and low cost </a:t>
            </a:r>
            <a:r>
              <a:rPr lang="en-US" sz="2400" dirty="0" smtClean="0"/>
              <a:t>be reconciled</a:t>
            </a:r>
            <a:r>
              <a:rPr lang="en-US" sz="2400" dirty="0"/>
              <a:t>.</a:t>
            </a:r>
          </a:p>
          <a:p>
            <a:r>
              <a:rPr lang="en-US" sz="2400" dirty="0" smtClean="0"/>
              <a:t>Integration </a:t>
            </a:r>
            <a:r>
              <a:rPr lang="en-US" sz="2400" dirty="0"/>
              <a:t>strategy often is difficult because </a:t>
            </a:r>
            <a:r>
              <a:rPr lang="en-US" sz="2400" dirty="0" smtClean="0"/>
              <a:t>the two </a:t>
            </a:r>
            <a:r>
              <a:rPr lang="en-US" sz="2400" dirty="0"/>
              <a:t>distinct strategic positions require </a:t>
            </a:r>
            <a:r>
              <a:rPr lang="en-US" sz="2400" dirty="0" smtClean="0"/>
              <a:t>internal value </a:t>
            </a:r>
            <a:r>
              <a:rPr lang="en-US" sz="2400" dirty="0"/>
              <a:t>chain activities that are fundamentally </a:t>
            </a:r>
            <a:r>
              <a:rPr lang="en-US" sz="2400" dirty="0" smtClean="0"/>
              <a:t>different from </a:t>
            </a:r>
            <a:r>
              <a:rPr lang="en-US" sz="2400" dirty="0"/>
              <a:t>one another.</a:t>
            </a:r>
          </a:p>
          <a:p>
            <a:r>
              <a:rPr lang="en-US" sz="2400" dirty="0" smtClean="0"/>
              <a:t>When </a:t>
            </a:r>
            <a:r>
              <a:rPr lang="en-US" sz="2400" dirty="0"/>
              <a:t>firms fail to resolve strategic </a:t>
            </a:r>
            <a:r>
              <a:rPr lang="en-US" sz="2400" dirty="0" smtClean="0"/>
              <a:t>trade-offs between </a:t>
            </a:r>
            <a:r>
              <a:rPr lang="en-US" sz="2400" dirty="0"/>
              <a:t>differentiation and cost, they end </a:t>
            </a:r>
            <a:r>
              <a:rPr lang="en-US" sz="2400" dirty="0" smtClean="0"/>
              <a:t>up being </a:t>
            </a:r>
            <a:r>
              <a:rPr lang="en-US" sz="2400" dirty="0"/>
              <a:t>“stuck in the middle.” They then </a:t>
            </a:r>
            <a:r>
              <a:rPr lang="en-US" sz="2400" dirty="0" smtClean="0"/>
              <a:t>succeed at </a:t>
            </a:r>
            <a:r>
              <a:rPr lang="en-US" sz="2400" dirty="0"/>
              <a:t>neither strategy, leading to a </a:t>
            </a:r>
            <a:r>
              <a:rPr lang="en-US" sz="2400" dirty="0" smtClean="0"/>
              <a:t>competitive disadvantage</a:t>
            </a:r>
            <a:r>
              <a:rPr lang="en-US" sz="2400" dirty="0"/>
              <a:t>.</a:t>
            </a:r>
            <a:endParaRPr lang="en-US" dirty="0">
              <a:latin typeface="+mn-lt"/>
              <a:cs typeface="Arial" pitchFamily="34" charset="0"/>
            </a:endParaRPr>
          </a:p>
        </p:txBody>
      </p:sp>
    </p:spTree>
    <p:extLst>
      <p:ext uri="{BB962C8B-B14F-4D97-AF65-F5344CB8AC3E}">
        <p14:creationId xmlns:p14="http://schemas.microsoft.com/office/powerpoint/2010/main" val="38709233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1143000"/>
          </a:xfrm>
        </p:spPr>
        <p:txBody>
          <a:bodyPr>
            <a:normAutofit/>
          </a:bodyPr>
          <a:lstStyle/>
          <a:p>
            <a:r>
              <a:rPr lang="en-US" dirty="0" smtClean="0"/>
              <a:t>Take-Away Concepts </a:t>
            </a:r>
            <a:endParaRPr lang="en-US" dirty="0"/>
          </a:p>
        </p:txBody>
      </p:sp>
      <p:sp>
        <p:nvSpPr>
          <p:cNvPr id="6" name="Text Placeholder 3"/>
          <p:cNvSpPr>
            <a:spLocks noGrp="1"/>
          </p:cNvSpPr>
          <p:nvPr>
            <p:ph type="body" sz="quarter" idx="13"/>
          </p:nvPr>
        </p:nvSpPr>
        <p:spPr>
          <a:xfrm>
            <a:off x="533400" y="1905000"/>
            <a:ext cx="1828800" cy="2514600"/>
          </a:xfrm>
        </p:spPr>
        <p:style>
          <a:lnRef idx="2">
            <a:schemeClr val="accent2"/>
          </a:lnRef>
          <a:fillRef idx="1">
            <a:schemeClr val="lt1"/>
          </a:fillRef>
          <a:effectRef idx="0">
            <a:schemeClr val="accent2"/>
          </a:effectRef>
          <a:fontRef idx="minor">
            <a:schemeClr val="dk1"/>
          </a:fontRef>
        </p:style>
        <p:txBody>
          <a:bodyPr>
            <a:noAutofit/>
          </a:bodyPr>
          <a:lstStyle/>
          <a:p>
            <a:pPr marL="0" indent="0" algn="ctr" fontAlgn="ctr">
              <a:buNone/>
            </a:pPr>
            <a:r>
              <a:rPr lang="en-US" sz="2400" dirty="0" smtClean="0"/>
              <a:t>LO</a:t>
            </a:r>
            <a:r>
              <a:rPr lang="en-US" sz="2400" b="1" dirty="0" smtClean="0"/>
              <a:t> </a:t>
            </a:r>
            <a:r>
              <a:rPr lang="en-US" sz="2400" dirty="0" smtClean="0"/>
              <a:t>6-7</a:t>
            </a:r>
            <a:r>
              <a:rPr lang="en-US" sz="2400" b="1" dirty="0" smtClean="0"/>
              <a:t>  </a:t>
            </a:r>
            <a:r>
              <a:rPr lang="en-US" sz="2400" dirty="0"/>
              <a:t>Describe and evaluate the dynamics of competitive positioning.</a:t>
            </a:r>
          </a:p>
        </p:txBody>
      </p:sp>
      <p:sp>
        <p:nvSpPr>
          <p:cNvPr id="7" name="Text Placeholder 3"/>
          <p:cNvSpPr>
            <a:spLocks noGrp="1"/>
          </p:cNvSpPr>
          <p:nvPr>
            <p:ph type="body" sz="quarter" idx="13"/>
          </p:nvPr>
        </p:nvSpPr>
        <p:spPr>
          <a:xfrm>
            <a:off x="3048000" y="1085850"/>
            <a:ext cx="5486400" cy="5257800"/>
          </a:xfrm>
        </p:spPr>
        <p:txBody>
          <a:bodyPr>
            <a:noAutofit/>
          </a:bodyPr>
          <a:lstStyle/>
          <a:p>
            <a:r>
              <a:rPr lang="en-US" sz="2400" dirty="0" smtClean="0"/>
              <a:t>The </a:t>
            </a:r>
            <a:r>
              <a:rPr lang="en-US" sz="2400" dirty="0"/>
              <a:t>productivity frontier represents a set of </a:t>
            </a:r>
            <a:r>
              <a:rPr lang="en-US" sz="2400" dirty="0" smtClean="0"/>
              <a:t>best in-class </a:t>
            </a:r>
            <a:r>
              <a:rPr lang="en-US" sz="2400" dirty="0"/>
              <a:t>strategic positions the firm can take </a:t>
            </a:r>
            <a:r>
              <a:rPr lang="en-US" sz="2400" dirty="0" smtClean="0"/>
              <a:t>relating to </a:t>
            </a:r>
            <a:r>
              <a:rPr lang="en-US" sz="2400" dirty="0"/>
              <a:t>value creation and low cost </a:t>
            </a:r>
            <a:r>
              <a:rPr lang="en-US" sz="2400" i="1" dirty="0"/>
              <a:t>at a given </a:t>
            </a:r>
            <a:r>
              <a:rPr lang="en-US" sz="2400" i="1" dirty="0" smtClean="0"/>
              <a:t>point in </a:t>
            </a:r>
            <a:r>
              <a:rPr lang="en-US" sz="2400" i="1" dirty="0"/>
              <a:t>time.</a:t>
            </a:r>
          </a:p>
          <a:p>
            <a:r>
              <a:rPr lang="en-US" sz="2400" dirty="0" smtClean="0"/>
              <a:t>Reaching </a:t>
            </a:r>
            <a:r>
              <a:rPr lang="en-US" sz="2400" dirty="0"/>
              <a:t>the productivity </a:t>
            </a:r>
            <a:r>
              <a:rPr lang="en-US" sz="2400" dirty="0" smtClean="0"/>
              <a:t>frontier enhances the likelihood </a:t>
            </a:r>
            <a:r>
              <a:rPr lang="en-US" sz="2400" dirty="0"/>
              <a:t>of obtaining </a:t>
            </a:r>
            <a:r>
              <a:rPr lang="en-US" sz="2400" dirty="0" smtClean="0"/>
              <a:t>a competitive </a:t>
            </a:r>
            <a:r>
              <a:rPr lang="en-US" sz="2400" dirty="0"/>
              <a:t>advantage.</a:t>
            </a:r>
          </a:p>
          <a:p>
            <a:r>
              <a:rPr lang="en-US" sz="2400" dirty="0" smtClean="0"/>
              <a:t>Not </a:t>
            </a:r>
            <a:r>
              <a:rPr lang="en-US" sz="2400" dirty="0"/>
              <a:t>reaching the productivity frontier </a:t>
            </a:r>
            <a:r>
              <a:rPr lang="en-US" sz="2400" dirty="0" smtClean="0"/>
              <a:t>implies competitive </a:t>
            </a:r>
            <a:r>
              <a:rPr lang="en-US" sz="2400" dirty="0"/>
              <a:t>disadvantage if other firms </a:t>
            </a:r>
            <a:r>
              <a:rPr lang="en-US" sz="2400" i="1" dirty="0"/>
              <a:t>are </a:t>
            </a:r>
            <a:r>
              <a:rPr lang="en-US" sz="2400" dirty="0" smtClean="0"/>
              <a:t>positioned at </a:t>
            </a:r>
            <a:r>
              <a:rPr lang="en-US" sz="2400" dirty="0"/>
              <a:t>the productivity frontier.</a:t>
            </a:r>
          </a:p>
          <a:p>
            <a:r>
              <a:rPr lang="en-US" sz="2400" dirty="0" smtClean="0"/>
              <a:t>Strategic </a:t>
            </a:r>
            <a:r>
              <a:rPr lang="en-US" sz="2400" dirty="0"/>
              <a:t>positions need to change </a:t>
            </a:r>
            <a:r>
              <a:rPr lang="en-US" sz="2400" i="1" dirty="0"/>
              <a:t>over time </a:t>
            </a:r>
            <a:r>
              <a:rPr lang="en-US" sz="2400" dirty="0" smtClean="0"/>
              <a:t>as the </a:t>
            </a:r>
            <a:r>
              <a:rPr lang="en-US" sz="2400" dirty="0"/>
              <a:t>environment changes.</a:t>
            </a:r>
            <a:endParaRPr lang="en-US" sz="2600" dirty="0">
              <a:latin typeface="+mn-lt"/>
              <a:cs typeface="Arial" pitchFamily="34" charset="0"/>
            </a:endParaRPr>
          </a:p>
        </p:txBody>
      </p:sp>
    </p:spTree>
    <p:extLst>
      <p:ext uri="{BB962C8B-B14F-4D97-AF65-F5344CB8AC3E}">
        <p14:creationId xmlns:p14="http://schemas.microsoft.com/office/powerpoint/2010/main" val="20820582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lstStyle/>
          <a:p>
            <a:r>
              <a:rPr lang="en-US" dirty="0" err="1" smtClean="0"/>
              <a:t>ChapterCase</a:t>
            </a:r>
            <a:r>
              <a:rPr lang="en-US" dirty="0" smtClean="0"/>
              <a:t> 6</a:t>
            </a:r>
            <a:endParaRPr lang="en-US" dirty="0"/>
          </a:p>
        </p:txBody>
      </p:sp>
      <p:sp>
        <p:nvSpPr>
          <p:cNvPr id="3" name="Content Placeholder 2"/>
          <p:cNvSpPr>
            <a:spLocks noGrp="1"/>
          </p:cNvSpPr>
          <p:nvPr>
            <p:ph idx="1"/>
          </p:nvPr>
        </p:nvSpPr>
        <p:spPr>
          <a:xfrm>
            <a:off x="381000" y="1447800"/>
            <a:ext cx="8458200" cy="4727448"/>
          </a:xfrm>
        </p:spPr>
        <p:txBody>
          <a:bodyPr>
            <a:normAutofit fontScale="92500"/>
          </a:bodyPr>
          <a:lstStyle/>
          <a:p>
            <a:pPr marL="0" indent="0" algn="ctr">
              <a:spcBef>
                <a:spcPts val="0"/>
              </a:spcBef>
              <a:buNone/>
            </a:pPr>
            <a:r>
              <a:rPr lang="en-US" sz="2600" b="1" dirty="0"/>
              <a:t>P&amp;G’s Strategic Position Weakens</a:t>
            </a:r>
          </a:p>
          <a:p>
            <a:pPr indent="0" algn="ctr">
              <a:spcBef>
                <a:spcPts val="0"/>
              </a:spcBef>
              <a:buNone/>
              <a:defRPr/>
            </a:pPr>
            <a:endParaRPr lang="en-US" sz="1100" dirty="0" smtClean="0">
              <a:solidFill>
                <a:srgbClr val="080808"/>
              </a:solidFill>
            </a:endParaRPr>
          </a:p>
          <a:p>
            <a:r>
              <a:rPr lang="en-US" dirty="0"/>
              <a:t>Procter &amp; Gamble (P&amp;G), a differentiated firm, </a:t>
            </a:r>
            <a:r>
              <a:rPr lang="en-US" dirty="0" smtClean="0"/>
              <a:t>with </a:t>
            </a:r>
            <a:r>
              <a:rPr lang="en-US" dirty="0"/>
              <a:t>22 iconic </a:t>
            </a:r>
            <a:r>
              <a:rPr lang="en-US" dirty="0" smtClean="0"/>
              <a:t>brands</a:t>
            </a:r>
            <a:r>
              <a:rPr lang="en-US" dirty="0"/>
              <a:t>, </a:t>
            </a:r>
            <a:r>
              <a:rPr lang="en-US" dirty="0" smtClean="0"/>
              <a:t>and $</a:t>
            </a:r>
            <a:r>
              <a:rPr lang="en-US" dirty="0"/>
              <a:t>85 </a:t>
            </a:r>
            <a:r>
              <a:rPr lang="en-US" dirty="0" smtClean="0"/>
              <a:t>B Revenues</a:t>
            </a:r>
          </a:p>
          <a:p>
            <a:r>
              <a:rPr lang="en-US" dirty="0" smtClean="0"/>
              <a:t>Current </a:t>
            </a:r>
            <a:r>
              <a:rPr lang="en-US" dirty="0"/>
              <a:t>problems stem from strategic decisions made by former CEO, A. G. </a:t>
            </a:r>
            <a:r>
              <a:rPr lang="en-US" dirty="0" err="1"/>
              <a:t>Lafley</a:t>
            </a:r>
            <a:r>
              <a:rPr lang="en-US" dirty="0" smtClean="0"/>
              <a:t>:</a:t>
            </a:r>
            <a:endParaRPr lang="en-US" sz="1800" b="1" dirty="0" smtClean="0"/>
          </a:p>
          <a:p>
            <a:pPr marL="1200150" indent="-742950">
              <a:spcBef>
                <a:spcPts val="576"/>
              </a:spcBef>
              <a:buFont typeface="+mj-lt"/>
              <a:buAutoNum type="arabicPeriod"/>
            </a:pPr>
            <a:r>
              <a:rPr lang="en-US" sz="2400" dirty="0" smtClean="0"/>
              <a:t>P&amp;G’s </a:t>
            </a:r>
            <a:r>
              <a:rPr lang="en-US" sz="2400" dirty="0"/>
              <a:t>$57 billion acquisition of </a:t>
            </a:r>
            <a:r>
              <a:rPr lang="en-US" sz="2400" dirty="0" smtClean="0"/>
              <a:t>Gillette</a:t>
            </a:r>
            <a:endParaRPr lang="en-US" sz="2400" dirty="0"/>
          </a:p>
          <a:p>
            <a:pPr marL="1200150" indent="-742950">
              <a:spcBef>
                <a:spcPts val="576"/>
              </a:spcBef>
              <a:buFont typeface="+mj-lt"/>
              <a:buAutoNum type="arabicPeriod"/>
            </a:pPr>
            <a:r>
              <a:rPr lang="en-US" sz="2400" dirty="0" smtClean="0"/>
              <a:t>U.S.-centric focus – emerging markets to competitors</a:t>
            </a:r>
          </a:p>
          <a:p>
            <a:pPr>
              <a:spcBef>
                <a:spcPts val="576"/>
              </a:spcBef>
            </a:pPr>
            <a:r>
              <a:rPr lang="en-US" dirty="0"/>
              <a:t>2009 – CEO Robert McDonald </a:t>
            </a:r>
            <a:r>
              <a:rPr lang="en-US" dirty="0" smtClean="0"/>
              <a:t>installed</a:t>
            </a:r>
          </a:p>
          <a:p>
            <a:pPr>
              <a:spcBef>
                <a:spcPts val="576"/>
              </a:spcBef>
            </a:pPr>
            <a:r>
              <a:rPr lang="en-US" dirty="0" smtClean="0"/>
              <a:t>2013 </a:t>
            </a:r>
            <a:r>
              <a:rPr lang="en-US" dirty="0"/>
              <a:t>– </a:t>
            </a:r>
            <a:r>
              <a:rPr lang="en-US" dirty="0" smtClean="0"/>
              <a:t>Directors </a:t>
            </a:r>
            <a:r>
              <a:rPr lang="en-US" dirty="0"/>
              <a:t>brought back A</a:t>
            </a:r>
            <a:r>
              <a:rPr lang="en-US" dirty="0" smtClean="0"/>
              <a:t>. G</a:t>
            </a:r>
            <a:r>
              <a:rPr lang="en-US" dirty="0"/>
              <a:t>. </a:t>
            </a:r>
            <a:r>
              <a:rPr lang="en-US" dirty="0" err="1"/>
              <a:t>Lafley</a:t>
            </a:r>
            <a:r>
              <a:rPr lang="en-US" dirty="0"/>
              <a:t> as </a:t>
            </a:r>
            <a:r>
              <a:rPr lang="en-US" dirty="0" smtClean="0"/>
              <a:t>CEO</a:t>
            </a:r>
          </a:p>
          <a:p>
            <a:pPr marL="0" indent="0">
              <a:spcBef>
                <a:spcPts val="576"/>
              </a:spcBef>
              <a:buNone/>
            </a:pPr>
            <a:r>
              <a:rPr lang="en-US" sz="2600" b="1" dirty="0"/>
              <a:t>Differentiation Strategy = Perceived Value &amp; Premium Pricing</a:t>
            </a:r>
          </a:p>
          <a:p>
            <a:pPr>
              <a:spcBef>
                <a:spcPts val="576"/>
              </a:spcBef>
            </a:pPr>
            <a:endParaRPr lang="en-US" b="1" dirty="0"/>
          </a:p>
          <a:p>
            <a:pPr marL="1200150" indent="-742950">
              <a:spcBef>
                <a:spcPts val="576"/>
              </a:spcBef>
              <a:buFont typeface="+mj-lt"/>
              <a:buAutoNum type="arabicPeriod"/>
            </a:pPr>
            <a:endParaRPr lang="en-US" sz="2400" dirty="0"/>
          </a:p>
        </p:txBody>
      </p:sp>
      <p:pic>
        <p:nvPicPr>
          <p:cNvPr id="5" name="Picture 4" descr="rot45065_p0601.jpg"/>
          <p:cNvPicPr>
            <a:picLocks noChangeAspect="1"/>
          </p:cNvPicPr>
          <p:nvPr/>
        </p:nvPicPr>
        <p:blipFill>
          <a:blip r:embed="rId3" cstate="print"/>
          <a:stretch>
            <a:fillRect/>
          </a:stretch>
        </p:blipFill>
        <p:spPr>
          <a:xfrm>
            <a:off x="7315200" y="0"/>
            <a:ext cx="1447800" cy="123177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6" name="TextBox 5"/>
          <p:cNvSpPr txBox="1"/>
          <p:nvPr/>
        </p:nvSpPr>
        <p:spPr>
          <a:xfrm>
            <a:off x="7315200" y="1219200"/>
            <a:ext cx="1524000" cy="246221"/>
          </a:xfrm>
          <a:prstGeom prst="rect">
            <a:avLst/>
          </a:prstGeom>
          <a:noFill/>
        </p:spPr>
        <p:txBody>
          <a:bodyPr wrap="square" rtlCol="0">
            <a:spAutoFit/>
          </a:bodyPr>
          <a:lstStyle/>
          <a:p>
            <a:r>
              <a:rPr lang="en-US" sz="1000" dirty="0" smtClean="0"/>
              <a:t>©Diego </a:t>
            </a:r>
            <a:r>
              <a:rPr lang="en-US" sz="1000" dirty="0" err="1" smtClean="0"/>
              <a:t>Giudice</a:t>
            </a:r>
            <a:r>
              <a:rPr lang="en-US" sz="1000" dirty="0" smtClean="0"/>
              <a:t>/Corbis</a:t>
            </a:r>
            <a:endParaRPr lang="en-US" sz="1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33400" y="2286000"/>
            <a:ext cx="8229600" cy="4191000"/>
          </a:xfrm>
        </p:spPr>
        <p:txBody>
          <a:bodyPr>
            <a:noAutofit/>
          </a:bodyPr>
          <a:lstStyle/>
          <a:p>
            <a:pPr marL="0" indent="0" algn="ctr">
              <a:buNone/>
            </a:pPr>
            <a:r>
              <a:rPr lang="en-US" dirty="0" smtClean="0">
                <a:solidFill>
                  <a:srgbClr val="080808"/>
                </a:solidFill>
              </a:rPr>
              <a:t>The goal-directed actions managers take in their quest for competitive advantage when competing in a single product market</a:t>
            </a:r>
            <a:endParaRPr lang="en-US" sz="1600" dirty="0" smtClean="0">
              <a:solidFill>
                <a:srgbClr val="080808"/>
              </a:solidFill>
            </a:endParaRPr>
          </a:p>
          <a:p>
            <a:pPr marL="347472" indent="-347472"/>
            <a:r>
              <a:rPr lang="en-US" i="1" dirty="0" smtClean="0">
                <a:latin typeface="+mn-lt"/>
                <a:cs typeface="Arial" panose="020B0604020202020204" pitchFamily="34" charset="0"/>
              </a:rPr>
              <a:t>Who </a:t>
            </a:r>
            <a:r>
              <a:rPr lang="en-US" dirty="0" smtClean="0">
                <a:latin typeface="+mn-lt"/>
                <a:cs typeface="Arial" panose="020B0604020202020204" pitchFamily="34" charset="0"/>
              </a:rPr>
              <a:t>– which </a:t>
            </a:r>
            <a:r>
              <a:rPr lang="en-US" dirty="0">
                <a:latin typeface="+mn-lt"/>
                <a:cs typeface="Arial" panose="020B0604020202020204" pitchFamily="34" charset="0"/>
              </a:rPr>
              <a:t>customer </a:t>
            </a:r>
            <a:r>
              <a:rPr lang="en-US" dirty="0" smtClean="0">
                <a:latin typeface="+mn-lt"/>
                <a:cs typeface="Arial" panose="020B0604020202020204" pitchFamily="34" charset="0"/>
              </a:rPr>
              <a:t>segments – will </a:t>
            </a:r>
            <a:r>
              <a:rPr lang="en-US" dirty="0">
                <a:latin typeface="+mn-lt"/>
                <a:cs typeface="Arial" panose="020B0604020202020204" pitchFamily="34" charset="0"/>
              </a:rPr>
              <a:t>we </a:t>
            </a:r>
            <a:r>
              <a:rPr lang="en-US" dirty="0" smtClean="0">
                <a:latin typeface="+mn-lt"/>
                <a:cs typeface="Arial" panose="020B0604020202020204" pitchFamily="34" charset="0"/>
              </a:rPr>
              <a:t>serve?</a:t>
            </a:r>
          </a:p>
          <a:p>
            <a:pPr marL="347472" indent="-347472"/>
            <a:r>
              <a:rPr lang="en-US" i="1" dirty="0" smtClean="0">
                <a:latin typeface="+mn-lt"/>
                <a:cs typeface="Arial" panose="020B0604020202020204" pitchFamily="34" charset="0"/>
              </a:rPr>
              <a:t>What </a:t>
            </a:r>
            <a:r>
              <a:rPr lang="en-US" dirty="0">
                <a:latin typeface="+mn-lt"/>
                <a:cs typeface="Arial" panose="020B0604020202020204" pitchFamily="34" charset="0"/>
              </a:rPr>
              <a:t>customer needs, wishes, and desires will </a:t>
            </a:r>
            <a:r>
              <a:rPr lang="en-US" dirty="0" smtClean="0">
                <a:latin typeface="+mn-lt"/>
                <a:cs typeface="Arial" panose="020B0604020202020204" pitchFamily="34" charset="0"/>
              </a:rPr>
              <a:t>we satisfy?</a:t>
            </a:r>
          </a:p>
          <a:p>
            <a:pPr marL="347472" indent="-347472"/>
            <a:r>
              <a:rPr lang="en-US" i="1" dirty="0" smtClean="0">
                <a:latin typeface="+mn-lt"/>
                <a:cs typeface="Arial" panose="020B0604020202020204" pitchFamily="34" charset="0"/>
              </a:rPr>
              <a:t>Why </a:t>
            </a:r>
            <a:r>
              <a:rPr lang="en-US" dirty="0">
                <a:latin typeface="+mn-lt"/>
                <a:cs typeface="Arial" panose="020B0604020202020204" pitchFamily="34" charset="0"/>
              </a:rPr>
              <a:t>do we want to satisfy </a:t>
            </a:r>
            <a:r>
              <a:rPr lang="en-US" dirty="0" smtClean="0">
                <a:latin typeface="+mn-lt"/>
                <a:cs typeface="Arial" panose="020B0604020202020204" pitchFamily="34" charset="0"/>
              </a:rPr>
              <a:t>them?</a:t>
            </a:r>
          </a:p>
          <a:p>
            <a:pPr marL="347472" indent="-347472"/>
            <a:r>
              <a:rPr lang="en-US" i="1" dirty="0" smtClean="0">
                <a:latin typeface="+mn-lt"/>
                <a:cs typeface="Arial" panose="020B0604020202020204" pitchFamily="34" charset="0"/>
              </a:rPr>
              <a:t>How </a:t>
            </a:r>
            <a:r>
              <a:rPr lang="en-US" dirty="0">
                <a:latin typeface="+mn-lt"/>
                <a:cs typeface="Arial" panose="020B0604020202020204" pitchFamily="34" charset="0"/>
              </a:rPr>
              <a:t>will we satisfy our customers’ needs</a:t>
            </a:r>
            <a:r>
              <a:rPr lang="en-US" dirty="0" smtClean="0">
                <a:latin typeface="+mn-lt"/>
                <a:cs typeface="Arial" panose="020B0604020202020204" pitchFamily="34" charset="0"/>
              </a:rPr>
              <a:t>?</a:t>
            </a:r>
            <a:endParaRPr lang="en-US" dirty="0">
              <a:solidFill>
                <a:srgbClr val="080808"/>
              </a:solidFill>
              <a:latin typeface="+mn-lt"/>
              <a:cs typeface="Arial" panose="020B0604020202020204" pitchFamily="34" charset="0"/>
            </a:endParaRPr>
          </a:p>
        </p:txBody>
      </p:sp>
      <p:sp>
        <p:nvSpPr>
          <p:cNvPr id="5" name="Title 1"/>
          <p:cNvSpPr>
            <a:spLocks noGrp="1"/>
          </p:cNvSpPr>
          <p:nvPr>
            <p:ph type="title"/>
          </p:nvPr>
        </p:nvSpPr>
        <p:spPr>
          <a:xfrm>
            <a:off x="0" y="0"/>
            <a:ext cx="9144000" cy="1417638"/>
          </a:xfrm>
        </p:spPr>
        <p:txBody>
          <a:bodyPr>
            <a:normAutofit/>
          </a:bodyPr>
          <a:lstStyle/>
          <a:p>
            <a:r>
              <a:rPr lang="en-US" dirty="0" smtClean="0"/>
              <a:t>6.1  Business-Level Strategy: How to Compete for Advantage</a:t>
            </a:r>
            <a:endParaRPr lang="en-US" dirty="0"/>
          </a:p>
        </p:txBody>
      </p:sp>
      <p:sp>
        <p:nvSpPr>
          <p:cNvPr id="4" name="Text Placeholder 6"/>
          <p:cNvSpPr>
            <a:spLocks noGrp="1"/>
          </p:cNvSpPr>
          <p:nvPr>
            <p:ph type="body" sz="quarter" idx="14"/>
          </p:nvPr>
        </p:nvSpPr>
        <p:spPr>
          <a:xfrm>
            <a:off x="0" y="1524000"/>
            <a:ext cx="9144000" cy="609600"/>
          </a:xfrm>
        </p:spPr>
        <p:txBody>
          <a:bodyPr>
            <a:normAutofit/>
          </a:bodyPr>
          <a:lstStyle>
            <a:lvl1pPr algn="ctr">
              <a:buNone/>
              <a:defRPr sz="2600"/>
            </a:lvl1pPr>
            <a:lvl5pPr>
              <a:buNone/>
              <a:defRPr/>
            </a:lvl5pPr>
          </a:lstStyle>
          <a:p>
            <a:pPr lvl="0"/>
            <a:r>
              <a:rPr lang="en-US" dirty="0" smtClean="0"/>
              <a:t>BUSINESS-LEVEL STRATEGY</a:t>
            </a:r>
          </a:p>
        </p:txBody>
      </p:sp>
    </p:spTree>
    <p:extLst>
      <p:ext uri="{BB962C8B-B14F-4D97-AF65-F5344CB8AC3E}">
        <p14:creationId xmlns:p14="http://schemas.microsoft.com/office/powerpoint/2010/main" val="21567939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381000" y="1368552"/>
            <a:ext cx="8458200" cy="4727448"/>
          </a:xfrm>
          <a:prstGeom prst="rect">
            <a:avLst/>
          </a:prstGeom>
          <a:solidFill>
            <a:schemeClr val="bg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lvl1pPr marL="342900" indent="-342900" algn="l" defTabSz="914400" rtl="0" eaLnBrk="1" latinLnBrk="0" hangingPunct="1">
              <a:spcBef>
                <a:spcPct val="20000"/>
              </a:spcBef>
              <a:buClr>
                <a:srgbClr val="B66136"/>
              </a:buClr>
              <a:buFont typeface="Wingdings" pitchFamily="2" charset="2"/>
              <a:buChar char="§"/>
              <a:defRPr sz="28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Clr>
                <a:srgbClr val="B66136"/>
              </a:buClr>
              <a:buFont typeface="Arial" pitchFamily="34" charset="0"/>
              <a:buChar char="•"/>
              <a:defRPr sz="24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Clr>
                <a:srgbClr val="B66136"/>
              </a:buClr>
              <a:buFont typeface="Wingdings" pitchFamily="2" charset="2"/>
              <a:buChar char="ü"/>
              <a:defRPr sz="20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Clr>
                <a:srgbClr val="B66136"/>
              </a:buClr>
              <a:buFont typeface="Wingdings" pitchFamily="2" charset="2"/>
              <a:buChar char="§"/>
              <a:defRPr sz="18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Clr>
                <a:srgbClr val="B66136"/>
              </a:buClr>
              <a:buFont typeface="Arial" pitchFamily="34" charset="0"/>
              <a:buChar char="•"/>
              <a:defRPr sz="18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buNone/>
            </a:pPr>
            <a:r>
              <a:rPr lang="en-US" sz="2600" dirty="0">
                <a:latin typeface="+mn-lt"/>
                <a:cs typeface="Arial" panose="020B0604020202020204" pitchFamily="34" charset="0"/>
              </a:rPr>
              <a:t>HOW </a:t>
            </a:r>
            <a:r>
              <a:rPr lang="en-US" sz="2600" dirty="0" smtClean="0">
                <a:latin typeface="+mn-lt"/>
                <a:cs typeface="Arial" panose="020B0604020202020204" pitchFamily="34" charset="0"/>
              </a:rPr>
              <a:t>TO COMPETE FOR ADVANTAGE</a:t>
            </a:r>
            <a:endParaRPr lang="en-US" sz="2600" dirty="0">
              <a:solidFill>
                <a:srgbClr val="010101"/>
              </a:solidFill>
              <a:latin typeface="+mn-lt"/>
              <a:cs typeface="Arial" panose="020B0604020202020204" pitchFamily="34" charset="0"/>
            </a:endParaRPr>
          </a:p>
          <a:p>
            <a:pPr marL="0" indent="0" algn="ctr">
              <a:buFont typeface="Wingdings" pitchFamily="2" charset="2"/>
              <a:buNone/>
            </a:pPr>
            <a:r>
              <a:rPr lang="en-US" dirty="0" smtClean="0"/>
              <a:t> </a:t>
            </a:r>
          </a:p>
          <a:p>
            <a:pPr marL="0" indent="0" algn="ctr">
              <a:buFont typeface="Wingdings" pitchFamily="2" charset="2"/>
              <a:buNone/>
            </a:pPr>
            <a:endParaRPr lang="en-US" dirty="0" smtClean="0"/>
          </a:p>
          <a:p>
            <a:pPr marL="0" indent="0">
              <a:buFont typeface="Wingdings" pitchFamily="2" charset="2"/>
              <a:buNone/>
            </a:pPr>
            <a:endParaRPr lang="en-US" sz="1000" dirty="0"/>
          </a:p>
        </p:txBody>
      </p:sp>
      <p:graphicFrame>
        <p:nvGraphicFramePr>
          <p:cNvPr id="7" name="Diagram 6"/>
          <p:cNvGraphicFramePr/>
          <p:nvPr>
            <p:extLst>
              <p:ext uri="{D42A27DB-BD31-4B8C-83A1-F6EECF244321}">
                <p14:modId xmlns:p14="http://schemas.microsoft.com/office/powerpoint/2010/main" val="1307989304"/>
              </p:ext>
            </p:extLst>
          </p:nvPr>
        </p:nvGraphicFramePr>
        <p:xfrm>
          <a:off x="609600" y="1905000"/>
          <a:ext cx="80772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802253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rmAutofit fontScale="90000"/>
          </a:bodyPr>
          <a:lstStyle/>
          <a:p>
            <a:r>
              <a:rPr lang="en-US" sz="4400" dirty="0" smtClean="0">
                <a:solidFill>
                  <a:schemeClr val="tx1"/>
                </a:solidFill>
              </a:rPr>
              <a:t>Exhibit 6.1  </a:t>
            </a:r>
            <a:r>
              <a:rPr lang="en-US" sz="3900" dirty="0" smtClean="0">
                <a:solidFill>
                  <a:schemeClr val="tx1"/>
                </a:solidFill>
              </a:rPr>
              <a:t>Industry and Firm Effects Jointly Determine Competitive Advantage</a:t>
            </a:r>
            <a:endParaRPr lang="en-US" sz="3900" dirty="0">
              <a:solidFill>
                <a:schemeClr val="tx1"/>
              </a:solidFill>
            </a:endParaRPr>
          </a:p>
        </p:txBody>
      </p:sp>
      <p:pic>
        <p:nvPicPr>
          <p:cNvPr id="5" name="Picture 4" descr="rot45065_ex0601.jpg"/>
          <p:cNvPicPr>
            <a:picLocks noChangeAspect="1"/>
          </p:cNvPicPr>
          <p:nvPr/>
        </p:nvPicPr>
        <p:blipFill>
          <a:blip r:embed="rId3" cstate="print"/>
          <a:stretch>
            <a:fillRect/>
          </a:stretch>
        </p:blipFill>
        <p:spPr>
          <a:xfrm>
            <a:off x="457200" y="1903270"/>
            <a:ext cx="8229600" cy="426893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381000" y="1600200"/>
            <a:ext cx="8382000" cy="5257800"/>
          </a:xfrm>
        </p:spPr>
        <p:txBody>
          <a:bodyPr>
            <a:noAutofit/>
          </a:bodyPr>
          <a:lstStyle/>
          <a:p>
            <a:pPr>
              <a:spcBef>
                <a:spcPts val="672"/>
              </a:spcBef>
            </a:pPr>
            <a:r>
              <a:rPr lang="en-US" dirty="0" smtClean="0">
                <a:latin typeface="+mn-lt"/>
                <a:cs typeface="Arial" panose="020B0604020202020204" pitchFamily="34" charset="0"/>
              </a:rPr>
              <a:t>The </a:t>
            </a:r>
            <a:r>
              <a:rPr lang="en-US" dirty="0">
                <a:latin typeface="+mn-lt"/>
                <a:cs typeface="Arial" panose="020B0604020202020204" pitchFamily="34" charset="0"/>
              </a:rPr>
              <a:t>greater the </a:t>
            </a:r>
            <a:r>
              <a:rPr lang="en-US" i="1" dirty="0">
                <a:latin typeface="+mn-lt"/>
                <a:cs typeface="Arial" panose="020B0604020202020204" pitchFamily="34" charset="0"/>
              </a:rPr>
              <a:t>economic value created</a:t>
            </a:r>
            <a:r>
              <a:rPr lang="en-US" dirty="0">
                <a:latin typeface="+mn-lt"/>
                <a:cs typeface="Arial" panose="020B0604020202020204" pitchFamily="34" charset="0"/>
              </a:rPr>
              <a:t> (</a:t>
            </a:r>
            <a:r>
              <a:rPr lang="en-US" i="1" dirty="0">
                <a:latin typeface="+mn-lt"/>
                <a:cs typeface="Arial" panose="020B0604020202020204" pitchFamily="34" charset="0"/>
              </a:rPr>
              <a:t>V – C</a:t>
            </a:r>
            <a:r>
              <a:rPr lang="en-US" dirty="0" smtClean="0">
                <a:latin typeface="+mn-lt"/>
                <a:cs typeface="Arial" panose="020B0604020202020204" pitchFamily="34" charset="0"/>
              </a:rPr>
              <a:t>), the </a:t>
            </a:r>
            <a:r>
              <a:rPr lang="en-US" dirty="0">
                <a:latin typeface="+mn-lt"/>
                <a:cs typeface="Arial" panose="020B0604020202020204" pitchFamily="34" charset="0"/>
              </a:rPr>
              <a:t>greater the firm’s competitive </a:t>
            </a:r>
            <a:r>
              <a:rPr lang="en-US" dirty="0" smtClean="0">
                <a:latin typeface="+mn-lt"/>
                <a:cs typeface="Arial" panose="020B0604020202020204" pitchFamily="34" charset="0"/>
              </a:rPr>
              <a:t>advantage.</a:t>
            </a:r>
            <a:endParaRPr lang="en-US" dirty="0">
              <a:latin typeface="+mn-lt"/>
              <a:cs typeface="Arial" panose="020B0604020202020204" pitchFamily="34" charset="0"/>
            </a:endParaRPr>
          </a:p>
          <a:p>
            <a:pPr>
              <a:lnSpc>
                <a:spcPct val="120000"/>
              </a:lnSpc>
              <a:spcBef>
                <a:spcPts val="0"/>
              </a:spcBef>
            </a:pPr>
            <a:endParaRPr lang="en-US" sz="2000" dirty="0">
              <a:latin typeface="+mn-lt"/>
              <a:cs typeface="Arial" panose="020B0604020202020204" pitchFamily="34" charset="0"/>
            </a:endParaRPr>
          </a:p>
          <a:p>
            <a:pPr>
              <a:spcBef>
                <a:spcPts val="672"/>
              </a:spcBef>
            </a:pPr>
            <a:r>
              <a:rPr lang="en-US" dirty="0">
                <a:latin typeface="+mn-lt"/>
                <a:cs typeface="Arial" panose="020B0604020202020204" pitchFamily="34" charset="0"/>
              </a:rPr>
              <a:t>A firm’s business-level strategy determines its </a:t>
            </a:r>
            <a:r>
              <a:rPr lang="en-US" i="1" dirty="0" smtClean="0">
                <a:latin typeface="+mn-lt"/>
                <a:cs typeface="Arial" panose="020B0604020202020204" pitchFamily="34" charset="0"/>
              </a:rPr>
              <a:t>strategic position.</a:t>
            </a:r>
            <a:r>
              <a:rPr lang="en-US" dirty="0" smtClean="0">
                <a:latin typeface="+mn-lt"/>
                <a:cs typeface="Arial" panose="020B0604020202020204" pitchFamily="34" charset="0"/>
              </a:rPr>
              <a:t> </a:t>
            </a:r>
          </a:p>
          <a:p>
            <a:pPr>
              <a:spcBef>
                <a:spcPts val="672"/>
              </a:spcBef>
            </a:pPr>
            <a:endParaRPr lang="en-US" dirty="0">
              <a:latin typeface="+mn-lt"/>
              <a:cs typeface="Arial" panose="020B0604020202020204" pitchFamily="34" charset="0"/>
            </a:endParaRPr>
          </a:p>
          <a:p>
            <a:pPr>
              <a:spcBef>
                <a:spcPts val="672"/>
              </a:spcBef>
            </a:pPr>
            <a:r>
              <a:rPr lang="en-US" dirty="0" smtClean="0">
                <a:cs typeface="Arial" panose="020B0604020202020204" pitchFamily="34" charset="0"/>
              </a:rPr>
              <a:t>A </a:t>
            </a:r>
            <a:r>
              <a:rPr lang="en-US" dirty="0">
                <a:cs typeface="Arial" panose="020B0604020202020204" pitchFamily="34" charset="0"/>
              </a:rPr>
              <a:t>business strategy is more likely to lead to a competitive advantage if it allows firms to either </a:t>
            </a:r>
            <a:r>
              <a:rPr lang="en-US" i="1" dirty="0">
                <a:cs typeface="Arial" panose="020B0604020202020204" pitchFamily="34" charset="0"/>
              </a:rPr>
              <a:t>perform similar activities differently,</a:t>
            </a:r>
            <a:r>
              <a:rPr lang="en-US" dirty="0">
                <a:cs typeface="Arial" panose="020B0604020202020204" pitchFamily="34" charset="0"/>
              </a:rPr>
              <a:t> or </a:t>
            </a:r>
            <a:r>
              <a:rPr lang="en-US" i="1" dirty="0">
                <a:cs typeface="Arial" panose="020B0604020202020204" pitchFamily="34" charset="0"/>
              </a:rPr>
              <a:t>perform different activities</a:t>
            </a:r>
            <a:r>
              <a:rPr lang="en-US" dirty="0">
                <a:cs typeface="Arial" panose="020B0604020202020204" pitchFamily="34" charset="0"/>
              </a:rPr>
              <a:t> than their </a:t>
            </a:r>
            <a:r>
              <a:rPr lang="en-US" dirty="0" smtClean="0">
                <a:cs typeface="Arial" panose="020B0604020202020204" pitchFamily="34" charset="0"/>
              </a:rPr>
              <a:t>rivals.</a:t>
            </a:r>
            <a:endParaRPr lang="en-US" dirty="0">
              <a:latin typeface="+mn-lt"/>
              <a:cs typeface="Arial" panose="020B0604020202020204" pitchFamily="34" charset="0"/>
            </a:endParaRPr>
          </a:p>
        </p:txBody>
      </p:sp>
      <p:sp>
        <p:nvSpPr>
          <p:cNvPr id="6" name="Title 1"/>
          <p:cNvSpPr>
            <a:spLocks noGrp="1"/>
          </p:cNvSpPr>
          <p:nvPr>
            <p:ph type="title"/>
          </p:nvPr>
        </p:nvSpPr>
        <p:spPr>
          <a:xfrm>
            <a:off x="0" y="0"/>
            <a:ext cx="9144000" cy="1447800"/>
          </a:xfrm>
        </p:spPr>
        <p:txBody>
          <a:bodyPr>
            <a:noAutofit/>
          </a:bodyPr>
          <a:lstStyle/>
          <a:p>
            <a:r>
              <a:rPr lang="en-US" dirty="0" smtClean="0">
                <a:solidFill>
                  <a:schemeClr val="tx1"/>
                </a:solidFill>
              </a:rPr>
              <a:t>Strategic Position</a:t>
            </a:r>
            <a:endParaRPr lang="en-US" dirty="0">
              <a:solidFill>
                <a:schemeClr val="tx1"/>
              </a:solidFill>
            </a:endParaRPr>
          </a:p>
        </p:txBody>
      </p:sp>
    </p:spTree>
    <p:extLst>
      <p:ext uri="{BB962C8B-B14F-4D97-AF65-F5344CB8AC3E}">
        <p14:creationId xmlns:p14="http://schemas.microsoft.com/office/powerpoint/2010/main" val="30110650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457200" y="1600200"/>
            <a:ext cx="8382000" cy="4876800"/>
          </a:xfrm>
        </p:spPr>
        <p:txBody>
          <a:bodyPr>
            <a:normAutofit/>
          </a:bodyPr>
          <a:lstStyle/>
          <a:p>
            <a:pPr>
              <a:spcBef>
                <a:spcPts val="672"/>
              </a:spcBef>
            </a:pPr>
            <a:r>
              <a:rPr lang="en-US" dirty="0" smtClean="0">
                <a:latin typeface="+mn-lt"/>
                <a:cs typeface="Arial" panose="020B0604020202020204" pitchFamily="34" charset="0"/>
              </a:rPr>
              <a:t>Generic </a:t>
            </a:r>
            <a:r>
              <a:rPr lang="en-US" dirty="0">
                <a:latin typeface="+mn-lt"/>
                <a:cs typeface="Arial" panose="020B0604020202020204" pitchFamily="34" charset="0"/>
              </a:rPr>
              <a:t>s</a:t>
            </a:r>
            <a:r>
              <a:rPr lang="en-US" dirty="0" smtClean="0">
                <a:latin typeface="+mn-lt"/>
                <a:cs typeface="Arial" panose="020B0604020202020204" pitchFamily="34" charset="0"/>
              </a:rPr>
              <a:t>trategies </a:t>
            </a:r>
            <a:r>
              <a:rPr lang="en-US" dirty="0">
                <a:latin typeface="+mn-lt"/>
                <a:cs typeface="Arial" panose="020B0604020202020204" pitchFamily="34" charset="0"/>
              </a:rPr>
              <a:t>(i.e</a:t>
            </a:r>
            <a:r>
              <a:rPr lang="en-US" dirty="0" smtClean="0">
                <a:latin typeface="+mn-lt"/>
                <a:cs typeface="Arial" panose="020B0604020202020204" pitchFamily="34" charset="0"/>
              </a:rPr>
              <a:t>., universal) – independent </a:t>
            </a:r>
            <a:r>
              <a:rPr lang="en-US" dirty="0">
                <a:latin typeface="+mn-lt"/>
                <a:cs typeface="Arial" panose="020B0604020202020204" pitchFamily="34" charset="0"/>
              </a:rPr>
              <a:t>of </a:t>
            </a:r>
            <a:r>
              <a:rPr lang="en-US" dirty="0" smtClean="0">
                <a:latin typeface="+mn-lt"/>
                <a:cs typeface="Arial" panose="020B0604020202020204" pitchFamily="34" charset="0"/>
              </a:rPr>
              <a:t>industry – can </a:t>
            </a:r>
            <a:r>
              <a:rPr lang="en-US" dirty="0">
                <a:latin typeface="+mn-lt"/>
                <a:cs typeface="Arial" panose="020B0604020202020204" pitchFamily="34" charset="0"/>
              </a:rPr>
              <a:t>be used by any </a:t>
            </a:r>
            <a:r>
              <a:rPr lang="en-US" dirty="0" smtClean="0">
                <a:latin typeface="+mn-lt"/>
                <a:cs typeface="Arial" panose="020B0604020202020204" pitchFamily="34" charset="0"/>
              </a:rPr>
              <a:t>organization – manufacturing </a:t>
            </a:r>
            <a:r>
              <a:rPr lang="en-US" dirty="0">
                <a:latin typeface="+mn-lt"/>
                <a:cs typeface="Arial" panose="020B0604020202020204" pitchFamily="34" charset="0"/>
              </a:rPr>
              <a:t>or service, large or small, for-profit or non-profit, public or private, U.S. or </a:t>
            </a:r>
            <a:r>
              <a:rPr lang="en-US" dirty="0" smtClean="0">
                <a:latin typeface="+mn-lt"/>
                <a:cs typeface="Arial" panose="020B0604020202020204" pitchFamily="34" charset="0"/>
              </a:rPr>
              <a:t>non-U.S. – in </a:t>
            </a:r>
            <a:r>
              <a:rPr lang="en-US" dirty="0">
                <a:latin typeface="+mn-lt"/>
                <a:cs typeface="Arial" panose="020B0604020202020204" pitchFamily="34" charset="0"/>
              </a:rPr>
              <a:t>the quest for competitive </a:t>
            </a:r>
            <a:r>
              <a:rPr lang="en-US" dirty="0" smtClean="0">
                <a:latin typeface="+mn-lt"/>
                <a:cs typeface="Arial" panose="020B0604020202020204" pitchFamily="34" charset="0"/>
              </a:rPr>
              <a:t>advantage.</a:t>
            </a:r>
            <a:endParaRPr lang="en-US" dirty="0">
              <a:latin typeface="+mn-lt"/>
              <a:cs typeface="Arial" panose="020B0604020202020204" pitchFamily="34" charset="0"/>
            </a:endParaRPr>
          </a:p>
          <a:p>
            <a:pPr>
              <a:spcBef>
                <a:spcPts val="0"/>
              </a:spcBef>
            </a:pPr>
            <a:endParaRPr lang="en-US" sz="2000" dirty="0">
              <a:latin typeface="+mn-lt"/>
              <a:cs typeface="Arial" panose="020B0604020202020204" pitchFamily="34" charset="0"/>
            </a:endParaRPr>
          </a:p>
          <a:p>
            <a:pPr>
              <a:spcBef>
                <a:spcPts val="672"/>
              </a:spcBef>
            </a:pPr>
            <a:r>
              <a:rPr lang="en-US" dirty="0">
                <a:latin typeface="+mn-lt"/>
                <a:cs typeface="Arial" panose="020B0604020202020204" pitchFamily="34" charset="0"/>
              </a:rPr>
              <a:t>Value creation and cost tend to be positively </a:t>
            </a:r>
            <a:r>
              <a:rPr lang="en-US" dirty="0" smtClean="0">
                <a:latin typeface="+mn-lt"/>
                <a:cs typeface="Arial" panose="020B0604020202020204" pitchFamily="34" charset="0"/>
              </a:rPr>
              <a:t>correlated. </a:t>
            </a:r>
            <a:r>
              <a:rPr lang="en-US" dirty="0">
                <a:latin typeface="+mn-lt"/>
                <a:cs typeface="Arial" panose="020B0604020202020204" pitchFamily="34" charset="0"/>
              </a:rPr>
              <a:t>T</a:t>
            </a:r>
            <a:r>
              <a:rPr lang="en-US" dirty="0" smtClean="0">
                <a:latin typeface="+mn-lt"/>
                <a:cs typeface="Arial" panose="020B0604020202020204" pitchFamily="34" charset="0"/>
              </a:rPr>
              <a:t>hus</a:t>
            </a:r>
            <a:r>
              <a:rPr lang="en-US" dirty="0">
                <a:latin typeface="+mn-lt"/>
                <a:cs typeface="Arial" panose="020B0604020202020204" pitchFamily="34" charset="0"/>
              </a:rPr>
              <a:t>, there exist </a:t>
            </a:r>
            <a:r>
              <a:rPr lang="en-US" i="1" dirty="0">
                <a:latin typeface="+mn-lt"/>
                <a:cs typeface="Arial" panose="020B0604020202020204" pitchFamily="34" charset="0"/>
              </a:rPr>
              <a:t>important trade-offs </a:t>
            </a:r>
            <a:r>
              <a:rPr lang="en-US" dirty="0">
                <a:latin typeface="+mn-lt"/>
                <a:cs typeface="Arial" panose="020B0604020202020204" pitchFamily="34" charset="0"/>
              </a:rPr>
              <a:t>between value creation and low </a:t>
            </a:r>
            <a:r>
              <a:rPr lang="en-US" dirty="0" smtClean="0">
                <a:latin typeface="+mn-lt"/>
                <a:cs typeface="Arial" panose="020B0604020202020204" pitchFamily="34" charset="0"/>
              </a:rPr>
              <a:t>cost.</a:t>
            </a:r>
            <a:endParaRPr lang="en-US" dirty="0">
              <a:latin typeface="+mn-lt"/>
              <a:cs typeface="Arial" panose="020B0604020202020204" pitchFamily="34" charset="0"/>
            </a:endParaRPr>
          </a:p>
        </p:txBody>
      </p:sp>
      <p:sp>
        <p:nvSpPr>
          <p:cNvPr id="6" name="Title 1"/>
          <p:cNvSpPr>
            <a:spLocks noGrp="1"/>
          </p:cNvSpPr>
          <p:nvPr>
            <p:ph type="title"/>
          </p:nvPr>
        </p:nvSpPr>
        <p:spPr>
          <a:xfrm>
            <a:off x="0" y="0"/>
            <a:ext cx="9144000" cy="1447800"/>
          </a:xfrm>
        </p:spPr>
        <p:txBody>
          <a:bodyPr>
            <a:noAutofit/>
          </a:bodyPr>
          <a:lstStyle/>
          <a:p>
            <a:r>
              <a:rPr lang="en-US" dirty="0" smtClean="0">
                <a:solidFill>
                  <a:schemeClr val="tx1"/>
                </a:solidFill>
              </a:rPr>
              <a:t>Generic Business Strategies</a:t>
            </a:r>
            <a:endParaRPr lang="en-US" dirty="0">
              <a:solidFill>
                <a:schemeClr val="tx1"/>
              </a:solidFill>
            </a:endParaRPr>
          </a:p>
        </p:txBody>
      </p:sp>
    </p:spTree>
    <p:extLst>
      <p:ext uri="{BB962C8B-B14F-4D97-AF65-F5344CB8AC3E}">
        <p14:creationId xmlns:p14="http://schemas.microsoft.com/office/powerpoint/2010/main" val="2425160609"/>
      </p:ext>
    </p:extLst>
  </p:cSld>
  <p:clrMapOvr>
    <a:masterClrMapping/>
  </p:clrMapOvr>
  <p:timing>
    <p:tnLst>
      <p:par>
        <p:cTn id="1" dur="indefinite" restart="never" nodeType="tmRoot"/>
      </p:par>
    </p:tnLst>
  </p:timing>
</p:sld>
</file>

<file path=ppt/theme/theme1.xml><?xml version="1.0" encoding="utf-8"?>
<a:theme xmlns:a="http://schemas.openxmlformats.org/drawingml/2006/main" name="Rothaermel">
  <a:themeElements>
    <a:clrScheme name="Custom 8">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C87D0E"/>
      </a:hlink>
      <a:folHlink>
        <a:srgbClr val="FFC42F"/>
      </a:folHlink>
    </a:clrScheme>
    <a:fontScheme name="Custom 1">
      <a:majorFont>
        <a:latin typeface="Lucida Sans"/>
        <a:ea typeface=""/>
        <a:cs typeface=""/>
      </a:majorFont>
      <a:minorFont>
        <a:latin typeface="Times New Roman"/>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9315</TotalTime>
  <Words>4288</Words>
  <Application>Microsoft Office PowerPoint</Application>
  <PresentationFormat>On-screen Show (4:3)</PresentationFormat>
  <Paragraphs>362</Paragraphs>
  <Slides>39</Slides>
  <Notes>33</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Rothaermel</vt:lpstr>
      <vt:lpstr>PowerPoint Presentation</vt:lpstr>
      <vt:lpstr>PowerPoint Presentation</vt:lpstr>
      <vt:lpstr>Chapter Outline</vt:lpstr>
      <vt:lpstr>ChapterCase 6</vt:lpstr>
      <vt:lpstr>6.1  Business-Level Strategy: How to Compete for Advantage</vt:lpstr>
      <vt:lpstr>PowerPoint Presentation</vt:lpstr>
      <vt:lpstr>Exhibit 6.1  Industry and Firm Effects Jointly Determine Competitive Advantage</vt:lpstr>
      <vt:lpstr>Strategic Position</vt:lpstr>
      <vt:lpstr>Generic Business Strategies</vt:lpstr>
      <vt:lpstr>Exhibit 6.2  Strategic Position and Competitive Scope: Generic Business Strategies </vt:lpstr>
      <vt:lpstr>6.2  Differentiation Strategy: Understanding Value Drivers</vt:lpstr>
      <vt:lpstr>Exhibit 6.3  Differentiation Strategy: Achieving Competitive Advantage</vt:lpstr>
      <vt:lpstr>Strategy Highlight 6.1</vt:lpstr>
      <vt:lpstr>6.3  Cost-Leadership Strategy: Understanding Cost Drivers</vt:lpstr>
      <vt:lpstr>Exhibit 6.4  Cost-Leadership Strategy: Achieving Competitive Advantage</vt:lpstr>
      <vt:lpstr>Strategy Highlight 6.2</vt:lpstr>
      <vt:lpstr>Exhibit 6.5  Economies of Scale, Minimum Efficient Scale, and Diseconomies of Scale</vt:lpstr>
      <vt:lpstr>Economies and Diseconomies  of Scale</vt:lpstr>
      <vt:lpstr>Cost Drivers: Learning &amp; Experience Curves</vt:lpstr>
      <vt:lpstr>Exhibit 6.6  Gaining Competitive Advantage Through Leveraging Learning &amp; Experience Curve Effects</vt:lpstr>
      <vt:lpstr>6.4  Business-Level Strategy and the Five Forces: Benefits and Risks</vt:lpstr>
      <vt:lpstr>Exhibit 6.7  Competitive Positioning and the Five Forces: Benefits and Risks of Cost-Leadership and Differentiation Business Strategies</vt:lpstr>
      <vt:lpstr>6.5  Integration Strategy: Combining Cost Leadership and Differentiation</vt:lpstr>
      <vt:lpstr>Exhibit 6.8  Integration Strategy vs. “Stuck in the Middle”</vt:lpstr>
      <vt:lpstr>Exhibit 6.9  Target’s Attempt at Achieving Competitive Advantage by Pursuing an Integration Strategy</vt:lpstr>
      <vt:lpstr>Value and Cost Drivers of Integration Strategy</vt:lpstr>
      <vt:lpstr>Exhibit 6.10  Value and Cost Drivers</vt:lpstr>
      <vt:lpstr>6.6  The Dynamics of Competitive Positioning</vt:lpstr>
      <vt:lpstr>Exhibit 6.11  The Dynamics of Competitive Positioning in the PC Industry: Apple, Lenovo, HP, &amp; Dell</vt:lpstr>
      <vt:lpstr>6.7  Implications for the Strategist</vt:lpstr>
      <vt:lpstr>ChapterCase 6</vt:lpstr>
      <vt:lpstr>Take-Away Concepts</vt:lpstr>
      <vt:lpstr>Take-Away Concepts</vt:lpstr>
      <vt:lpstr>Take-Away Concepts</vt:lpstr>
      <vt:lpstr>Take-Away Concepts</vt:lpstr>
      <vt:lpstr>Take-Away Concepts</vt:lpstr>
      <vt:lpstr>Take-Away Concepts</vt:lpstr>
      <vt:lpstr>Take-Away Concepts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Marta Szabo White, Georgia State University</dc:creator>
  <cp:lastModifiedBy>neh</cp:lastModifiedBy>
  <cp:revision>679</cp:revision>
  <dcterms:created xsi:type="dcterms:W3CDTF">2013-09-03T19:04:55Z</dcterms:created>
  <dcterms:modified xsi:type="dcterms:W3CDTF">2014-10-02T02:50:03Z</dcterms:modified>
</cp:coreProperties>
</file>