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1" r:id="rId3"/>
    <p:sldId id="265" r:id="rId4"/>
    <p:sldId id="266" r:id="rId5"/>
    <p:sldId id="263" r:id="rId6"/>
    <p:sldId id="264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F2B"/>
    <a:srgbClr val="93D8F7"/>
    <a:srgbClr val="007A96"/>
    <a:srgbClr val="0076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2" d="100"/>
          <a:sy n="112" d="100"/>
        </p:scale>
        <p:origin x="4773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24.05.2025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24.05.2025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4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206A-A7FF-4A2F-A4EA-EDA7D9956B8C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7ECC-AD5B-4AE2-A84F-7ABFC0424E3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0A20D-9FD8-4251-A734-1127FF21ADB2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F4EA9-B322-4AC6-9ED4-333F1AAC8416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9B2A-9722-4479-8974-FDB801910172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noProof="0"/>
              <a:t>Click icon to add table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96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4575276"/>
            <a:ext cx="10044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331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440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en-US" noProof="0"/>
              <a:t>Click icon to add picture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1D6AC-3BAC-4A50-9479-1E7CD895A64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1700" y="6522444"/>
            <a:ext cx="7200000" cy="216000"/>
          </a:xfrm>
        </p:spPr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162FC-E8FF-4D52-8F53-8F2A2A3AD34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A3C0-7A2F-4A62-9057-882FB8F5659A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‹#›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923CAD-8964-4A8E-9E9C-0F755B932903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269E37AB-EE9C-4565-B2FD-B1FC504BEE2A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 – STRENG VERTRAULICH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‹#›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nlinelibrary.wiley.com/doi/epdf/10.1155/2024/1689353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14" descr="Abstract blockchain network background">
            <a:extLst>
              <a:ext uri="{FF2B5EF4-FFF2-40B4-BE49-F238E27FC236}">
                <a16:creationId xmlns:a16="http://schemas.microsoft.com/office/drawing/2014/main" id="{603B2668-9584-40DB-BFB6-BB9CF9989EA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2" b="10472"/>
          <a:stretch/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C75A7EC3-C447-4215-A677-579538741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915920"/>
            <a:ext cx="6096000" cy="2989580"/>
          </a:xfrm>
          <a:solidFill>
            <a:srgbClr val="031F2B"/>
          </a:solidFill>
          <a:ln w="57150">
            <a:noFill/>
          </a:ln>
        </p:spPr>
        <p:txBody>
          <a:bodyPr/>
          <a:lstStyle/>
          <a:p>
            <a:r>
              <a:rPr lang="de-DE" dirty="0" err="1"/>
              <a:t>Legislating</a:t>
            </a:r>
            <a:r>
              <a:rPr lang="de-DE" dirty="0"/>
              <a:t>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7FDD8C0-1E55-470A-8F2D-AB98607E7D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10960" y="4535491"/>
            <a:ext cx="5049202" cy="468000"/>
          </a:xfrm>
        </p:spPr>
        <p:txBody>
          <a:bodyPr/>
          <a:lstStyle/>
          <a:p>
            <a:r>
              <a:rPr lang="en-GB" dirty="0">
                <a:solidFill>
                  <a:srgbClr val="FFFFFF"/>
                </a:solidFill>
              </a:rPr>
              <a:t>Investigating the  contextual and content-related factors behind AI bill survival</a:t>
            </a:r>
            <a:endParaRPr lang="en-CH" dirty="0">
              <a:solidFill>
                <a:srgbClr val="FFFFFF"/>
              </a:solidFill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D17634-64E8-449D-AC96-0B10683890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Big Data in Public Policy</a:t>
            </a:r>
          </a:p>
          <a:p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Econometrics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AI</a:t>
            </a:r>
            <a:endParaRPr lang="de-CH" dirty="0"/>
          </a:p>
        </p:txBody>
      </p:sp>
      <p:sp>
        <p:nvSpPr>
          <p:cNvPr id="2" name="Textplatzhalter 5">
            <a:extLst>
              <a:ext uri="{FF2B5EF4-FFF2-40B4-BE49-F238E27FC236}">
                <a16:creationId xmlns:a16="http://schemas.microsoft.com/office/drawing/2014/main" id="{168E573F-CCE7-9490-A9A2-8BBC33579E01}"/>
              </a:ext>
            </a:extLst>
          </p:cNvPr>
          <p:cNvSpPr txBox="1">
            <a:spLocks/>
          </p:cNvSpPr>
          <p:nvPr/>
        </p:nvSpPr>
        <p:spPr>
          <a:xfrm>
            <a:off x="6439676" y="5399318"/>
            <a:ext cx="4320000" cy="4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816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0486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FFFFFF"/>
                </a:solidFill>
              </a:rPr>
              <a:t>Emil Fahrig, Noah Fehr, David Hollenstein</a:t>
            </a:r>
            <a:endParaRPr lang="en-CH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3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0A74-6ED2-41B3-AD63-74F89C447FB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 Background &amp; </a:t>
            </a:r>
            <a:r>
              <a:rPr lang="de-DE" dirty="0" err="1">
                <a:solidFill>
                  <a:schemeClr val="bg1"/>
                </a:solidFill>
              </a:rPr>
              <a:t>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792F61-F3A1-4E2C-B0EE-9742603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AI as new emerging Topic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Legislative regulation lacks behind implementation</a:t>
            </a:r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dirty="0"/>
              <a:t>Approach of AI legislation reveals underlying views of legislators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Expected use cases of technology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Acceptance of emerging technologies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Leeway for future investments</a:t>
            </a: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  <a:p>
            <a:pPr marL="173037" indent="0" algn="ctr">
              <a:buNone/>
            </a:pPr>
            <a:endParaRPr lang="en-GB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26846-AD64-4677-BEA5-D3BDD96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5EC3-3ED3-4D21-AC3C-EAD0881B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C380E-9772-4433-EA17-3BACEC2D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08" y="4005046"/>
            <a:ext cx="10069590" cy="251739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49F1F1B-3F9F-BB79-7C87-6BF7B9571DD1}"/>
              </a:ext>
            </a:extLst>
          </p:cNvPr>
          <p:cNvSpPr/>
          <p:nvPr/>
        </p:nvSpPr>
        <p:spPr>
          <a:xfrm rot="5400000">
            <a:off x="8138874" y="3725217"/>
            <a:ext cx="569281" cy="370390"/>
          </a:xfrm>
          <a:prstGeom prst="rightArrow">
            <a:avLst/>
          </a:prstGeom>
          <a:solidFill>
            <a:srgbClr val="93D8F7"/>
          </a:solidFill>
          <a:ln>
            <a:solidFill>
              <a:srgbClr val="031F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40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67BF-F136-50BC-C424-6C6CB920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6C91C-4455-8189-D03C-9049B0EDAF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 Background &amp; Relevance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34DAF-B30E-14CF-77A7-4F4EA77F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3037" indent="0" algn="ctr">
              <a:buNone/>
            </a:pPr>
            <a:r>
              <a:rPr lang="en-GB" b="1" dirty="0"/>
              <a:t>RQ: Which legislature passes, and which legislature fails?</a:t>
            </a:r>
            <a:br>
              <a:rPr lang="en-GB" b="1" dirty="0"/>
            </a:b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RQ is rooted in Literature on bill survival </a:t>
            </a:r>
            <a:br>
              <a:rPr lang="en-GB" dirty="0"/>
            </a:br>
            <a:r>
              <a:rPr lang="en-CH" sz="1400" dirty="0"/>
              <a:t>Chalkidis et al.</a:t>
            </a:r>
            <a:r>
              <a:rPr lang="en-GB" sz="1400" dirty="0"/>
              <a:t>(</a:t>
            </a:r>
            <a:r>
              <a:rPr lang="en-CH" sz="1400" dirty="0"/>
              <a:t>2020</a:t>
            </a:r>
            <a:r>
              <a:rPr lang="en-GB" sz="1400" dirty="0"/>
              <a:t>)</a:t>
            </a:r>
            <a:r>
              <a:rPr lang="en-CH" sz="1400" dirty="0"/>
              <a:t>; Eidelman et al.</a:t>
            </a:r>
            <a:r>
              <a:rPr lang="en-GB" sz="1400" dirty="0"/>
              <a:t> (</a:t>
            </a:r>
            <a:r>
              <a:rPr lang="en-CH" sz="1400" dirty="0"/>
              <a:t>2018</a:t>
            </a:r>
            <a:r>
              <a:rPr lang="en-GB" sz="1400" dirty="0"/>
              <a:t>)</a:t>
            </a:r>
            <a:r>
              <a:rPr lang="en-CH" sz="1400" dirty="0"/>
              <a:t>; Yano et al.</a:t>
            </a:r>
            <a:r>
              <a:rPr lang="en-GB" sz="1400" dirty="0"/>
              <a:t> (</a:t>
            </a:r>
            <a:r>
              <a:rPr lang="en-CH" sz="1400" dirty="0"/>
              <a:t>2012</a:t>
            </a:r>
            <a:r>
              <a:rPr lang="en-GB" sz="1400" dirty="0"/>
              <a:t>)</a:t>
            </a:r>
          </a:p>
          <a:p>
            <a:pPr marL="712787" lvl="1" indent="0">
              <a:buNone/>
            </a:pPr>
            <a:br>
              <a:rPr lang="en-GB" dirty="0"/>
            </a:b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712787" lvl="1" indent="0">
              <a:buNone/>
            </a:pPr>
            <a:endParaRPr lang="en-GB" dirty="0"/>
          </a:p>
          <a:p>
            <a:pPr indent="-366713">
              <a:buFont typeface="Arial" panose="020B0604020202020204" pitchFamily="34" charset="0"/>
              <a:buChar char="•"/>
            </a:pPr>
            <a:r>
              <a:rPr lang="en-GB" b="1" dirty="0"/>
              <a:t>US is an interesting case</a:t>
            </a:r>
            <a:br>
              <a:rPr lang="en-GB" dirty="0"/>
            </a:br>
            <a:r>
              <a:rPr lang="en-GB" sz="1400" dirty="0"/>
              <a:t>Al-</a:t>
            </a:r>
            <a:r>
              <a:rPr lang="en-GB" sz="1400" dirty="0" err="1"/>
              <a:t>Marzouqi</a:t>
            </a:r>
            <a:r>
              <a:rPr lang="en-GB" sz="1400" dirty="0"/>
              <a:t> &amp; Arabi (2024)</a:t>
            </a:r>
            <a:endParaRPr lang="en-GB" sz="1600" dirty="0"/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AI is highly debated topic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Significant research effort on AI</a:t>
            </a:r>
          </a:p>
          <a:p>
            <a:pPr lvl="1" indent="-366713">
              <a:buFont typeface="Arial" panose="020B0604020202020204" pitchFamily="34" charset="0"/>
              <a:buChar char="•"/>
            </a:pPr>
            <a:r>
              <a:rPr lang="en-GB" dirty="0"/>
              <a:t>Active AI startup culture</a:t>
            </a:r>
          </a:p>
          <a:p>
            <a:pPr lvl="1" indent="-366713">
              <a:buFont typeface="Arial" panose="020B0604020202020204" pitchFamily="34" charset="0"/>
              <a:buChar char="•"/>
            </a:pPr>
            <a:endParaRPr lang="en-GB" dirty="0"/>
          </a:p>
          <a:p>
            <a:pPr marL="173037" indent="0">
              <a:buNone/>
            </a:pPr>
            <a:endParaRPr lang="en-GB" dirty="0">
              <a:hlinkClick r:id="rId2"/>
            </a:endParaRPr>
          </a:p>
          <a:p>
            <a:pPr indent="-366713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A96893-D21A-B545-7361-02ECF3F8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7E17F0-790D-72AD-5F43-58C03925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92A60-112E-F8CF-65FE-21A699D2E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1" y="4462260"/>
            <a:ext cx="4282632" cy="227618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EAD169A-D8FE-D8B3-AC7F-96F9451D1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6940"/>
              </p:ext>
            </p:extLst>
          </p:nvPr>
        </p:nvGraphicFramePr>
        <p:xfrm>
          <a:off x="1225072" y="2685379"/>
          <a:ext cx="9741854" cy="167640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4870927">
                  <a:extLst>
                    <a:ext uri="{9D8B030D-6E8A-4147-A177-3AD203B41FA5}">
                      <a16:colId xmlns:a16="http://schemas.microsoft.com/office/drawing/2014/main" val="3217544697"/>
                    </a:ext>
                  </a:extLst>
                </a:gridCol>
                <a:gridCol w="4870927">
                  <a:extLst>
                    <a:ext uri="{9D8B030D-6E8A-4147-A177-3AD203B41FA5}">
                      <a16:colId xmlns:a16="http://schemas.microsoft.com/office/drawing/2014/main" val="3299438254"/>
                    </a:ext>
                  </a:extLst>
                </a:gridCol>
              </a:tblGrid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Sponsor Characteristics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Majority party, seniority, cosponsors</a:t>
                      </a:r>
                    </a:p>
                  </a:txBody>
                  <a:tcPr anchor="ctr">
                    <a:lnT w="254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2481114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Committee Dynamics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Sponsor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46581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1" dirty="0"/>
                        <a:t>Textual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b="1" dirty="0"/>
                        <a:t>Topics, length of document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680995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Institutional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Bill type, session timing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258686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r>
                        <a:rPr lang="en-GB" sz="1600" b="0" dirty="0"/>
                        <a:t>Political Context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Salience, election proximity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4668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9BEA-197C-1E19-A9A5-DAB268ADA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291" y="1411397"/>
            <a:ext cx="5256000" cy="4860000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b="1" dirty="0"/>
              <a:t>Strategy</a:t>
            </a:r>
            <a:endParaRPr lang="en-GB" b="1" dirty="0"/>
          </a:p>
          <a:p>
            <a:endParaRPr lang="en-GB" dirty="0"/>
          </a:p>
          <a:p>
            <a:r>
              <a:rPr lang="en-GB" sz="1400" b="1" dirty="0"/>
              <a:t>Topic Modelling with LDA: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Summarising most important topics and themes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Assign each document a score for each topic</a:t>
            </a:r>
          </a:p>
          <a:p>
            <a:r>
              <a:rPr lang="en-GB" sz="1400" b="1" dirty="0"/>
              <a:t>Predictive Modelling using Classification and BERT: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Logistic regression predicts bill passage using topic proportions and state-level political/economic indicators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Highlights which topics most influence legislative success</a:t>
            </a:r>
          </a:p>
          <a:p>
            <a:r>
              <a:rPr lang="en-GB" sz="1400" b="1" dirty="0"/>
              <a:t>Drawing conclusions based on predictors: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What are the predictors of bill survival?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What are the main topics of AI legislature?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Where are most topics discussed?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Etc…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A805E-9A24-11E4-3636-8E53B8FD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1818-B1F9-4DD3-88F2-43FBC3C9BAF5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619A-EE65-917D-F07B-6B39541A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FDF29D6-ED15-72A3-6546-3A5A0C8256F1}"/>
              </a:ext>
            </a:extLst>
          </p:cNvPr>
          <p:cNvSpPr txBox="1">
            <a:spLocks/>
          </p:cNvSpPr>
          <p:nvPr/>
        </p:nvSpPr>
        <p:spPr>
          <a:xfrm>
            <a:off x="731836" y="260351"/>
            <a:ext cx="10728325" cy="900000"/>
          </a:xfrm>
          <a:prstGeom prst="rect">
            <a:avLst/>
          </a:prstGeom>
          <a:solidFill>
            <a:srgbClr val="031F2B"/>
          </a:solidFill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dirty="0"/>
            </a:br>
            <a:r>
              <a:rPr lang="de-DE" dirty="0"/>
              <a:t> </a:t>
            </a:r>
            <a:r>
              <a:rPr lang="de-DE" dirty="0" err="1">
                <a:solidFill>
                  <a:schemeClr val="bg1"/>
                </a:solidFill>
              </a:rPr>
              <a:t>Methodology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B6A883-C9A4-EC4C-F12B-F9F9CB6F00B6}"/>
              </a:ext>
            </a:extLst>
          </p:cNvPr>
          <p:cNvSpPr txBox="1">
            <a:spLocks/>
          </p:cNvSpPr>
          <p:nvPr/>
        </p:nvSpPr>
        <p:spPr>
          <a:xfrm>
            <a:off x="731836" y="1411397"/>
            <a:ext cx="4774015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14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000" b="1" dirty="0"/>
              <a:t>Data</a:t>
            </a:r>
          </a:p>
          <a:p>
            <a:pPr marL="0" indent="0" algn="ctr">
              <a:buNone/>
            </a:pPr>
            <a:endParaRPr lang="en-GB" b="1" dirty="0"/>
          </a:p>
          <a:p>
            <a:r>
              <a:rPr lang="en-GB" sz="1400" b="1" dirty="0"/>
              <a:t>AGORA</a:t>
            </a:r>
            <a:r>
              <a:rPr lang="en-GB" sz="1400" dirty="0"/>
              <a:t> (AI </a:t>
            </a:r>
            <a:r>
              <a:rPr lang="en-GB" sz="1400" dirty="0" err="1"/>
              <a:t>GOvernance</a:t>
            </a:r>
            <a:r>
              <a:rPr lang="en-GB" sz="1400" dirty="0"/>
              <a:t> and Regulatory Archive)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Collected by the Emerging Technology Observatory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AI-related laws, regulations, standards, and governance documents including full text documents</a:t>
            </a:r>
            <a:br>
              <a:rPr lang="en-GB" sz="1400" dirty="0"/>
            </a:br>
            <a:endParaRPr lang="en-GB" sz="1400" dirty="0"/>
          </a:p>
          <a:p>
            <a:r>
              <a:rPr lang="en-GB" sz="1400" b="1" dirty="0"/>
              <a:t>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650 Observations / 101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Main variable of interest: </a:t>
            </a:r>
            <a:r>
              <a:rPr lang="en-GB" sz="1400" i="1" dirty="0"/>
              <a:t>Status of Document </a:t>
            </a:r>
            <a:br>
              <a:rPr lang="en-GB" sz="1400" i="1" dirty="0"/>
            </a:br>
            <a:endParaRPr lang="en-GB" sz="1400" dirty="0"/>
          </a:p>
          <a:p>
            <a:r>
              <a:rPr lang="en-GB" sz="1400" b="1" dirty="0"/>
              <a:t>Geographic and </a:t>
            </a:r>
            <a:r>
              <a:rPr lang="en-GB" sz="1400" b="1" dirty="0" err="1"/>
              <a:t>Spacial</a:t>
            </a:r>
            <a:r>
              <a:rPr lang="en-GB" sz="1400" b="1" dirty="0"/>
              <a:t> Focus: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US Legislature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From 2016-2024</a:t>
            </a:r>
          </a:p>
          <a:p>
            <a:pPr lvl="1"/>
            <a:endParaRPr lang="en-C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891FB5-6ADE-A903-D4B5-AB4106E70DF8}"/>
              </a:ext>
            </a:extLst>
          </p:cNvPr>
          <p:cNvCxnSpPr>
            <a:cxnSpLocks/>
          </p:cNvCxnSpPr>
          <p:nvPr/>
        </p:nvCxnSpPr>
        <p:spPr>
          <a:xfrm>
            <a:off x="5580438" y="1160351"/>
            <a:ext cx="1" cy="5794926"/>
          </a:xfrm>
          <a:prstGeom prst="line">
            <a:avLst/>
          </a:prstGeom>
          <a:ln>
            <a:solidFill>
              <a:srgbClr val="031F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0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7292-066A-A1A0-AC4E-D99CE297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849AA-8EB2-5C4D-5C10-7B9883A9F8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br>
              <a:rPr lang="de-DE" dirty="0"/>
            </a:b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preliminary</a:t>
            </a:r>
            <a:r>
              <a:rPr lang="de-DE" dirty="0">
                <a:solidFill>
                  <a:schemeClr val="bg1"/>
                </a:solidFill>
              </a:rPr>
              <a:t>) </a:t>
            </a:r>
            <a:r>
              <a:rPr lang="de-DE" dirty="0" err="1">
                <a:solidFill>
                  <a:schemeClr val="bg1"/>
                </a:solidFill>
              </a:rPr>
              <a:t>Results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7376E2-6B95-E0B7-D65F-61B0F2AE9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9007B-D777-123B-612D-8A6D63B82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41594-5682-7BCB-88D4-1B8D9D8D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198100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D864-2A1B-2328-DB85-3A799B101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0D3087-9744-0977-8B65-F0D14114DE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Open Questions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E65D43-7375-5E30-9A77-CDA1AEB6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 trying to do and why is it relevant?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are you doing it (methods)?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preliminary results?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are your pain points?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C283A4-80B3-6DCD-F0E4-A2E61984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FC7A6C-E63F-40B8-1FC4-76D6EEE3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421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441B-66DD-85FC-FFE9-60D786B42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ECEB6-2828-4831-1F8F-9EDA92C4B8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31F2B"/>
          </a:solidFill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dirty="0">
                <a:solidFill>
                  <a:schemeClr val="bg1"/>
                </a:solidFill>
              </a:rPr>
              <a:t>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 References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DB1B7D-93F3-617F-97E7-4B4B23C6A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Al-</a:t>
            </a:r>
            <a:r>
              <a:rPr lang="en-GB" sz="1600" b="1" dirty="0" err="1"/>
              <a:t>Marzouqi</a:t>
            </a:r>
            <a:r>
              <a:rPr lang="en-GB" sz="1600" b="1" dirty="0"/>
              <a:t>, A. H., &amp; Arabi, A. A. (2024)</a:t>
            </a:r>
            <a:r>
              <a:rPr lang="en-GB" sz="1600" dirty="0"/>
              <a:t>. A Comparative Analysis of the Performance of Leading Countries in Conducting Artificial Intelligence Research. Human </a:t>
            </a:r>
            <a:r>
              <a:rPr lang="en-GB" sz="1600" dirty="0" err="1"/>
              <a:t>Behavior</a:t>
            </a:r>
            <a:r>
              <a:rPr lang="en-GB" sz="1600" dirty="0"/>
              <a:t> and Emerging Technologies, 2024(1), 1689353. https://doi.org/10.1155/2024/1689353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Chalkidis, I., </a:t>
            </a:r>
            <a:r>
              <a:rPr lang="en-GB" sz="1600" b="1" dirty="0" err="1"/>
              <a:t>Fergadiotis</a:t>
            </a:r>
            <a:r>
              <a:rPr lang="en-GB" sz="1600" b="1" dirty="0"/>
              <a:t>, M., </a:t>
            </a:r>
            <a:r>
              <a:rPr lang="en-GB" sz="1600" b="1" dirty="0" err="1"/>
              <a:t>Malakasiotis</a:t>
            </a:r>
            <a:r>
              <a:rPr lang="en-GB" sz="1600" b="1" dirty="0"/>
              <a:t>, P., </a:t>
            </a:r>
            <a:r>
              <a:rPr lang="en-GB" sz="1600" b="1" dirty="0" err="1"/>
              <a:t>Aletras</a:t>
            </a:r>
            <a:r>
              <a:rPr lang="en-GB" sz="1600" b="1" dirty="0"/>
              <a:t>, N., &amp; </a:t>
            </a:r>
            <a:r>
              <a:rPr lang="en-GB" sz="1600" b="1" dirty="0" err="1"/>
              <a:t>Androutsopoulos</a:t>
            </a:r>
            <a:r>
              <a:rPr lang="en-GB" sz="1600" b="1" dirty="0"/>
              <a:t>, I. (2020)</a:t>
            </a:r>
            <a:r>
              <a:rPr lang="en-GB" sz="1600" dirty="0"/>
              <a:t>. LEGAL-BERT: The Muppets straight out of Law School. In T. Cohn, Y. He, &amp; Y. Liu (Eds.), Findings of the Association for Computational Linguistics: EMNLP 2020 (pp. 2898–2904). Association for Computational Linguistics. https://doi.org/10.18653/v1/2020.findings-emnlp.261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Eidelman, V., Kornilova, A., &amp; Argyle, D. (2018)</a:t>
            </a:r>
            <a:r>
              <a:rPr lang="en-GB" sz="1600" dirty="0"/>
              <a:t>. How Predictable is Your State? Leveraging Lexical and Contextual Information for Predicting Legislative Floor Action at the State Level. In E. M. Bender, L. </a:t>
            </a:r>
            <a:r>
              <a:rPr lang="en-GB" sz="1600" dirty="0" err="1"/>
              <a:t>Derczynski</a:t>
            </a:r>
            <a:r>
              <a:rPr lang="en-GB" sz="1600" dirty="0"/>
              <a:t>, &amp; P. Isabelle (Eds.), Proceedings of the 27th International Conference on Computational Linguistics (pp. 145–160). Association for Computational Linguistics. https://aclanthology.org/C18-1013/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Yano, T., Smith, N. A., &amp; Wilkerson, J. D. (2012).</a:t>
            </a:r>
            <a:r>
              <a:rPr lang="en-GB" sz="1600" dirty="0"/>
              <a:t> Textual Predictors of Bill Survival in Congressional Committees. In E. Fosler-Lussier, E. </a:t>
            </a:r>
            <a:r>
              <a:rPr lang="en-GB" sz="1600" dirty="0" err="1"/>
              <a:t>Riloff</a:t>
            </a:r>
            <a:r>
              <a:rPr lang="en-GB" sz="1600" dirty="0"/>
              <a:t>, &amp; S. Bangalore (Eds.), Proceedings of the 2012 Conference of the North American Chapter of the Association for Computational Linguistics: Human Language Technologies (pp. 793–802). Association for Computational Linguistics. https://aclanthology.org/N12-1097/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8B324F-048B-A7C8-BF16-4789F36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387B-FBD3-42F8-9E31-B45335F65718}" type="datetime1">
              <a:rPr lang="de-CH" noProof="0" smtClean="0"/>
              <a:t>24.05.2025</a:t>
            </a:fld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251D-9FDE-F44D-CAEC-3C85491E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20872410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2" id="{1321EF9B-D0C2-B940-BAF0-923936C95B7C}" vid="{0165591E-D8AE-AE49-AAAE-F458C46D785B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eth_pp_praesentation_mit_klassifizierung</Template>
  <TotalTime>0</TotalTime>
  <Words>698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Symbol</vt:lpstr>
      <vt:lpstr>ETH Zürich</vt:lpstr>
      <vt:lpstr>Legislating Artificial Intelligence</vt:lpstr>
      <vt:lpstr>  Background &amp; Relevance</vt:lpstr>
      <vt:lpstr>  Background &amp; Relevance</vt:lpstr>
      <vt:lpstr>PowerPoint Presentation</vt:lpstr>
      <vt:lpstr>  (preliminary) Results</vt:lpstr>
      <vt:lpstr>   Open Questions</vt:lpstr>
      <vt:lpstr>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Hollenstein</dc:creator>
  <cp:lastModifiedBy>David Hollenstein</cp:lastModifiedBy>
  <cp:revision>8</cp:revision>
  <dcterms:created xsi:type="dcterms:W3CDTF">2025-05-23T13:27:09Z</dcterms:created>
  <dcterms:modified xsi:type="dcterms:W3CDTF">2025-05-24T12:33:44Z</dcterms:modified>
</cp:coreProperties>
</file>