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f0f6596c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0f0f6596c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0f0f6596c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0f0f6596c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f0f6596c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f0f6596c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f0f6596c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0f0f6596c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0f0f6596c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0f0f6596c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0f0f6596c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0f0f6596c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f0f6596c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f0f6596c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f0f6596c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f0f6596c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f0f6596c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f0f6596c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911.04942.pdf" TargetMode="External"/><Relationship Id="rId4" Type="http://schemas.openxmlformats.org/officeDocument/2006/relationships/hyperlink" Target="https://arxiv.org/pdf/1804.09769.pdf" TargetMode="External"/><Relationship Id="rId5" Type="http://schemas.openxmlformats.org/officeDocument/2006/relationships/hyperlink" Target="http://www.vldb.org/pvldb/vol13/p1737-kim.pdf" TargetMode="External"/><Relationship Id="rId6" Type="http://schemas.openxmlformats.org/officeDocument/2006/relationships/hyperlink" Target="https://arxiv.org/pdf/1911.04942.pdf" TargetMode="External"/><Relationship Id="rId7" Type="http://schemas.openxmlformats.org/officeDocument/2006/relationships/hyperlink" Target="https://arxiv.org/pdf/2108.00804.pdf" TargetMode="External"/><Relationship Id="rId8" Type="http://schemas.openxmlformats.org/officeDocument/2006/relationships/hyperlink" Target="https://2021.ecmlpkdd.org/wp-content/uploads/2021/09/sub_76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NL2SQL</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Noah Fernandez</a:t>
            </a:r>
            <a:endParaRPr/>
          </a:p>
        </p:txBody>
      </p:sp>
      <p:sp>
        <p:nvSpPr>
          <p:cNvPr id="69" name="Google Shape;69;p13"/>
          <p:cNvSpPr txBox="1"/>
          <p:nvPr>
            <p:ph idx="1" type="subTitle"/>
          </p:nvPr>
        </p:nvSpPr>
        <p:spPr>
          <a:xfrm>
            <a:off x="390525" y="122130"/>
            <a:ext cx="8222100" cy="4329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
              <a:t>31 March 2022</a:t>
            </a:r>
            <a:endParaRPr/>
          </a:p>
        </p:txBody>
      </p:sp>
      <p:pic>
        <p:nvPicPr>
          <p:cNvPr id="70" name="Google Shape;70;p13"/>
          <p:cNvPicPr preferRelativeResize="0"/>
          <p:nvPr/>
        </p:nvPicPr>
        <p:blipFill>
          <a:blip r:embed="rId3">
            <a:alphaModFix/>
          </a:blip>
          <a:stretch>
            <a:fillRect/>
          </a:stretch>
        </p:blipFill>
        <p:spPr>
          <a:xfrm>
            <a:off x="3641084" y="1174743"/>
            <a:ext cx="2794025" cy="279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https://arxiv.org/pdf/1911.04942.pdf</a:t>
            </a:r>
            <a:endParaRPr/>
          </a:p>
          <a:p>
            <a:pPr indent="-342900" lvl="0" marL="457200" rtl="0" algn="l">
              <a:spcBef>
                <a:spcPts val="0"/>
              </a:spcBef>
              <a:spcAft>
                <a:spcPts val="0"/>
              </a:spcAft>
              <a:buSzPts val="1800"/>
              <a:buChar char="●"/>
            </a:pPr>
            <a:r>
              <a:rPr lang="en" u="sng">
                <a:solidFill>
                  <a:schemeClr val="hlink"/>
                </a:solidFill>
                <a:hlinkClick r:id="rId4"/>
              </a:rPr>
              <a:t>https://arxiv.org/pdf/1804.09769.pdf</a:t>
            </a:r>
            <a:endParaRPr/>
          </a:p>
          <a:p>
            <a:pPr indent="-342900" lvl="0" marL="457200" rtl="0" algn="l">
              <a:spcBef>
                <a:spcPts val="0"/>
              </a:spcBef>
              <a:spcAft>
                <a:spcPts val="0"/>
              </a:spcAft>
              <a:buSzPts val="1800"/>
              <a:buChar char="●"/>
            </a:pPr>
            <a:r>
              <a:rPr lang="en" u="sng">
                <a:solidFill>
                  <a:schemeClr val="hlink"/>
                </a:solidFill>
                <a:hlinkClick r:id="rId5"/>
              </a:rPr>
              <a:t>http://www.vldb.org/pvldb/vol13/p1737-kim.pdf</a:t>
            </a:r>
            <a:endParaRPr/>
          </a:p>
          <a:p>
            <a:pPr indent="-342900" lvl="0" marL="457200" rtl="0" algn="l">
              <a:spcBef>
                <a:spcPts val="0"/>
              </a:spcBef>
              <a:spcAft>
                <a:spcPts val="0"/>
              </a:spcAft>
              <a:buSzPts val="1800"/>
              <a:buChar char="●"/>
            </a:pPr>
            <a:r>
              <a:rPr lang="en" u="sng">
                <a:solidFill>
                  <a:schemeClr val="hlink"/>
                </a:solidFill>
                <a:hlinkClick r:id="rId6"/>
              </a:rPr>
              <a:t>https://arxiv.org/pdf/1911.04942.pdf</a:t>
            </a:r>
            <a:endParaRPr/>
          </a:p>
          <a:p>
            <a:pPr indent="-342900" lvl="0" marL="457200" rtl="0" algn="l">
              <a:spcBef>
                <a:spcPts val="0"/>
              </a:spcBef>
              <a:spcAft>
                <a:spcPts val="0"/>
              </a:spcAft>
              <a:buSzPts val="1800"/>
              <a:buChar char="●"/>
            </a:pPr>
            <a:r>
              <a:rPr lang="en" u="sng">
                <a:solidFill>
                  <a:schemeClr val="hlink"/>
                </a:solidFill>
                <a:hlinkClick r:id="rId7"/>
              </a:rPr>
              <a:t>https://arxiv.org/pdf/2108.00804.pdf</a:t>
            </a:r>
            <a:endParaRPr/>
          </a:p>
          <a:p>
            <a:pPr indent="-342900" lvl="0" marL="457200" rtl="0" algn="l">
              <a:spcBef>
                <a:spcPts val="0"/>
              </a:spcBef>
              <a:spcAft>
                <a:spcPts val="0"/>
              </a:spcAft>
              <a:buSzPts val="1800"/>
              <a:buChar char="●"/>
            </a:pPr>
            <a:r>
              <a:rPr lang="en" u="sng">
                <a:solidFill>
                  <a:schemeClr val="hlink"/>
                </a:solidFill>
                <a:hlinkClick r:id="rId8"/>
              </a:rPr>
              <a:t>https://2021.ecmlpkdd.org/wp-content/uploads/2021/09/sub_767.pdf</a:t>
            </a:r>
            <a:endParaRPr/>
          </a:p>
          <a:p>
            <a:pPr indent="-342900" lvl="0" marL="457200" rtl="0" algn="l">
              <a:spcBef>
                <a:spcPts val="0"/>
              </a:spcBef>
              <a:spcAft>
                <a:spcPts val="0"/>
              </a:spcAft>
              <a:buSzPts val="1800"/>
              <a:buChar char="●"/>
            </a:pPr>
            <a:r>
              <a:rPr lang="en"/>
              <a:t>https://www.e3s-conferences.org/articles/e3sconf/pdf/2021/05/e3sconf_iccsre2021_01039.pdf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Natural Language to SQL</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Otherwise known as NL2SQL, this </a:t>
            </a:r>
            <a:r>
              <a:rPr lang="en" sz="1400"/>
              <a:t>expanding field enables the end users without technical skills to interact with relational databases by turning natural language into SQL queries</a:t>
            </a:r>
            <a:endParaRPr sz="1400"/>
          </a:p>
          <a:p>
            <a:pPr indent="-317500" lvl="0" marL="457200" rtl="0" algn="l">
              <a:spcBef>
                <a:spcPts val="0"/>
              </a:spcBef>
              <a:spcAft>
                <a:spcPts val="0"/>
              </a:spcAft>
              <a:buSzPts val="1400"/>
              <a:buChar char="●"/>
            </a:pPr>
            <a:r>
              <a:rPr lang="en" sz="1400"/>
              <a:t>A natural language interface database can be interacted with using a statement or question</a:t>
            </a:r>
            <a:endParaRPr sz="1400"/>
          </a:p>
          <a:p>
            <a:pPr indent="-317500" lvl="0" marL="457200" rtl="0" algn="l">
              <a:spcBef>
                <a:spcPts val="0"/>
              </a:spcBef>
              <a:spcAft>
                <a:spcPts val="0"/>
              </a:spcAft>
              <a:buSzPts val="1400"/>
              <a:buChar char="●"/>
            </a:pPr>
            <a:r>
              <a:rPr lang="en" sz="1400"/>
              <a:t>NL2SQL unlocks the power of large datasets to users who aren’t proficient in query languages</a:t>
            </a:r>
            <a:endParaRPr sz="1400"/>
          </a:p>
        </p:txBody>
      </p:sp>
      <p:pic>
        <p:nvPicPr>
          <p:cNvPr id="77" name="Google Shape;77;p14"/>
          <p:cNvPicPr preferRelativeResize="0"/>
          <p:nvPr/>
        </p:nvPicPr>
        <p:blipFill>
          <a:blip r:embed="rId3">
            <a:alphaModFix/>
          </a:blip>
          <a:stretch>
            <a:fillRect/>
          </a:stretch>
        </p:blipFill>
        <p:spPr>
          <a:xfrm>
            <a:off x="2111749" y="3030750"/>
            <a:ext cx="4920499" cy="203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Early History of NL2SQL</a:t>
            </a:r>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Several approaches have been made in the field of NL2SQL since it’s introduction in the 1960s</a:t>
            </a:r>
            <a:endParaRPr sz="1200"/>
          </a:p>
          <a:p>
            <a:pPr indent="-304800" lvl="0" marL="457200" rtl="0" algn="l">
              <a:spcBef>
                <a:spcPts val="0"/>
              </a:spcBef>
              <a:spcAft>
                <a:spcPts val="0"/>
              </a:spcAft>
              <a:buSzPts val="1200"/>
              <a:buChar char="●"/>
            </a:pPr>
            <a:r>
              <a:rPr lang="en" sz="1200"/>
              <a:t>Pattern matching systems: Appeared in the late 1960s and early 1970s, it creates a query from an entry corresponding to a predefined model using a set of rules</a:t>
            </a:r>
            <a:endParaRPr sz="1200"/>
          </a:p>
          <a:p>
            <a:pPr indent="-304800" lvl="0" marL="457200" rtl="0" algn="l">
              <a:spcBef>
                <a:spcPts val="0"/>
              </a:spcBef>
              <a:spcAft>
                <a:spcPts val="0"/>
              </a:spcAft>
              <a:buSzPts val="1200"/>
              <a:buChar char="●"/>
            </a:pPr>
            <a:r>
              <a:rPr lang="en" sz="1200"/>
              <a:t>Syntax-based systems: In syntax-based systems, the Natural Language query is parsed syntactically, and the resulting parsing is directly mapped to a Database Query Language expression. These systems use grammatical rules that describe the different possible syntactic structures of queries and a lexicon of words that may appear in the user's queries, LUNAR is the most popular database that is syntax-based.</a:t>
            </a:r>
            <a:endParaRPr sz="1200"/>
          </a:p>
          <a:p>
            <a:pPr indent="-304800" lvl="0" marL="457200" rtl="0" algn="l">
              <a:spcBef>
                <a:spcPts val="0"/>
              </a:spcBef>
              <a:spcAft>
                <a:spcPts val="0"/>
              </a:spcAft>
              <a:buSzPts val="1200"/>
              <a:buChar char="●"/>
            </a:pPr>
            <a:r>
              <a:rPr lang="en" sz="1200"/>
              <a:t>The first NLIDBs (natural language interface to databases) had appeared in the late sixties and early seventies and included two very well-known systems: </a:t>
            </a:r>
            <a:endParaRPr sz="1200"/>
          </a:p>
          <a:p>
            <a:pPr indent="-304800" lvl="1" marL="914400" rtl="0" algn="l">
              <a:spcBef>
                <a:spcPts val="0"/>
              </a:spcBef>
              <a:spcAft>
                <a:spcPts val="0"/>
              </a:spcAft>
              <a:buSzPts val="1200"/>
              <a:buChar char="○"/>
            </a:pPr>
            <a:r>
              <a:rPr lang="en" sz="1200"/>
              <a:t>BASEBALL (created to answer questions about baseball games that were played in the American League in that period)</a:t>
            </a:r>
            <a:endParaRPr sz="1200"/>
          </a:p>
          <a:p>
            <a:pPr indent="-304800" lvl="1" marL="914400" rtl="0" algn="l">
              <a:spcBef>
                <a:spcPts val="0"/>
              </a:spcBef>
              <a:spcAft>
                <a:spcPts val="0"/>
              </a:spcAft>
              <a:buSzPts val="1200"/>
              <a:buChar char="○"/>
            </a:pPr>
            <a:r>
              <a:rPr lang="en" sz="1200"/>
              <a:t>LUNAR (answers questions about rock samples brought back from the moon. It managed to answer 80% of the proposed queries without any errors)</a:t>
            </a:r>
            <a:endParaRPr sz="1200"/>
          </a:p>
          <a:p>
            <a:pPr indent="-304800" lvl="0" marL="457200" rtl="0" algn="l">
              <a:spcBef>
                <a:spcPts val="0"/>
              </a:spcBef>
              <a:spcAft>
                <a:spcPts val="0"/>
              </a:spcAft>
              <a:buSzPts val="1200"/>
              <a:buChar char="●"/>
            </a:pPr>
            <a:r>
              <a:rPr lang="en" sz="1200"/>
              <a:t>The 60s, 70s, 80s saw many new NLIDBs, but these were designed for specific applications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Recent History of NL2SQL</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majority of the existing systems are dependent on the database domain and have been developed for a specific use</a:t>
            </a:r>
            <a:endParaRPr sz="1200"/>
          </a:p>
          <a:p>
            <a:pPr indent="-304800" lvl="0" marL="457200" rtl="0" algn="l">
              <a:spcBef>
                <a:spcPts val="0"/>
              </a:spcBef>
              <a:spcAft>
                <a:spcPts val="0"/>
              </a:spcAft>
              <a:buSzPts val="1200"/>
              <a:buChar char="●"/>
            </a:pPr>
            <a:r>
              <a:rPr lang="en" sz="1200"/>
              <a:t>After 1990, new NLIDB approaches were proposed which had a major advantage over previous architectures </a:t>
            </a:r>
            <a:r>
              <a:rPr lang="en" sz="1200"/>
              <a:t>because</a:t>
            </a:r>
            <a:r>
              <a:rPr lang="en" sz="1200"/>
              <a:t> they could work independently regardless of the database domain without any need for reconfiguration, meaning they could be used for multiple applications</a:t>
            </a:r>
            <a:endParaRPr sz="1200"/>
          </a:p>
          <a:p>
            <a:pPr indent="-304800" lvl="0" marL="457200" rtl="0" algn="l">
              <a:spcBef>
                <a:spcPts val="0"/>
              </a:spcBef>
              <a:spcAft>
                <a:spcPts val="0"/>
              </a:spcAft>
              <a:buSzPts val="1200"/>
              <a:buChar char="●"/>
            </a:pPr>
            <a:r>
              <a:rPr lang="en" sz="1200"/>
              <a:t>Intermediate Representation Languages: Intermediate representation systems were proposed because of the difficulties of translating user queries expressed in Natural Language (NLQ) directly into a database query language. The idea of this method is to first match the NLQ to an intermediate logical query expressed in a representation language. Then, it will be translated into a query in NLIDB. One known system that uses this architecture is PRECISE</a:t>
            </a:r>
            <a:endParaRPr sz="1200"/>
          </a:p>
          <a:p>
            <a:pPr indent="-304800" lvl="0" marL="457200" rtl="0" algn="l">
              <a:spcBef>
                <a:spcPts val="0"/>
              </a:spcBef>
              <a:spcAft>
                <a:spcPts val="0"/>
              </a:spcAft>
              <a:buSzPts val="1200"/>
              <a:buChar char="●"/>
            </a:pPr>
            <a:r>
              <a:rPr lang="en" sz="1200"/>
              <a:t>PRECISE is a system developed at the University of Washington. It targets relational databases and the language used to query the database is SQL. The PRECISE system combines linguistic and mathematical approaches to achieve complete independence of information, without any support or configuration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Current NL2SQL Systems and Capabilities - What they do</a:t>
            </a:r>
            <a:endParaRPr sz="2400"/>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With the rise of deep learning techniques, especially neural networks, the most recent works use a semantic analysis approach which means the normal language words are encoded into semantics and then decoded into SQL queries</a:t>
            </a:r>
            <a:endParaRPr sz="1400"/>
          </a:p>
          <a:p>
            <a:pPr indent="-317500" lvl="0" marL="457200" rtl="0" algn="l">
              <a:spcBef>
                <a:spcPts val="0"/>
              </a:spcBef>
              <a:spcAft>
                <a:spcPts val="0"/>
              </a:spcAft>
              <a:buSzPts val="1400"/>
              <a:buChar char="●"/>
            </a:pPr>
            <a:r>
              <a:rPr lang="en" sz="1400"/>
              <a:t>These neural network systems apply the necessary analysis to the input request without taking into consideration it’s structure nor the schema of the database,</a:t>
            </a:r>
            <a:r>
              <a:rPr lang="en" sz="1400"/>
              <a:t> so they are more universal</a:t>
            </a:r>
            <a:endParaRPr sz="1400"/>
          </a:p>
          <a:p>
            <a:pPr indent="-317500" lvl="0" marL="457200" rtl="0" algn="l">
              <a:spcBef>
                <a:spcPts val="0"/>
              </a:spcBef>
              <a:spcAft>
                <a:spcPts val="0"/>
              </a:spcAft>
              <a:buSzPts val="1400"/>
              <a:buChar char="●"/>
            </a:pPr>
            <a:r>
              <a:rPr lang="en" sz="1400"/>
              <a:t>Despite active research in text-to-SQL parsing, many contemporary models struggle to develop good representations for a given database schema as well as to properly link column and table references to the question in queries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Current NL2SQL Systems and Capabilities - How they do it</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600"/>
              <a:t>N</a:t>
            </a:r>
            <a:r>
              <a:rPr lang="en" sz="1600"/>
              <a:t>ormal language sentences and questions are encoded into semantics and then decoded into SQL queries using a table of potential inputs and then providing corresponding outputs that formulate the responding query</a:t>
            </a:r>
            <a:endParaRPr sz="1600"/>
          </a:p>
          <a:p>
            <a:pPr indent="-330200" lvl="0" marL="457200" rtl="0" algn="l">
              <a:spcBef>
                <a:spcPts val="0"/>
              </a:spcBef>
              <a:spcAft>
                <a:spcPts val="0"/>
              </a:spcAft>
              <a:buSzPts val="1600"/>
              <a:buChar char="●"/>
            </a:pPr>
            <a:r>
              <a:rPr lang="en" sz="1600"/>
              <a:t>Neural networks are being used to learn the normal language patterns of end users to generate more accurate query syntax results based on an ever broadening variety of normal language semantics</a:t>
            </a:r>
            <a:endParaRPr sz="1600"/>
          </a:p>
          <a:p>
            <a:pPr indent="-330200" lvl="0" marL="457200" rtl="0" algn="l">
              <a:spcBef>
                <a:spcPts val="0"/>
              </a:spcBef>
              <a:spcAft>
                <a:spcPts val="0"/>
              </a:spcAft>
              <a:buSzPts val="1600"/>
              <a:buChar char="●"/>
            </a:pPr>
            <a:r>
              <a:rPr lang="en" sz="1600"/>
              <a:t>Databases that are popular right now are WikiSQL or Spiser use this method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next for NL2SQL?</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most likely see new </a:t>
            </a:r>
            <a:r>
              <a:rPr lang="en"/>
              <a:t>techniques being employed to improve the NLIDB that are </a:t>
            </a:r>
            <a:r>
              <a:rPr lang="en"/>
              <a:t>acquired from deep learning performed by the neural networks that are now implemented in these systems</a:t>
            </a:r>
            <a:endParaRPr/>
          </a:p>
          <a:p>
            <a:pPr indent="-342900" lvl="0" marL="457200" rtl="0" algn="l">
              <a:spcBef>
                <a:spcPts val="0"/>
              </a:spcBef>
              <a:spcAft>
                <a:spcPts val="0"/>
              </a:spcAft>
              <a:buSzPts val="1800"/>
              <a:buChar char="●"/>
            </a:pPr>
            <a:r>
              <a:rPr lang="en"/>
              <a:t>Neural </a:t>
            </a:r>
            <a:r>
              <a:rPr lang="en"/>
              <a:t>networks</a:t>
            </a:r>
            <a:r>
              <a:rPr lang="en"/>
              <a:t> are designed to scan results and begin to </a:t>
            </a:r>
            <a:r>
              <a:rPr lang="en"/>
              <a:t>recognize</a:t>
            </a:r>
            <a:r>
              <a:rPr lang="en"/>
              <a:t> patterns that will provide new understanding of the </a:t>
            </a:r>
            <a:r>
              <a:rPr lang="en"/>
              <a:t>normal</a:t>
            </a:r>
            <a:r>
              <a:rPr lang="en"/>
              <a:t> </a:t>
            </a:r>
            <a:r>
              <a:rPr lang="en"/>
              <a:t>language</a:t>
            </a:r>
            <a:r>
              <a:rPr lang="en"/>
              <a:t> semantics for more </a:t>
            </a:r>
            <a:r>
              <a:rPr lang="en"/>
              <a:t>accurate</a:t>
            </a:r>
            <a:r>
              <a:rPr lang="en"/>
              <a:t> syntax to be applied to </a:t>
            </a:r>
            <a:r>
              <a:rPr lang="en"/>
              <a:t>queries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NL2SQL Research </a:t>
            </a:r>
            <a:r>
              <a:rPr lang="en"/>
              <a:t>Opportunities</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recent NLIDBs such as PHOTON, RatSQL, ValueNet, NLonSpark</a:t>
            </a:r>
            <a:endParaRPr/>
          </a:p>
          <a:p>
            <a:pPr indent="-342900" lvl="0" marL="457200" rtl="0" algn="l">
              <a:spcBef>
                <a:spcPts val="0"/>
              </a:spcBef>
              <a:spcAft>
                <a:spcPts val="0"/>
              </a:spcAft>
              <a:buSzPts val="1800"/>
              <a:buChar char="●"/>
            </a:pPr>
            <a:r>
              <a:rPr lang="en"/>
              <a:t>Convolutional and </a:t>
            </a:r>
            <a:r>
              <a:rPr lang="en"/>
              <a:t>recurrent</a:t>
            </a:r>
            <a:r>
              <a:rPr lang="en"/>
              <a:t> neural networks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would I solve this problem?</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Neural networks are a good start to improving the NL2SQL issues, but the problem that will always remain is despite active research in text-to-SQL parsing, many contemporary models struggle to learn good representations for a given database schema as well as to properly link column and table references in the question. Each database has its own terminology and data is labeled differently for every database, so in order to combat this problem we can use a version of a NLIDB and then a minimal guide is provided to users so instead of learning a lot of technical query language we can simplify it down to keywords to be used in sentences or questions. I think of it as a hybrid between learning how to use SQL and using natural language interfaces to interpret queries.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