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7327ceb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7327ceb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2d7327ceb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2d7327ceb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7327ceb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7327ceb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7327ceb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7327ceb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d7327ceb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d7327ceb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7327ceb2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7327ceb2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Resort’s New Price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Noah Galdona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arenR"/>
            </a:pPr>
            <a:r>
              <a:rPr lang="en" sz="2300"/>
              <a:t>The new chair lift adds $1,540,000 in operating costs this season</a:t>
            </a:r>
            <a:endParaRPr sz="2300"/>
          </a:p>
          <a:p>
            <a:pPr indent="0" lvl="0" marL="0" rtl="0" algn="l">
              <a:spcBef>
                <a:spcPts val="1200"/>
              </a:spcBef>
              <a:spcAft>
                <a:spcPts val="0"/>
              </a:spcAft>
              <a:buNone/>
            </a:pPr>
            <a:r>
              <a:t/>
            </a:r>
            <a:endParaRPr sz="2300"/>
          </a:p>
          <a:p>
            <a:pPr indent="-374650" lvl="0" marL="457200" rtl="0" algn="l">
              <a:spcBef>
                <a:spcPts val="1200"/>
              </a:spcBef>
              <a:spcAft>
                <a:spcPts val="0"/>
              </a:spcAft>
              <a:buSzPts val="2300"/>
              <a:buAutoNum type="arabicParenR"/>
            </a:pPr>
            <a:r>
              <a:rPr lang="en" sz="2300"/>
              <a:t>Finding which facilities are more valued and which ones can be cut back on to reduce operating costs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Recommendations</a:t>
            </a:r>
            <a:endParaRPr/>
          </a:p>
        </p:txBody>
      </p:sp>
      <p:sp>
        <p:nvSpPr>
          <p:cNvPr id="147" name="Google Shape;147;p15"/>
          <p:cNvSpPr txBox="1"/>
          <p:nvPr>
            <p:ph idx="1" type="body"/>
          </p:nvPr>
        </p:nvSpPr>
        <p:spPr>
          <a:xfrm>
            <a:off x="1297500" y="1116150"/>
            <a:ext cx="7038900" cy="36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u="sng"/>
              <a:t>Changes Now</a:t>
            </a:r>
            <a:endParaRPr b="1" sz="1500" u="sng"/>
          </a:p>
          <a:p>
            <a:pPr indent="0" lvl="0" marL="0" rtl="0" algn="l">
              <a:spcBef>
                <a:spcPts val="1200"/>
              </a:spcBef>
              <a:spcAft>
                <a:spcPts val="0"/>
              </a:spcAft>
              <a:buNone/>
            </a:pPr>
            <a:r>
              <a:rPr lang="en" sz="1500"/>
              <a:t>Raising the ticket price to $85 dollars</a:t>
            </a:r>
            <a:endParaRPr sz="1500"/>
          </a:p>
          <a:p>
            <a:pPr indent="-323850" lvl="0" marL="457200" rtl="0" algn="l">
              <a:spcBef>
                <a:spcPts val="1200"/>
              </a:spcBef>
              <a:spcAft>
                <a:spcPts val="0"/>
              </a:spcAft>
              <a:buSzPts val="1500"/>
              <a:buChar char="-"/>
            </a:pPr>
            <a:r>
              <a:rPr lang="en" sz="1500"/>
              <a:t>This covers the new lift’s costs while preserving the number of annual visitors</a:t>
            </a:r>
            <a:endParaRPr sz="1500"/>
          </a:p>
          <a:p>
            <a:pPr indent="0" lvl="0" marL="0" rtl="0" algn="l">
              <a:spcBef>
                <a:spcPts val="1200"/>
              </a:spcBef>
              <a:spcAft>
                <a:spcPts val="0"/>
              </a:spcAft>
              <a:buNone/>
            </a:pPr>
            <a:r>
              <a:rPr lang="en" sz="1500"/>
              <a:t>Closing down 5 of the least used runs</a:t>
            </a:r>
            <a:endParaRPr sz="1500"/>
          </a:p>
          <a:p>
            <a:pPr indent="-323850" lvl="0" marL="457200" rtl="0" algn="l">
              <a:spcBef>
                <a:spcPts val="1200"/>
              </a:spcBef>
              <a:spcAft>
                <a:spcPts val="0"/>
              </a:spcAft>
              <a:buSzPts val="1500"/>
              <a:buChar char="-"/>
            </a:pPr>
            <a:r>
              <a:rPr lang="en" sz="1500"/>
              <a:t>This cuts down on operating costs greatly, without affecting ticket price expectation significantly</a:t>
            </a:r>
            <a:endParaRPr sz="1500"/>
          </a:p>
          <a:p>
            <a:pPr indent="0" lvl="0" marL="0" rtl="0" algn="l">
              <a:spcBef>
                <a:spcPts val="1200"/>
              </a:spcBef>
              <a:spcAft>
                <a:spcPts val="0"/>
              </a:spcAft>
              <a:buNone/>
            </a:pPr>
            <a:r>
              <a:rPr b="1" lang="en" sz="1500" u="sng"/>
              <a:t>Future Changes</a:t>
            </a:r>
            <a:endParaRPr b="1" sz="1500" u="sng"/>
          </a:p>
          <a:p>
            <a:pPr indent="0" lvl="0" marL="0" rtl="0" algn="l">
              <a:spcBef>
                <a:spcPts val="1200"/>
              </a:spcBef>
              <a:spcAft>
                <a:spcPts val="0"/>
              </a:spcAft>
              <a:buNone/>
            </a:pPr>
            <a:r>
              <a:rPr lang="en" sz="1500"/>
              <a:t>Adding a new run with a vertical drop of 150 feet and another chair lift</a:t>
            </a:r>
            <a:endParaRPr sz="1500"/>
          </a:p>
          <a:p>
            <a:pPr indent="-323850" lvl="0" marL="457200" rtl="0" algn="l">
              <a:spcBef>
                <a:spcPts val="1200"/>
              </a:spcBef>
              <a:spcAft>
                <a:spcPts val="0"/>
              </a:spcAft>
              <a:buSzPts val="1500"/>
              <a:buChar char="-"/>
            </a:pPr>
            <a:r>
              <a:rPr lang="en" sz="1500"/>
              <a:t>Increases the support for an increased ticket price</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Results</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u="sng"/>
              <a:t>Random Forest Model:</a:t>
            </a:r>
            <a:endParaRPr b="1" u="sng"/>
          </a:p>
          <a:p>
            <a:pPr indent="-311150" lvl="0" marL="457200" rtl="0" algn="l">
              <a:spcBef>
                <a:spcPts val="1200"/>
              </a:spcBef>
              <a:spcAft>
                <a:spcPts val="0"/>
              </a:spcAft>
              <a:buSzPts val="1300"/>
              <a:buChar char="-"/>
            </a:pPr>
            <a:r>
              <a:rPr lang="en"/>
              <a:t>Mean Absolute Error (MAE) = 10.393</a:t>
            </a:r>
            <a:endParaRPr/>
          </a:p>
          <a:p>
            <a:pPr indent="-311150" lvl="0" marL="457200" rtl="0" algn="l">
              <a:spcBef>
                <a:spcPts val="0"/>
              </a:spcBef>
              <a:spcAft>
                <a:spcPts val="0"/>
              </a:spcAft>
              <a:buSzPts val="1300"/>
              <a:buChar char="-"/>
            </a:pPr>
            <a:r>
              <a:rPr lang="en"/>
              <a:t>Standard Deviation (STD) = 1.471</a:t>
            </a:r>
            <a:endParaRPr/>
          </a:p>
          <a:p>
            <a:pPr indent="0" lvl="0" marL="0" rtl="0" algn="l">
              <a:spcBef>
                <a:spcPts val="1200"/>
              </a:spcBef>
              <a:spcAft>
                <a:spcPts val="0"/>
              </a:spcAft>
              <a:buNone/>
            </a:pPr>
            <a:r>
              <a:rPr lang="en"/>
              <a:t>These results show that the random forest model had the most accurate predictions of the models tested.</a:t>
            </a:r>
            <a:endParaRPr/>
          </a:p>
          <a:p>
            <a:pPr indent="0" lvl="0" marL="0" rtl="0" algn="l">
              <a:spcBef>
                <a:spcPts val="1200"/>
              </a:spcBef>
              <a:spcAft>
                <a:spcPts val="0"/>
              </a:spcAft>
              <a:buNone/>
            </a:pPr>
            <a:r>
              <a:rPr lang="en"/>
              <a:t>The key features highlighted:</a:t>
            </a:r>
            <a:endParaRPr/>
          </a:p>
          <a:p>
            <a:pPr indent="-311150" lvl="0" marL="457200" rtl="0" algn="l">
              <a:spcBef>
                <a:spcPts val="1200"/>
              </a:spcBef>
              <a:spcAft>
                <a:spcPts val="0"/>
              </a:spcAft>
              <a:buSzPts val="1300"/>
              <a:buChar char="-"/>
            </a:pPr>
            <a:r>
              <a:rPr lang="en"/>
              <a:t>F</a:t>
            </a:r>
            <a:r>
              <a:rPr lang="en"/>
              <a:t>ast Quads lifts</a:t>
            </a:r>
            <a:endParaRPr/>
          </a:p>
          <a:p>
            <a:pPr indent="-311150" lvl="0" marL="457200" rtl="0" algn="l">
              <a:spcBef>
                <a:spcPts val="0"/>
              </a:spcBef>
              <a:spcAft>
                <a:spcPts val="0"/>
              </a:spcAft>
              <a:buSzPts val="1300"/>
              <a:buChar char="-"/>
            </a:pPr>
            <a:r>
              <a:rPr lang="en"/>
              <a:t>Total Runs</a:t>
            </a:r>
            <a:endParaRPr/>
          </a:p>
          <a:p>
            <a:pPr indent="-311150" lvl="0" marL="457200" rtl="0" algn="l">
              <a:spcBef>
                <a:spcPts val="0"/>
              </a:spcBef>
              <a:spcAft>
                <a:spcPts val="0"/>
              </a:spcAft>
              <a:buSzPts val="1300"/>
              <a:buChar char="-"/>
            </a:pPr>
            <a:r>
              <a:rPr lang="en"/>
              <a:t>Snow Making per Acre</a:t>
            </a:r>
            <a:endParaRPr/>
          </a:p>
          <a:p>
            <a:pPr indent="-311150" lvl="0" marL="457200" rtl="0" algn="l">
              <a:spcBef>
                <a:spcPts val="0"/>
              </a:spcBef>
              <a:spcAft>
                <a:spcPts val="0"/>
              </a:spcAft>
              <a:buSzPts val="1300"/>
              <a:buChar char="-"/>
            </a:pPr>
            <a:r>
              <a:rPr lang="en"/>
              <a:t>Vertical drop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54117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 Suggested Price</a:t>
            </a:r>
            <a:endParaRPr/>
          </a:p>
        </p:txBody>
      </p:sp>
      <p:sp>
        <p:nvSpPr>
          <p:cNvPr id="159" name="Google Shape;159;p17"/>
          <p:cNvSpPr txBox="1"/>
          <p:nvPr>
            <p:ph idx="2" type="body"/>
          </p:nvPr>
        </p:nvSpPr>
        <p:spPr>
          <a:xfrm>
            <a:off x="4572000" y="541175"/>
            <a:ext cx="3676800" cy="23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Ticket Price isn’t even that high compared to others:</a:t>
            </a:r>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150425" y="1418775"/>
            <a:ext cx="4687976" cy="3407325"/>
          </a:xfrm>
          <a:prstGeom prst="rect">
            <a:avLst/>
          </a:prstGeom>
          <a:noFill/>
          <a:ln>
            <a:noFill/>
          </a:ln>
        </p:spPr>
      </p:pic>
      <p:sp>
        <p:nvSpPr>
          <p:cNvPr id="161" name="Google Shape;161;p17"/>
          <p:cNvSpPr txBox="1"/>
          <p:nvPr>
            <p:ph idx="1" type="subTitle"/>
          </p:nvPr>
        </p:nvSpPr>
        <p:spPr>
          <a:xfrm>
            <a:off x="1297500" y="1918350"/>
            <a:ext cx="2766300" cy="1800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$95.87</a:t>
            </a:r>
            <a:endParaRPr/>
          </a:p>
          <a:p>
            <a:pPr indent="0" lvl="0" marL="0" rtl="0" algn="l">
              <a:lnSpc>
                <a:spcPct val="115000"/>
              </a:lnSpc>
              <a:spcBef>
                <a:spcPts val="1200"/>
              </a:spcBef>
              <a:spcAft>
                <a:spcPts val="1200"/>
              </a:spcAft>
              <a:buNone/>
            </a:pPr>
            <a:r>
              <a:rPr lang="en"/>
              <a:t>Compared to the current ticket price of $81, even with a MAE of $10.39, shows Big Mountain is undercharging by at least $4.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793475" y="4529625"/>
            <a:ext cx="6936000" cy="523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Big Mountain compared to other Ski Resorts</a:t>
            </a:r>
            <a:endParaRPr/>
          </a:p>
        </p:txBody>
      </p:sp>
      <p:pic>
        <p:nvPicPr>
          <p:cNvPr id="167" name="Google Shape;167;p18"/>
          <p:cNvPicPr preferRelativeResize="0"/>
          <p:nvPr/>
        </p:nvPicPr>
        <p:blipFill>
          <a:blip r:embed="rId3">
            <a:alphaModFix/>
          </a:blip>
          <a:stretch>
            <a:fillRect/>
          </a:stretch>
        </p:blipFill>
        <p:spPr>
          <a:xfrm>
            <a:off x="4659218" y="181275"/>
            <a:ext cx="4173718" cy="2103762"/>
          </a:xfrm>
          <a:prstGeom prst="rect">
            <a:avLst/>
          </a:prstGeom>
          <a:noFill/>
          <a:ln>
            <a:noFill/>
          </a:ln>
        </p:spPr>
      </p:pic>
      <p:pic>
        <p:nvPicPr>
          <p:cNvPr id="168" name="Google Shape;168;p18"/>
          <p:cNvPicPr preferRelativeResize="0"/>
          <p:nvPr/>
        </p:nvPicPr>
        <p:blipFill>
          <a:blip r:embed="rId4">
            <a:alphaModFix/>
          </a:blip>
          <a:stretch>
            <a:fillRect/>
          </a:stretch>
        </p:blipFill>
        <p:spPr>
          <a:xfrm>
            <a:off x="311063" y="2443215"/>
            <a:ext cx="4173718" cy="2103759"/>
          </a:xfrm>
          <a:prstGeom prst="rect">
            <a:avLst/>
          </a:prstGeom>
          <a:noFill/>
          <a:ln>
            <a:noFill/>
          </a:ln>
        </p:spPr>
      </p:pic>
      <p:pic>
        <p:nvPicPr>
          <p:cNvPr id="169" name="Google Shape;169;p18"/>
          <p:cNvPicPr preferRelativeResize="0"/>
          <p:nvPr/>
        </p:nvPicPr>
        <p:blipFill>
          <a:blip r:embed="rId5">
            <a:alphaModFix/>
          </a:blip>
          <a:stretch>
            <a:fillRect/>
          </a:stretch>
        </p:blipFill>
        <p:spPr>
          <a:xfrm>
            <a:off x="311069" y="189940"/>
            <a:ext cx="4173718" cy="2086411"/>
          </a:xfrm>
          <a:prstGeom prst="rect">
            <a:avLst/>
          </a:prstGeom>
          <a:noFill/>
          <a:ln>
            <a:noFill/>
          </a:ln>
        </p:spPr>
      </p:pic>
      <p:pic>
        <p:nvPicPr>
          <p:cNvPr id="170" name="Google Shape;170;p18"/>
          <p:cNvPicPr preferRelativeResize="0"/>
          <p:nvPr/>
        </p:nvPicPr>
        <p:blipFill>
          <a:blip r:embed="rId6">
            <a:alphaModFix/>
          </a:blip>
          <a:stretch>
            <a:fillRect/>
          </a:stretch>
        </p:blipFill>
        <p:spPr>
          <a:xfrm>
            <a:off x="4659225" y="2437425"/>
            <a:ext cx="4173700" cy="210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shown in the previous graphs, Big Mountain ranks at the highest in terms of the most influential features of ticket price, compared to other ski resorts in the same market, despite not being the most expensive.</a:t>
            </a:r>
            <a:endParaRPr/>
          </a:p>
          <a:p>
            <a:pPr indent="0" lvl="0" marL="0" rtl="0" algn="l">
              <a:spcBef>
                <a:spcPts val="1200"/>
              </a:spcBef>
              <a:spcAft>
                <a:spcPts val="0"/>
              </a:spcAft>
              <a:buNone/>
            </a:pPr>
            <a:r>
              <a:rPr lang="en"/>
              <a:t>This means that a higher ticket price is certainly justified. Based on calculations using 350,000 annual visitors buying on average 5-day ticket passes, a ticket price of $85 dollars will more than cover the additional operating costs, while still keeping the same number of annual visitors.</a:t>
            </a:r>
            <a:endParaRPr/>
          </a:p>
          <a:p>
            <a:pPr indent="0" lvl="0" marL="0" rtl="0" algn="l">
              <a:spcBef>
                <a:spcPts val="1200"/>
              </a:spcBef>
              <a:spcAft>
                <a:spcPts val="1200"/>
              </a:spcAft>
              <a:buNone/>
            </a:pPr>
            <a:r>
              <a:rPr lang="en"/>
              <a:t>The closing down of the 5 least used runs and the affected ticket prices can be shown in the last graph, explaining how closing down 5 runs has the biggest impact in reducing operating costs while also maintaining our ticket price value as best as possible.</a:t>
            </a:r>
            <a:endParaRPr/>
          </a:p>
        </p:txBody>
      </p:sp>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