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35660-54D7-44B4-99F3-A47F58B45C38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20BC6-5CE4-46A1-8E13-9B690C854E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20BC6-5CE4-46A1-8E13-9B690C854E6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A683-5954-4383-804C-476D883D7867}" type="datetimeFigureOut">
              <a:rPr lang="en-US" smtClean="0"/>
              <a:pPr/>
              <a:t>2019-04-18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3141-0882-4DA1-882C-2DE1EC45E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obj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9906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text obj (s)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hape 10"/>
          <p:cNvCxnSpPr>
            <a:stCxn id="4" idx="2"/>
            <a:endCxn id="9" idx="1"/>
          </p:cNvCxnSpPr>
          <p:nvPr/>
        </p:nvCxnSpPr>
        <p:spPr>
          <a:xfrm rot="16200000" flipH="1">
            <a:off x="571500" y="609600"/>
            <a:ext cx="6477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16" idx="1"/>
          </p:cNvCxnSpPr>
          <p:nvPr/>
        </p:nvCxnSpPr>
        <p:spPr>
          <a:xfrm rot="16200000" flipH="1">
            <a:off x="228600" y="952500"/>
            <a:ext cx="13335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1676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binary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(e.g. </a:t>
            </a:r>
            <a:r>
              <a:rPr lang="en-US" sz="1000" dirty="0" err="1" smtClean="0">
                <a:solidFill>
                  <a:schemeClr val="tx1"/>
                </a:solidFill>
              </a:rPr>
              <a:t>xlsx</a:t>
            </a:r>
            <a:r>
              <a:rPr lang="en-US" sz="1000" dirty="0" smtClean="0">
                <a:solidFill>
                  <a:schemeClr val="tx1"/>
                </a:solidFill>
              </a:rPr>
              <a:t>, .zip)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6" idx="2"/>
            <a:endCxn id="9" idx="1"/>
          </p:cNvCxnSpPr>
          <p:nvPr/>
        </p:nvCxnSpPr>
        <p:spPr>
          <a:xfrm rot="5400000" flipH="1">
            <a:off x="952500" y="1371600"/>
            <a:ext cx="876300" cy="495300"/>
          </a:xfrm>
          <a:prstGeom prst="bentConnector4">
            <a:avLst>
              <a:gd name="adj1" fmla="val -26087"/>
              <a:gd name="adj2" fmla="val 1461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81200" y="40386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more binary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16" idx="2"/>
            <a:endCxn id="25" idx="1"/>
          </p:cNvCxnSpPr>
          <p:nvPr/>
        </p:nvCxnSpPr>
        <p:spPr>
          <a:xfrm rot="16200000" flipH="1">
            <a:off x="723900" y="2971800"/>
            <a:ext cx="21717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7086600" y="609600"/>
            <a:ext cx="381000" cy="3810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7601" y="685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flattener: columns and rows identified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stCxn id="27" idx="3"/>
            <a:endCxn id="45" idx="1"/>
          </p:cNvCxnSpPr>
          <p:nvPr/>
        </p:nvCxnSpPr>
        <p:spPr>
          <a:xfrm>
            <a:off x="1828800" y="3162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81200" y="29718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text obj(s)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2438400" y="990600"/>
            <a:ext cx="381000" cy="3810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7086600" y="152400"/>
            <a:ext cx="381000" cy="3810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7600" y="22860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delimiter / fixed width </a:t>
            </a:r>
            <a:r>
              <a:rPr lang="en-US" sz="1000" dirty="0" smtClean="0"/>
              <a:t>/</a:t>
            </a:r>
          </a:p>
          <a:p>
            <a:r>
              <a:rPr lang="en-US" sz="1000" dirty="0" smtClean="0"/>
              <a:t> </a:t>
            </a:r>
            <a:r>
              <a:rPr lang="en-US" sz="1000" dirty="0" smtClean="0"/>
              <a:t>line format identified</a:t>
            </a:r>
            <a:endParaRPr lang="en-US" sz="1000" dirty="0"/>
          </a:p>
        </p:txBody>
      </p:sp>
      <p:cxnSp>
        <p:nvCxnSpPr>
          <p:cNvPr id="63" name="Straight Arrow Connector 62"/>
          <p:cNvCxnSpPr>
            <a:stCxn id="9" idx="3"/>
            <a:endCxn id="65" idx="1"/>
          </p:cNvCxnSpPr>
          <p:nvPr/>
        </p:nvCxnSpPr>
        <p:spPr>
          <a:xfrm>
            <a:off x="2133600" y="11811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00400" y="9906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table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Shape 68"/>
          <p:cNvCxnSpPr>
            <a:stCxn id="45" idx="3"/>
            <a:endCxn id="65" idx="2"/>
          </p:cNvCxnSpPr>
          <p:nvPr/>
        </p:nvCxnSpPr>
        <p:spPr>
          <a:xfrm flipV="1">
            <a:off x="2971800" y="1371600"/>
            <a:ext cx="723900" cy="1790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25" idx="2"/>
            <a:endCxn id="16" idx="1"/>
          </p:cNvCxnSpPr>
          <p:nvPr/>
        </p:nvCxnSpPr>
        <p:spPr>
          <a:xfrm rot="5400000" flipH="1">
            <a:off x="533400" y="2476500"/>
            <a:ext cx="2552700" cy="1333500"/>
          </a:xfrm>
          <a:prstGeom prst="bentConnector4">
            <a:avLst>
              <a:gd name="adj1" fmla="val -8955"/>
              <a:gd name="adj2" fmla="val 117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3"/>
            <a:endCxn id="75" idx="1"/>
          </p:cNvCxnSpPr>
          <p:nvPr/>
        </p:nvCxnSpPr>
        <p:spPr>
          <a:xfrm>
            <a:off x="4191000" y="1181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648200" y="9906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obj(s)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19800" y="457200"/>
            <a:ext cx="861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attributes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cardinality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type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looks like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name</a:t>
            </a:r>
          </a:p>
          <a:p>
            <a:endParaRPr lang="en-US" sz="1000" dirty="0" smtClean="0"/>
          </a:p>
          <a:p>
            <a:r>
              <a:rPr lang="en-US" sz="1000" u="sng" dirty="0" smtClean="0"/>
              <a:t>context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adjacencies</a:t>
            </a:r>
          </a:p>
          <a:p>
            <a:endParaRPr lang="en-US" sz="1000" dirty="0"/>
          </a:p>
        </p:txBody>
      </p:sp>
      <p:cxnSp>
        <p:nvCxnSpPr>
          <p:cNvPr id="80" name="Elbow Connector 79"/>
          <p:cNvCxnSpPr>
            <a:stCxn id="75" idx="2"/>
            <a:endCxn id="82" idx="1"/>
          </p:cNvCxnSpPr>
          <p:nvPr/>
        </p:nvCxnSpPr>
        <p:spPr>
          <a:xfrm rot="16200000" flipH="1">
            <a:off x="4533900" y="1981200"/>
            <a:ext cx="20193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943600" y="2971800"/>
            <a:ext cx="1371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</a:t>
            </a:r>
            <a:r>
              <a:rPr lang="en-US" sz="1000" dirty="0" smtClean="0">
                <a:solidFill>
                  <a:schemeClr val="tx1"/>
                </a:solidFill>
              </a:rPr>
              <a:t>input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this field is PERIOD, PRODUCT, MARKET, D1, FACT</a:t>
            </a:r>
          </a:p>
        </p:txBody>
      </p:sp>
      <p:cxnSp>
        <p:nvCxnSpPr>
          <p:cNvPr id="87" name="Straight Arrow Connector 86"/>
          <p:cNvCxnSpPr>
            <a:stCxn id="75" idx="3"/>
            <a:endCxn id="78" idx="1"/>
          </p:cNvCxnSpPr>
          <p:nvPr/>
        </p:nvCxnSpPr>
        <p:spPr>
          <a:xfrm>
            <a:off x="5638800" y="1181100"/>
            <a:ext cx="381000" cy="1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5" idx="2"/>
            <a:endCxn id="35" idx="0"/>
          </p:cNvCxnSpPr>
          <p:nvPr/>
        </p:nvCxnSpPr>
        <p:spPr>
          <a:xfrm rot="5400000">
            <a:off x="4000500" y="2514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4953000" y="3657600"/>
            <a:ext cx="381000" cy="38100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7086600" y="1066800"/>
            <a:ext cx="381000" cy="38100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67600" y="1143000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guesser</a:t>
            </a:r>
            <a:r>
              <a:rPr lang="en-US" sz="1000" dirty="0" smtClean="0"/>
              <a:t>: column meaning</a:t>
            </a:r>
            <a:endParaRPr lang="en-US" sz="1000" dirty="0"/>
          </a:p>
        </p:txBody>
      </p:sp>
      <p:cxnSp>
        <p:nvCxnSpPr>
          <p:cNvPr id="43" name="Shape 42"/>
          <p:cNvCxnSpPr>
            <a:stCxn id="35" idx="2"/>
          </p:cNvCxnSpPr>
          <p:nvPr/>
        </p:nvCxnSpPr>
        <p:spPr>
          <a:xfrm rot="5400000">
            <a:off x="4362450" y="3790950"/>
            <a:ext cx="533400" cy="1028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2"/>
            <a:endCxn id="62" idx="0"/>
          </p:cNvCxnSpPr>
          <p:nvPr/>
        </p:nvCxnSpPr>
        <p:spPr>
          <a:xfrm rot="16200000" flipH="1">
            <a:off x="5181600" y="4000500"/>
            <a:ext cx="1066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35" idx="2"/>
          </p:cNvCxnSpPr>
          <p:nvPr/>
        </p:nvCxnSpPr>
        <p:spPr>
          <a:xfrm rot="16200000" flipH="1">
            <a:off x="5657850" y="3524250"/>
            <a:ext cx="53340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5" idx="2"/>
            <a:endCxn id="117" idx="0"/>
          </p:cNvCxnSpPr>
          <p:nvPr/>
        </p:nvCxnSpPr>
        <p:spPr>
          <a:xfrm rot="16200000" flipH="1">
            <a:off x="4800600" y="43815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705600" y="44196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PERIODS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61" idx="2"/>
            <a:endCxn id="58" idx="0"/>
          </p:cNvCxnSpPr>
          <p:nvPr/>
        </p:nvCxnSpPr>
        <p:spPr>
          <a:xfrm rot="5400000">
            <a:off x="4648200" y="5562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343400" y="56388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Look in </a:t>
            </a:r>
            <a:r>
              <a:rPr lang="en-US" sz="800" dirty="0" err="1" smtClean="0">
                <a:solidFill>
                  <a:schemeClr val="tx1"/>
                </a:solidFill>
              </a:rPr>
              <a:t>Dn</a:t>
            </a:r>
            <a:r>
              <a:rPr lang="en-US" sz="800" dirty="0" smtClean="0">
                <a:solidFill>
                  <a:schemeClr val="tx1"/>
                </a:solidFill>
              </a:rPr>
              <a:t> – try clean name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43400" y="51054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43600" y="51054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MARKET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2" idx="2"/>
            <a:endCxn id="72" idx="0"/>
          </p:cNvCxnSpPr>
          <p:nvPr/>
        </p:nvCxnSpPr>
        <p:spPr>
          <a:xfrm rot="5400000">
            <a:off x="6210300" y="5562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943600" y="56388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Look in Markets – try levels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524000" y="510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FACTS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55" idx="2"/>
          </p:cNvCxnSpPr>
          <p:nvPr/>
        </p:nvCxnSpPr>
        <p:spPr>
          <a:xfrm rot="5400000">
            <a:off x="6991350" y="49720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705600" y="5181600"/>
            <a:ext cx="990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try: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YYYY-DD-MM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Y/M/D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...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48400" y="4343400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1st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6324600" y="4724400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2nd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5486400" y="4724400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3rd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609600" y="50292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LAST: not others and a number</a:t>
            </a:r>
            <a:endParaRPr lang="en-US" sz="1000" dirty="0"/>
          </a:p>
        </p:txBody>
      </p:sp>
      <p:sp>
        <p:nvSpPr>
          <p:cNvPr id="117" name="Rectangle 116"/>
          <p:cNvSpPr/>
          <p:nvPr/>
        </p:nvSpPr>
        <p:spPr>
          <a:xfrm>
            <a:off x="5181600" y="51054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81600" y="56388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Look in D2 – try clean name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rot="5400000">
            <a:off x="5410994" y="55618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5" idx="2"/>
            <a:endCxn id="61" idx="0"/>
          </p:cNvCxnSpPr>
          <p:nvPr/>
        </p:nvCxnSpPr>
        <p:spPr>
          <a:xfrm rot="5400000">
            <a:off x="4400550" y="4362450"/>
            <a:ext cx="10668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24400" y="4724400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nth</a:t>
            </a:r>
            <a:endParaRPr lang="en-US" sz="1000" dirty="0"/>
          </a:p>
        </p:txBody>
      </p:sp>
      <p:sp>
        <p:nvSpPr>
          <p:cNvPr id="133" name="Rectangle 132"/>
          <p:cNvSpPr/>
          <p:nvPr/>
        </p:nvSpPr>
        <p:spPr>
          <a:xfrm>
            <a:off x="2667000" y="51054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Dimension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667000" y="56388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input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5400000" flipH="1" flipV="1">
            <a:off x="9906000" y="762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35" idx="2"/>
            <a:endCxn id="133" idx="0"/>
          </p:cNvCxnSpPr>
          <p:nvPr/>
        </p:nvCxnSpPr>
        <p:spPr>
          <a:xfrm rot="5400000">
            <a:off x="3562350" y="3524250"/>
            <a:ext cx="1066800" cy="2095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3" idx="0"/>
            <a:endCxn id="77" idx="0"/>
          </p:cNvCxnSpPr>
          <p:nvPr/>
        </p:nvCxnSpPr>
        <p:spPr>
          <a:xfrm rot="16200000" flipV="1">
            <a:off x="2533650" y="4591050"/>
            <a:ext cx="1588" cy="10287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1" idx="2"/>
            <a:endCxn id="160" idx="0"/>
          </p:cNvCxnSpPr>
          <p:nvPr/>
        </p:nvCxnSpPr>
        <p:spPr>
          <a:xfrm rot="5400000">
            <a:off x="3810000" y="5562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505200" y="56388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Look in Products – try sub brand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505200" y="51054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5" name="Shape 164"/>
          <p:cNvCxnSpPr>
            <a:stCxn id="82" idx="2"/>
          </p:cNvCxnSpPr>
          <p:nvPr/>
        </p:nvCxnSpPr>
        <p:spPr>
          <a:xfrm rot="5400000">
            <a:off x="5676904" y="3314702"/>
            <a:ext cx="457199" cy="1447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Left Brace 178"/>
          <p:cNvSpPr/>
          <p:nvPr/>
        </p:nvSpPr>
        <p:spPr>
          <a:xfrm rot="16200000">
            <a:off x="4438650" y="2952750"/>
            <a:ext cx="419100" cy="6400800"/>
          </a:xfrm>
          <a:prstGeom prst="leftBrace">
            <a:avLst>
              <a:gd name="adj1" fmla="val 16666"/>
              <a:gd name="adj2" fmla="val 49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581400" y="6324600"/>
            <a:ext cx="401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new, score &amp; save to DB and flat text</a:t>
            </a:r>
            <a:endParaRPr lang="en-US" dirty="0"/>
          </a:p>
        </p:txBody>
      </p:sp>
      <p:cxnSp>
        <p:nvCxnSpPr>
          <p:cNvPr id="182" name="Elbow Connector 181"/>
          <p:cNvCxnSpPr>
            <a:stCxn id="35" idx="2"/>
            <a:endCxn id="161" idx="0"/>
          </p:cNvCxnSpPr>
          <p:nvPr/>
        </p:nvCxnSpPr>
        <p:spPr>
          <a:xfrm rot="5400000">
            <a:off x="3981450" y="3943350"/>
            <a:ext cx="106680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886200" y="472440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-1 nth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48001" y="4648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next to last</a:t>
            </a:r>
            <a:endParaRPr lang="en-US" sz="1000" dirty="0"/>
          </a:p>
        </p:txBody>
      </p:sp>
      <p:cxnSp>
        <p:nvCxnSpPr>
          <p:cNvPr id="188" name="Straight Arrow Connector 187"/>
          <p:cNvCxnSpPr>
            <a:stCxn id="136" idx="0"/>
            <a:endCxn id="133" idx="2"/>
          </p:cNvCxnSpPr>
          <p:nvPr/>
        </p:nvCxnSpPr>
        <p:spPr>
          <a:xfrm rot="5400000" flipH="1" flipV="1">
            <a:off x="2971800" y="5562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Diamond 197"/>
          <p:cNvSpPr/>
          <p:nvPr/>
        </p:nvSpPr>
        <p:spPr>
          <a:xfrm>
            <a:off x="4953000" y="1981200"/>
            <a:ext cx="381000" cy="38100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1447800" y="2971800"/>
            <a:ext cx="381000" cy="3810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Diamond 205"/>
          <p:cNvSpPr/>
          <p:nvPr/>
        </p:nvSpPr>
        <p:spPr>
          <a:xfrm>
            <a:off x="3505200" y="1981200"/>
            <a:ext cx="381000" cy="3810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/>
          <p:cNvCxnSpPr>
            <a:stCxn id="198" idx="1"/>
            <a:endCxn id="206" idx="3"/>
          </p:cNvCxnSpPr>
          <p:nvPr/>
        </p:nvCxnSpPr>
        <p:spPr>
          <a:xfrm rot="10800000">
            <a:off x="3886200" y="21717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4038600" y="18288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DIMESNION AS HEADER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2860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Most .CSV and other flat files the file is </a:t>
            </a:r>
            <a:r>
              <a:rPr lang="en-US" sz="2400" i="1" dirty="0" smtClean="0"/>
              <a:t>n * m </a:t>
            </a:r>
            <a:r>
              <a:rPr lang="en-US" sz="2400" dirty="0" smtClean="0"/>
              <a:t>and are already flat</a:t>
            </a: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Some flat files (e.g., Nielsen Ad Intel) will start a number of rows down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Binary, e.g., EXCEL can get tricky with not only starting rows down/columns over, we can have merged headers and other tricky formatting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Some files will have dimensions as headers: e.g., each brand is a column or quite often each column is a day, week or month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228600" y="152400"/>
            <a:ext cx="1676400" cy="16002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flattener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762000"/>
            <a:ext cx="24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Find the n * m matrix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057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Quite often the information is in the file extension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files that are flattened from binary can have their delimiter created </a:t>
            </a:r>
            <a:r>
              <a:rPr lang="en-US" sz="2400" i="1" dirty="0" smtClean="0"/>
              <a:t>en passant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more complicated are poorly delimited files (e.g., failure to quote enclose delimiters)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fixed position data can also be tricky because the delimiter is position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838200"/>
            <a:ext cx="671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out how the fields are delimited and lines terminated</a:t>
            </a:r>
            <a:endParaRPr lang="en-US" sz="2000" b="1" dirty="0"/>
          </a:p>
        </p:txBody>
      </p:sp>
      <p:sp>
        <p:nvSpPr>
          <p:cNvPr id="6" name="Diamond 5"/>
          <p:cNvSpPr/>
          <p:nvPr/>
        </p:nvSpPr>
        <p:spPr>
          <a:xfrm>
            <a:off x="152400" y="228600"/>
            <a:ext cx="1752600" cy="16002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delimiter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228600" y="228600"/>
            <a:ext cx="1752600" cy="167640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Guesser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Dimensions (other than PERIOD) are probably character data, but could be account numbers, DMA codes or Zip Codes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In theory, we may get the integer keys we are trying to assign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Column name gives some context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Iteratively test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400" dirty="0" smtClean="0"/>
              <a:t>can it be cast as date beyond a threshold? (count how many are successful)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can it be found in markets? (count how many successful)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can it be found in products or other dimensions? (count)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If all fail, is it NEW or is it a FACT?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838200"/>
            <a:ext cx="390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out what a field is and is not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413</Words>
  <Application>Microsoft Office PowerPoint</Application>
  <PresentationFormat>On-screen Show (4:3)</PresentationFormat>
  <Paragraphs>78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noah</dc:creator>
  <cp:lastModifiedBy>noah</cp:lastModifiedBy>
  <cp:revision>19</cp:revision>
  <dcterms:created xsi:type="dcterms:W3CDTF">2019-04-15T19:05:13Z</dcterms:created>
  <dcterms:modified xsi:type="dcterms:W3CDTF">2019-04-18T20:02:57Z</dcterms:modified>
</cp:coreProperties>
</file>