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roxima Nova Semibold"/>
      <p:regular r:id="rId23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4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snsUhLMh/Wz5Ahn6xvIjwpQH2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DDDA92-149E-4D57-9D2A-0A99D18F809B}">
  <a:tblStyle styleId="{B9DDDA92-149E-4D57-9D2A-0A99D18F80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" orient="horz"/>
        <p:guide pos="4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ProximaNovaSemibold-bold.fntdata"/><Relationship Id="rId23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ProximaNova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e9d086b5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3e9d086b5a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9d086b5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3e9d086b5a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e9d086b5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3e9d086b5a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e9d086b5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3e9d086b5a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e9d086b5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3e9d086b5a_0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13e9d086b5a_0_127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13e9d086b5a_0_127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g13e9d086b5a_0_127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13e9d086b5a_0_1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e9d086b5a_0_16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13e9d086b5a_0_166"/>
          <p:cNvSpPr txBox="1"/>
          <p:nvPr>
            <p:ph hasCustomPrompt="1" type="title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1" name="Google Shape;51;g13e9d086b5a_0_166"/>
          <p:cNvSpPr txBox="1"/>
          <p:nvPr>
            <p:ph idx="1" type="body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13e9d086b5a_0_1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e9d086b5a_0_1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e9d086b5a_0_1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g13e9d086b5a_0_17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13e9d086b5a_0_1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3e9d086b5a_0_17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3e9d086b5a_0_1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g13e9d086b5a_0_13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13e9d086b5a_0_132"/>
          <p:cNvSpPr txBox="1"/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3e9d086b5a_0_1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e9d086b5a_0_13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13e9d086b5a_0_13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13e9d086b5a_0_13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g13e9d086b5a_0_1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3e9d086b5a_0_1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g13e9d086b5a_0_14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13e9d086b5a_0_14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13e9d086b5a_0_1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e9d086b5a_0_1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" name="Google Shape;30;g13e9d086b5a_0_1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e9d086b5a_0_14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13e9d086b5a_0_14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13e9d086b5a_0_1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3e9d086b5a_0_153"/>
          <p:cNvSpPr txBox="1"/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7" name="Google Shape;37;g13e9d086b5a_0_1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e9d086b5a_0_156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13e9d086b5a_0_156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13e9d086b5a_0_156"/>
          <p:cNvSpPr txBox="1"/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13e9d086b5a_0_156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13e9d086b5a_0_15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13e9d086b5a_0_1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e9d086b5a_0_163"/>
          <p:cNvSpPr txBox="1"/>
          <p:nvPr>
            <p:ph idx="1" type="body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7" name="Google Shape;47;g13e9d086b5a_0_1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e9d086b5a_0_1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g13e9d086b5a_0_12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3e9d086b5a_0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/>
        </p:nvSpPr>
        <p:spPr>
          <a:xfrm>
            <a:off x="710925" y="1825300"/>
            <a:ext cx="5808000" cy="18471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G2M Case Study</a:t>
            </a:r>
            <a:endParaRPr sz="6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U.S. Cab Industry</a:t>
            </a:r>
            <a:endParaRPr sz="3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710925" y="4092225"/>
            <a:ext cx="50988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For use by XYZ Capital </a:t>
            </a:r>
            <a:endParaRPr sz="2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Presentation by Noah Igram</a:t>
            </a:r>
            <a:endParaRPr sz="2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0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July 19th 2022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175" y="754475"/>
            <a:ext cx="36195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5">
            <a:alphaModFix/>
          </a:blip>
          <a:srcRect b="17346" l="0" r="0" t="14519"/>
          <a:stretch/>
        </p:blipFill>
        <p:spPr>
          <a:xfrm>
            <a:off x="8261175" y="4252150"/>
            <a:ext cx="3619500" cy="246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Profit Forecasting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83400" y="1635450"/>
            <a:ext cx="5055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Data from 2016-2018 has shown us: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Yellow Cab’s profits have been consistently higher than Pink Cab’s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Yellow Cab’s profits are significantly more volatile than Pink Cab’s profits month to month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Regression analysis would be difficult because the profits are volatile and the profit data only spans 3 years. Assuming the U.S. cab market will continue to grow year over year, we can use this information to help us make predictions for the future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2016-2018 the U.S. cab industry grew 20.3% per year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Using a conservative estimate of 11% growth in revenue we estimate the following as the future profits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81" name="Google Shape;181;p19"/>
          <p:cNvGraphicFramePr/>
          <p:nvPr/>
        </p:nvGraphicFramePr>
        <p:xfrm>
          <a:off x="5863350" y="46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{B9DDDA92-149E-4D57-9D2A-0A99D18F809B}</a:tableStyleId>
              </a:tblPr>
              <a:tblGrid>
                <a:gridCol w="1255400"/>
                <a:gridCol w="1174125"/>
                <a:gridCol w="909875"/>
                <a:gridCol w="909875"/>
                <a:gridCol w="909875"/>
                <a:gridCol w="9098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2016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2017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2018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2020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2025 Proj.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Pink Cab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1.71 M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2.03 M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1.56 M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$1.82 M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$2.49 M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</a:tr>
              <a:tr h="6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Yellow Cab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13.93 M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16.58 M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$13.5 M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$16.6 M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$20.5 M</a:t>
                      </a:r>
                      <a:endParaRPr sz="13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19"/>
          <p:cNvSpPr txBox="1"/>
          <p:nvPr/>
        </p:nvSpPr>
        <p:spPr>
          <a:xfrm>
            <a:off x="7375513" y="4253100"/>
            <a:ext cx="331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Proxima Nova"/>
                <a:ea typeface="Proxima Nova"/>
                <a:cs typeface="Proxima Nova"/>
                <a:sym typeface="Proxima Nova"/>
              </a:rPr>
              <a:t>Profits and projections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7458925" y="1481850"/>
            <a:ext cx="314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Proxima Nova"/>
                <a:ea typeface="Proxima Nova"/>
                <a:cs typeface="Proxima Nova"/>
                <a:sym typeface="Proxima Nova"/>
              </a:rPr>
              <a:t>Revenue and projections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84" name="Google Shape;184;p19"/>
          <p:cNvGraphicFramePr/>
          <p:nvPr/>
        </p:nvGraphicFramePr>
        <p:xfrm>
          <a:off x="5863350" y="2048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{B9DDDA92-149E-4D57-9D2A-0A99D18F809B}</a:tableStyleId>
              </a:tblPr>
              <a:tblGrid>
                <a:gridCol w="1204600"/>
                <a:gridCol w="1094150"/>
                <a:gridCol w="1040625"/>
                <a:gridCol w="909875"/>
                <a:gridCol w="909875"/>
                <a:gridCol w="909875"/>
              </a:tblGrid>
              <a:tr h="4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2016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2017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2018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2020 Proj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2025 Proj.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Pink Cab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$7.91 M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$9.58 M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$8.84 M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$9.8 M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$12.1 M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</a:tr>
              <a:tr h="6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Yellow Cab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$38.48 M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$45.82 M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$41.55 M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$44.8 M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$55.2 M</a:t>
                      </a:r>
                      <a:endParaRPr sz="12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/>
        </p:nvSpPr>
        <p:spPr>
          <a:xfrm>
            <a:off x="762000" y="1595021"/>
            <a:ext cx="114300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final recommendation is to invest in Yellow Cab over Pink Cab as it will yield a higher return on investment. We have based this on the following: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control: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 Cab provides more rides in 15 of the analyzed cities while Pink Cab only provides more rides in 5 of them. It is a larger company with more drivers, giving us reason to believe that it can survive through seasonal demand droughts thanks to its high profit months.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Retention: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 Cab gets more regular customers than Pink Cab and has proven to be better for customer loyalty.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Pricing Scheme: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Yellow Cab charges significantly more per KM travelled than Pink Cab.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continue to attract many more customers than pink, we have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believe that there is serious inelasticity in demand that allows them to get away with charging more.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Profits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Yellow Cab pulls in 2.5x more profit per ride than Pink Cab and consistently profits more each month.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0" y="0"/>
            <a:ext cx="12192000" cy="13839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Final Recommendations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" type="subTitle"/>
          </p:nvPr>
        </p:nvSpPr>
        <p:spPr>
          <a:xfrm>
            <a:off x="6032430" y="1942594"/>
            <a:ext cx="5559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chemeClr val="lt2"/>
                </a:solidFill>
              </a:rPr>
              <a:t>Thank you!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18" y="6109624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idx="1" type="body"/>
          </p:nvPr>
        </p:nvSpPr>
        <p:spPr>
          <a:xfrm>
            <a:off x="272800" y="1511575"/>
            <a:ext cx="728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The U.S. has seen significant growth in the cab industry within the past few years, and XYZ Capital is looking to make an investment into a key player in the space.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In this presentation we hope to provide relevant analysis of two of the largest cab companies in </a:t>
            </a:r>
            <a:r>
              <a:rPr lang="en-US" sz="1800">
                <a:solidFill>
                  <a:schemeClr val="accent2"/>
                </a:solidFill>
              </a:rPr>
              <a:t>the U.S., Pink Cab and Yellow Cab. 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The goal is to recommend one of the two companies, if either, for investment by XYZ capital</a:t>
            </a:r>
            <a:endParaRPr sz="1800">
              <a:solidFill>
                <a:schemeClr val="accent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Our analysis is comprised of the following components:</a:t>
            </a:r>
            <a:endParaRPr sz="1800">
              <a:solidFill>
                <a:schemeClr val="accent2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en-US" sz="1800">
                <a:solidFill>
                  <a:schemeClr val="accent2"/>
                </a:solidFill>
              </a:rPr>
              <a:t>Industry background, role of Pink Cab and Yellow Cab in space</a:t>
            </a:r>
            <a:endParaRPr sz="1800">
              <a:solidFill>
                <a:schemeClr val="accent2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en-US" sz="1800">
                <a:solidFill>
                  <a:schemeClr val="accent2"/>
                </a:solidFill>
              </a:rPr>
              <a:t>Performance analysis of both companies (Profit analysis, user retention, etc. </a:t>
            </a:r>
            <a:endParaRPr sz="1800">
              <a:solidFill>
                <a:schemeClr val="accent2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en-US" sz="1800">
                <a:solidFill>
                  <a:schemeClr val="accent2"/>
                </a:solidFill>
              </a:rPr>
              <a:t>Profit forecasting and investment recommendation targeting 3, 5, and 10 year investment horizons. </a:t>
            </a:r>
            <a:endParaRPr sz="1800">
              <a:solidFill>
                <a:schemeClr val="accent2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>
            <p:ph type="title"/>
          </p:nvPr>
        </p:nvSpPr>
        <p:spPr>
          <a:xfrm>
            <a:off x="347175" y="1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 sz="3500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Background of case study</a:t>
            </a:r>
            <a:endParaRPr>
              <a:solidFill>
                <a:schemeClr val="l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8607775" y="1514600"/>
            <a:ext cx="31515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Proxima Nova"/>
                <a:ea typeface="Proxima Nova"/>
                <a:cs typeface="Proxima Nova"/>
                <a:sym typeface="Proxima Nova"/>
              </a:rPr>
              <a:t>Timeline of case study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8607775" y="2119300"/>
            <a:ext cx="3151500" cy="555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processing and organization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10122375" y="2756375"/>
            <a:ext cx="150600" cy="282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621925" y="3120750"/>
            <a:ext cx="3151500" cy="555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Industry analysis, user analysis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10136525" y="3757825"/>
            <a:ext cx="150600" cy="282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8636075" y="4122200"/>
            <a:ext cx="3151500" cy="555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analysis of both companies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0150675" y="4759275"/>
            <a:ext cx="150600" cy="282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650225" y="5123650"/>
            <a:ext cx="3151500" cy="5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forecasting and recommendations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/>
        </p:nvSpPr>
        <p:spPr>
          <a:xfrm>
            <a:off x="291600" y="1451450"/>
            <a:ext cx="6989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CSV files with cab transactions were given and used for analysis. Of the 440,098 transactions pulled from the csv files, 359,392 of them included data for all 12 features.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on the number of cab users for each city, as well as population for each city, was also helpful in our analysis.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 txBox="1"/>
          <p:nvPr>
            <p:ph type="title"/>
          </p:nvPr>
        </p:nvSpPr>
        <p:spPr>
          <a:xfrm>
            <a:off x="443075" y="12575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Data Processing and Organization</a:t>
            </a:r>
            <a:endParaRPr>
              <a:solidFill>
                <a:schemeClr val="l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376300" y="3360050"/>
            <a:ext cx="4666200" cy="212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of the data: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Transaction ID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Date of Travel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Company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City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KM Travelled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Price Charged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3247425" y="3618600"/>
            <a:ext cx="2811000" cy="184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Cost of trip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ID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mode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Gender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Income (USD/Month)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583250" y="5465700"/>
            <a:ext cx="4844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Transaction data was taken from cab rides across the US from 2016-01-31 to 2018-12-31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360963" y="1698000"/>
            <a:ext cx="527850" cy="7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204363" y="1698000"/>
            <a:ext cx="527850" cy="7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094825" y="1698000"/>
            <a:ext cx="527850" cy="7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985300" y="1698000"/>
            <a:ext cx="527850" cy="7390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 rot="-1728142">
            <a:off x="8650796" y="2556993"/>
            <a:ext cx="178709" cy="667716"/>
          </a:xfrm>
          <a:prstGeom prst="downArrow">
            <a:avLst>
              <a:gd fmla="val 50000" name="adj1"/>
              <a:gd fmla="val 5257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9472975" y="2552900"/>
            <a:ext cx="178800" cy="675900"/>
          </a:xfrm>
          <a:prstGeom prst="downArrow">
            <a:avLst>
              <a:gd fmla="val 50000" name="adj1"/>
              <a:gd fmla="val 5257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10269350" y="2568700"/>
            <a:ext cx="178800" cy="675900"/>
          </a:xfrm>
          <a:prstGeom prst="downArrow">
            <a:avLst>
              <a:gd fmla="val 50000" name="adj1"/>
              <a:gd fmla="val 5257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 rot="1268461">
            <a:off x="11125036" y="2562192"/>
            <a:ext cx="178836" cy="672613"/>
          </a:xfrm>
          <a:prstGeom prst="downArrow">
            <a:avLst>
              <a:gd fmla="val 50000" name="adj1"/>
              <a:gd fmla="val 5257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8908825" y="3415375"/>
            <a:ext cx="21825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Pandas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910675" y="3972300"/>
            <a:ext cx="178800" cy="675900"/>
          </a:xfrm>
          <a:prstGeom prst="downArrow">
            <a:avLst>
              <a:gd fmla="val 50000" name="adj1"/>
              <a:gd fmla="val 5257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9012300" y="4713600"/>
            <a:ext cx="1997400" cy="44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Proxima Nova"/>
                <a:ea typeface="Proxima Nova"/>
                <a:cs typeface="Proxima Nova"/>
                <a:sym typeface="Proxima Nova"/>
              </a:rPr>
              <a:t>Master dataframe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9d086b5a_0_179"/>
          <p:cNvSpPr txBox="1"/>
          <p:nvPr>
            <p:ph idx="1" type="body"/>
          </p:nvPr>
        </p:nvSpPr>
        <p:spPr>
          <a:xfrm>
            <a:off x="134625" y="1371600"/>
            <a:ext cx="70995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 stats of U.S. Cab industry:</a:t>
            </a:r>
            <a:endParaRPr/>
          </a:p>
          <a:p>
            <a:pPr indent="-302418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71428"/>
              <a:buChar char="●"/>
            </a:pPr>
            <a:r>
              <a:rPr lang="en-US" sz="2100"/>
              <a:t>Market size has increased from below $20B in 2012 to nearly $50B in 2018</a:t>
            </a:r>
            <a:endParaRPr sz="2100"/>
          </a:p>
          <a:p>
            <a:pPr indent="-331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100"/>
              <a:t>We project it will increase to $100B by 2030</a:t>
            </a:r>
            <a:endParaRPr sz="2100"/>
          </a:p>
          <a:p>
            <a:pPr indent="-331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100"/>
              <a:t>Number of drivers has been steadily increasing each year</a:t>
            </a:r>
            <a:endParaRPr sz="2100"/>
          </a:p>
          <a:p>
            <a:pPr indent="-331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100"/>
              <a:t>Rideshare market slightly diluting cab market, will continue</a:t>
            </a:r>
            <a:endParaRPr sz="2100"/>
          </a:p>
        </p:txBody>
      </p:sp>
      <p:sp>
        <p:nvSpPr>
          <p:cNvPr id="111" name="Google Shape;111;g13e9d086b5a_0_179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e9d086b5a_0_179"/>
          <p:cNvSpPr txBox="1"/>
          <p:nvPr>
            <p:ph type="title"/>
          </p:nvPr>
        </p:nvSpPr>
        <p:spPr>
          <a:xfrm>
            <a:off x="189075" y="229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Overview of U.S. Cab Industry</a:t>
            </a:r>
            <a:r>
              <a:rPr b="1" lang="en-US" sz="3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3" name="Google Shape;113;g13e9d086b5a_0_179"/>
          <p:cNvPicPr preferRelativeResize="0"/>
          <p:nvPr/>
        </p:nvPicPr>
        <p:blipFill rotWithShape="1">
          <a:blip r:embed="rId3">
            <a:alphaModFix/>
          </a:blip>
          <a:srcRect b="0" l="0" r="31332" t="0"/>
          <a:stretch/>
        </p:blipFill>
        <p:spPr>
          <a:xfrm>
            <a:off x="7152950" y="1779738"/>
            <a:ext cx="380660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3e9d086b5a_0_179"/>
          <p:cNvSpPr txBox="1"/>
          <p:nvPr/>
        </p:nvSpPr>
        <p:spPr>
          <a:xfrm>
            <a:off x="7986900" y="1348638"/>
            <a:ext cx="31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Proxima Nova"/>
                <a:ea typeface="Proxima Nova"/>
                <a:cs typeface="Proxima Nova"/>
                <a:sym typeface="Proxima Nova"/>
              </a:rPr>
              <a:t>U.S. Cab Market, 2012-2018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g13e9d086b5a_0_179"/>
          <p:cNvSpPr txBox="1"/>
          <p:nvPr/>
        </p:nvSpPr>
        <p:spPr>
          <a:xfrm>
            <a:off x="8617175" y="6171250"/>
            <a:ext cx="29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Figure taken from ibisworld.com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g13e9d086b5a_0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150" y="3669100"/>
            <a:ext cx="4598324" cy="30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3e9d086b5a_0_179"/>
          <p:cNvSpPr txBox="1"/>
          <p:nvPr/>
        </p:nvSpPr>
        <p:spPr>
          <a:xfrm>
            <a:off x="1717713" y="3565400"/>
            <a:ext cx="334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Proxima Nova"/>
                <a:ea typeface="Proxima Nova"/>
                <a:cs typeface="Proxima Nova"/>
                <a:sym typeface="Proxima Nova"/>
              </a:rPr>
              <a:t>Number of Cab drivers, 2013-2018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g13e9d086b5a_0_179"/>
          <p:cNvSpPr txBox="1"/>
          <p:nvPr/>
        </p:nvSpPr>
        <p:spPr>
          <a:xfrm>
            <a:off x="1008500" y="5754050"/>
            <a:ext cx="4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50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g13e9d086b5a_0_179"/>
          <p:cNvSpPr txBox="1"/>
          <p:nvPr/>
        </p:nvSpPr>
        <p:spPr>
          <a:xfrm>
            <a:off x="1008500" y="5229125"/>
            <a:ext cx="4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100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g13e9d086b5a_0_179"/>
          <p:cNvSpPr txBox="1"/>
          <p:nvPr/>
        </p:nvSpPr>
        <p:spPr>
          <a:xfrm>
            <a:off x="1008500" y="4704200"/>
            <a:ext cx="4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150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g13e9d086b5a_0_179"/>
          <p:cNvSpPr txBox="1"/>
          <p:nvPr/>
        </p:nvSpPr>
        <p:spPr>
          <a:xfrm>
            <a:off x="1008500" y="4132275"/>
            <a:ext cx="4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200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g13e9d086b5a_0_179"/>
          <p:cNvSpPr txBox="1"/>
          <p:nvPr/>
        </p:nvSpPr>
        <p:spPr>
          <a:xfrm>
            <a:off x="1008500" y="3611600"/>
            <a:ext cx="4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250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g13e9d086b5a_0_179"/>
          <p:cNvSpPr txBox="1"/>
          <p:nvPr/>
        </p:nvSpPr>
        <p:spPr>
          <a:xfrm rot="-5400000">
            <a:off x="-638625" y="4875225"/>
            <a:ext cx="25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Number of drivers, thousands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g13e9d086b5a_0_179"/>
          <p:cNvSpPr txBox="1"/>
          <p:nvPr/>
        </p:nvSpPr>
        <p:spPr>
          <a:xfrm>
            <a:off x="1527775" y="6359475"/>
            <a:ext cx="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2013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g13e9d086b5a_0_179"/>
          <p:cNvSpPr txBox="1"/>
          <p:nvPr/>
        </p:nvSpPr>
        <p:spPr>
          <a:xfrm>
            <a:off x="2233325" y="6359475"/>
            <a:ext cx="56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2014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g13e9d086b5a_0_179"/>
          <p:cNvSpPr txBox="1"/>
          <p:nvPr/>
        </p:nvSpPr>
        <p:spPr>
          <a:xfrm>
            <a:off x="2938875" y="6359475"/>
            <a:ext cx="54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2015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g13e9d086b5a_0_179"/>
          <p:cNvSpPr txBox="1"/>
          <p:nvPr/>
        </p:nvSpPr>
        <p:spPr>
          <a:xfrm>
            <a:off x="3661375" y="6359475"/>
            <a:ext cx="4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2016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g13e9d086b5a_0_179"/>
          <p:cNvSpPr txBox="1"/>
          <p:nvPr/>
        </p:nvSpPr>
        <p:spPr>
          <a:xfrm>
            <a:off x="4351875" y="6359475"/>
            <a:ext cx="54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2017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g13e9d086b5a_0_179"/>
          <p:cNvSpPr txBox="1"/>
          <p:nvPr/>
        </p:nvSpPr>
        <p:spPr>
          <a:xfrm>
            <a:off x="5072475" y="6359475"/>
            <a:ext cx="54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t>2018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e9d086b5a_0_186"/>
          <p:cNvSpPr txBox="1"/>
          <p:nvPr>
            <p:ph idx="1" type="body"/>
          </p:nvPr>
        </p:nvSpPr>
        <p:spPr>
          <a:xfrm>
            <a:off x="198500" y="1530375"/>
            <a:ext cx="3198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Cities with highest cab usage:</a:t>
            </a:r>
            <a:endParaRPr sz="21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New York City, NY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Chicago, IL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Los Angeles, CA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Washington DC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Boston, MA</a:t>
            </a:r>
            <a:endParaRPr sz="1700"/>
          </a:p>
        </p:txBody>
      </p:sp>
      <p:sp>
        <p:nvSpPr>
          <p:cNvPr id="135" name="Google Shape;135;g13e9d086b5a_0_186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e9d086b5a_0_186"/>
          <p:cNvSpPr txBox="1"/>
          <p:nvPr>
            <p:ph type="title"/>
          </p:nvPr>
        </p:nvSpPr>
        <p:spPr>
          <a:xfrm>
            <a:off x="198500" y="229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lang="en-US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Overview of U.S. Cab Industry</a:t>
            </a:r>
            <a:r>
              <a:rPr b="1" lang="en-US" sz="3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37" name="Google Shape;137;g13e9d086b5a_0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025" y="1720281"/>
            <a:ext cx="9019525" cy="497404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3e9d086b5a_0_186"/>
          <p:cNvSpPr/>
          <p:nvPr/>
        </p:nvSpPr>
        <p:spPr>
          <a:xfrm>
            <a:off x="4786429" y="1621825"/>
            <a:ext cx="6173700" cy="31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Cab Rides by City, Pink and Yellow Cab 2016 - 2018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e9d086b5a_0_207"/>
          <p:cNvSpPr txBox="1"/>
          <p:nvPr/>
        </p:nvSpPr>
        <p:spPr>
          <a:xfrm>
            <a:off x="306850" y="1514000"/>
            <a:ext cx="3397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location affect the market share of each of the two companies?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 Cab gives more rides in most major U.S. cities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Pink only outperforms Yellow in San Diego, Sacramento, Pittsburgh, and Nashville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3e9d086b5a_0_207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3e9d086b5a_0_207"/>
          <p:cNvSpPr txBox="1"/>
          <p:nvPr>
            <p:ph type="title"/>
          </p:nvPr>
        </p:nvSpPr>
        <p:spPr>
          <a:xfrm>
            <a:off x="306850" y="1935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Customer Reach in Major U.S. Cities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46" name="Google Shape;146;g13e9d086b5a_0_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550" y="1475875"/>
            <a:ext cx="8168273" cy="53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9d086b5a_0_267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3e9d086b5a_0_267"/>
          <p:cNvSpPr txBox="1"/>
          <p:nvPr>
            <p:ph type="title"/>
          </p:nvPr>
        </p:nvSpPr>
        <p:spPr>
          <a:xfrm>
            <a:off x="339600" y="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User Analysis: Customer retention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3" name="Google Shape;153;g13e9d086b5a_0_267"/>
          <p:cNvSpPr txBox="1"/>
          <p:nvPr/>
        </p:nvSpPr>
        <p:spPr>
          <a:xfrm>
            <a:off x="401000" y="1481275"/>
            <a:ext cx="5213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An important factor in understanding user preference is understanding if and how both Yellow and Pink Cab retain users.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The distribution of rides per customer for the two companies shows us…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Yellow Cab has significantly more ‘regular’ customers who ride Yellow Cab for more than 10 rides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Pink cab rarely gets customers </a:t>
            </a: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returning</a:t>
            </a: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 for more than 10 rides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Our key takeaways from these findings: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Yellow Cab has better overall customer retention which may signify its users prefer riding with them over Pink Cab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Raises question of why Pink Cab users don’t return for a 10th ride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g13e9d086b5a_0_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625" y="1694050"/>
            <a:ext cx="6180075" cy="447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9d086b5a_0_276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3e9d086b5a_0_276"/>
          <p:cNvSpPr txBox="1"/>
          <p:nvPr>
            <p:ph type="title"/>
          </p:nvPr>
        </p:nvSpPr>
        <p:spPr>
          <a:xfrm>
            <a:off x="339600" y="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User Analysis: User age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1" name="Google Shape;161;g13e9d086b5a_0_276"/>
          <p:cNvSpPr txBox="1"/>
          <p:nvPr/>
        </p:nvSpPr>
        <p:spPr>
          <a:xfrm>
            <a:off x="401000" y="1481275"/>
            <a:ext cx="52131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Another factor in understanding user preference is understanding the ages of customers using each cab service.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Key findings: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Riders below 40 years of age make up approximately ⅔ of the customer base- the rest are mostly between 40 and 65 years old.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Yellow Cab and Pink Cab serve a very similar customer base in terms of age.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-US" sz="1500">
                <a:latin typeface="Proxima Nova"/>
                <a:ea typeface="Proxima Nova"/>
                <a:cs typeface="Proxima Nova"/>
                <a:sym typeface="Proxima Nova"/>
              </a:rPr>
              <a:t>Age does not seem to affect which cab service a user takes.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2" name="Google Shape;162;g13e9d086b5a_0_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750" y="1696850"/>
            <a:ext cx="6273100" cy="4283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762000" y="7107"/>
            <a:ext cx="10498930" cy="1359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 sz="3500">
                <a:solidFill>
                  <a:schemeClr val="accent2"/>
                </a:solidFill>
              </a:rPr>
              <a:t>Profit Analysis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700">
                <a:solidFill>
                  <a:schemeClr val="l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Profit Analysis</a:t>
            </a:r>
            <a:endParaRPr b="1" sz="4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141100" y="1439675"/>
            <a:ext cx="524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The following data outlines 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some of the key ride metrics for Pink and Yellow Cab from 2016 to 2018.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6933250" y="2681100"/>
            <a:ext cx="54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" name="Google Shape;17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800" y="1495775"/>
            <a:ext cx="6536801" cy="45076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/>
        </p:nvSpPr>
        <p:spPr>
          <a:xfrm>
            <a:off x="258700" y="4094825"/>
            <a:ext cx="50142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This data as well as month to month profits have shown us the following: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Yellow Cab has brought in more profit than Pink Cab year round from 2016 to 2018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Yellow Cab provides almost 3x the cab rides as Pink Cab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Yellow Cab charges significantly more per trip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3" name="Google Shape;173;p4"/>
          <p:cNvGraphicFramePr/>
          <p:nvPr/>
        </p:nvGraphicFramePr>
        <p:xfrm>
          <a:off x="202300" y="2055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{B9DDDA92-149E-4D57-9D2A-0A99D18F809B}</a:tableStyleId>
              </a:tblPr>
              <a:tblGrid>
                <a:gridCol w="842825"/>
                <a:gridCol w="974825"/>
                <a:gridCol w="909550"/>
                <a:gridCol w="1199900"/>
                <a:gridCol w="1199900"/>
              </a:tblGrid>
              <a:tr h="7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Company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Number of rides/ month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Average Profit/ Ride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Average Price of Ride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Average trip length (km)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6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Pink Cab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2353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$62.65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$310.80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22.5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6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Yellow Cab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$160.26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$458.18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4"/>
          <p:cNvSpPr txBox="1"/>
          <p:nvPr/>
        </p:nvSpPr>
        <p:spPr>
          <a:xfrm>
            <a:off x="310450" y="6086600"/>
            <a:ext cx="1143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The most significant takeaway is that Yellow Cab has a better pricing scheme and takes advantage of inelasticity in the demand for rides. Pink Cab could probably charge more per ride without missing out on customers.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2019-08-19T15:39:24Z</dcterms:created>
  <dc:creator>surya prakash tripathi</dc:creator>
</cp:coreProperties>
</file>