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66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5" r:id="rId12"/>
    <p:sldId id="312" r:id="rId13"/>
    <p:sldId id="313" r:id="rId14"/>
    <p:sldId id="3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 autoAdjust="0"/>
    <p:restoredTop sz="61827" autoAdjust="0"/>
  </p:normalViewPr>
  <p:slideViewPr>
    <p:cSldViewPr snapToGrid="0" snapToObjects="1" showGuides="1">
      <p:cViewPr varScale="1">
        <p:scale>
          <a:sx n="62" d="100"/>
          <a:sy n="62" d="100"/>
        </p:scale>
        <p:origin x="84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ty Wong" userId="934a16c2-3b82-4a04-8cf4-72a5c39a78f6" providerId="ADAL" clId="{296B3DA2-6567-472A-93E5-2FFC04666381}"/>
    <pc:docChg chg="custSel addSld delSld modSld">
      <pc:chgData name="Kitty Wong" userId="934a16c2-3b82-4a04-8cf4-72a5c39a78f6" providerId="ADAL" clId="{296B3DA2-6567-472A-93E5-2FFC04666381}" dt="2024-11-01T11:43:07.296" v="406" actId="47"/>
      <pc:docMkLst>
        <pc:docMk/>
      </pc:docMkLst>
      <pc:sldChg chg="modSp mod modNotesTx">
        <pc:chgData name="Kitty Wong" userId="934a16c2-3b82-4a04-8cf4-72a5c39a78f6" providerId="ADAL" clId="{296B3DA2-6567-472A-93E5-2FFC04666381}" dt="2024-11-01T11:33:07.770" v="34" actId="20577"/>
        <pc:sldMkLst>
          <pc:docMk/>
          <pc:sldMk cId="712547841" sldId="258"/>
        </pc:sldMkLst>
        <pc:spChg chg="mod">
          <ac:chgData name="Kitty Wong" userId="934a16c2-3b82-4a04-8cf4-72a5c39a78f6" providerId="ADAL" clId="{296B3DA2-6567-472A-93E5-2FFC04666381}" dt="2024-11-01T11:32:41.097" v="18" actId="20577"/>
          <ac:spMkLst>
            <pc:docMk/>
            <pc:sldMk cId="712547841" sldId="258"/>
            <ac:spMk id="2" creationId="{00000000-0000-0000-0000-000000000000}"/>
          </ac:spMkLst>
        </pc:spChg>
        <pc:spChg chg="mod">
          <ac:chgData name="Kitty Wong" userId="934a16c2-3b82-4a04-8cf4-72a5c39a78f6" providerId="ADAL" clId="{296B3DA2-6567-472A-93E5-2FFC04666381}" dt="2024-11-01T11:32:58.097" v="31"/>
          <ac:spMkLst>
            <pc:docMk/>
            <pc:sldMk cId="712547841" sldId="258"/>
            <ac:spMk id="3" creationId="{00000000-0000-0000-0000-000000000000}"/>
          </ac:spMkLst>
        </pc:spChg>
        <pc:spChg chg="mod">
          <ac:chgData name="Kitty Wong" userId="934a16c2-3b82-4a04-8cf4-72a5c39a78f6" providerId="ADAL" clId="{296B3DA2-6567-472A-93E5-2FFC04666381}" dt="2024-11-01T11:33:03.363" v="33" actId="20577"/>
          <ac:spMkLst>
            <pc:docMk/>
            <pc:sldMk cId="712547841" sldId="258"/>
            <ac:spMk id="4" creationId="{CE4D4B33-3A5F-4979-822B-8FAADD5E5A7F}"/>
          </ac:spMkLst>
        </pc:spChg>
      </pc:sldChg>
      <pc:sldChg chg="del">
        <pc:chgData name="Kitty Wong" userId="934a16c2-3b82-4a04-8cf4-72a5c39a78f6" providerId="ADAL" clId="{296B3DA2-6567-472A-93E5-2FFC04666381}" dt="2024-11-01T11:43:07.296" v="406" actId="47"/>
        <pc:sldMkLst>
          <pc:docMk/>
          <pc:sldMk cId="1895641345" sldId="303"/>
        </pc:sldMkLst>
      </pc:sldChg>
      <pc:sldChg chg="modNotesTx">
        <pc:chgData name="Kitty Wong" userId="934a16c2-3b82-4a04-8cf4-72a5c39a78f6" providerId="ADAL" clId="{296B3DA2-6567-472A-93E5-2FFC04666381}" dt="2024-11-01T11:34:26.775" v="37" actId="6549"/>
        <pc:sldMkLst>
          <pc:docMk/>
          <pc:sldMk cId="4084922848" sldId="307"/>
        </pc:sldMkLst>
      </pc:sldChg>
      <pc:sldChg chg="modNotesTx">
        <pc:chgData name="Kitty Wong" userId="934a16c2-3b82-4a04-8cf4-72a5c39a78f6" providerId="ADAL" clId="{296B3DA2-6567-472A-93E5-2FFC04666381}" dt="2024-11-01T11:34:58.098" v="59" actId="20577"/>
        <pc:sldMkLst>
          <pc:docMk/>
          <pc:sldMk cId="1981207584" sldId="308"/>
        </pc:sldMkLst>
      </pc:sldChg>
      <pc:sldChg chg="modNotesTx">
        <pc:chgData name="Kitty Wong" userId="934a16c2-3b82-4a04-8cf4-72a5c39a78f6" providerId="ADAL" clId="{296B3DA2-6567-472A-93E5-2FFC04666381}" dt="2024-11-01T11:35:11.229" v="60" actId="20577"/>
        <pc:sldMkLst>
          <pc:docMk/>
          <pc:sldMk cId="296700021" sldId="309"/>
        </pc:sldMkLst>
      </pc:sldChg>
      <pc:sldChg chg="modSp new mod">
        <pc:chgData name="Kitty Wong" userId="934a16c2-3b82-4a04-8cf4-72a5c39a78f6" providerId="ADAL" clId="{296B3DA2-6567-472A-93E5-2FFC04666381}" dt="2024-11-01T11:41:12.028" v="405" actId="20577"/>
        <pc:sldMkLst>
          <pc:docMk/>
          <pc:sldMk cId="3780674442" sldId="315"/>
        </pc:sldMkLst>
        <pc:spChg chg="mod">
          <ac:chgData name="Kitty Wong" userId="934a16c2-3b82-4a04-8cf4-72a5c39a78f6" providerId="ADAL" clId="{296B3DA2-6567-472A-93E5-2FFC04666381}" dt="2024-11-01T11:35:41.642" v="74" actId="20577"/>
          <ac:spMkLst>
            <pc:docMk/>
            <pc:sldMk cId="3780674442" sldId="315"/>
            <ac:spMk id="2" creationId="{A7EBEAE2-63AE-0F5A-C2DC-BF22F9E9A08B}"/>
          </ac:spMkLst>
        </pc:spChg>
        <pc:spChg chg="mod">
          <ac:chgData name="Kitty Wong" userId="934a16c2-3b82-4a04-8cf4-72a5c39a78f6" providerId="ADAL" clId="{296B3DA2-6567-472A-93E5-2FFC04666381}" dt="2024-11-01T11:41:12.028" v="405" actId="20577"/>
          <ac:spMkLst>
            <pc:docMk/>
            <pc:sldMk cId="3780674442" sldId="315"/>
            <ac:spMk id="3" creationId="{A96DA9AE-7E20-2A71-76B9-7B58AAB5FD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C5150-9119-490A-A216-3D2FA22F7FFC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F01B0-FE71-4C35-BC11-34BCAF52C4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71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45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serialization is really taking a snapshot of an object (its current state) and turning it into a stream for persistence or transportation, it doesn’t make sense for some classes with states that are tie to the computing environment or current session to be serialized.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8127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319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out </a:t>
            </a:r>
            <a:r>
              <a:rPr lang="en-US" dirty="0" err="1"/>
              <a:t>SerializationExample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580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simple encryption algorithm, you can (and should) use a much better one!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141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525960"/>
                </a:solidFill>
                <a:effectLst/>
                <a:latin typeface="-apple-system"/>
              </a:rPr>
              <a:t>readObjectNoData</a:t>
            </a:r>
            <a:r>
              <a:rPr lang="en-US" b="0" i="0" dirty="0">
                <a:solidFill>
                  <a:srgbClr val="525960"/>
                </a:solidFill>
                <a:effectLst/>
                <a:latin typeface="-apple-system"/>
              </a:rPr>
              <a:t> method allows a class to control the initialization of its own fields, can be defined by each serialized class to reinstate the deserialized objects instead of the default values for that data type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525960"/>
                </a:solidFill>
                <a:effectLst/>
                <a:latin typeface="-apple-system"/>
              </a:rPr>
              <a:t>Only one of the </a:t>
            </a:r>
            <a:r>
              <a:rPr lang="en-US" b="0" i="0" dirty="0" err="1">
                <a:solidFill>
                  <a:srgbClr val="525960"/>
                </a:solidFill>
                <a:effectLst/>
                <a:latin typeface="-apple-system"/>
              </a:rPr>
              <a:t>readObject</a:t>
            </a:r>
            <a:r>
              <a:rPr lang="en-US" b="0" i="0" dirty="0">
                <a:solidFill>
                  <a:srgbClr val="525960"/>
                </a:solidFill>
                <a:effectLst/>
                <a:latin typeface="-apple-system"/>
              </a:rPr>
              <a:t> methods would be invoked</a:t>
            </a:r>
          </a:p>
          <a:p>
            <a:pPr marL="171450" indent="-171450">
              <a:buFontTx/>
              <a:buChar char="-"/>
            </a:pPr>
            <a:r>
              <a:rPr lang="en-US" b="0" i="0" dirty="0" err="1">
                <a:solidFill>
                  <a:srgbClr val="525960"/>
                </a:solidFill>
                <a:effectLst/>
                <a:latin typeface="-apple-system"/>
              </a:rPr>
              <a:t>noData</a:t>
            </a:r>
            <a:r>
              <a:rPr lang="en-US" b="0" i="0" dirty="0">
                <a:solidFill>
                  <a:srgbClr val="525960"/>
                </a:solidFill>
                <a:effectLst/>
                <a:latin typeface="-apple-system"/>
              </a:rPr>
              <a:t> is specifically for objects that have missing fields due the its superclass not being there in the destination </a:t>
            </a:r>
            <a:r>
              <a:rPr lang="en-US" b="0" i="0">
                <a:solidFill>
                  <a:srgbClr val="525960"/>
                </a:solidFill>
                <a:effectLst/>
                <a:latin typeface="-apple-system"/>
              </a:rPr>
              <a:t>during deserialization </a:t>
            </a:r>
            <a:r>
              <a:rPr lang="en-US" b="0" i="0" dirty="0">
                <a:solidFill>
                  <a:srgbClr val="525960"/>
                </a:solidFill>
                <a:effectLst/>
                <a:latin typeface="-apple-system"/>
              </a:rPr>
              <a:t>(but was in the source when </a:t>
            </a:r>
            <a:r>
              <a:rPr lang="en-US" b="0" i="0">
                <a:solidFill>
                  <a:srgbClr val="525960"/>
                </a:solidFill>
                <a:effectLst/>
                <a:latin typeface="-apple-system"/>
              </a:rPr>
              <a:t>it’s serialized)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20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49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PrintStream</a:t>
            </a:r>
            <a:r>
              <a:rPr lang="en-US" dirty="0"/>
              <a:t> is a subclass of </a:t>
            </a:r>
            <a:r>
              <a:rPr lang="en-US" dirty="0" err="1"/>
              <a:t>OutputStream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44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type of streams does Object streams use?</a:t>
            </a:r>
          </a:p>
          <a:p>
            <a:endParaRPr lang="en-US" dirty="0"/>
          </a:p>
          <a:p>
            <a:r>
              <a:rPr lang="en-US" dirty="0"/>
              <a:t>*simplified example… the number of bits needed to encode a value depends on the type of system and the specific type of encoding used (e.g. 8-bit ASCII, 16-bit Unicode, etc.)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11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074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are used for what?</a:t>
            </a:r>
          </a:p>
          <a:p>
            <a:pPr marL="171450" indent="-171450">
              <a:buFontTx/>
              <a:buChar char="-"/>
            </a:pPr>
            <a:r>
              <a:rPr lang="en-US" dirty="0"/>
              <a:t>File: files on the file system (hard drive)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Data: primitive types and strings</a:t>
            </a:r>
          </a:p>
          <a:p>
            <a:pPr marL="171450" indent="-171450">
              <a:buFontTx/>
              <a:buChar char="-"/>
            </a:pPr>
            <a:r>
              <a:rPr lang="en-CA" dirty="0"/>
              <a:t>Object: object serialization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082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file class also provides security restrictions provided by the JVM!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415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buffer size=8192 bytes, outputs when the buffer is full, or flush().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189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90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E4A6AB35-C22C-4755-9BC8-96579CB63199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E21CB55-4C39-4DF9-B29B-0DDB979E079F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E9DC3DE2-2DBA-41B6-ABDF-9E46BDE3E6CB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6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7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6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0FE8BCE-6DE9-499B-B47E-840C645FA6F5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  <p:sldLayoutId id="2147483657" r:id="rId5"/>
    <p:sldLayoutId id="2147483654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Streams and Serialization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3</a:t>
            </a:r>
          </a:p>
          <a:p>
            <a:r>
              <a:rPr lang="en-US" dirty="0"/>
              <a:t>CPRG304 – Object-Oriented Programming III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4D4B33-3A5F-4979-822B-8FAADD5E5A7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232372" y="6390216"/>
            <a:ext cx="5435628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Kitty Wong © 2024</a:t>
            </a:r>
          </a:p>
        </p:txBody>
      </p:sp>
    </p:spTree>
    <p:extLst>
      <p:ext uri="{BB962C8B-B14F-4D97-AF65-F5344CB8AC3E}">
        <p14:creationId xmlns:p14="http://schemas.microsoft.com/office/powerpoint/2010/main" val="71254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F2BA-2B8E-4E34-B3FB-F3FF1DA1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Streams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A7C5-3CF2-42F2-A9F8-1A5759CD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US" dirty="0"/>
              <a:t>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lang="en-US" dirty="0"/>
              <a:t> are used for converting objects into a byte-stream or vice versa</a:t>
            </a:r>
          </a:p>
          <a:p>
            <a:pPr lvl="1"/>
            <a:r>
              <a:rPr lang="en-US" dirty="0"/>
              <a:t>i.e. Serialization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) and Deserialization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)</a:t>
            </a:r>
          </a:p>
          <a:p>
            <a:pPr lvl="4"/>
            <a:endParaRPr lang="en-US" dirty="0"/>
          </a:p>
          <a:p>
            <a:r>
              <a:rPr lang="en-US" dirty="0"/>
              <a:t>Only objects that implement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US" dirty="0"/>
              <a:t> interface can be pass through these streams</a:t>
            </a:r>
          </a:p>
          <a:p>
            <a:pPr lvl="1"/>
            <a:r>
              <a:rPr lang="en-US" dirty="0"/>
              <a:t>Most core classes in </a:t>
            </a:r>
            <a:r>
              <a:rPr lang="en-US" dirty="0" err="1"/>
              <a:t>java.lang</a:t>
            </a:r>
            <a:r>
              <a:rPr lang="en-US" dirty="0"/>
              <a:t> implements Serializable except: </a:t>
            </a:r>
          </a:p>
          <a:p>
            <a:pPr lvl="2"/>
            <a:r>
              <a:rPr lang="en-US" dirty="0"/>
              <a:t>Math</a:t>
            </a:r>
          </a:p>
          <a:p>
            <a:pPr lvl="2"/>
            <a:r>
              <a:rPr lang="en-US" dirty="0"/>
              <a:t>System, Runtime</a:t>
            </a:r>
          </a:p>
          <a:p>
            <a:pPr lvl="2"/>
            <a:r>
              <a:rPr lang="en-US" dirty="0"/>
              <a:t>Process, Thread, </a:t>
            </a:r>
            <a:r>
              <a:rPr lang="en-US" dirty="0" err="1"/>
              <a:t>ThreadGroup</a:t>
            </a:r>
            <a:endParaRPr lang="en-US" dirty="0"/>
          </a:p>
          <a:p>
            <a:pPr lvl="2"/>
            <a:r>
              <a:rPr lang="en-US" dirty="0" err="1"/>
              <a:t>SecurityManager</a:t>
            </a:r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027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EAE2-63AE-0F5A-C2DC-BF22F9E9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DA9AE-7E20-2A71-76B9-7B58AAB5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The process of converting an object into a stream of bytes</a:t>
            </a:r>
          </a:p>
          <a:p>
            <a:pPr lvl="1"/>
            <a:r>
              <a:rPr lang="en-US" dirty="0"/>
              <a:t>To persist or transmit</a:t>
            </a:r>
          </a:p>
          <a:p>
            <a:pPr lvl="2"/>
            <a:r>
              <a:rPr lang="en-US" dirty="0"/>
              <a:t>Save to a file or object in a database</a:t>
            </a:r>
          </a:p>
          <a:p>
            <a:pPr lvl="2"/>
            <a:r>
              <a:rPr lang="en-US" dirty="0"/>
              <a:t>Transfer over a network</a:t>
            </a:r>
          </a:p>
          <a:p>
            <a:pPr lvl="6"/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To be reconstructed later!</a:t>
            </a:r>
          </a:p>
          <a:p>
            <a:pPr lvl="2"/>
            <a:r>
              <a:rPr lang="en-US" dirty="0"/>
              <a:t>Deserialization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7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6327-3B26-4158-8234-0591CD07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Suppressing Serialization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95AF-E7EF-4E7B-8A9E-248CF56EC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attribute in a class need to be serialized</a:t>
            </a:r>
          </a:p>
          <a:p>
            <a:pPr lvl="1"/>
            <a:r>
              <a:rPr lang="en-US" dirty="0"/>
              <a:t>Why?</a:t>
            </a:r>
          </a:p>
          <a:p>
            <a:pPr lvl="5"/>
            <a:endParaRPr lang="en-US" dirty="0"/>
          </a:p>
          <a:p>
            <a:r>
              <a:rPr lang="en-US" dirty="0"/>
              <a:t>Qualifier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</a:p>
          <a:p>
            <a:pPr lvl="1"/>
            <a:r>
              <a:rPr lang="en-US" dirty="0"/>
              <a:t>Excludes attribute from serialization</a:t>
            </a:r>
          </a:p>
          <a:p>
            <a:pPr lvl="4"/>
            <a:endParaRPr lang="en-US" dirty="0"/>
          </a:p>
          <a:p>
            <a:r>
              <a:rPr lang="en-US" dirty="0"/>
              <a:t>What will happen to transient attributes when the object is deserialized?</a:t>
            </a:r>
          </a:p>
          <a:p>
            <a:pPr lvl="1"/>
            <a:r>
              <a:rPr lang="en-US" dirty="0"/>
              <a:t>Restored to the default value of that data type</a:t>
            </a:r>
            <a:endParaRPr lang="en-CA" dirty="0"/>
          </a:p>
          <a:p>
            <a:pPr lvl="2"/>
            <a:r>
              <a:rPr lang="en-US" dirty="0"/>
              <a:t>char, byte, short, int, long – 0; float, double – 0.0; </a:t>
            </a:r>
            <a:r>
              <a:rPr lang="en-US" dirty="0" err="1"/>
              <a:t>boolean</a:t>
            </a:r>
            <a:r>
              <a:rPr lang="en-US" dirty="0"/>
              <a:t> – false; String – null; Object – null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5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0A36-786A-4646-BDAF-DD00C9C4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Customizing Serialization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7B7F9-0CFE-4FE8-A69F-09EEEA760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Direct control of how each object will be serialized and/or deserialized</a:t>
            </a:r>
          </a:p>
          <a:p>
            <a:pPr lvl="1"/>
            <a:r>
              <a:rPr lang="en-US" dirty="0"/>
              <a:t>i.e. manipulating the byte stream</a:t>
            </a:r>
          </a:p>
          <a:p>
            <a:pPr lvl="4"/>
            <a:endParaRPr lang="en-US" dirty="0"/>
          </a:p>
          <a:p>
            <a:r>
              <a:rPr lang="en-CA" dirty="0"/>
              <a:t>Example: encrypting a value using Caesar’s cipher</a:t>
            </a:r>
          </a:p>
          <a:p>
            <a:pPr marL="0" indent="0">
              <a:buNone/>
            </a:pPr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String encrypt(String input, int offset) {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sb = new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StringBuffer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 int n = 0; n &lt;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n++ ) {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((char)(offset +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input.charAt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(n))); 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sb.toString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3747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1729-2354-4679-B87F-6D90A3D7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Customizing Serialization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34F5-99C2-462B-9445-AF8E6910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Inside serializable class, implement the following 2 methods:</a:t>
            </a:r>
            <a:endParaRPr lang="en-CA" dirty="0">
              <a:latin typeface="Verdana" panose="020B0604030504040204" pitchFamily="34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writeObject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ObjectOutputStream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oos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newString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encrypt(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oldString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5);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oos.defaultWriteObject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C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readObject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ObjectInputStream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ois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r>
              <a:rPr lang="en-C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readObjectNoData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ObjectStreamException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893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I/O in Java operates through streams</a:t>
            </a:r>
          </a:p>
          <a:p>
            <a:pPr lvl="1"/>
            <a:r>
              <a:rPr lang="en-US" altLang="en-US" dirty="0"/>
              <a:t>Read/write sequentially</a:t>
            </a:r>
          </a:p>
          <a:p>
            <a:pPr lvl="1"/>
            <a:r>
              <a:rPr lang="en-US" altLang="en-US" dirty="0"/>
              <a:t>No inherent blocking (forming) into records or lines</a:t>
            </a:r>
          </a:p>
          <a:p>
            <a:pPr lvl="1"/>
            <a:r>
              <a:rPr lang="en-US" altLang="en-US" dirty="0"/>
              <a:t>No direct access to any locations in the file other than the next position</a:t>
            </a:r>
          </a:p>
          <a:p>
            <a:pPr lvl="1"/>
            <a:r>
              <a:rPr lang="en-US" altLang="en-US" dirty="0"/>
              <a:t>Unified way of processing for any type of streams</a:t>
            </a:r>
          </a:p>
          <a:p>
            <a:pPr lvl="2"/>
            <a:r>
              <a:rPr lang="en-US" altLang="en-US" dirty="0"/>
              <a:t>Files, network sockets, inter-process communications (IPCs) etc.</a:t>
            </a:r>
          </a:p>
          <a:p>
            <a:pPr lvl="6"/>
            <a:endParaRPr lang="en-US" altLang="en-US" dirty="0"/>
          </a:p>
          <a:p>
            <a:r>
              <a:rPr lang="en-US" altLang="en-US" sz="2400" dirty="0" err="1"/>
              <a:t>RandomAccessFile</a:t>
            </a:r>
            <a:endParaRPr lang="en-US" altLang="en-US" sz="2400" dirty="0"/>
          </a:p>
          <a:p>
            <a:pPr lvl="1"/>
            <a:r>
              <a:rPr lang="en-US" altLang="en-US" dirty="0"/>
              <a:t>Read/write arbitrary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9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8C6C-AC38-4201-A641-521C70A8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Predefined Java Streams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54D6-174B-453F-96C4-7B1E8E567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 in every program</a:t>
            </a:r>
          </a:p>
          <a:p>
            <a:pPr lvl="1"/>
            <a:r>
              <a:rPr lang="en-US" dirty="0"/>
              <a:t>Doesn’t require to be instantiated</a:t>
            </a:r>
          </a:p>
          <a:p>
            <a:pPr lvl="1"/>
            <a:r>
              <a:rPr lang="en-US" dirty="0"/>
              <a:t>Created by the JVM on initialization for the computing environment it’s running 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FC712-1CED-4019-A6EE-613E4BAB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" y="3690937"/>
            <a:ext cx="3434007" cy="2100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41D35-CA6B-4BB6-883E-4B0165025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116" y="3690937"/>
            <a:ext cx="8133765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2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0C5E-8551-45EE-BB72-8A07F3DC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Types of I/O Streams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B9277-6C12-4820-A978-3F2FF889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Why?</a:t>
            </a:r>
          </a:p>
          <a:p>
            <a:pPr lvl="1"/>
            <a:r>
              <a:rPr lang="en-CA" dirty="0"/>
              <a:t>Binary computers: we can only store sequences of 0’s and 1’s</a:t>
            </a:r>
          </a:p>
          <a:p>
            <a:pPr lvl="1"/>
            <a:r>
              <a:rPr lang="en-CA" dirty="0"/>
              <a:t>But we can represent (encode) and interpret (decode) these sequences in different ways!</a:t>
            </a:r>
          </a:p>
          <a:p>
            <a:pPr lvl="1"/>
            <a:r>
              <a:rPr lang="en-CA" dirty="0"/>
              <a:t>E.g. the number 1024</a:t>
            </a:r>
          </a:p>
          <a:p>
            <a:pPr lvl="2"/>
            <a:r>
              <a:rPr lang="en-CA" dirty="0"/>
              <a:t>Binary: 0b 0100 0000 0000 – 12 bits</a:t>
            </a:r>
          </a:p>
          <a:p>
            <a:pPr lvl="2"/>
            <a:r>
              <a:rPr lang="en-CA" dirty="0"/>
              <a:t>ASCII: 0x 31 30 32 34 (or decimal 49 48 50 52) – 4 bytes (32 bits)*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78ACB3F-61A4-4453-AD98-66C644ABF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654175"/>
            <a:ext cx="25146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Streams</a:t>
            </a:r>
            <a:endParaRPr lang="en-CA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F391BB38-281B-461D-AC9B-D7D9358B33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20440" y="2101692"/>
            <a:ext cx="1737360" cy="48656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C05E57B3-3B5E-4AC6-9B86-AE7691314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240" y="2101692"/>
            <a:ext cx="1844040" cy="4953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A2D362C-F166-4989-9701-903DED3CE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88260"/>
            <a:ext cx="32004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Byte-oriented</a:t>
            </a:r>
            <a:endParaRPr lang="en-CA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BF088E8-0736-4077-B3D7-E1929A707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588260"/>
            <a:ext cx="31242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Character-oriented</a:t>
            </a:r>
            <a:endParaRPr lang="en-CA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9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4AF-915E-4AD0-9601-3712E509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Character-Oriented Streams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CF6E-BCC5-49FA-8437-70B1C749D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4" name="Object 1034">
            <a:extLst>
              <a:ext uri="{FF2B5EF4-FFF2-40B4-BE49-F238E27FC236}">
                <a16:creationId xmlns:a16="http://schemas.microsoft.com/office/drawing/2014/main" id="{7F22A10B-67C2-42DF-A2AB-B47C6340B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147061"/>
              </p:ext>
            </p:extLst>
          </p:nvPr>
        </p:nvGraphicFramePr>
        <p:xfrm>
          <a:off x="3519845" y="1363027"/>
          <a:ext cx="5152309" cy="538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644660" imgH="3808562" progId="OrgPlusWOPX.4">
                  <p:embed/>
                </p:oleObj>
              </mc:Choice>
              <mc:Fallback>
                <p:oleObj r:id="rId3" imgW="3644660" imgH="3808562" progId="OrgPlusWOPX.4">
                  <p:embed/>
                  <p:pic>
                    <p:nvPicPr>
                      <p:cNvPr id="4" name="Object 1034">
                        <a:extLst>
                          <a:ext uri="{FF2B5EF4-FFF2-40B4-BE49-F238E27FC236}">
                            <a16:creationId xmlns:a16="http://schemas.microsoft.com/office/drawing/2014/main" id="{7F22A10B-67C2-42DF-A2AB-B47C6340B1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845" y="1363027"/>
                        <a:ext cx="5152309" cy="5388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389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AB57-3509-416F-8F6B-5B916E71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Byte-Oriented Streams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D169-A8EC-4938-9416-ED39252BA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F1F9B5AC-B7D7-4F83-9B15-2CA3EC4F04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929466"/>
              </p:ext>
            </p:extLst>
          </p:nvPr>
        </p:nvGraphicFramePr>
        <p:xfrm>
          <a:off x="1988181" y="1690688"/>
          <a:ext cx="8215637" cy="495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649387" imgH="2195655" progId="OrgPlusWOPX.4">
                  <p:embed/>
                </p:oleObj>
              </mc:Choice>
              <mc:Fallback>
                <p:oleObj r:id="rId3" imgW="3649387" imgH="2195655" progId="OrgPlusWOPX.4">
                  <p:embed/>
                  <p:pic>
                    <p:nvPicPr>
                      <p:cNvPr id="4" name="Object 7">
                        <a:extLst>
                          <a:ext uri="{FF2B5EF4-FFF2-40B4-BE49-F238E27FC236}">
                            <a16:creationId xmlns:a16="http://schemas.microsoft.com/office/drawing/2014/main" id="{F1F9B5AC-B7D7-4F83-9B15-2CA3EC4F04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181" y="1690688"/>
                        <a:ext cx="8215637" cy="495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492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F7D3-BEE7-4BF3-A43E-29072861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File I/O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B06A-40DB-48D2-9BD9-40E1BB66F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</a:t>
            </a:r>
            <a:r>
              <a:rPr lang="en-US" altLang="en-US" sz="2800" dirty="0"/>
              <a:t>efore you can use a file, you must associate the file with a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altLang="en-US" sz="2800" dirty="0"/>
              <a:t> or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altLang="en-US" sz="2800" dirty="0"/>
              <a:t> object: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(“file.dat”);</a:t>
            </a:r>
          </a:p>
          <a:p>
            <a:pPr marL="2743200" lvl="5" indent="-457200">
              <a:buFont typeface="+mj-lt"/>
              <a:buAutoNum type="arabicPeriod"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 f = new File(“file.dat”);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FileInputStream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(f);</a:t>
            </a:r>
          </a:p>
          <a:p>
            <a:pPr marL="2743200" lvl="5" indent="-457200">
              <a:buFont typeface="+mj-lt"/>
              <a:buAutoNum type="arabicPeriod"/>
            </a:pPr>
            <a:endParaRPr lang="en-US" altLang="en-US" dirty="0"/>
          </a:p>
          <a:p>
            <a:pPr lvl="1"/>
            <a:r>
              <a:rPr lang="en-US" altLang="en-US" dirty="0"/>
              <a:t>Which is better?</a:t>
            </a:r>
            <a:endParaRPr lang="en-CA" altLang="en-US" dirty="0"/>
          </a:p>
          <a:p>
            <a:pPr lvl="2"/>
            <a:r>
              <a:rPr lang="en-CA" altLang="en-US" dirty="0"/>
              <a:t>File object is immutable and can perform checks when requesting access to the file (i.e. throws exception)</a:t>
            </a:r>
          </a:p>
          <a:p>
            <a:pPr lvl="2"/>
            <a:r>
              <a:rPr lang="en-CA" altLang="en-US" dirty="0"/>
              <a:t>Platform-independent (e.g. “/res” or “\res”)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120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5FAB-1BBA-42A3-AE8B-83D81854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9BC7-70A3-4B7E-9A2D-5C1809D7E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Connecting the output of one stream to the input of another stream</a:t>
            </a:r>
          </a:p>
          <a:p>
            <a:pPr lvl="4"/>
            <a:endParaRPr lang="en-US" dirty="0"/>
          </a:p>
          <a:p>
            <a:r>
              <a:rPr lang="en-US" dirty="0"/>
              <a:t>Makes streams more powerful:</a:t>
            </a:r>
          </a:p>
          <a:p>
            <a:pPr lvl="1"/>
            <a:r>
              <a:rPr lang="en-US" dirty="0"/>
              <a:t>Conversion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Byte stream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InputStreamReader</a:t>
            </a:r>
            <a:r>
              <a:rPr lang="en-US" dirty="0">
                <a:sym typeface="Wingdings" panose="05000000000000000000" pitchFamily="2" charset="2"/>
              </a:rPr>
              <a:t>  Char stream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Char stream  </a:t>
            </a:r>
            <a:r>
              <a:rPr lang="en-US" dirty="0" err="1">
                <a:sym typeface="Wingdings" panose="05000000000000000000" pitchFamily="2" charset="2"/>
              </a:rPr>
              <a:t>OutputStreamWriter</a:t>
            </a:r>
            <a:r>
              <a:rPr lang="en-US" dirty="0">
                <a:sym typeface="Wingdings" panose="05000000000000000000" pitchFamily="2" charset="2"/>
              </a:rPr>
              <a:t>  Byte Stream</a:t>
            </a:r>
            <a:endParaRPr lang="en-US" dirty="0"/>
          </a:p>
          <a:p>
            <a:pPr lvl="1"/>
            <a:r>
              <a:rPr lang="en-US" dirty="0"/>
              <a:t>Improve performance</a:t>
            </a:r>
          </a:p>
          <a:p>
            <a:pPr lvl="2"/>
            <a:r>
              <a:rPr lang="en-US" dirty="0"/>
              <a:t>Buffer of bytes or chars to reduce I/O overhead</a:t>
            </a:r>
          </a:p>
          <a:p>
            <a:pPr lvl="3"/>
            <a:r>
              <a:rPr lang="en-CA" dirty="0" err="1"/>
              <a:t>BufferedInputStream</a:t>
            </a:r>
            <a:r>
              <a:rPr lang="en-CA" dirty="0"/>
              <a:t>, </a:t>
            </a:r>
            <a:r>
              <a:rPr lang="en-CA" dirty="0" err="1"/>
              <a:t>BufferedOutputStream</a:t>
            </a:r>
            <a:endParaRPr lang="en-CA" dirty="0"/>
          </a:p>
          <a:p>
            <a:pPr lvl="3"/>
            <a:r>
              <a:rPr lang="en-CA" dirty="0" err="1"/>
              <a:t>BufferedReader</a:t>
            </a:r>
            <a:r>
              <a:rPr lang="en-CA" dirty="0"/>
              <a:t>, </a:t>
            </a:r>
            <a:r>
              <a:rPr lang="en-CA" dirty="0" err="1"/>
              <a:t>BufferedWriter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DDB31-0332-4EEC-A5EE-82688A9B0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760" y="2283423"/>
            <a:ext cx="2987040" cy="160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8173-BAFC-447D-B0DF-424ADF05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E136-8DB5-44B9-AB2D-AA933DFD5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DataInputStream</a:t>
            </a:r>
            <a:r>
              <a:rPr lang="en-US" dirty="0"/>
              <a:t>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DataOutputStream</a:t>
            </a:r>
            <a:r>
              <a:rPr lang="en-US" dirty="0"/>
              <a:t> are used for primitive data types and Strings</a:t>
            </a:r>
          </a:p>
          <a:p>
            <a:pPr lvl="1"/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2D31B-75B4-44FF-891C-80982646C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118" y="3124994"/>
            <a:ext cx="9855763" cy="233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4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14927</TotalTime>
  <Words>939</Words>
  <Application>Microsoft Office PowerPoint</Application>
  <PresentationFormat>Widescreen</PresentationFormat>
  <Paragraphs>137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Calibri</vt:lpstr>
      <vt:lpstr>Courier New</vt:lpstr>
      <vt:lpstr>Verdana</vt:lpstr>
      <vt:lpstr>Wingdings</vt:lpstr>
      <vt:lpstr>Office Theme</vt:lpstr>
      <vt:lpstr>Organization Chart Add-in for Microsoft Office programs</vt:lpstr>
      <vt:lpstr>Streams and Serialization</vt:lpstr>
      <vt:lpstr>I/O Streams</vt:lpstr>
      <vt:lpstr>Predefined Java Streams</vt:lpstr>
      <vt:lpstr>2 Types of I/O Streams</vt:lpstr>
      <vt:lpstr>Character-Oriented Streams</vt:lpstr>
      <vt:lpstr>Byte-Oriented Streams</vt:lpstr>
      <vt:lpstr>Sequential File I/O</vt:lpstr>
      <vt:lpstr>Chaining</vt:lpstr>
      <vt:lpstr>Data Streams</vt:lpstr>
      <vt:lpstr>Object Streams</vt:lpstr>
      <vt:lpstr>Serialization</vt:lpstr>
      <vt:lpstr>Suppressing Serialization</vt:lpstr>
      <vt:lpstr>Customizing Serialization</vt:lpstr>
      <vt:lpstr>Customizing Serialization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Kitty Wong</dc:creator>
  <cp:lastModifiedBy>Kitty Wong</cp:lastModifiedBy>
  <cp:revision>174</cp:revision>
  <dcterms:created xsi:type="dcterms:W3CDTF">2016-04-05T14:17:30Z</dcterms:created>
  <dcterms:modified xsi:type="dcterms:W3CDTF">2024-11-01T11:43:09Z</dcterms:modified>
</cp:coreProperties>
</file>