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3"/>
  </p:notesMasterIdLst>
  <p:sldIdLst>
    <p:sldId id="256" r:id="rId2"/>
    <p:sldId id="259" r:id="rId3"/>
    <p:sldId id="270" r:id="rId4"/>
    <p:sldId id="271" r:id="rId5"/>
    <p:sldId id="273" r:id="rId6"/>
    <p:sldId id="274" r:id="rId7"/>
    <p:sldId id="275" r:id="rId8"/>
    <p:sldId id="282" r:id="rId9"/>
    <p:sldId id="276" r:id="rId10"/>
    <p:sldId id="277" r:id="rId11"/>
    <p:sldId id="278" r:id="rId12"/>
    <p:sldId id="279" r:id="rId13"/>
    <p:sldId id="280" r:id="rId14"/>
    <p:sldId id="281" r:id="rId15"/>
    <p:sldId id="283" r:id="rId16"/>
    <p:sldId id="284" r:id="rId17"/>
    <p:sldId id="285" r:id="rId18"/>
    <p:sldId id="286" r:id="rId19"/>
    <p:sldId id="287" r:id="rId20"/>
    <p:sldId id="269" r:id="rId21"/>
    <p:sldId id="261" r:id="rId22"/>
  </p:sldIdLst>
  <p:sldSz cx="9144000" cy="5143500" type="screen16x9"/>
  <p:notesSz cx="7023100"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31" autoAdjust="0"/>
  </p:normalViewPr>
  <p:slideViewPr>
    <p:cSldViewPr snapToGrid="0">
      <p:cViewPr varScale="1">
        <p:scale>
          <a:sx n="77" d="100"/>
          <a:sy n="77" d="100"/>
        </p:scale>
        <p:origin x="1562"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43343" cy="465455"/>
          </a:xfrm>
          <a:prstGeom prst="rect">
            <a:avLst/>
          </a:prstGeom>
          <a:noFill/>
          <a:ln>
            <a:noFill/>
          </a:ln>
        </p:spPr>
        <p:txBody>
          <a:bodyPr spcFirstLastPara="1" wrap="square" lIns="93300" tIns="46650" rIns="93300" bIns="466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8132" y="0"/>
            <a:ext cx="3043343" cy="465455"/>
          </a:xfrm>
          <a:prstGeom prst="rect">
            <a:avLst/>
          </a:prstGeom>
          <a:noFill/>
          <a:ln>
            <a:noFill/>
          </a:ln>
        </p:spPr>
        <p:txBody>
          <a:bodyPr spcFirstLastPara="1" wrap="square" lIns="93300" tIns="46650" rIns="93300" bIns="466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29"/>
            <a:ext cx="3043343" cy="465455"/>
          </a:xfrm>
          <a:prstGeom prst="rect">
            <a:avLst/>
          </a:prstGeom>
          <a:noFill/>
          <a:ln>
            <a:noFill/>
          </a:ln>
        </p:spPr>
        <p:txBody>
          <a:bodyPr spcFirstLastPara="1" wrap="square" lIns="93300" tIns="46650" rIns="93300" bIns="466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kaggle.com/competitions/GiveMeSomeCredit/ov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10 trials of cross validation were performed with the average accuracy obtained of 70.75%. </a:t>
            </a:r>
          </a:p>
          <a:p>
            <a:pPr marL="171450" lvl="0" indent="-171450" algn="l" rtl="0">
              <a:spcBef>
                <a:spcPts val="0"/>
              </a:spcBef>
              <a:spcAft>
                <a:spcPts val="0"/>
              </a:spcAft>
              <a:buFontTx/>
              <a:buChar char="-"/>
            </a:pPr>
            <a:r>
              <a:rPr lang="en-US" dirty="0"/>
              <a:t>Several hyperparameters were tested. </a:t>
            </a:r>
          </a:p>
          <a:p>
            <a:pPr marL="171450" lvl="0" indent="-171450" algn="l" rtl="0">
              <a:spcBef>
                <a:spcPts val="0"/>
              </a:spcBef>
              <a:spcAft>
                <a:spcPts val="0"/>
              </a:spcAft>
              <a:buFontTx/>
              <a:buChar char="-"/>
            </a:pPr>
            <a:r>
              <a:rPr lang="en-US" dirty="0"/>
              <a:t>Overall, very small variation in accuracy over the trials. </a:t>
            </a:r>
          </a:p>
          <a:p>
            <a:pPr marL="0" lvl="0" indent="0" algn="l" rtl="0">
              <a:spcBef>
                <a:spcPts val="0"/>
              </a:spcBef>
              <a:spcAft>
                <a:spcPts val="0"/>
              </a:spcAft>
              <a:buFontTx/>
              <a:buNone/>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b="1" dirty="0"/>
              <a:t>Trained on the dataset that had missing values filled, under sampling of major class, feature standardization, PCA dimensionality reduction with 7 principal components. </a:t>
            </a:r>
          </a:p>
          <a:p>
            <a:pPr marL="171450" lvl="0" indent="-171450" algn="l" rtl="0">
              <a:spcBef>
                <a:spcPts val="0"/>
              </a:spcBef>
              <a:spcAft>
                <a:spcPts val="0"/>
              </a:spcAft>
              <a:buFontTx/>
              <a:buChar char="-"/>
            </a:pP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62550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10 trials of cross validation were performed with the average accuracy obtained of 70.75%. </a:t>
            </a:r>
          </a:p>
          <a:p>
            <a:pPr marL="171450" lvl="0" indent="-171450" algn="l" rtl="0">
              <a:spcBef>
                <a:spcPts val="0"/>
              </a:spcBef>
              <a:spcAft>
                <a:spcPts val="0"/>
              </a:spcAft>
              <a:buFontTx/>
              <a:buChar char="-"/>
            </a:pPr>
            <a:r>
              <a:rPr lang="en-US" dirty="0"/>
              <a:t>Several hyperparameters were tested. </a:t>
            </a:r>
          </a:p>
          <a:p>
            <a:pPr marL="171450" lvl="0" indent="-171450" algn="l" rtl="0">
              <a:spcBef>
                <a:spcPts val="0"/>
              </a:spcBef>
              <a:spcAft>
                <a:spcPts val="0"/>
              </a:spcAft>
              <a:buFontTx/>
              <a:buChar char="-"/>
            </a:pPr>
            <a:r>
              <a:rPr lang="en-US" dirty="0"/>
              <a:t>Overall, very small variation in accuracy over the trials. </a:t>
            </a:r>
          </a:p>
          <a:p>
            <a:pPr marL="171450" lvl="0" indent="-171450" algn="l" rtl="0">
              <a:spcBef>
                <a:spcPts val="0"/>
              </a:spcBef>
              <a:spcAft>
                <a:spcPts val="0"/>
              </a:spcAft>
              <a:buFontTx/>
              <a:buChar cha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b="1" dirty="0"/>
              <a:t>Trained on the dataset that had missing values filled, under sampling of major class, no other processing of the data had been performed since random forest models are robust to the scaling of the features and since it randomly subsamples the features and samples, dimensionality reduction was not performed. </a:t>
            </a: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120155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The K-means clustering (unsupervised model) was used. </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The business objective was slightly different it was to identify: a</a:t>
            </a:r>
            <a:r>
              <a:rPr lang="en-US" sz="1200" dirty="0">
                <a:latin typeface="Helvetica" panose="020B0604020202020204" pitchFamily="34" charset="0"/>
                <a:cs typeface="Helvetica" panose="020B0604020202020204" pitchFamily="34" charset="0"/>
              </a:rPr>
              <a:t>ny financial tendencies or behaviors of people in the dataset. Do these tendencies have any correlation to risk of serious delinquency? </a:t>
            </a:r>
          </a:p>
          <a:p>
            <a:pPr marL="628650" marR="0" lvl="1"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200" b="1" dirty="0">
                <a:latin typeface="Helvetica" panose="020B0604020202020204" pitchFamily="34" charset="0"/>
                <a:cs typeface="Helvetica" panose="020B0604020202020204" pitchFamily="34" charset="0"/>
              </a:rPr>
              <a:t>Certain groups of people such as do high income people have more real estate loans or open lines of credit? </a:t>
            </a:r>
          </a:p>
          <a:p>
            <a:pPr marL="628650" marR="0" lvl="1"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200" b="1" dirty="0">
                <a:latin typeface="Helvetica" panose="020B0604020202020204" pitchFamily="34" charset="0"/>
                <a:cs typeface="Helvetica" panose="020B0604020202020204" pitchFamily="34" charset="0"/>
              </a:rPr>
              <a:t>What can we find out about the dataset? </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200" b="1" dirty="0">
                <a:latin typeface="Helvetica" panose="020B0604020202020204" pitchFamily="34" charset="0"/>
                <a:cs typeface="Helvetica" panose="020B0604020202020204" pitchFamily="34" charset="0"/>
              </a:rPr>
              <a:t>2 Dimensions was used to better visualize the clustering. </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sz="1200" b="1" dirty="0">
                <a:latin typeface="Helvetica" panose="020B0604020202020204" pitchFamily="34" charset="0"/>
                <a:cs typeface="Helvetica" panose="020B0604020202020204" pitchFamily="34" charset="0"/>
              </a:rPr>
              <a:t>Studied the contribution of each of </a:t>
            </a:r>
          </a:p>
          <a:p>
            <a:pPr marL="171450" lvl="0" indent="-171450" algn="l" rtl="0">
              <a:spcBef>
                <a:spcPts val="0"/>
              </a:spcBef>
              <a:spcAft>
                <a:spcPts val="0"/>
              </a:spcAft>
              <a:buFontTx/>
              <a:buChar char="-"/>
            </a:pP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66218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Looked at the contribution of each feature towards a principal component. </a:t>
            </a:r>
          </a:p>
          <a:p>
            <a:pPr marL="628650" lvl="1" indent="-171450" algn="l" rtl="0">
              <a:spcBef>
                <a:spcPts val="0"/>
              </a:spcBef>
              <a:spcAft>
                <a:spcPts val="0"/>
              </a:spcAft>
              <a:buFontTx/>
              <a:buChar char="-"/>
            </a:pPr>
            <a:r>
              <a:rPr lang="en-US" dirty="0"/>
              <a:t>Only the highest contribution features were shown here.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Limit of three iterations, clustering was performed 10 different times using different initial centroids using the k-means++ algorithm to select initial centroids. </a:t>
            </a:r>
          </a:p>
          <a:p>
            <a:pPr marL="171450" lvl="0" indent="-171450" algn="l" rtl="0">
              <a:spcBef>
                <a:spcPts val="0"/>
              </a:spcBef>
              <a:spcAft>
                <a:spcPts val="0"/>
              </a:spcAft>
              <a:buFontTx/>
              <a:buChar char="-"/>
            </a:pPr>
            <a:r>
              <a:rPr lang="en-US" b="0" i="0" dirty="0">
                <a:effectLst/>
                <a:latin typeface="Arial" panose="020B0604020202020204" pitchFamily="34" charset="0"/>
              </a:rPr>
              <a:t>K-means clustering model, however, appeared to not be very insightful. </a:t>
            </a:r>
          </a:p>
          <a:p>
            <a:pPr marL="628650" lvl="1" indent="-171450" algn="l" rtl="0">
              <a:spcBef>
                <a:spcPts val="0"/>
              </a:spcBef>
              <a:spcAft>
                <a:spcPts val="0"/>
              </a:spcAft>
              <a:buFontTx/>
              <a:buChar char="-"/>
            </a:pPr>
            <a:r>
              <a:rPr lang="en-US" b="0" i="0" dirty="0">
                <a:effectLst/>
                <a:latin typeface="Arial" panose="020B0604020202020204" pitchFamily="34" charset="0"/>
              </a:rPr>
              <a:t>2 Clusters in the data. </a:t>
            </a:r>
          </a:p>
          <a:p>
            <a:pPr marL="171450" lvl="0" indent="-171450" algn="l" rtl="0">
              <a:spcBef>
                <a:spcPts val="0"/>
              </a:spcBef>
              <a:spcAft>
                <a:spcPts val="0"/>
              </a:spcAft>
              <a:buFontTx/>
              <a:buChar char="-"/>
            </a:pPr>
            <a:r>
              <a:rPr lang="en-US" b="1" i="0" dirty="0">
                <a:effectLst/>
                <a:latin typeface="Arial" panose="020B0604020202020204" pitchFamily="34" charset="0"/>
              </a:rPr>
              <a:t>It showed that there are people who are frequently late on</a:t>
            </a:r>
            <a:br>
              <a:rPr lang="en-US" b="1" dirty="0"/>
            </a:br>
            <a:r>
              <a:rPr lang="en-US" b="1" i="0" dirty="0">
                <a:effectLst/>
                <a:latin typeface="Arial" panose="020B0604020202020204" pitchFamily="34" charset="0"/>
              </a:rPr>
              <a:t>payments with average income and others who are not late frequently but have a range of incomes and number of credit or real estate</a:t>
            </a:r>
            <a:br>
              <a:rPr lang="en-US" b="1" dirty="0"/>
            </a:br>
            <a:r>
              <a:rPr lang="en-US" b="1" i="0" dirty="0">
                <a:effectLst/>
                <a:latin typeface="Arial" panose="020B0604020202020204" pitchFamily="34" charset="0"/>
              </a:rPr>
              <a:t>loans open.</a:t>
            </a:r>
          </a:p>
          <a:p>
            <a:pPr marL="171450" lvl="0" indent="-171450" algn="l" rtl="0">
              <a:spcBef>
                <a:spcPts val="0"/>
              </a:spcBef>
              <a:spcAft>
                <a:spcPts val="0"/>
              </a:spcAft>
              <a:buFontTx/>
              <a:buChar char="-"/>
            </a:pPr>
            <a:r>
              <a:rPr lang="en-US" b="1" i="0" dirty="0">
                <a:effectLst/>
                <a:latin typeface="Arial" panose="020B0604020202020204" pitchFamily="34" charset="0"/>
              </a:rPr>
              <a:t> These behaviors, however, did give any indication as to whether a given person in either cluster would be likely to have a</a:t>
            </a:r>
            <a:br>
              <a:rPr lang="en-US" b="1" dirty="0"/>
            </a:br>
            <a:r>
              <a:rPr lang="en-US" b="1" i="0" dirty="0">
                <a:effectLst/>
                <a:latin typeface="Arial" panose="020B0604020202020204" pitchFamily="34" charset="0"/>
              </a:rPr>
              <a:t>serious delinquency. For these reasons, this model will not be investigated further.</a:t>
            </a:r>
            <a:endParaRPr lang="en-US" b="1"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14832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b="1" dirty="0"/>
              <a:t>Random Forest Classifier model was selected for further parameterization optimization. </a:t>
            </a:r>
          </a:p>
          <a:p>
            <a:pPr marL="628650" lvl="1" indent="-171450" algn="l" rtl="0">
              <a:spcBef>
                <a:spcPts val="0"/>
              </a:spcBef>
              <a:spcAft>
                <a:spcPts val="0"/>
              </a:spcAft>
              <a:buFontTx/>
              <a:buChar char="-"/>
            </a:pPr>
            <a:r>
              <a:rPr lang="en-US" b="1" dirty="0"/>
              <a:t>It showed the most promise out of all of the models tested. </a:t>
            </a:r>
          </a:p>
          <a:p>
            <a:pPr marL="457200" lvl="1" indent="0" algn="l" rtl="0">
              <a:spcBef>
                <a:spcPts val="0"/>
              </a:spcBef>
              <a:spcAft>
                <a:spcPts val="0"/>
              </a:spcAft>
              <a:buFontTx/>
              <a:buNone/>
            </a:pPr>
            <a:endParaRPr lang="en-US" b="1" dirty="0"/>
          </a:p>
          <a:p>
            <a:pPr marL="171450" lvl="0" indent="-171450" algn="l" rtl="0">
              <a:spcBef>
                <a:spcPts val="0"/>
              </a:spcBef>
              <a:spcAft>
                <a:spcPts val="0"/>
              </a:spcAft>
              <a:buFontTx/>
              <a:buChar char="-"/>
            </a:pPr>
            <a:r>
              <a:rPr lang="en-US" b="1" dirty="0"/>
              <a:t>Random Forest Classifier: 78% </a:t>
            </a:r>
          </a:p>
          <a:p>
            <a:pPr marL="171450" lvl="0" indent="-171450" algn="l" rtl="0">
              <a:spcBef>
                <a:spcPts val="0"/>
              </a:spcBef>
              <a:spcAft>
                <a:spcPts val="0"/>
              </a:spcAft>
              <a:buFontTx/>
              <a:buChar char="-"/>
            </a:pPr>
            <a:r>
              <a:rPr lang="en-US" b="1" dirty="0"/>
              <a:t>Logistic Regression: 71%</a:t>
            </a:r>
          </a:p>
          <a:p>
            <a:pPr marL="171450" lvl="0" indent="-171450" algn="l" rtl="0">
              <a:spcBef>
                <a:spcPts val="0"/>
              </a:spcBef>
              <a:spcAft>
                <a:spcPts val="0"/>
              </a:spcAft>
              <a:buFontTx/>
              <a:buChar char="-"/>
            </a:pPr>
            <a:r>
              <a:rPr lang="en-US" b="1" dirty="0"/>
              <a:t>SVM: 74% </a:t>
            </a:r>
          </a:p>
          <a:p>
            <a:pPr marL="171450" lvl="0" indent="-171450" algn="l" rtl="0">
              <a:spcBef>
                <a:spcPts val="0"/>
              </a:spcBef>
              <a:spcAft>
                <a:spcPts val="0"/>
              </a:spcAft>
              <a:buFontTx/>
              <a:buChar char="-"/>
            </a:pPr>
            <a:r>
              <a:rPr lang="en-US" b="1" dirty="0"/>
              <a:t>K-means Clustering was not very insightful. </a:t>
            </a:r>
          </a:p>
          <a:p>
            <a:pPr marL="171450" lvl="0" indent="-171450" algn="l" rtl="0">
              <a:spcBef>
                <a:spcPts val="0"/>
              </a:spcBef>
              <a:spcAft>
                <a:spcPts val="0"/>
              </a:spcAft>
              <a:buFontTx/>
              <a:buChar char="-"/>
            </a:pPr>
            <a:endParaRPr lang="en-US" b="1"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631385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In order to get an idea for what values to search for an optimal model for each hyperparameter, validation curves were performed for each feature. </a:t>
            </a:r>
          </a:p>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b="1" dirty="0"/>
              <a:t>Max Depth: </a:t>
            </a:r>
            <a:r>
              <a:rPr lang="en-US" dirty="0"/>
              <a:t>Parameter that controls the longest path allowed from the root of the tree to a leaf. </a:t>
            </a:r>
          </a:p>
          <a:p>
            <a:pPr marL="171450" lvl="0" indent="-171450" algn="l" rtl="0">
              <a:spcBef>
                <a:spcPts val="0"/>
              </a:spcBef>
              <a:spcAft>
                <a:spcPts val="0"/>
              </a:spcAft>
              <a:buFontTx/>
              <a:buChar char="-"/>
            </a:pPr>
            <a:r>
              <a:rPr lang="en-US" b="1" dirty="0"/>
              <a:t>N Estimators: </a:t>
            </a:r>
            <a:r>
              <a:rPr lang="en-US" dirty="0"/>
              <a:t>The number of decision trees that make up the random forest. </a:t>
            </a:r>
          </a:p>
          <a:p>
            <a:pPr marL="171450" lvl="0" indent="-171450" algn="l" rtl="0">
              <a:spcBef>
                <a:spcPts val="0"/>
              </a:spcBef>
              <a:spcAft>
                <a:spcPts val="0"/>
              </a:spcAft>
              <a:buFontTx/>
              <a:buChar char="-"/>
            </a:pPr>
            <a:r>
              <a:rPr lang="en-US" b="1" dirty="0"/>
              <a:t>Min Samples Leaf: </a:t>
            </a:r>
            <a:r>
              <a:rPr lang="en-US" dirty="0"/>
              <a:t>When the model is deciding to split a node using a feature, it will only perform the right and left splits if the left and right branches have the minimum number of samples. </a:t>
            </a:r>
          </a:p>
          <a:p>
            <a:pPr marL="171450" lvl="0" indent="-171450" algn="l" rtl="0">
              <a:spcBef>
                <a:spcPts val="0"/>
              </a:spcBef>
              <a:spcAft>
                <a:spcPts val="0"/>
              </a:spcAft>
              <a:buFontTx/>
              <a:buChar char="-"/>
            </a:pPr>
            <a:r>
              <a:rPr lang="en-US" b="1" dirty="0"/>
              <a:t>Max Features: </a:t>
            </a:r>
            <a:r>
              <a:rPr lang="en-US" dirty="0"/>
              <a:t>The number of features the model will consider when splitting a node. </a:t>
            </a:r>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408460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A randomized CV search was performed using the ranges for each of the hyperparameters found in the previous step by performing the validation curves. </a:t>
            </a:r>
          </a:p>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50 models were tested in the randomized search cv with a cross validation split of 5. This was found to be the most accurate model obtained after performing cross validation. </a:t>
            </a:r>
          </a:p>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This was the final model that was decided upon and will be used on the test data.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Image: https://www.bing.com/images/search?view=detailV2&amp;ccid=Nphjoefp&amp;id=D292D7624A350E882FD813AD5FE448275B3B958A&amp;thid=OIP.Nphjoefpu0DDGa0YBQnNbQHaFF&amp;mediaurl=https%3a%2f%2fwww.researchgate.net%2fprofile%2fTyler-Mccandless%2fpublication%2f333612054%2ffigure%2ffig7%2fAS%3a766120084664320%401559668670052%2fDiagram-of-the-random-forest-machine-learning-method-which-is-an-ensemble-of-regression.ppm&amp;cdnurl=https%3a%2f%2fth.bing.com%2fth%2fid%2fR.369863a1e7e9bb40c319ad180509cd6d%3frik%3dipU7WydI5F%252btEw%26pid%3dImgRaw%26r%3d0&amp;exph=564&amp;expw=821&amp;q=random+forest+model&amp;simid=607994505822693197&amp;FORM=IRPRST&amp;ck=837C7C35B7FA54085BDA4B1FC20B33C0&amp;selectedIndex=9&amp;ajaxhist=0&amp;ajaxserp=0</a:t>
            </a:r>
          </a:p>
          <a:p>
            <a:pPr marL="0" lvl="0" indent="0" algn="l" rtl="0">
              <a:spcBef>
                <a:spcPts val="0"/>
              </a:spcBef>
              <a:spcAft>
                <a:spcPts val="0"/>
              </a:spcAft>
              <a:buFontTx/>
              <a:buNone/>
            </a:pP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263985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The model was tested on the test dataset. The test dataset was prepared in the same way that the training dataset was prepared. </a:t>
            </a:r>
          </a:p>
          <a:p>
            <a:pPr marL="628650" lvl="1" indent="-171450" algn="l" rtl="0">
              <a:spcBef>
                <a:spcPts val="0"/>
              </a:spcBef>
              <a:spcAft>
                <a:spcPts val="0"/>
              </a:spcAft>
              <a:buFontTx/>
              <a:buChar char="-"/>
            </a:pPr>
            <a:r>
              <a:rPr lang="en-US" dirty="0"/>
              <a:t>This means that the imputer that was made using the training dataset median values was applied to the test dataset. </a:t>
            </a:r>
          </a:p>
          <a:p>
            <a:pPr marL="628650" lvl="1"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A basic confusion matrix was generated which grouped the predictions into TP, TN, FP, FN. </a:t>
            </a:r>
          </a:p>
          <a:p>
            <a:pPr marL="171450" lvl="0" indent="-171450" algn="l" rtl="0">
              <a:spcBef>
                <a:spcPts val="0"/>
              </a:spcBef>
              <a:spcAft>
                <a:spcPts val="0"/>
              </a:spcAft>
              <a:buFontTx/>
              <a:buChar char="-"/>
            </a:pPr>
            <a:r>
              <a:rPr lang="en-US" dirty="0"/>
              <a:t>After classifying the prediction made by the model, common metrics were calculated: </a:t>
            </a:r>
          </a:p>
          <a:p>
            <a:pPr marL="628650" lvl="1" indent="-171450" algn="l" rtl="0">
              <a:spcBef>
                <a:spcPts val="0"/>
              </a:spcBef>
              <a:spcAft>
                <a:spcPts val="0"/>
              </a:spcAft>
              <a:buFontTx/>
              <a:buChar char="-"/>
            </a:pPr>
            <a:r>
              <a:rPr lang="en-US" dirty="0"/>
              <a:t>Accuracy appeared relatively good and close to the accuracy obtained from randomized search CV on the training data. </a:t>
            </a:r>
          </a:p>
          <a:p>
            <a:pPr marL="628650" lvl="1" indent="-171450" algn="l" rtl="0">
              <a:spcBef>
                <a:spcPts val="0"/>
              </a:spcBef>
              <a:spcAft>
                <a:spcPts val="0"/>
              </a:spcAft>
              <a:buFontTx/>
              <a:buChar char="-"/>
            </a:pPr>
            <a:r>
              <a:rPr lang="en-US" dirty="0"/>
              <a:t>Recall appeared to be good (portion of True Positives identified to all positives in the dataset)</a:t>
            </a:r>
          </a:p>
          <a:p>
            <a:pPr marL="628650" lvl="1" indent="-171450" algn="l" rtl="0">
              <a:spcBef>
                <a:spcPts val="0"/>
              </a:spcBef>
              <a:spcAft>
                <a:spcPts val="0"/>
              </a:spcAft>
              <a:buFontTx/>
              <a:buChar char="-"/>
            </a:pPr>
            <a:r>
              <a:rPr lang="en-US" dirty="0"/>
              <a:t>Precision was not good (portion of True Positives identified to all samples the model identified as positive) </a:t>
            </a:r>
          </a:p>
          <a:p>
            <a:pPr marL="628650" lvl="1" indent="-171450" algn="l" rtl="0">
              <a:spcBef>
                <a:spcPts val="0"/>
              </a:spcBef>
              <a:spcAft>
                <a:spcPts val="0"/>
              </a:spcAft>
              <a:buFontTx/>
              <a:buChar char="-"/>
            </a:pPr>
            <a:r>
              <a:rPr lang="en-US" dirty="0"/>
              <a:t>F1 score (calculated from precision and recall did not appear very good) </a:t>
            </a:r>
          </a:p>
          <a:p>
            <a:pPr marL="171450" lvl="0" indent="-171450" algn="l" rtl="0">
              <a:spcBef>
                <a:spcPts val="0"/>
              </a:spcBef>
              <a:spcAft>
                <a:spcPts val="0"/>
              </a:spcAft>
              <a:buFontTx/>
              <a:buChar char="-"/>
            </a:pPr>
            <a:r>
              <a:rPr lang="en-US" dirty="0"/>
              <a:t>One thing to note however, is how imbalanced the labels are. There are very few positive samples compared to the number of non-delinquent samples. </a:t>
            </a:r>
          </a:p>
          <a:p>
            <a:pPr marL="628650" lvl="1" indent="-171450" algn="l" rtl="0">
              <a:spcBef>
                <a:spcPts val="0"/>
              </a:spcBef>
              <a:spcAft>
                <a:spcPts val="0"/>
              </a:spcAft>
              <a:buFontTx/>
              <a:buChar char="-"/>
            </a:pPr>
            <a:r>
              <a:rPr lang="en-US" dirty="0"/>
              <a:t>This can have a large effect on the calculation of the recall since even if the model is only incorrectly identifying a small percentage of the negative samples since the number of negative of samples is so much greater than positive samples this will generate misleading precision and consequently F1 scores since these measures are not robust to imbalanced labels. </a:t>
            </a:r>
          </a:p>
          <a:p>
            <a:pPr marL="171450" lvl="0" indent="-171450" algn="l" rtl="0">
              <a:spcBef>
                <a:spcPts val="0"/>
              </a:spcBef>
              <a:spcAft>
                <a:spcPts val="0"/>
              </a:spcAft>
              <a:buFontTx/>
              <a:buChar char="-"/>
            </a:pPr>
            <a:r>
              <a:rPr lang="en-US" dirty="0"/>
              <a:t>Thus, another metric was used to assess the model. </a:t>
            </a:r>
          </a:p>
          <a:p>
            <a:pPr marL="628650" lvl="1"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526263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Receiver Operating Characteristic Curves are more robust to imbalances labels in the dataset. </a:t>
            </a:r>
          </a:p>
          <a:p>
            <a:pPr marL="628650" lvl="1" indent="-171450" algn="l" rtl="0">
              <a:spcBef>
                <a:spcPts val="0"/>
              </a:spcBef>
              <a:spcAft>
                <a:spcPts val="0"/>
              </a:spcAft>
              <a:buFontTx/>
              <a:buChar char="-"/>
            </a:pPr>
            <a:r>
              <a:rPr lang="en-US" dirty="0"/>
              <a:t>The reason being that it uses two metrics that are robust to imbalanced labels the TPR and FPR. </a:t>
            </a:r>
          </a:p>
          <a:p>
            <a:pPr marL="628650" lvl="1" indent="-171450" algn="l" rtl="0">
              <a:spcBef>
                <a:spcPts val="0"/>
              </a:spcBef>
              <a:spcAft>
                <a:spcPts val="0"/>
              </a:spcAft>
              <a:buFontTx/>
              <a:buChar char="-"/>
            </a:pPr>
            <a:r>
              <a:rPr lang="en-US" dirty="0"/>
              <a:t>Since these metrics only measure the predictions made within a class, they are much more robust for imbalanced labels. </a:t>
            </a:r>
          </a:p>
          <a:p>
            <a:pPr marL="628650" lvl="1" indent="-171450" algn="l" rtl="0">
              <a:spcBef>
                <a:spcPts val="0"/>
              </a:spcBef>
              <a:spcAft>
                <a:spcPts val="0"/>
              </a:spcAft>
              <a:buFontTx/>
              <a:buChar char="-"/>
            </a:pPr>
            <a:r>
              <a:rPr lang="en-US" dirty="0"/>
              <a:t>Thus, looking at the ROC curve which measures the TPR and FPR at different discrimination thresholds, the model appears to be performing quite well as it has an area under the curve of 0.86. This is much greater than a random classifier.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Thus, this metric more accurately represents the performance of the model on the test data. </a:t>
            </a:r>
          </a:p>
          <a:p>
            <a:pPr marL="171450" lvl="0" indent="-171450" algn="l" rtl="0">
              <a:spcBef>
                <a:spcPts val="0"/>
              </a:spcBef>
              <a:spcAft>
                <a:spcPts val="0"/>
              </a:spcAft>
              <a:buFontTx/>
              <a:buChar char="-"/>
            </a:pPr>
            <a:r>
              <a:rPr lang="en-US" dirty="0"/>
              <a:t>Thus, the model appears to be performing quite well can achieve the business objective within a reasonable accuracy, there is obviously still room for improvement however since the model does not have an AUC of 1.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Image: https://www.bing.com/images/search?view=detailV2&amp;ccid=v5upQ5m%2f&amp;id=8E0CA1F916F80E9C65B613FF20E2D1F42E41911E&amp;thid=OIP.v5upQ5m_liS_htEgowlQNAHaDx&amp;mediaurl=https%3a%2f%2fmiro.medium.com%2fmax%2f1104%2f1*xhFLNjF82feNl8X6uinXMA.png&amp;cdnurl=https%3a%2f%2fth.bing.com%2fth%2fid%2fR.bf9ba94399bf9624bf86d120a3095034%3frik%3dHpFBLvTR4iD%252fEw%26pid%3dImgRaw%26r%3d0&amp;exph=514&amp;expw=1009&amp;q=tpr+and+fpr&amp;simid=608021435248820175&amp;FORM=IRPRST&amp;ck=6E049E838E9D63A28DDD36C32F1B9EC5&amp;selectedIndex=0&amp;ajaxhist=0&amp;ajaxserp=0</a:t>
            </a:r>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27765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30974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Credit scores, as they are known today, were invented in 1989, with the introduction of the FICO score. </a:t>
            </a:r>
          </a:p>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The goal of credit scoring models are to assess or calculate the riskiness of a borrow. </a:t>
            </a:r>
          </a:p>
          <a:p>
            <a:pPr marL="628650" lvl="1" indent="-171450" algn="l" rtl="0">
              <a:spcBef>
                <a:spcPts val="0"/>
              </a:spcBef>
              <a:spcAft>
                <a:spcPts val="0"/>
              </a:spcAft>
              <a:buFontTx/>
              <a:buChar char="-"/>
            </a:pPr>
            <a:r>
              <a:rPr lang="en-US" dirty="0"/>
              <a:t>This allows borrowers to make informed decision when approving loans.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Some traditional factors affecting credit scoring models are: </a:t>
            </a:r>
          </a:p>
          <a:p>
            <a:pPr marL="628650" lvl="1" indent="-171450" algn="l" rtl="0">
              <a:spcBef>
                <a:spcPts val="0"/>
              </a:spcBef>
              <a:spcAft>
                <a:spcPts val="0"/>
              </a:spcAft>
              <a:buFontTx/>
              <a:buChar char="-"/>
            </a:pPr>
            <a:r>
              <a:rPr lang="en-US" dirty="0"/>
              <a:t>Credit history</a:t>
            </a:r>
          </a:p>
          <a:p>
            <a:pPr marL="628650" lvl="1" indent="-171450" algn="l" rtl="0">
              <a:spcBef>
                <a:spcPts val="0"/>
              </a:spcBef>
              <a:spcAft>
                <a:spcPts val="0"/>
              </a:spcAft>
              <a:buFontTx/>
              <a:buChar char="-"/>
            </a:pPr>
            <a:r>
              <a:rPr lang="en-US" dirty="0"/>
              <a:t>Late payments </a:t>
            </a:r>
          </a:p>
          <a:p>
            <a:pPr marL="628650" lvl="1" indent="-171450" algn="l" rtl="0">
              <a:spcBef>
                <a:spcPts val="0"/>
              </a:spcBef>
              <a:spcAft>
                <a:spcPts val="0"/>
              </a:spcAft>
              <a:buFontTx/>
              <a:buChar char="-"/>
            </a:pPr>
            <a:r>
              <a:rPr lang="en-US" dirty="0"/>
              <a:t>Age of credit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Credit scores are useful because they allow an objective measure of someone’s borrowing behavior. </a:t>
            </a:r>
          </a:p>
          <a:p>
            <a:pPr marL="628650" lvl="1" indent="-171450" algn="l" rtl="0">
              <a:spcBef>
                <a:spcPts val="0"/>
              </a:spcBef>
              <a:spcAft>
                <a:spcPts val="0"/>
              </a:spcAft>
              <a:buFontTx/>
              <a:buChar char="-"/>
            </a:pPr>
            <a:r>
              <a:rPr lang="en-US" dirty="0"/>
              <a:t>In the 18</a:t>
            </a:r>
            <a:r>
              <a:rPr lang="en-US" baseline="30000" dirty="0"/>
              <a:t>th</a:t>
            </a:r>
            <a:r>
              <a:rPr lang="en-US" dirty="0"/>
              <a:t> and 19th century (in America) loans and credits were based on very subjective measures such as how neighbors or close friends regarded the character of a given individual. </a:t>
            </a:r>
          </a:p>
          <a:p>
            <a:pPr marL="628650" lvl="1" indent="-171450" algn="l" rtl="0">
              <a:spcBef>
                <a:spcPts val="0"/>
              </a:spcBef>
              <a:spcAft>
                <a:spcPts val="0"/>
              </a:spcAft>
              <a:buFontTx/>
              <a:buChar char="-"/>
            </a:pPr>
            <a:r>
              <a:rPr lang="en-US" dirty="0"/>
              <a:t>Thus, the introduction of a credit scoring model is beneficial since it provides a more objective measure rather than a subjective model. </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Image: </a:t>
            </a:r>
            <a:r>
              <a:rPr lang="it-IT" dirty="0"/>
              <a:t>https://www.climb.ca/wp-content/uploads/2019/05/Credit-Score-2.jpeg</a:t>
            </a:r>
            <a:endParaRPr lang="en-US" dirty="0"/>
          </a:p>
          <a:p>
            <a:pPr marL="171450" lvl="0" indent="-171450" algn="l" rtl="0">
              <a:spcBef>
                <a:spcPts val="0"/>
              </a:spcBef>
              <a:spcAft>
                <a:spcPts val="0"/>
              </a:spcAft>
              <a:buFontTx/>
              <a:buChar char="-"/>
            </a:pPr>
            <a:endParaRPr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865645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endParaRPr lang="en-US" dirty="0"/>
          </a:p>
          <a:p>
            <a:pPr marL="914400" lvl="2" indent="0" algn="l" rtl="0">
              <a:spcBef>
                <a:spcPts val="0"/>
              </a:spcBef>
              <a:spcAft>
                <a:spcPts val="0"/>
              </a:spcAft>
              <a:buFontTx/>
              <a:buNone/>
            </a:pP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48206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endParaRPr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0154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FICO and Vantage are the two major credit scoring methods. </a:t>
            </a:r>
          </a:p>
          <a:p>
            <a:pPr marL="628650" lvl="1" indent="-171450" algn="l" rtl="0">
              <a:spcBef>
                <a:spcPts val="0"/>
              </a:spcBef>
              <a:spcAft>
                <a:spcPts val="0"/>
              </a:spcAft>
              <a:buFontTx/>
              <a:buChar char="-"/>
            </a:pPr>
            <a:r>
              <a:rPr lang="en-US" dirty="0"/>
              <a:t>Each use their own algorithms to calculate an individual’s credit score.</a:t>
            </a:r>
          </a:p>
          <a:p>
            <a:pPr marL="171450" lvl="0" indent="-171450" algn="l" rtl="0">
              <a:spcBef>
                <a:spcPts val="0"/>
              </a:spcBef>
              <a:spcAft>
                <a:spcPts val="0"/>
              </a:spcAft>
              <a:buFontTx/>
              <a:buChar char="-"/>
            </a:pPr>
            <a:r>
              <a:rPr lang="en-US" dirty="0"/>
              <a:t>Each company is not transparent in the algorithms they use to asses a person’s credit score. </a:t>
            </a:r>
          </a:p>
          <a:p>
            <a:pPr marL="628650" lvl="1" indent="-171450" algn="l" rtl="0">
              <a:spcBef>
                <a:spcPts val="0"/>
              </a:spcBef>
              <a:spcAft>
                <a:spcPts val="0"/>
              </a:spcAft>
              <a:buFontTx/>
              <a:buChar char="-"/>
            </a:pPr>
            <a:r>
              <a:rPr lang="en-US" dirty="0"/>
              <a:t>Each company also places a different importance on each of the factors listed above. </a:t>
            </a:r>
          </a:p>
          <a:p>
            <a:pPr marL="171450" lvl="0" indent="-171450" algn="l" rtl="0">
              <a:spcBef>
                <a:spcPts val="0"/>
              </a:spcBef>
              <a:spcAft>
                <a:spcPts val="0"/>
              </a:spcAft>
              <a:buFontTx/>
              <a:buChar char="-"/>
            </a:pPr>
            <a:r>
              <a:rPr lang="en-US" dirty="0"/>
              <a:t>Both companies claim to use machine learning algorithms for predicting risky behaviors. </a:t>
            </a:r>
          </a:p>
          <a:p>
            <a:pPr marL="628650" lvl="1" indent="-171450" algn="l" rtl="0">
              <a:spcBef>
                <a:spcPts val="0"/>
              </a:spcBef>
              <a:spcAft>
                <a:spcPts val="0"/>
              </a:spcAft>
              <a:buFontTx/>
              <a:buChar char="-"/>
            </a:pPr>
            <a:r>
              <a:rPr lang="en-US" dirty="0"/>
              <a:t>FICO claims that they have been doing so for over three decades now. </a:t>
            </a:r>
          </a:p>
          <a:p>
            <a:pPr marL="628650" lvl="1" indent="-171450" algn="l" rtl="0">
              <a:spcBef>
                <a:spcPts val="0"/>
              </a:spcBef>
              <a:spcAft>
                <a:spcPts val="0"/>
              </a:spcAft>
              <a:buFontTx/>
              <a:buChar char="-"/>
            </a:pPr>
            <a:endParaRPr lang="en-US" dirty="0"/>
          </a:p>
          <a:p>
            <a:pPr marL="228600" lvl="0" indent="-228600" algn="l" rtl="0">
              <a:spcBef>
                <a:spcPts val="0"/>
              </a:spcBef>
              <a:spcAft>
                <a:spcPts val="0"/>
              </a:spcAft>
              <a:buFontTx/>
              <a:buAutoNum type="arabicParenR"/>
            </a:pPr>
            <a:r>
              <a:rPr lang="en-US" dirty="0"/>
              <a:t>https://www.goamplify.com/blog/moneymanagement/credit-score-algorithms/</a:t>
            </a:r>
          </a:p>
          <a:p>
            <a:pPr marL="228600" lvl="0" indent="-228600" algn="l" rtl="0">
              <a:spcBef>
                <a:spcPts val="0"/>
              </a:spcBef>
              <a:spcAft>
                <a:spcPts val="0"/>
              </a:spcAft>
              <a:buFontTx/>
              <a:buAutoNum type="arabicParenR"/>
            </a:pPr>
            <a:r>
              <a:rPr lang="en-US" dirty="0"/>
              <a:t>https://blogs.worldbank.org/developmenttalk/leveraging-big-data-and-machine-learning-credit-reporting</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Image: https://th.bing.com/th/id/R.bce7cf8fcf3c7553fbf0d18306097034?rik=ofxHYLNgZbLkaw&amp;pid=ImgRaw&amp;r=0</a:t>
            </a:r>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97160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Two goals: </a:t>
            </a:r>
          </a:p>
          <a:p>
            <a:pPr marL="628650" marR="0" lvl="1"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Supervised: </a:t>
            </a:r>
            <a:r>
              <a:rPr lang="en-US" sz="1200" dirty="0">
                <a:latin typeface="Helvetica" panose="020B0604020202020204" pitchFamily="34" charset="0"/>
                <a:cs typeface="Helvetica" panose="020B0604020202020204" pitchFamily="34" charset="0"/>
              </a:rPr>
              <a:t>To classify a given person as being likely or not likely to experience Serious Delinquency</a:t>
            </a:r>
            <a:endParaRPr lang="en-US" dirty="0"/>
          </a:p>
          <a:p>
            <a:pPr marL="628650" lvl="1" indent="-171450" algn="l" rtl="0">
              <a:spcBef>
                <a:spcPts val="0"/>
              </a:spcBef>
              <a:spcAft>
                <a:spcPts val="0"/>
              </a:spcAft>
              <a:buFontTx/>
              <a:buChar char="-"/>
            </a:pPr>
            <a:r>
              <a:rPr lang="en-US" dirty="0"/>
              <a:t>Unsupervised: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These two goals or projects can be used to enhance or add to existing credit scoring model. It could be one more factor to be used in calculating a quantitative credit score for a given individual. </a:t>
            </a:r>
          </a:p>
          <a:p>
            <a:pPr marL="0" lvl="0"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These are important business objectives because if we can identify people who are likely to experience serious delinquency, then we may want to reconsider loaning to them because they may be unlikely to pay back the money the have borrowed. </a:t>
            </a:r>
          </a:p>
          <a:p>
            <a:pPr marL="171450" lvl="0" indent="-171450" algn="l" rtl="0">
              <a:spcBef>
                <a:spcPts val="0"/>
              </a:spcBef>
              <a:spcAft>
                <a:spcPts val="0"/>
              </a:spcAft>
              <a:buFontTx/>
              <a:buChar char="-"/>
            </a:pPr>
            <a:r>
              <a:rPr lang="en-US" dirty="0"/>
              <a:t>If, however, a person is not likely to experience delinquency then we may more greatly consider loaning money to them because they may be more likely to pay back the borrowed money. </a:t>
            </a:r>
          </a:p>
          <a:p>
            <a:pPr marL="171450" lvl="0" indent="-171450" algn="l" rtl="0">
              <a:spcBef>
                <a:spcPts val="0"/>
              </a:spcBef>
              <a:spcAft>
                <a:spcPts val="0"/>
              </a:spcAft>
              <a:buFontTx/>
              <a:buChar char="-"/>
            </a:pPr>
            <a:r>
              <a:rPr lang="en-US" dirty="0"/>
              <a:t>Thus, this is how the results or model may be used to add to existing credit scoring models. </a:t>
            </a:r>
          </a:p>
          <a:p>
            <a:pPr marL="171450" lvl="0" indent="-171450" algn="l" rtl="0">
              <a:spcBef>
                <a:spcPts val="0"/>
              </a:spcBef>
              <a:spcAft>
                <a:spcPts val="0"/>
              </a:spcAft>
              <a:buFontTx/>
              <a:buChar char="-"/>
            </a:pPr>
            <a:endParaRPr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8027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hlinkClick r:id="rId3"/>
              </a:rPr>
              <a:t>Give Me Some Credit | Kaggle</a:t>
            </a: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b="1" u="sng" dirty="0"/>
              <a:t>11 Features </a:t>
            </a:r>
          </a:p>
          <a:p>
            <a:pPr marL="228600" lvl="0" indent="-228600" algn="l" rtl="0">
              <a:spcBef>
                <a:spcPts val="0"/>
              </a:spcBef>
              <a:spcAft>
                <a:spcPts val="0"/>
              </a:spcAft>
              <a:buFontTx/>
              <a:buAutoNum type="arabicParenR"/>
            </a:pPr>
            <a:r>
              <a:rPr lang="en-US" b="0" i="0" dirty="0">
                <a:effectLst/>
                <a:latin typeface="Arial" panose="020B0604020202020204" pitchFamily="34" charset="0"/>
              </a:rPr>
              <a:t>SeriousDlin2yrs: </a:t>
            </a:r>
          </a:p>
          <a:p>
            <a:pPr marL="228600" lvl="0" indent="-228600" algn="l" rtl="0">
              <a:spcBef>
                <a:spcPts val="0"/>
              </a:spcBef>
              <a:spcAft>
                <a:spcPts val="0"/>
              </a:spcAft>
              <a:buFontTx/>
              <a:buAutoNum type="arabicParenR"/>
            </a:pPr>
            <a:r>
              <a:rPr lang="en-US" b="0" i="0" dirty="0" err="1">
                <a:effectLst/>
                <a:latin typeface="Arial" panose="020B0604020202020204" pitchFamily="34" charset="0"/>
              </a:rPr>
              <a:t>RevolvingUlizationOfUnsecuredLines</a:t>
            </a:r>
            <a:r>
              <a:rPr lang="en-US" b="0" i="0" dirty="0">
                <a:effectLst/>
                <a:latin typeface="Arial" panose="020B0604020202020204" pitchFamily="34" charset="0"/>
              </a:rPr>
              <a:t>:</a:t>
            </a:r>
          </a:p>
          <a:p>
            <a:pPr marL="228600" lvl="0" indent="-228600" algn="l" rtl="0">
              <a:spcBef>
                <a:spcPts val="0"/>
              </a:spcBef>
              <a:spcAft>
                <a:spcPts val="0"/>
              </a:spcAft>
              <a:buFontTx/>
              <a:buAutoNum type="arabicParenR"/>
            </a:pPr>
            <a:r>
              <a:rPr lang="en-US" b="0" i="0" dirty="0">
                <a:effectLst/>
                <a:latin typeface="Arial" panose="020B0604020202020204" pitchFamily="34" charset="0"/>
              </a:rPr>
              <a:t>Age</a:t>
            </a:r>
          </a:p>
          <a:p>
            <a:pPr marL="228600" lvl="0" indent="-228600" algn="l" rtl="0">
              <a:spcBef>
                <a:spcPts val="0"/>
              </a:spcBef>
              <a:spcAft>
                <a:spcPts val="0"/>
              </a:spcAft>
              <a:buFontTx/>
              <a:buAutoNum type="arabicParenR"/>
            </a:pPr>
            <a:r>
              <a:rPr lang="en-US" b="0" i="0" dirty="0">
                <a:effectLst/>
                <a:latin typeface="Arial" panose="020B0604020202020204" pitchFamily="34" charset="0"/>
              </a:rPr>
              <a:t>NumberOfTime30-59DaysPastDueNotWorse</a:t>
            </a:r>
          </a:p>
          <a:p>
            <a:pPr marL="228600" lvl="0" indent="-228600" algn="l" rtl="0">
              <a:spcBef>
                <a:spcPts val="0"/>
              </a:spcBef>
              <a:spcAft>
                <a:spcPts val="0"/>
              </a:spcAft>
              <a:buFontTx/>
              <a:buAutoNum type="arabicParenR"/>
            </a:pPr>
            <a:r>
              <a:rPr lang="en-US" b="0" i="0" dirty="0" err="1">
                <a:effectLst/>
                <a:latin typeface="Arial" panose="020B0604020202020204" pitchFamily="34" charset="0"/>
              </a:rPr>
              <a:t>DebtRatio</a:t>
            </a:r>
            <a:endParaRPr lang="en-US" b="0" i="0" dirty="0">
              <a:effectLst/>
              <a:latin typeface="Arial" panose="020B0604020202020204" pitchFamily="34" charset="0"/>
            </a:endParaRPr>
          </a:p>
          <a:p>
            <a:pPr marL="228600" lvl="0" indent="-228600" algn="l" rtl="0">
              <a:spcBef>
                <a:spcPts val="0"/>
              </a:spcBef>
              <a:spcAft>
                <a:spcPts val="0"/>
              </a:spcAft>
              <a:buFontTx/>
              <a:buAutoNum type="arabicParenR"/>
            </a:pPr>
            <a:r>
              <a:rPr lang="en-US" b="0" i="0" dirty="0" err="1">
                <a:effectLst/>
                <a:latin typeface="Arial" panose="020B0604020202020204" pitchFamily="34" charset="0"/>
              </a:rPr>
              <a:t>MonthlyIncome</a:t>
            </a:r>
            <a:endParaRPr lang="en-US" b="0" i="0" dirty="0">
              <a:effectLst/>
              <a:latin typeface="Arial" panose="020B0604020202020204" pitchFamily="34" charset="0"/>
            </a:endParaRPr>
          </a:p>
          <a:p>
            <a:pPr marL="228600" lvl="0" indent="-228600" algn="l" rtl="0">
              <a:spcBef>
                <a:spcPts val="0"/>
              </a:spcBef>
              <a:spcAft>
                <a:spcPts val="0"/>
              </a:spcAft>
              <a:buFontTx/>
              <a:buAutoNum type="arabicParenR"/>
            </a:pPr>
            <a:r>
              <a:rPr lang="en-US" b="0" i="0" dirty="0" err="1">
                <a:effectLst/>
                <a:latin typeface="Arial" panose="020B0604020202020204" pitchFamily="34" charset="0"/>
              </a:rPr>
              <a:t>NumberOfOpenCreditLinesAndLoans</a:t>
            </a:r>
            <a:endParaRPr lang="en-US" b="0" i="0" dirty="0">
              <a:effectLst/>
              <a:latin typeface="Arial" panose="020B0604020202020204" pitchFamily="34" charset="0"/>
            </a:endParaRPr>
          </a:p>
          <a:p>
            <a:pPr marL="228600" lvl="0" indent="-228600" algn="l" rtl="0">
              <a:spcBef>
                <a:spcPts val="0"/>
              </a:spcBef>
              <a:spcAft>
                <a:spcPts val="0"/>
              </a:spcAft>
              <a:buFontTx/>
              <a:buAutoNum type="arabicParenR"/>
            </a:pPr>
            <a:r>
              <a:rPr lang="en-US" b="0" i="0" dirty="0">
                <a:effectLst/>
                <a:latin typeface="Arial" panose="020B0604020202020204" pitchFamily="34" charset="0"/>
              </a:rPr>
              <a:t>NumberOfTimes90DaysLate</a:t>
            </a:r>
          </a:p>
          <a:p>
            <a:pPr marL="228600" lvl="0" indent="-228600" algn="l" rtl="0">
              <a:spcBef>
                <a:spcPts val="0"/>
              </a:spcBef>
              <a:spcAft>
                <a:spcPts val="0"/>
              </a:spcAft>
              <a:buFontTx/>
              <a:buAutoNum type="arabicParenR"/>
            </a:pPr>
            <a:r>
              <a:rPr lang="en-US" b="0" i="0" dirty="0" err="1">
                <a:effectLst/>
                <a:latin typeface="Arial" panose="020B0604020202020204" pitchFamily="34" charset="0"/>
              </a:rPr>
              <a:t>NumberRealEstateLoansOrLines</a:t>
            </a:r>
            <a:endParaRPr lang="en-US" b="0" i="0" dirty="0">
              <a:effectLst/>
              <a:latin typeface="Arial" panose="020B0604020202020204" pitchFamily="34" charset="0"/>
            </a:endParaRPr>
          </a:p>
          <a:p>
            <a:pPr marL="228600" lvl="0" indent="-228600" algn="l" rtl="0">
              <a:spcBef>
                <a:spcPts val="0"/>
              </a:spcBef>
              <a:spcAft>
                <a:spcPts val="0"/>
              </a:spcAft>
              <a:buFontTx/>
              <a:buAutoNum type="arabicParenR"/>
            </a:pPr>
            <a:r>
              <a:rPr lang="en-US" b="0" i="0" dirty="0">
                <a:effectLst/>
                <a:latin typeface="Arial" panose="020B0604020202020204" pitchFamily="34" charset="0"/>
              </a:rPr>
              <a:t>NumberOfTime60-89DaysPastDueNotWorse</a:t>
            </a:r>
          </a:p>
          <a:p>
            <a:pPr marL="228600" lvl="0" indent="-228600" algn="l" rtl="0">
              <a:spcBef>
                <a:spcPts val="0"/>
              </a:spcBef>
              <a:spcAft>
                <a:spcPts val="0"/>
              </a:spcAft>
              <a:buFontTx/>
              <a:buAutoNum type="arabicParenR"/>
            </a:pPr>
            <a:r>
              <a:rPr lang="en-US" b="0" i="0" dirty="0" err="1">
                <a:effectLst/>
                <a:latin typeface="Arial" panose="020B0604020202020204" pitchFamily="34" charset="0"/>
              </a:rPr>
              <a:t>NumberOfDependents</a:t>
            </a:r>
            <a:endParaRPr b="0"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910507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The first I did was check the balance of the labels. These are the total number of labels in the entire dataset. </a:t>
            </a:r>
          </a:p>
          <a:p>
            <a:pPr marL="628650" lvl="1" indent="-171450" algn="l" rtl="0">
              <a:spcBef>
                <a:spcPts val="0"/>
              </a:spcBef>
              <a:spcAft>
                <a:spcPts val="0"/>
              </a:spcAft>
              <a:buFontTx/>
              <a:buChar char="-"/>
            </a:pPr>
            <a:r>
              <a:rPr lang="en-US" dirty="0"/>
              <a:t>One thing I did to split my training and testing data was to perform a stratified shuffle split so I could get a good representation of the distribution of the features. This was also essential to ensuring that the test data and train data had representative portions of the positive label for training. </a:t>
            </a:r>
          </a:p>
          <a:p>
            <a:pPr marL="628650" lvl="1" indent="-171450" algn="l" rtl="0">
              <a:spcBef>
                <a:spcPts val="0"/>
              </a:spcBef>
              <a:spcAft>
                <a:spcPts val="0"/>
              </a:spcAft>
              <a:buFontTx/>
              <a:buChar char="-"/>
            </a:pPr>
            <a:r>
              <a:rPr lang="en-US" dirty="0"/>
              <a:t>The entire dataset was then split into a training and testing data.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After splitting the training and testing dataset, it was apparent that something needed to be done about the balance of the labels. </a:t>
            </a:r>
          </a:p>
          <a:p>
            <a:pPr marL="628650" lvl="1" indent="-171450" algn="l" rtl="0">
              <a:spcBef>
                <a:spcPts val="0"/>
              </a:spcBef>
              <a:spcAft>
                <a:spcPts val="0"/>
              </a:spcAft>
              <a:buFontTx/>
              <a:buChar char="-"/>
            </a:pPr>
            <a:r>
              <a:rPr lang="en-US" dirty="0"/>
              <a:t>Models could not be trained on such strongly imbalanced labels without introducing a bias towards one label. </a:t>
            </a:r>
          </a:p>
          <a:p>
            <a:pPr marL="628650" lvl="1" indent="-171450" algn="l" rtl="0">
              <a:spcBef>
                <a:spcPts val="0"/>
              </a:spcBef>
              <a:spcAft>
                <a:spcPts val="0"/>
              </a:spcAft>
              <a:buFontTx/>
              <a:buChar char="-"/>
            </a:pPr>
            <a:r>
              <a:rPr lang="en-US" dirty="0"/>
              <a:t>Thus, under sampling of the major class (non-delinquent) class was performed until the number of samples of each class were equal. </a:t>
            </a:r>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72302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The number of missing values in the dataset were examined. Only two features had missing values. In order to fill the missing values, an imputer was made using the median value strategy. The median value was calculated on the training dataset and applied to the training data before under sampling was performed. </a:t>
            </a:r>
          </a:p>
          <a:p>
            <a:pPr marL="628650" lvl="1" indent="-171450" algn="l" rtl="0">
              <a:spcBef>
                <a:spcPts val="0"/>
              </a:spcBef>
              <a:spcAft>
                <a:spcPts val="0"/>
              </a:spcAft>
              <a:buFontTx/>
              <a:buChar char="-"/>
            </a:pPr>
            <a:r>
              <a:rPr lang="en-US" dirty="0"/>
              <a:t>This is because the larger dataset is more likely to represent the median value for each feature as compared to the under sampled training data.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Feature standardization was performed so that the features were of the same scale. The reason this was performed prior to PCA dimensionality reduction is because PCA is sensitive to the scale of the features, thus, not standardizing the features could lead to unwanted results. </a:t>
            </a:r>
          </a:p>
          <a:p>
            <a:pPr marL="457200" lvl="1" indent="0" algn="l" rtl="0">
              <a:spcBef>
                <a:spcPts val="0"/>
              </a:spcBef>
              <a:spcAft>
                <a:spcPts val="0"/>
              </a:spcAft>
              <a:buFontTx/>
              <a:buNone/>
            </a:pPr>
            <a:endParaRPr lang="en-US" dirty="0"/>
          </a:p>
          <a:p>
            <a:pPr marL="171450" lvl="0" indent="-171450" algn="l" rtl="0">
              <a:spcBef>
                <a:spcPts val="0"/>
              </a:spcBef>
              <a:spcAft>
                <a:spcPts val="0"/>
              </a:spcAft>
              <a:buFontTx/>
              <a:buChar char="-"/>
            </a:pPr>
            <a:r>
              <a:rPr lang="en-US" dirty="0"/>
              <a:t>In order to avoid the curse of dimensionality, PCA reduction was performed. An explained variance of 90% was desired, so 7 principal components were chosen for the dimensionality reduction. </a:t>
            </a:r>
          </a:p>
          <a:p>
            <a:pPr marL="171450" lvl="0" indent="-171450" algn="l" rtl="0">
              <a:spcBef>
                <a:spcPts val="0"/>
              </a:spcBef>
              <a:spcAft>
                <a:spcPts val="0"/>
              </a:spcAft>
              <a:buFontTx/>
              <a:buChar char="-"/>
            </a:pPr>
            <a:endParaRPr lang="en-US"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7963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endParaRPr lang="en-US" b="1" dirty="0"/>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82808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1:notes"/>
          <p:cNvSpPr>
            <a:spLocks noGrp="1" noRot="1" noChangeAspect="1"/>
          </p:cNvSpPr>
          <p:nvPr>
            <p:ph type="sldImg" idx="2"/>
          </p:nvPr>
        </p:nvSpPr>
        <p:spPr>
          <a:xfrm>
            <a:off x="407988" y="698500"/>
            <a:ext cx="6207125"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 name="Google Shape;14;p1: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171450" lvl="0" indent="-171450" algn="l" rtl="0">
              <a:spcBef>
                <a:spcPts val="0"/>
              </a:spcBef>
              <a:spcAft>
                <a:spcPts val="0"/>
              </a:spcAft>
              <a:buFontTx/>
              <a:buChar char="-"/>
            </a:pPr>
            <a:r>
              <a:rPr lang="en-US" dirty="0"/>
              <a:t>10 trials of cross validation were performed with the average accuracy obtained of 70.75%. </a:t>
            </a:r>
          </a:p>
          <a:p>
            <a:pPr marL="171450" lvl="0" indent="-171450" algn="l" rtl="0">
              <a:spcBef>
                <a:spcPts val="0"/>
              </a:spcBef>
              <a:spcAft>
                <a:spcPts val="0"/>
              </a:spcAft>
              <a:buFontTx/>
              <a:buChar char="-"/>
            </a:pPr>
            <a:r>
              <a:rPr lang="en-US" dirty="0"/>
              <a:t>Several hyperparameters were tested. </a:t>
            </a:r>
          </a:p>
          <a:p>
            <a:pPr marL="171450" lvl="0" indent="-171450" algn="l" rtl="0">
              <a:spcBef>
                <a:spcPts val="0"/>
              </a:spcBef>
              <a:spcAft>
                <a:spcPts val="0"/>
              </a:spcAft>
              <a:buFontTx/>
              <a:buChar char="-"/>
            </a:pPr>
            <a:r>
              <a:rPr lang="en-US" dirty="0"/>
              <a:t>Overall, very small variation in accuracy over the trials.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b="1" dirty="0"/>
              <a:t>Trained on the dataset that had missing values filled, under sampling of major class, feature standardization, PCA dimensionality reduction with 7 principal components. </a:t>
            </a:r>
          </a:p>
        </p:txBody>
      </p:sp>
      <p:sp>
        <p:nvSpPr>
          <p:cNvPr id="15" name="Google Shape;15;p1: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51858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type="blank">
  <p:cSld name="BLANK">
    <p:bg>
      <p:bgPr>
        <a:blipFill>
          <a:blip r:embed="rId2">
            <a:alphaModFix/>
          </a:blip>
          <a:stretch>
            <a:fillRect/>
          </a:stretch>
        </a:blipFill>
        <a:effectLst/>
      </p:bgPr>
    </p:bg>
    <p:spTree>
      <p:nvGrpSpPr>
        <p:cNvPr id="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1223561" y="1785808"/>
            <a:ext cx="6696877" cy="954107"/>
          </a:xfrm>
          <a:prstGeom prst="rect">
            <a:avLst/>
          </a:prstGeom>
          <a:noFill/>
        </p:spPr>
        <p:txBody>
          <a:bodyPr wrap="square" rtlCol="0">
            <a:spAutoFit/>
          </a:bodyPr>
          <a:lstStyle/>
          <a:p>
            <a:pPr algn="ctr"/>
            <a:r>
              <a:rPr lang="en-US" sz="2800" b="1" dirty="0">
                <a:solidFill>
                  <a:schemeClr val="accent1">
                    <a:lumMod val="50000"/>
                  </a:schemeClr>
                </a:solidFill>
                <a:latin typeface="Helvetica" panose="020B0604020202020204" pitchFamily="34" charset="0"/>
                <a:cs typeface="Helvetica" panose="020B0604020202020204" pitchFamily="34" charset="0"/>
              </a:rPr>
              <a:t>Identifying Machine Learning Models to Predict Serious Credit Delinquency </a:t>
            </a:r>
          </a:p>
        </p:txBody>
      </p:sp>
      <p:sp>
        <p:nvSpPr>
          <p:cNvPr id="4" name="TextBox 3">
            <a:extLst>
              <a:ext uri="{FF2B5EF4-FFF2-40B4-BE49-F238E27FC236}">
                <a16:creationId xmlns:a16="http://schemas.microsoft.com/office/drawing/2014/main" id="{C7E6CE2D-ED79-AB54-3EBB-9FDAB5CDD809}"/>
              </a:ext>
            </a:extLst>
          </p:cNvPr>
          <p:cNvSpPr txBox="1"/>
          <p:nvPr/>
        </p:nvSpPr>
        <p:spPr>
          <a:xfrm>
            <a:off x="1223561" y="3565236"/>
            <a:ext cx="6696877" cy="369332"/>
          </a:xfrm>
          <a:prstGeom prst="rect">
            <a:avLst/>
          </a:prstGeom>
          <a:noFill/>
        </p:spPr>
        <p:txBody>
          <a:bodyPr wrap="square" rtlCol="0">
            <a:spAutoFit/>
          </a:bodyPr>
          <a:lstStyle/>
          <a:p>
            <a:pPr algn="ctr"/>
            <a:r>
              <a:rPr lang="en-US" sz="1800" b="1" dirty="0">
                <a:solidFill>
                  <a:schemeClr val="accent1">
                    <a:lumMod val="50000"/>
                  </a:schemeClr>
                </a:solidFill>
                <a:latin typeface="Helvetica" panose="020B0604020202020204" pitchFamily="34" charset="0"/>
                <a:cs typeface="Helvetica" panose="020B0604020202020204" pitchFamily="34" charset="0"/>
              </a:rPr>
              <a:t>Noah Keogh</a:t>
            </a:r>
          </a:p>
        </p:txBody>
      </p:sp>
      <p:sp>
        <p:nvSpPr>
          <p:cNvPr id="2" name="Rectangle 1">
            <a:extLst>
              <a:ext uri="{FF2B5EF4-FFF2-40B4-BE49-F238E27FC236}">
                <a16:creationId xmlns:a16="http://schemas.microsoft.com/office/drawing/2014/main" id="{ABE2AE5A-5EE0-8036-8525-C263664F9ADC}"/>
              </a:ext>
            </a:extLst>
          </p:cNvPr>
          <p:cNvSpPr/>
          <p:nvPr/>
        </p:nvSpPr>
        <p:spPr>
          <a:xfrm>
            <a:off x="162838" y="4759889"/>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 Modeling: Support Vector Machine (SVM)</a:t>
            </a:r>
          </a:p>
        </p:txBody>
      </p:sp>
      <p:sp>
        <p:nvSpPr>
          <p:cNvPr id="4" name="TextBox 3">
            <a:extLst>
              <a:ext uri="{FF2B5EF4-FFF2-40B4-BE49-F238E27FC236}">
                <a16:creationId xmlns:a16="http://schemas.microsoft.com/office/drawing/2014/main" id="{4C3A6D09-24AD-AD9A-B87D-001C15480BAD}"/>
              </a:ext>
            </a:extLst>
          </p:cNvPr>
          <p:cNvSpPr txBox="1"/>
          <p:nvPr/>
        </p:nvSpPr>
        <p:spPr>
          <a:xfrm>
            <a:off x="5010518" y="2225364"/>
            <a:ext cx="3341912" cy="2031325"/>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Nested Cross Validation: </a:t>
            </a:r>
          </a:p>
          <a:p>
            <a:r>
              <a:rPr lang="en-US" sz="1800" dirty="0">
                <a:latin typeface="Helvetica" panose="020B0604020202020204" pitchFamily="34" charset="0"/>
                <a:cs typeface="Helvetica" panose="020B0604020202020204" pitchFamily="34" charset="0"/>
              </a:rPr>
              <a:t>10 trials conducted </a:t>
            </a:r>
          </a:p>
          <a:p>
            <a:endParaRPr lang="en-US" sz="1800" dirty="0">
              <a:latin typeface="Helvetica" panose="020B0604020202020204" pitchFamily="34" charset="0"/>
              <a:cs typeface="Helvetica" panose="020B0604020202020204" pitchFamily="34" charset="0"/>
            </a:endParaRPr>
          </a:p>
          <a:p>
            <a:r>
              <a:rPr lang="en-US" sz="1800" b="1" dirty="0">
                <a:latin typeface="Helvetica" panose="020B0604020202020204" pitchFamily="34" charset="0"/>
                <a:cs typeface="Helvetica" panose="020B0604020202020204" pitchFamily="34" charset="0"/>
              </a:rPr>
              <a:t>Parameters Tested </a:t>
            </a:r>
          </a:p>
          <a:p>
            <a:pPr marL="342900" indent="-342900">
              <a:buAutoNum type="arabicParenR"/>
            </a:pPr>
            <a:r>
              <a:rPr lang="en-US" sz="1800" dirty="0">
                <a:latin typeface="Helvetica" panose="020B0604020202020204" pitchFamily="34" charset="0"/>
                <a:cs typeface="Helvetica" panose="020B0604020202020204" pitchFamily="34" charset="0"/>
              </a:rPr>
              <a:t>C: 1, 10</a:t>
            </a:r>
          </a:p>
          <a:p>
            <a:pPr marL="342900" indent="-342900">
              <a:buAutoNum type="arabicParenR"/>
            </a:pPr>
            <a:r>
              <a:rPr lang="en-US" sz="1800" dirty="0">
                <a:latin typeface="Helvetica" panose="020B0604020202020204" pitchFamily="34" charset="0"/>
                <a:cs typeface="Helvetica" panose="020B0604020202020204" pitchFamily="34" charset="0"/>
              </a:rPr>
              <a:t>Gamma: 0.01, 0.1</a:t>
            </a:r>
          </a:p>
          <a:p>
            <a:pPr marL="342900" indent="-342900">
              <a:buAutoNum type="arabicParenR"/>
            </a:pPr>
            <a:r>
              <a:rPr lang="en-US" sz="1800" dirty="0">
                <a:latin typeface="Helvetica" panose="020B0604020202020204" pitchFamily="34" charset="0"/>
                <a:cs typeface="Helvetica" panose="020B0604020202020204" pitchFamily="34" charset="0"/>
              </a:rPr>
              <a:t>Solver: </a:t>
            </a:r>
            <a:r>
              <a:rPr lang="en-US" sz="1800" dirty="0" err="1">
                <a:latin typeface="Helvetica" panose="020B0604020202020204" pitchFamily="34" charset="0"/>
                <a:cs typeface="Helvetica" panose="020B0604020202020204" pitchFamily="34" charset="0"/>
              </a:rPr>
              <a:t>rbf</a:t>
            </a:r>
            <a:endParaRPr lang="en-US" sz="1800" dirty="0">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61C6ABD-AC02-0040-4F86-F2DCD55626B0}"/>
              </a:ext>
            </a:extLst>
          </p:cNvPr>
          <p:cNvPicPr>
            <a:picLocks noChangeAspect="1"/>
          </p:cNvPicPr>
          <p:nvPr/>
        </p:nvPicPr>
        <p:blipFill>
          <a:blip r:embed="rId3"/>
          <a:srcRect/>
          <a:stretch/>
        </p:blipFill>
        <p:spPr>
          <a:xfrm>
            <a:off x="311728" y="1181583"/>
            <a:ext cx="4248021" cy="3207544"/>
          </a:xfrm>
          <a:prstGeom prst="rect">
            <a:avLst/>
          </a:prstGeom>
        </p:spPr>
      </p:pic>
      <p:sp>
        <p:nvSpPr>
          <p:cNvPr id="11" name="TextBox 10">
            <a:extLst>
              <a:ext uri="{FF2B5EF4-FFF2-40B4-BE49-F238E27FC236}">
                <a16:creationId xmlns:a16="http://schemas.microsoft.com/office/drawing/2014/main" id="{9956BB7D-69B2-747A-A2F7-38B60BA97AC1}"/>
              </a:ext>
            </a:extLst>
          </p:cNvPr>
          <p:cNvSpPr txBox="1"/>
          <p:nvPr/>
        </p:nvSpPr>
        <p:spPr>
          <a:xfrm>
            <a:off x="5010518" y="1312609"/>
            <a:ext cx="3109900" cy="369332"/>
          </a:xfrm>
          <a:prstGeom prst="rect">
            <a:avLst/>
          </a:prstGeom>
          <a:noFill/>
        </p:spPr>
        <p:txBody>
          <a:bodyPr wrap="square">
            <a:spAutoFit/>
          </a:bodyPr>
          <a:lstStyle/>
          <a:p>
            <a:r>
              <a:rPr lang="en-US" sz="1800" b="1" u="sng" dirty="0">
                <a:latin typeface="Helvetica" panose="020B0604020202020204" pitchFamily="34" charset="0"/>
                <a:cs typeface="Helvetica" panose="020B0604020202020204" pitchFamily="34" charset="0"/>
              </a:rPr>
              <a:t>Average Accuracy: 74.37%</a:t>
            </a:r>
          </a:p>
        </p:txBody>
      </p:sp>
    </p:spTree>
    <p:extLst>
      <p:ext uri="{BB962C8B-B14F-4D97-AF65-F5344CB8AC3E}">
        <p14:creationId xmlns:p14="http://schemas.microsoft.com/office/powerpoint/2010/main" val="152271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 Modeling: Random Forest Classifier</a:t>
            </a:r>
          </a:p>
        </p:txBody>
      </p:sp>
      <p:sp>
        <p:nvSpPr>
          <p:cNvPr id="4" name="TextBox 3">
            <a:extLst>
              <a:ext uri="{FF2B5EF4-FFF2-40B4-BE49-F238E27FC236}">
                <a16:creationId xmlns:a16="http://schemas.microsoft.com/office/drawing/2014/main" id="{4C3A6D09-24AD-AD9A-B87D-001C15480BAD}"/>
              </a:ext>
            </a:extLst>
          </p:cNvPr>
          <p:cNvSpPr txBox="1"/>
          <p:nvPr/>
        </p:nvSpPr>
        <p:spPr>
          <a:xfrm>
            <a:off x="5010517" y="2225364"/>
            <a:ext cx="3260025" cy="2031325"/>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Nested Cross Validation: </a:t>
            </a:r>
          </a:p>
          <a:p>
            <a:r>
              <a:rPr lang="en-US" sz="1800" dirty="0">
                <a:latin typeface="Helvetica" panose="020B0604020202020204" pitchFamily="34" charset="0"/>
                <a:cs typeface="Helvetica" panose="020B0604020202020204" pitchFamily="34" charset="0"/>
              </a:rPr>
              <a:t>10 trials conducted </a:t>
            </a:r>
          </a:p>
          <a:p>
            <a:endParaRPr lang="en-US" sz="1800" dirty="0">
              <a:latin typeface="Helvetica" panose="020B0604020202020204" pitchFamily="34" charset="0"/>
              <a:cs typeface="Helvetica" panose="020B0604020202020204" pitchFamily="34" charset="0"/>
            </a:endParaRPr>
          </a:p>
          <a:p>
            <a:r>
              <a:rPr lang="en-US" sz="1800" b="1" dirty="0">
                <a:latin typeface="Helvetica" panose="020B0604020202020204" pitchFamily="34" charset="0"/>
                <a:cs typeface="Helvetica" panose="020B0604020202020204" pitchFamily="34" charset="0"/>
              </a:rPr>
              <a:t>Parameters Tested </a:t>
            </a:r>
          </a:p>
          <a:p>
            <a:pPr marL="342900" indent="-342900">
              <a:buAutoNum type="arabicParenR"/>
            </a:pPr>
            <a:r>
              <a:rPr lang="en-US" sz="1800" dirty="0">
                <a:latin typeface="Helvetica" panose="020B0604020202020204" pitchFamily="34" charset="0"/>
                <a:cs typeface="Helvetica" panose="020B0604020202020204" pitchFamily="34" charset="0"/>
              </a:rPr>
              <a:t>Max Depth: 4, 6, 8</a:t>
            </a:r>
          </a:p>
          <a:p>
            <a:pPr marL="342900" indent="-342900">
              <a:buAutoNum type="arabicParenR"/>
            </a:pPr>
            <a:r>
              <a:rPr lang="en-US" sz="1800" dirty="0">
                <a:latin typeface="Helvetica" panose="020B0604020202020204" pitchFamily="34" charset="0"/>
                <a:cs typeface="Helvetica" panose="020B0604020202020204" pitchFamily="34" charset="0"/>
              </a:rPr>
              <a:t>Min Samples Leaf: 30, 100</a:t>
            </a:r>
          </a:p>
          <a:p>
            <a:pPr marL="342900" indent="-342900">
              <a:buAutoNum type="arabicParenR"/>
            </a:pPr>
            <a:endParaRPr lang="en-US" sz="1800" dirty="0">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61C6ABD-AC02-0040-4F86-F2DCD55626B0}"/>
              </a:ext>
            </a:extLst>
          </p:cNvPr>
          <p:cNvPicPr>
            <a:picLocks noChangeAspect="1"/>
          </p:cNvPicPr>
          <p:nvPr/>
        </p:nvPicPr>
        <p:blipFill>
          <a:blip r:embed="rId3"/>
          <a:srcRect/>
          <a:stretch/>
        </p:blipFill>
        <p:spPr>
          <a:xfrm>
            <a:off x="311728" y="1227513"/>
            <a:ext cx="4248021" cy="3115684"/>
          </a:xfrm>
          <a:prstGeom prst="rect">
            <a:avLst/>
          </a:prstGeom>
        </p:spPr>
      </p:pic>
      <p:sp>
        <p:nvSpPr>
          <p:cNvPr id="11" name="TextBox 10">
            <a:extLst>
              <a:ext uri="{FF2B5EF4-FFF2-40B4-BE49-F238E27FC236}">
                <a16:creationId xmlns:a16="http://schemas.microsoft.com/office/drawing/2014/main" id="{9956BB7D-69B2-747A-A2F7-38B60BA97AC1}"/>
              </a:ext>
            </a:extLst>
          </p:cNvPr>
          <p:cNvSpPr txBox="1"/>
          <p:nvPr/>
        </p:nvSpPr>
        <p:spPr>
          <a:xfrm>
            <a:off x="5010518" y="1312609"/>
            <a:ext cx="3109900" cy="369332"/>
          </a:xfrm>
          <a:prstGeom prst="rect">
            <a:avLst/>
          </a:prstGeom>
          <a:noFill/>
        </p:spPr>
        <p:txBody>
          <a:bodyPr wrap="square">
            <a:spAutoFit/>
          </a:bodyPr>
          <a:lstStyle/>
          <a:p>
            <a:r>
              <a:rPr lang="en-US" sz="1800" b="1" u="sng" dirty="0">
                <a:latin typeface="Helvetica" panose="020B0604020202020204" pitchFamily="34" charset="0"/>
                <a:cs typeface="Helvetica" panose="020B0604020202020204" pitchFamily="34" charset="0"/>
              </a:rPr>
              <a:t>Average Accuracy: 77.68%</a:t>
            </a:r>
          </a:p>
        </p:txBody>
      </p:sp>
    </p:spTree>
    <p:extLst>
      <p:ext uri="{BB962C8B-B14F-4D97-AF65-F5344CB8AC3E}">
        <p14:creationId xmlns:p14="http://schemas.microsoft.com/office/powerpoint/2010/main" val="18076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 Modeling: K-Means-Clustering </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511EF9-4D42-5B6D-3543-FC5BF37FF172}"/>
              </a:ext>
            </a:extLst>
          </p:cNvPr>
          <p:cNvSpPr txBox="1"/>
          <p:nvPr/>
        </p:nvSpPr>
        <p:spPr>
          <a:xfrm>
            <a:off x="437986" y="1399321"/>
            <a:ext cx="3376351" cy="923330"/>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1) Dimensionality Reduction</a:t>
            </a:r>
          </a:p>
          <a:p>
            <a:r>
              <a:rPr lang="en-US" sz="1800" dirty="0">
                <a:latin typeface="Helvetica" panose="020B0604020202020204" pitchFamily="34" charset="0"/>
                <a:cs typeface="Helvetica" panose="020B0604020202020204" pitchFamily="34" charset="0"/>
              </a:rPr>
              <a:t>10 dimensions </a:t>
            </a:r>
            <a:r>
              <a:rPr lang="en-US" sz="1800" dirty="0">
                <a:latin typeface="Helvetica" panose="020B0604020202020204" pitchFamily="34" charset="0"/>
                <a:cs typeface="Helvetica" panose="020B0604020202020204" pitchFamily="34" charset="0"/>
                <a:sym typeface="Wingdings" panose="05000000000000000000" pitchFamily="2" charset="2"/>
              </a:rPr>
              <a:t> 2 dimensions (47.46% variance) </a:t>
            </a:r>
            <a:endParaRPr lang="en-US" sz="1800" dirty="0">
              <a:latin typeface="Helvetica" panose="020B0604020202020204" pitchFamily="34" charset="0"/>
              <a:cs typeface="Helvetica" panose="020B0604020202020204" pitchFamily="34" charset="0"/>
            </a:endParaRPr>
          </a:p>
        </p:txBody>
      </p:sp>
      <p:pic>
        <p:nvPicPr>
          <p:cNvPr id="7" name="Picture 6" descr="A graph with a line&#10;&#10;Description automatically generated">
            <a:extLst>
              <a:ext uri="{FF2B5EF4-FFF2-40B4-BE49-F238E27FC236}">
                <a16:creationId xmlns:a16="http://schemas.microsoft.com/office/drawing/2014/main" id="{377884D7-A9C2-E238-3851-78EA998E1AEA}"/>
              </a:ext>
            </a:extLst>
          </p:cNvPr>
          <p:cNvPicPr>
            <a:picLocks noChangeAspect="1"/>
          </p:cNvPicPr>
          <p:nvPr/>
        </p:nvPicPr>
        <p:blipFill>
          <a:blip r:embed="rId3"/>
          <a:stretch>
            <a:fillRect/>
          </a:stretch>
        </p:blipFill>
        <p:spPr>
          <a:xfrm>
            <a:off x="4326339" y="1110456"/>
            <a:ext cx="4144236" cy="3019934"/>
          </a:xfrm>
          <a:prstGeom prst="rect">
            <a:avLst/>
          </a:prstGeom>
        </p:spPr>
      </p:pic>
      <p:sp>
        <p:nvSpPr>
          <p:cNvPr id="12" name="TextBox 11">
            <a:extLst>
              <a:ext uri="{FF2B5EF4-FFF2-40B4-BE49-F238E27FC236}">
                <a16:creationId xmlns:a16="http://schemas.microsoft.com/office/drawing/2014/main" id="{3B3BA845-5514-4A0E-ED76-B11C1083F111}"/>
              </a:ext>
            </a:extLst>
          </p:cNvPr>
          <p:cNvSpPr txBox="1"/>
          <p:nvPr/>
        </p:nvSpPr>
        <p:spPr>
          <a:xfrm>
            <a:off x="437986" y="2820849"/>
            <a:ext cx="3376351" cy="646331"/>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2) Clustering</a:t>
            </a:r>
          </a:p>
          <a:p>
            <a:r>
              <a:rPr lang="en-US" sz="1800" dirty="0">
                <a:latin typeface="Helvetica" panose="020B0604020202020204" pitchFamily="34" charset="0"/>
                <a:cs typeface="Helvetica" panose="020B0604020202020204" pitchFamily="34" charset="0"/>
              </a:rPr>
              <a:t>Use K=2 to perform clustering</a:t>
            </a:r>
          </a:p>
        </p:txBody>
      </p:sp>
    </p:spTree>
    <p:extLst>
      <p:ext uri="{BB962C8B-B14F-4D97-AF65-F5344CB8AC3E}">
        <p14:creationId xmlns:p14="http://schemas.microsoft.com/office/powerpoint/2010/main" val="326338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 Modeling: K-Means-Clustering </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E702ADC-CD03-B42B-B59C-EA07D5EB6F5C}"/>
              </a:ext>
            </a:extLst>
          </p:cNvPr>
          <p:cNvPicPr>
            <a:picLocks noChangeAspect="1"/>
          </p:cNvPicPr>
          <p:nvPr/>
        </p:nvPicPr>
        <p:blipFill rotWithShape="1">
          <a:blip r:embed="rId3"/>
          <a:srcRect t="14317"/>
          <a:stretch/>
        </p:blipFill>
        <p:spPr>
          <a:xfrm>
            <a:off x="3285926" y="2149985"/>
            <a:ext cx="2421258" cy="1285102"/>
          </a:xfrm>
          <a:prstGeom prst="rect">
            <a:avLst/>
          </a:prstGeom>
        </p:spPr>
      </p:pic>
      <p:pic>
        <p:nvPicPr>
          <p:cNvPr id="8" name="Picture 7" descr="A graph with green dots and yellow dots&#10;&#10;Description automatically generated">
            <a:extLst>
              <a:ext uri="{FF2B5EF4-FFF2-40B4-BE49-F238E27FC236}">
                <a16:creationId xmlns:a16="http://schemas.microsoft.com/office/drawing/2014/main" id="{9F4461A8-4669-411A-4375-A1BE6CE971B7}"/>
              </a:ext>
            </a:extLst>
          </p:cNvPr>
          <p:cNvPicPr>
            <a:picLocks noChangeAspect="1"/>
          </p:cNvPicPr>
          <p:nvPr/>
        </p:nvPicPr>
        <p:blipFill>
          <a:blip r:embed="rId4"/>
          <a:stretch>
            <a:fillRect/>
          </a:stretch>
        </p:blipFill>
        <p:spPr>
          <a:xfrm>
            <a:off x="115627" y="1674411"/>
            <a:ext cx="3094854" cy="2236250"/>
          </a:xfrm>
          <a:prstGeom prst="rect">
            <a:avLst/>
          </a:prstGeom>
        </p:spPr>
      </p:pic>
      <p:pic>
        <p:nvPicPr>
          <p:cNvPr id="10" name="Picture 9" descr="A graph with red and blue dots&#10;&#10;Description automatically generated">
            <a:extLst>
              <a:ext uri="{FF2B5EF4-FFF2-40B4-BE49-F238E27FC236}">
                <a16:creationId xmlns:a16="http://schemas.microsoft.com/office/drawing/2014/main" id="{0E8D0BE0-5D1F-F1A1-D02A-3ECE1744491C}"/>
              </a:ext>
            </a:extLst>
          </p:cNvPr>
          <p:cNvPicPr>
            <a:picLocks/>
          </p:cNvPicPr>
          <p:nvPr/>
        </p:nvPicPr>
        <p:blipFill>
          <a:blip r:embed="rId5"/>
          <a:stretch>
            <a:fillRect/>
          </a:stretch>
        </p:blipFill>
        <p:spPr>
          <a:xfrm>
            <a:off x="5933520" y="1674411"/>
            <a:ext cx="3094853" cy="2240280"/>
          </a:xfrm>
          <a:prstGeom prst="rect">
            <a:avLst/>
          </a:prstGeom>
        </p:spPr>
      </p:pic>
    </p:spTree>
    <p:extLst>
      <p:ext uri="{BB962C8B-B14F-4D97-AF65-F5344CB8AC3E}">
        <p14:creationId xmlns:p14="http://schemas.microsoft.com/office/powerpoint/2010/main" val="67748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1" y="1786920"/>
            <a:ext cx="9143999" cy="1569660"/>
          </a:xfrm>
          <a:prstGeom prst="rect">
            <a:avLst/>
          </a:prstGeom>
          <a:noFill/>
        </p:spPr>
        <p:txBody>
          <a:bodyPr wrap="square" rtlCol="0">
            <a:spAutoFit/>
          </a:bodyPr>
          <a:lstStyle/>
          <a:p>
            <a:pPr algn="ctr"/>
            <a:r>
              <a:rPr lang="en-US" sz="4800" b="1" dirty="0">
                <a:solidFill>
                  <a:schemeClr val="tx1"/>
                </a:solidFill>
                <a:latin typeface="Helvetica" panose="020B0604020202020204" pitchFamily="34" charset="0"/>
                <a:cs typeface="Helvetica" panose="020B0604020202020204" pitchFamily="34" charset="0"/>
              </a:rPr>
              <a:t>Random Forest Classifier Optimization</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63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Hyperparameter Testing: Validation Curves </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 and a line&#10;&#10;Description automatically generated">
            <a:extLst>
              <a:ext uri="{FF2B5EF4-FFF2-40B4-BE49-F238E27FC236}">
                <a16:creationId xmlns:a16="http://schemas.microsoft.com/office/drawing/2014/main" id="{77C8DF93-434E-D763-0CCC-03B35B7C71AA}"/>
              </a:ext>
            </a:extLst>
          </p:cNvPr>
          <p:cNvPicPr>
            <a:picLocks/>
          </p:cNvPicPr>
          <p:nvPr/>
        </p:nvPicPr>
        <p:blipFill>
          <a:blip r:embed="rId3"/>
          <a:stretch>
            <a:fillRect/>
          </a:stretch>
        </p:blipFill>
        <p:spPr>
          <a:xfrm>
            <a:off x="215817" y="935254"/>
            <a:ext cx="2286000" cy="1828800"/>
          </a:xfrm>
          <a:prstGeom prst="rect">
            <a:avLst/>
          </a:prstGeom>
        </p:spPr>
      </p:pic>
      <p:pic>
        <p:nvPicPr>
          <p:cNvPr id="8" name="Picture 7" descr="A graph with a line graph and a line graph&#10;&#10;Description automatically generated">
            <a:extLst>
              <a:ext uri="{FF2B5EF4-FFF2-40B4-BE49-F238E27FC236}">
                <a16:creationId xmlns:a16="http://schemas.microsoft.com/office/drawing/2014/main" id="{300DB4E0-211B-26DF-3A06-49A2D8C2C68B}"/>
              </a:ext>
            </a:extLst>
          </p:cNvPr>
          <p:cNvPicPr>
            <a:picLocks/>
          </p:cNvPicPr>
          <p:nvPr/>
        </p:nvPicPr>
        <p:blipFill>
          <a:blip r:embed="rId4"/>
          <a:stretch>
            <a:fillRect/>
          </a:stretch>
        </p:blipFill>
        <p:spPr>
          <a:xfrm>
            <a:off x="215817" y="2764054"/>
            <a:ext cx="2286000" cy="1828800"/>
          </a:xfrm>
          <a:prstGeom prst="rect">
            <a:avLst/>
          </a:prstGeom>
        </p:spPr>
      </p:pic>
      <p:pic>
        <p:nvPicPr>
          <p:cNvPr id="12" name="Picture 11" descr="A graph with a line and a blue line&#10;&#10;Description automatically generated">
            <a:extLst>
              <a:ext uri="{FF2B5EF4-FFF2-40B4-BE49-F238E27FC236}">
                <a16:creationId xmlns:a16="http://schemas.microsoft.com/office/drawing/2014/main" id="{785F9D20-7C48-ECDC-551B-82E2B383968A}"/>
              </a:ext>
            </a:extLst>
          </p:cNvPr>
          <p:cNvPicPr>
            <a:picLocks/>
          </p:cNvPicPr>
          <p:nvPr/>
        </p:nvPicPr>
        <p:blipFill>
          <a:blip r:embed="rId5"/>
          <a:stretch>
            <a:fillRect/>
          </a:stretch>
        </p:blipFill>
        <p:spPr>
          <a:xfrm>
            <a:off x="2947765" y="935254"/>
            <a:ext cx="2286000" cy="1828800"/>
          </a:xfrm>
          <a:prstGeom prst="rect">
            <a:avLst/>
          </a:prstGeom>
        </p:spPr>
      </p:pic>
      <p:pic>
        <p:nvPicPr>
          <p:cNvPr id="14" name="Picture 13" descr="A graph with a line graph and a line graph&#10;&#10;Description automatically generated">
            <a:extLst>
              <a:ext uri="{FF2B5EF4-FFF2-40B4-BE49-F238E27FC236}">
                <a16:creationId xmlns:a16="http://schemas.microsoft.com/office/drawing/2014/main" id="{CEE70833-D1D2-7810-7736-FE99C8957631}"/>
              </a:ext>
            </a:extLst>
          </p:cNvPr>
          <p:cNvPicPr>
            <a:picLocks/>
          </p:cNvPicPr>
          <p:nvPr/>
        </p:nvPicPr>
        <p:blipFill>
          <a:blip r:embed="rId6"/>
          <a:stretch>
            <a:fillRect/>
          </a:stretch>
        </p:blipFill>
        <p:spPr>
          <a:xfrm>
            <a:off x="2956012" y="2764054"/>
            <a:ext cx="2286000" cy="1828800"/>
          </a:xfrm>
          <a:prstGeom prst="rect">
            <a:avLst/>
          </a:prstGeom>
        </p:spPr>
      </p:pic>
      <p:sp>
        <p:nvSpPr>
          <p:cNvPr id="17" name="TextBox 16">
            <a:extLst>
              <a:ext uri="{FF2B5EF4-FFF2-40B4-BE49-F238E27FC236}">
                <a16:creationId xmlns:a16="http://schemas.microsoft.com/office/drawing/2014/main" id="{103913A4-5942-EBD6-D5B5-2D0DD8C63DF5}"/>
              </a:ext>
            </a:extLst>
          </p:cNvPr>
          <p:cNvSpPr txBox="1"/>
          <p:nvPr/>
        </p:nvSpPr>
        <p:spPr>
          <a:xfrm>
            <a:off x="5679713" y="1292222"/>
            <a:ext cx="3105017" cy="3139321"/>
          </a:xfrm>
          <a:prstGeom prst="rect">
            <a:avLst/>
          </a:prstGeom>
          <a:noFill/>
        </p:spPr>
        <p:txBody>
          <a:bodyPr wrap="square" rtlCol="0">
            <a:spAutoFit/>
          </a:bodyPr>
          <a:lstStyle/>
          <a:p>
            <a:r>
              <a:rPr lang="en-US" sz="1800" u="sng" dirty="0">
                <a:latin typeface="Helvetica" panose="020B0604020202020204" pitchFamily="34" charset="0"/>
                <a:cs typeface="Helvetica" panose="020B0604020202020204" pitchFamily="34" charset="0"/>
              </a:rPr>
              <a:t>Optimal Values for Each Hyperparameter to Test in Randomized Search</a:t>
            </a:r>
          </a:p>
          <a:p>
            <a:endParaRPr lang="en-US" sz="1800" u="sng" dirty="0">
              <a:latin typeface="Helvetica" panose="020B0604020202020204" pitchFamily="34" charset="0"/>
              <a:cs typeface="Helvetica" panose="020B0604020202020204" pitchFamily="34" charset="0"/>
            </a:endParaRPr>
          </a:p>
          <a:p>
            <a:r>
              <a:rPr lang="en-US" sz="1800" dirty="0" err="1">
                <a:latin typeface="Helvetica" panose="020B0604020202020204" pitchFamily="34" charset="0"/>
                <a:cs typeface="Helvetica" panose="020B0604020202020204" pitchFamily="34" charset="0"/>
              </a:rPr>
              <a:t>max_depth</a:t>
            </a:r>
            <a:r>
              <a:rPr lang="en-US" sz="1800" dirty="0">
                <a:latin typeface="Helvetica" panose="020B0604020202020204" pitchFamily="34" charset="0"/>
                <a:cs typeface="Helvetica" panose="020B0604020202020204" pitchFamily="34" charset="0"/>
              </a:rPr>
              <a:t>: 3 to 8</a:t>
            </a:r>
          </a:p>
          <a:p>
            <a:r>
              <a:rPr lang="en-US" sz="1800" dirty="0" err="1">
                <a:latin typeface="Helvetica" panose="020B0604020202020204" pitchFamily="34" charset="0"/>
                <a:cs typeface="Helvetica" panose="020B0604020202020204" pitchFamily="34" charset="0"/>
              </a:rPr>
              <a:t>min_samples_leaf</a:t>
            </a:r>
            <a:r>
              <a:rPr lang="en-US" sz="1800" dirty="0">
                <a:latin typeface="Helvetica" panose="020B0604020202020204" pitchFamily="34" charset="0"/>
                <a:cs typeface="Helvetica" panose="020B0604020202020204" pitchFamily="34" charset="0"/>
              </a:rPr>
              <a:t>: 45 to 100</a:t>
            </a:r>
          </a:p>
          <a:p>
            <a:r>
              <a:rPr lang="en-US" sz="1800" dirty="0" err="1">
                <a:latin typeface="Helvetica" panose="020B0604020202020204" pitchFamily="34" charset="0"/>
                <a:cs typeface="Helvetica" panose="020B0604020202020204" pitchFamily="34" charset="0"/>
              </a:rPr>
              <a:t>max_features</a:t>
            </a:r>
            <a:r>
              <a:rPr lang="en-US" sz="1800" dirty="0">
                <a:latin typeface="Helvetica" panose="020B0604020202020204" pitchFamily="34" charset="0"/>
                <a:cs typeface="Helvetica" panose="020B0604020202020204" pitchFamily="34" charset="0"/>
              </a:rPr>
              <a:t>: 1 to 10 </a:t>
            </a:r>
          </a:p>
          <a:p>
            <a:r>
              <a:rPr lang="en-US" sz="1800" dirty="0" err="1">
                <a:latin typeface="Helvetica" panose="020B0604020202020204" pitchFamily="34" charset="0"/>
                <a:cs typeface="Helvetica" panose="020B0604020202020204" pitchFamily="34" charset="0"/>
              </a:rPr>
              <a:t>n_estimators</a:t>
            </a:r>
            <a:r>
              <a:rPr lang="en-US" sz="1800" dirty="0">
                <a:latin typeface="Helvetica" panose="020B0604020202020204" pitchFamily="34" charset="0"/>
                <a:cs typeface="Helvetica" panose="020B0604020202020204" pitchFamily="34" charset="0"/>
              </a:rPr>
              <a:t>: 15 to 25 </a:t>
            </a:r>
          </a:p>
          <a:p>
            <a:endParaRPr lang="en-US" sz="1800" b="1" u="sng" dirty="0">
              <a:latin typeface="Helvetica" panose="020B0604020202020204" pitchFamily="34" charset="0"/>
              <a:cs typeface="Helvetica" panose="020B0604020202020204" pitchFamily="34" charset="0"/>
            </a:endParaRPr>
          </a:p>
          <a:p>
            <a:endParaRPr lang="en-US" sz="1800" dirty="0">
              <a:latin typeface="Helvetica" panose="020B0604020202020204" pitchFamily="34" charset="0"/>
              <a:cs typeface="Helvetica" panose="020B0604020202020204" pitchFamily="34" charset="0"/>
            </a:endParaRPr>
          </a:p>
          <a:p>
            <a:endParaRPr lang="en-US"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0392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Randomized CV Search for Final Model </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 of the random forest machine learning method, which is an ...">
            <a:extLst>
              <a:ext uri="{FF2B5EF4-FFF2-40B4-BE49-F238E27FC236}">
                <a16:creationId xmlns:a16="http://schemas.microsoft.com/office/drawing/2014/main" id="{9E38B762-828A-B9E6-9998-A03299EC3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072" y="1103036"/>
            <a:ext cx="4275588" cy="2937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519CFF-DE0E-42F8-B126-432525B7DBAC}"/>
              </a:ext>
            </a:extLst>
          </p:cNvPr>
          <p:cNvSpPr txBox="1"/>
          <p:nvPr/>
        </p:nvSpPr>
        <p:spPr>
          <a:xfrm>
            <a:off x="5225577" y="2110084"/>
            <a:ext cx="3376351" cy="1754326"/>
          </a:xfrm>
          <a:prstGeom prst="rect">
            <a:avLst/>
          </a:prstGeom>
          <a:noFill/>
        </p:spPr>
        <p:txBody>
          <a:bodyPr wrap="square" rtlCol="0">
            <a:spAutoFit/>
          </a:bodyPr>
          <a:lstStyle/>
          <a:p>
            <a:endParaRPr lang="en-US" sz="1800" b="1" u="sng" dirty="0">
              <a:latin typeface="Helvetica" panose="020B0604020202020204" pitchFamily="34" charset="0"/>
              <a:cs typeface="Helvetica" panose="020B0604020202020204" pitchFamily="34" charset="0"/>
            </a:endParaRPr>
          </a:p>
          <a:p>
            <a:r>
              <a:rPr lang="en-US" sz="1800" b="1" u="sng" dirty="0">
                <a:latin typeface="Helvetica" panose="020B0604020202020204" pitchFamily="34" charset="0"/>
                <a:cs typeface="Helvetica" panose="020B0604020202020204" pitchFamily="34" charset="0"/>
              </a:rPr>
              <a:t>Model Hyperparameters </a:t>
            </a:r>
          </a:p>
          <a:p>
            <a:pPr marL="342900" indent="-342900">
              <a:buAutoNum type="arabicParenR"/>
            </a:pPr>
            <a:r>
              <a:rPr lang="en-US" sz="1800" dirty="0" err="1">
                <a:latin typeface="Helvetica" panose="020B0604020202020204" pitchFamily="34" charset="0"/>
                <a:cs typeface="Helvetica" panose="020B0604020202020204" pitchFamily="34" charset="0"/>
              </a:rPr>
              <a:t>max_depth</a:t>
            </a:r>
            <a:r>
              <a:rPr lang="en-US" sz="1800" dirty="0">
                <a:latin typeface="Helvetica" panose="020B0604020202020204" pitchFamily="34" charset="0"/>
                <a:cs typeface="Helvetica" panose="020B0604020202020204" pitchFamily="34" charset="0"/>
              </a:rPr>
              <a:t>: 7</a:t>
            </a:r>
          </a:p>
          <a:p>
            <a:pPr marL="342900" indent="-342900">
              <a:buAutoNum type="arabicParenR"/>
            </a:pPr>
            <a:r>
              <a:rPr lang="en-US" sz="1800" dirty="0" err="1">
                <a:latin typeface="Helvetica" panose="020B0604020202020204" pitchFamily="34" charset="0"/>
                <a:cs typeface="Helvetica" panose="020B0604020202020204" pitchFamily="34" charset="0"/>
              </a:rPr>
              <a:t>max_features</a:t>
            </a:r>
            <a:r>
              <a:rPr lang="en-US" sz="1800" dirty="0">
                <a:latin typeface="Helvetica" panose="020B0604020202020204" pitchFamily="34" charset="0"/>
                <a:cs typeface="Helvetica" panose="020B0604020202020204" pitchFamily="34" charset="0"/>
              </a:rPr>
              <a:t>: 5 </a:t>
            </a:r>
          </a:p>
          <a:p>
            <a:pPr marL="342900" indent="-342900">
              <a:buAutoNum type="arabicParenR"/>
            </a:pPr>
            <a:r>
              <a:rPr lang="en-US" sz="1800" dirty="0" err="1">
                <a:latin typeface="Helvetica" panose="020B0604020202020204" pitchFamily="34" charset="0"/>
                <a:cs typeface="Helvetica" panose="020B0604020202020204" pitchFamily="34" charset="0"/>
              </a:rPr>
              <a:t>min_samples_leaf</a:t>
            </a:r>
            <a:r>
              <a:rPr lang="en-US" sz="1800" dirty="0">
                <a:latin typeface="Helvetica" panose="020B0604020202020204" pitchFamily="34" charset="0"/>
                <a:cs typeface="Helvetica" panose="020B0604020202020204" pitchFamily="34" charset="0"/>
              </a:rPr>
              <a:t>: 48</a:t>
            </a:r>
          </a:p>
          <a:p>
            <a:pPr marL="342900" indent="-342900">
              <a:buAutoNum type="arabicParenR"/>
            </a:pPr>
            <a:r>
              <a:rPr lang="en-US" sz="1800" dirty="0" err="1">
                <a:latin typeface="Helvetica" panose="020B0604020202020204" pitchFamily="34" charset="0"/>
                <a:cs typeface="Helvetica" panose="020B0604020202020204" pitchFamily="34" charset="0"/>
              </a:rPr>
              <a:t>n_estimators</a:t>
            </a:r>
            <a:r>
              <a:rPr lang="en-US" sz="1800" dirty="0">
                <a:latin typeface="Helvetica" panose="020B0604020202020204" pitchFamily="34" charset="0"/>
                <a:cs typeface="Helvetica" panose="020B0604020202020204" pitchFamily="34" charset="0"/>
              </a:rPr>
              <a:t>: 19</a:t>
            </a:r>
          </a:p>
        </p:txBody>
      </p:sp>
      <p:sp>
        <p:nvSpPr>
          <p:cNvPr id="7" name="TextBox 6">
            <a:extLst>
              <a:ext uri="{FF2B5EF4-FFF2-40B4-BE49-F238E27FC236}">
                <a16:creationId xmlns:a16="http://schemas.microsoft.com/office/drawing/2014/main" id="{68279F94-6A15-0A6A-3085-55D6A0A89DE2}"/>
              </a:ext>
            </a:extLst>
          </p:cNvPr>
          <p:cNvSpPr txBox="1"/>
          <p:nvPr/>
        </p:nvSpPr>
        <p:spPr>
          <a:xfrm>
            <a:off x="5225577" y="1513629"/>
            <a:ext cx="2825088" cy="369332"/>
          </a:xfrm>
          <a:prstGeom prst="rect">
            <a:avLst/>
          </a:prstGeom>
          <a:noFill/>
        </p:spPr>
        <p:txBody>
          <a:bodyPr wrap="square">
            <a:spAutoFit/>
          </a:bodyPr>
          <a:lstStyle/>
          <a:p>
            <a:r>
              <a:rPr lang="en-US" sz="1800" b="1" u="sng" dirty="0">
                <a:latin typeface="Helvetica" panose="020B0604020202020204" pitchFamily="34" charset="0"/>
                <a:cs typeface="Helvetica" panose="020B0604020202020204" pitchFamily="34" charset="0"/>
              </a:rPr>
              <a:t>Accuracy in CV: 78.12%</a:t>
            </a:r>
          </a:p>
        </p:txBody>
      </p:sp>
    </p:spTree>
    <p:extLst>
      <p:ext uri="{BB962C8B-B14F-4D97-AF65-F5344CB8AC3E}">
        <p14:creationId xmlns:p14="http://schemas.microsoft.com/office/powerpoint/2010/main" val="131571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Assessing Accuracy</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A4B2EEA-F0DC-E02A-1698-1831C7C20E27}"/>
              </a:ext>
            </a:extLst>
          </p:cNvPr>
          <p:cNvSpPr txBox="1"/>
          <p:nvPr/>
        </p:nvSpPr>
        <p:spPr>
          <a:xfrm>
            <a:off x="153313" y="2129884"/>
            <a:ext cx="1798317" cy="923330"/>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Test Dataset</a:t>
            </a:r>
          </a:p>
          <a:p>
            <a:r>
              <a:rPr lang="en-US" sz="1800" dirty="0">
                <a:latin typeface="Helvetica" panose="020B0604020202020204" pitchFamily="34" charset="0"/>
                <a:cs typeface="Helvetica" panose="020B0604020202020204" pitchFamily="34" charset="0"/>
              </a:rPr>
              <a:t>Class 0: 27,995</a:t>
            </a:r>
          </a:p>
          <a:p>
            <a:r>
              <a:rPr lang="en-US" sz="1800" dirty="0">
                <a:latin typeface="Helvetica" panose="020B0604020202020204" pitchFamily="34" charset="0"/>
                <a:cs typeface="Helvetica" panose="020B0604020202020204" pitchFamily="34" charset="0"/>
              </a:rPr>
              <a:t>Class 1: 2,005</a:t>
            </a:r>
          </a:p>
        </p:txBody>
      </p:sp>
      <p:pic>
        <p:nvPicPr>
          <p:cNvPr id="8" name="Picture 7" descr="A close-up of a number&#10;&#10;Description automatically generated">
            <a:extLst>
              <a:ext uri="{FF2B5EF4-FFF2-40B4-BE49-F238E27FC236}">
                <a16:creationId xmlns:a16="http://schemas.microsoft.com/office/drawing/2014/main" id="{483344D7-13BA-F648-8998-279938031365}"/>
              </a:ext>
            </a:extLst>
          </p:cNvPr>
          <p:cNvPicPr>
            <a:picLocks noChangeAspect="1"/>
          </p:cNvPicPr>
          <p:nvPr/>
        </p:nvPicPr>
        <p:blipFill>
          <a:blip r:embed="rId3"/>
          <a:stretch>
            <a:fillRect/>
          </a:stretch>
        </p:blipFill>
        <p:spPr>
          <a:xfrm>
            <a:off x="3316548" y="1794503"/>
            <a:ext cx="2185052" cy="1604546"/>
          </a:xfrm>
          <a:prstGeom prst="rect">
            <a:avLst/>
          </a:prstGeom>
        </p:spPr>
      </p:pic>
      <p:pic>
        <p:nvPicPr>
          <p:cNvPr id="10" name="Picture 9" descr="A number of numbers and symbols&#10;&#10;Description automatically generated">
            <a:extLst>
              <a:ext uri="{FF2B5EF4-FFF2-40B4-BE49-F238E27FC236}">
                <a16:creationId xmlns:a16="http://schemas.microsoft.com/office/drawing/2014/main" id="{81F94298-1F28-E9AD-737C-82BDD43CEC6B}"/>
              </a:ext>
            </a:extLst>
          </p:cNvPr>
          <p:cNvPicPr>
            <a:picLocks noChangeAspect="1"/>
          </p:cNvPicPr>
          <p:nvPr/>
        </p:nvPicPr>
        <p:blipFill>
          <a:blip r:embed="rId4"/>
          <a:stretch>
            <a:fillRect/>
          </a:stretch>
        </p:blipFill>
        <p:spPr>
          <a:xfrm>
            <a:off x="6602171" y="2119123"/>
            <a:ext cx="2388516" cy="1008301"/>
          </a:xfrm>
          <a:prstGeom prst="rect">
            <a:avLst/>
          </a:prstGeom>
        </p:spPr>
      </p:pic>
      <p:cxnSp>
        <p:nvCxnSpPr>
          <p:cNvPr id="11" name="Straight Arrow Connector 10">
            <a:extLst>
              <a:ext uri="{FF2B5EF4-FFF2-40B4-BE49-F238E27FC236}">
                <a16:creationId xmlns:a16="http://schemas.microsoft.com/office/drawing/2014/main" id="{0480E8B7-E527-ED0B-8077-722FAA9E9D46}"/>
              </a:ext>
            </a:extLst>
          </p:cNvPr>
          <p:cNvCxnSpPr>
            <a:cxnSpLocks/>
          </p:cNvCxnSpPr>
          <p:nvPr/>
        </p:nvCxnSpPr>
        <p:spPr>
          <a:xfrm>
            <a:off x="2224586" y="2591549"/>
            <a:ext cx="818866" cy="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1473E4-200F-EFC8-2941-215781F0572E}"/>
              </a:ext>
            </a:extLst>
          </p:cNvPr>
          <p:cNvCxnSpPr>
            <a:cxnSpLocks/>
          </p:cNvCxnSpPr>
          <p:nvPr/>
        </p:nvCxnSpPr>
        <p:spPr>
          <a:xfrm>
            <a:off x="5621283" y="2571750"/>
            <a:ext cx="818866" cy="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99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Assessing Accuracy</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function&#10;&#10;Description automatically generated">
            <a:extLst>
              <a:ext uri="{FF2B5EF4-FFF2-40B4-BE49-F238E27FC236}">
                <a16:creationId xmlns:a16="http://schemas.microsoft.com/office/drawing/2014/main" id="{FE8EA61F-59F0-A393-C6DE-BBF21D95365F}"/>
              </a:ext>
            </a:extLst>
          </p:cNvPr>
          <p:cNvPicPr>
            <a:picLocks noChangeAspect="1"/>
          </p:cNvPicPr>
          <p:nvPr/>
        </p:nvPicPr>
        <p:blipFill>
          <a:blip r:embed="rId3"/>
          <a:stretch>
            <a:fillRect/>
          </a:stretch>
        </p:blipFill>
        <p:spPr>
          <a:xfrm>
            <a:off x="4099012" y="978873"/>
            <a:ext cx="4541139" cy="3571186"/>
          </a:xfrm>
          <a:prstGeom prst="rect">
            <a:avLst/>
          </a:prstGeom>
        </p:spPr>
      </p:pic>
      <p:pic>
        <p:nvPicPr>
          <p:cNvPr id="2050" name="Picture 2" descr="Short Introduction to ROC curve. The Returning Operating… | by Albert ...">
            <a:extLst>
              <a:ext uri="{FF2B5EF4-FFF2-40B4-BE49-F238E27FC236}">
                <a16:creationId xmlns:a16="http://schemas.microsoft.com/office/drawing/2014/main" id="{C142DA45-7E90-2D15-DA4F-71D7A6DBE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13" y="1808469"/>
            <a:ext cx="3749199" cy="190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6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Future Explorations</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1DBA59D-7912-C6AA-1A15-905167C38D53}"/>
              </a:ext>
            </a:extLst>
          </p:cNvPr>
          <p:cNvPicPr>
            <a:picLocks noChangeAspect="1"/>
          </p:cNvPicPr>
          <p:nvPr/>
        </p:nvPicPr>
        <p:blipFill>
          <a:blip r:embed="rId3"/>
          <a:stretch>
            <a:fillRect/>
          </a:stretch>
        </p:blipFill>
        <p:spPr>
          <a:xfrm>
            <a:off x="626301" y="1645419"/>
            <a:ext cx="3945699" cy="1852661"/>
          </a:xfrm>
          <a:prstGeom prst="rect">
            <a:avLst/>
          </a:prstGeom>
        </p:spPr>
      </p:pic>
      <p:sp>
        <p:nvSpPr>
          <p:cNvPr id="10" name="TextBox 9">
            <a:extLst>
              <a:ext uri="{FF2B5EF4-FFF2-40B4-BE49-F238E27FC236}">
                <a16:creationId xmlns:a16="http://schemas.microsoft.com/office/drawing/2014/main" id="{32B5FE94-FC58-F174-8913-622E32DD4010}"/>
              </a:ext>
            </a:extLst>
          </p:cNvPr>
          <p:cNvSpPr txBox="1"/>
          <p:nvPr/>
        </p:nvSpPr>
        <p:spPr>
          <a:xfrm>
            <a:off x="4943677" y="1164026"/>
            <a:ext cx="3945699" cy="2862322"/>
          </a:xfrm>
          <a:prstGeom prst="rect">
            <a:avLst/>
          </a:prstGeom>
          <a:noFill/>
        </p:spPr>
        <p:txBody>
          <a:bodyPr wrap="square" rtlCol="0">
            <a:spAutoFit/>
          </a:bodyPr>
          <a:lstStyle/>
          <a:p>
            <a:pPr marL="285750" indent="-285750">
              <a:buFontTx/>
              <a:buChar char="-"/>
            </a:pPr>
            <a:r>
              <a:rPr lang="en-US" sz="1800" dirty="0">
                <a:latin typeface="Helvetica" panose="020B0604020202020204" pitchFamily="34" charset="0"/>
                <a:cs typeface="Helvetica" panose="020B0604020202020204" pitchFamily="34" charset="0"/>
              </a:rPr>
              <a:t>Exploring different models such as neural networks. </a:t>
            </a:r>
          </a:p>
          <a:p>
            <a:endParaRPr lang="en-US" sz="1800" dirty="0">
              <a:latin typeface="Helvetica" panose="020B0604020202020204" pitchFamily="34" charset="0"/>
              <a:cs typeface="Helvetica" panose="020B0604020202020204" pitchFamily="34" charset="0"/>
            </a:endParaRPr>
          </a:p>
          <a:p>
            <a:pPr marL="285750" indent="-285750">
              <a:buFontTx/>
              <a:buChar char="-"/>
            </a:pPr>
            <a:r>
              <a:rPr lang="en-US" sz="1800" dirty="0">
                <a:latin typeface="Helvetica" panose="020B0604020202020204" pitchFamily="34" charset="0"/>
                <a:cs typeface="Helvetica" panose="020B0604020202020204" pitchFamily="34" charset="0"/>
              </a:rPr>
              <a:t>Further optimizing tested models such as logistic regression and SVMs.  </a:t>
            </a:r>
          </a:p>
          <a:p>
            <a:endParaRPr lang="en-US" sz="1800" dirty="0">
              <a:latin typeface="Helvetica" panose="020B0604020202020204" pitchFamily="34" charset="0"/>
              <a:cs typeface="Helvetica" panose="020B0604020202020204" pitchFamily="34" charset="0"/>
            </a:endParaRPr>
          </a:p>
          <a:p>
            <a:pPr marL="285750" indent="-285750">
              <a:buFontTx/>
              <a:buChar char="-"/>
            </a:pPr>
            <a:r>
              <a:rPr lang="en-US" sz="1800" dirty="0">
                <a:latin typeface="Helvetica" panose="020B0604020202020204" pitchFamily="34" charset="0"/>
                <a:cs typeface="Helvetica" panose="020B0604020202020204" pitchFamily="34" charset="0"/>
              </a:rPr>
              <a:t>Collecting more data and training examples to improve performance. </a:t>
            </a:r>
          </a:p>
        </p:txBody>
      </p:sp>
    </p:spTree>
    <p:extLst>
      <p:ext uri="{BB962C8B-B14F-4D97-AF65-F5344CB8AC3E}">
        <p14:creationId xmlns:p14="http://schemas.microsoft.com/office/powerpoint/2010/main" val="141644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What is a Credit Score? </a:t>
            </a:r>
          </a:p>
        </p:txBody>
      </p:sp>
      <p:sp>
        <p:nvSpPr>
          <p:cNvPr id="4" name="TextBox 3">
            <a:extLst>
              <a:ext uri="{FF2B5EF4-FFF2-40B4-BE49-F238E27FC236}">
                <a16:creationId xmlns:a16="http://schemas.microsoft.com/office/drawing/2014/main" id="{4C3A6D09-24AD-AD9A-B87D-001C15480BAD}"/>
              </a:ext>
            </a:extLst>
          </p:cNvPr>
          <p:cNvSpPr txBox="1"/>
          <p:nvPr/>
        </p:nvSpPr>
        <p:spPr>
          <a:xfrm>
            <a:off x="4070982" y="1420987"/>
            <a:ext cx="5073017" cy="2862322"/>
          </a:xfrm>
          <a:prstGeom prst="rect">
            <a:avLst/>
          </a:prstGeom>
          <a:noFill/>
        </p:spPr>
        <p:txBody>
          <a:bodyPr wrap="square" rtlCol="0">
            <a:spAutoFit/>
          </a:bodyPr>
          <a:lstStyle/>
          <a:p>
            <a:pPr marL="285750" indent="-285750">
              <a:buFont typeface="Arial" panose="020B0604020202020204" pitchFamily="34" charset="0"/>
              <a:buChar char="•"/>
            </a:pPr>
            <a:endParaRPr lang="en-US" sz="18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1800" dirty="0">
                <a:latin typeface="Helvetica" panose="020B0604020202020204" pitchFamily="34" charset="0"/>
                <a:cs typeface="Helvetica" panose="020B0604020202020204" pitchFamily="34" charset="0"/>
              </a:rPr>
              <a:t>Created in 1989 with Introduction of FICO score [1]. </a:t>
            </a:r>
          </a:p>
          <a:p>
            <a:endParaRPr lang="en-US" sz="18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1800" dirty="0">
                <a:latin typeface="Helvetica" panose="020B0604020202020204" pitchFamily="34" charset="0"/>
                <a:cs typeface="Helvetica" panose="020B0604020202020204" pitchFamily="34" charset="0"/>
              </a:rPr>
              <a:t>Gives quantitative measure to a borrower’s potential riskiness [2]. </a:t>
            </a:r>
            <a:br>
              <a:rPr lang="en-US" sz="1800" dirty="0">
                <a:latin typeface="Helvetica" panose="020B0604020202020204" pitchFamily="34" charset="0"/>
                <a:cs typeface="Helvetica" panose="020B0604020202020204" pitchFamily="34" charset="0"/>
              </a:rPr>
            </a:br>
            <a:endParaRPr lang="en-US" sz="18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1800" dirty="0">
                <a:latin typeface="Helvetica" panose="020B0604020202020204" pitchFamily="34" charset="0"/>
                <a:cs typeface="Helvetica" panose="020B0604020202020204" pitchFamily="34" charset="0"/>
              </a:rPr>
              <a:t>Scores range from 300 to 850 [3]. </a:t>
            </a:r>
          </a:p>
          <a:p>
            <a:pPr marL="285750" indent="-285750">
              <a:buFont typeface="Arial" panose="020B0604020202020204" pitchFamily="34" charset="0"/>
              <a:buChar char="•"/>
            </a:pPr>
            <a:endParaRPr lang="en-US" sz="18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1800" dirty="0">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6BF03E03-28A0-1203-3013-58CCF5840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54" y="1420987"/>
            <a:ext cx="3531680" cy="252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66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4" name="TextBox 3">
            <a:extLst>
              <a:ext uri="{FF2B5EF4-FFF2-40B4-BE49-F238E27FC236}">
                <a16:creationId xmlns:a16="http://schemas.microsoft.com/office/drawing/2014/main" id="{A708F11A-98F5-E0ED-AD9B-082496EFF439}"/>
              </a:ext>
            </a:extLst>
          </p:cNvPr>
          <p:cNvSpPr txBox="1"/>
          <p:nvPr/>
        </p:nvSpPr>
        <p:spPr>
          <a:xfrm>
            <a:off x="2859314" y="2156251"/>
            <a:ext cx="3425371" cy="830997"/>
          </a:xfrm>
          <a:prstGeom prst="rect">
            <a:avLst/>
          </a:prstGeom>
          <a:noFill/>
        </p:spPr>
        <p:txBody>
          <a:bodyPr wrap="square" rtlCol="0">
            <a:spAutoFit/>
          </a:bodyPr>
          <a:lstStyle/>
          <a:p>
            <a:r>
              <a:rPr lang="en-US" sz="4800" dirty="0">
                <a:latin typeface="Helvetica" panose="020B0604020202020204" pitchFamily="34" charset="0"/>
                <a:cs typeface="Helvetica" panose="020B0604020202020204" pitchFamily="34" charset="0"/>
              </a:rPr>
              <a:t>Questions?</a:t>
            </a:r>
          </a:p>
        </p:txBody>
      </p:sp>
      <p:sp>
        <p:nvSpPr>
          <p:cNvPr id="2" name="Rectangle 1">
            <a:extLst>
              <a:ext uri="{FF2B5EF4-FFF2-40B4-BE49-F238E27FC236}">
                <a16:creationId xmlns:a16="http://schemas.microsoft.com/office/drawing/2014/main" id="{E80A5CD5-9E7C-AB36-0056-C8EF54128099}"/>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56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Sources </a:t>
            </a:r>
          </a:p>
        </p:txBody>
      </p:sp>
      <p:sp>
        <p:nvSpPr>
          <p:cNvPr id="4" name="TextBox 3">
            <a:extLst>
              <a:ext uri="{FF2B5EF4-FFF2-40B4-BE49-F238E27FC236}">
                <a16:creationId xmlns:a16="http://schemas.microsoft.com/office/drawing/2014/main" id="{4C3A6D09-24AD-AD9A-B87D-001C15480BAD}"/>
              </a:ext>
            </a:extLst>
          </p:cNvPr>
          <p:cNvSpPr txBox="1"/>
          <p:nvPr/>
        </p:nvSpPr>
        <p:spPr>
          <a:xfrm>
            <a:off x="1" y="926254"/>
            <a:ext cx="9143999" cy="26007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100" dirty="0"/>
              <a:t>[1] https://www.creditrepair.com/blog/education/when-were-credit-scores-invented/</a:t>
            </a:r>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100" dirty="0"/>
              <a:t>[2] https://www.onemainfinancial.com/resources/credit/credit-scoring-models#:~:text=A%20credit%20scoring%20model%20is%20an%20algorithm%20used,helps%20lenders%20make%20informed%20decisions%20when%20approving%20loans.</a:t>
            </a:r>
          </a:p>
          <a:p>
            <a:pPr marL="0" lvl="0" indent="0" algn="l" rtl="0">
              <a:spcBef>
                <a:spcPts val="0"/>
              </a:spcBef>
              <a:spcAft>
                <a:spcPts val="0"/>
              </a:spcAft>
              <a:buFontTx/>
              <a:buNone/>
            </a:pPr>
            <a:r>
              <a:rPr lang="en-US" sz="1100" dirty="0"/>
              <a:t>[3] https://www.bankrate.com/personal-finance/credit/no-credit-score-zero-credit/</a:t>
            </a:r>
          </a:p>
          <a:p>
            <a:endParaRPr lang="en-US" sz="1200" b="0" i="0" dirty="0">
              <a:solidFill>
                <a:srgbClr val="212121"/>
              </a:solidFill>
              <a:effectLst/>
              <a:latin typeface="Helvetica" panose="020B0604020202020204" pitchFamily="34" charset="0"/>
              <a:cs typeface="Helvetica" panose="020B0604020202020204" pitchFamily="34" charset="0"/>
            </a:endParaRPr>
          </a:p>
          <a:p>
            <a:endParaRPr lang="en-US" sz="1200" dirty="0">
              <a:solidFill>
                <a:srgbClr val="212121"/>
              </a:solidFill>
              <a:latin typeface="Helvetica" panose="020B0604020202020204" pitchFamily="34" charset="0"/>
              <a:cs typeface="Helvetica" panose="020B0604020202020204" pitchFamily="34" charset="0"/>
            </a:endParaRPr>
          </a:p>
          <a:p>
            <a:endParaRPr lang="en-US" sz="1200" dirty="0">
              <a:solidFill>
                <a:srgbClr val="212121"/>
              </a:solidFill>
              <a:latin typeface="Helvetica" panose="020B0604020202020204" pitchFamily="34" charset="0"/>
              <a:cs typeface="Helvetica" panose="020B0604020202020204" pitchFamily="34" charset="0"/>
            </a:endParaRPr>
          </a:p>
          <a:p>
            <a:endParaRPr lang="en-US" sz="1200" dirty="0">
              <a:solidFill>
                <a:srgbClr val="212121"/>
              </a:solidFill>
              <a:latin typeface="Helvetica" panose="020B0604020202020204" pitchFamily="34" charset="0"/>
              <a:cs typeface="Helvetica" panose="020B0604020202020204" pitchFamily="34" charset="0"/>
            </a:endParaRPr>
          </a:p>
          <a:p>
            <a:endParaRPr lang="en-US" sz="1200" dirty="0">
              <a:solidFill>
                <a:srgbClr val="212121"/>
              </a:solidFill>
              <a:latin typeface="Helvetica" panose="020B0604020202020204" pitchFamily="34" charset="0"/>
              <a:cs typeface="Helvetica" panose="020B0604020202020204" pitchFamily="34" charset="0"/>
            </a:endParaRPr>
          </a:p>
          <a:p>
            <a:endParaRPr lang="en-US" sz="1200" dirty="0">
              <a:solidFill>
                <a:srgbClr val="212121"/>
              </a:solidFill>
              <a:latin typeface="Helvetica" panose="020B0604020202020204" pitchFamily="34" charset="0"/>
              <a:cs typeface="Helvetica" panose="020B0604020202020204" pitchFamily="34" charset="0"/>
            </a:endParaRPr>
          </a:p>
          <a:p>
            <a:endParaRPr lang="en-US" sz="1200" dirty="0">
              <a:solidFill>
                <a:srgbClr val="212121"/>
              </a:solidFill>
              <a:latin typeface="Helvetica" panose="020B0604020202020204" pitchFamily="34" charset="0"/>
              <a:cs typeface="Helvetica" panose="020B0604020202020204" pitchFamily="34" charset="0"/>
            </a:endParaRPr>
          </a:p>
          <a:p>
            <a:endParaRPr lang="en-US" sz="1200" dirty="0">
              <a:solidFill>
                <a:srgbClr val="212121"/>
              </a:solidFill>
              <a:latin typeface="Helvetica" panose="020B0604020202020204" pitchFamily="34" charset="0"/>
              <a:cs typeface="Helvetica" panose="020B0604020202020204" pitchFamily="34" charset="0"/>
            </a:endParaRPr>
          </a:p>
          <a:p>
            <a:endParaRPr lang="en-US" sz="1200" dirty="0">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9D135F84-C739-D364-A9B3-63E69F589E0B}"/>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2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How do Models Calculate Credit Score?</a:t>
            </a:r>
          </a:p>
        </p:txBody>
      </p:sp>
      <p:sp>
        <p:nvSpPr>
          <p:cNvPr id="4" name="TextBox 3">
            <a:extLst>
              <a:ext uri="{FF2B5EF4-FFF2-40B4-BE49-F238E27FC236}">
                <a16:creationId xmlns:a16="http://schemas.microsoft.com/office/drawing/2014/main" id="{4C3A6D09-24AD-AD9A-B87D-001C15480BAD}"/>
              </a:ext>
            </a:extLst>
          </p:cNvPr>
          <p:cNvSpPr txBox="1"/>
          <p:nvPr/>
        </p:nvSpPr>
        <p:spPr>
          <a:xfrm>
            <a:off x="613774" y="1648593"/>
            <a:ext cx="3682653" cy="2031325"/>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Common Credit Score Factors: </a:t>
            </a:r>
          </a:p>
          <a:p>
            <a:pPr marL="342900" indent="-342900">
              <a:buAutoNum type="arabicParenR"/>
            </a:pPr>
            <a:r>
              <a:rPr lang="en-US" sz="1800" dirty="0">
                <a:latin typeface="Helvetica" panose="020B0604020202020204" pitchFamily="34" charset="0"/>
                <a:cs typeface="Helvetica" panose="020B0604020202020204" pitchFamily="34" charset="0"/>
              </a:rPr>
              <a:t>Payment history </a:t>
            </a:r>
          </a:p>
          <a:p>
            <a:pPr marL="342900" indent="-342900">
              <a:buAutoNum type="arabicParenR"/>
            </a:pPr>
            <a:r>
              <a:rPr lang="en-US" sz="1800" dirty="0">
                <a:latin typeface="Helvetica" panose="020B0604020202020204" pitchFamily="34" charset="0"/>
                <a:cs typeface="Helvetica" panose="020B0604020202020204" pitchFamily="34" charset="0"/>
              </a:rPr>
              <a:t>Credit utilization ratio </a:t>
            </a:r>
          </a:p>
          <a:p>
            <a:pPr marL="342900" indent="-342900">
              <a:buAutoNum type="arabicParenR"/>
            </a:pPr>
            <a:r>
              <a:rPr lang="en-US" sz="1800" dirty="0">
                <a:latin typeface="Helvetica" panose="020B0604020202020204" pitchFamily="34" charset="0"/>
                <a:cs typeface="Helvetica" panose="020B0604020202020204" pitchFamily="34" charset="0"/>
              </a:rPr>
              <a:t>Total debt </a:t>
            </a:r>
          </a:p>
          <a:p>
            <a:pPr marL="342900" indent="-342900">
              <a:buAutoNum type="arabicParenR"/>
            </a:pPr>
            <a:r>
              <a:rPr lang="en-US" sz="1800" dirty="0">
                <a:latin typeface="Helvetica" panose="020B0604020202020204" pitchFamily="34" charset="0"/>
                <a:cs typeface="Helvetica" panose="020B0604020202020204" pitchFamily="34" charset="0"/>
              </a:rPr>
              <a:t>Credit mix </a:t>
            </a:r>
          </a:p>
          <a:p>
            <a:pPr marL="342900" indent="-342900">
              <a:buAutoNum type="arabicParenR"/>
            </a:pPr>
            <a:r>
              <a:rPr lang="en-US" sz="1800" dirty="0">
                <a:latin typeface="Helvetica" panose="020B0604020202020204" pitchFamily="34" charset="0"/>
                <a:cs typeface="Helvetica" panose="020B0604020202020204" pitchFamily="34" charset="0"/>
              </a:rPr>
              <a:t>Account age/depth of credit </a:t>
            </a:r>
          </a:p>
          <a:p>
            <a:pPr marL="342900" indent="-342900">
              <a:buAutoNum type="arabicParenR"/>
            </a:pPr>
            <a:r>
              <a:rPr lang="en-US" sz="1800" dirty="0">
                <a:latin typeface="Helvetica" panose="020B0604020202020204" pitchFamily="34" charset="0"/>
                <a:cs typeface="Helvetica" panose="020B0604020202020204" pitchFamily="34" charset="0"/>
              </a:rPr>
              <a:t>Hard inquiries </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s a VantageScore?">
            <a:extLst>
              <a:ext uri="{FF2B5EF4-FFF2-40B4-BE49-F238E27FC236}">
                <a16:creationId xmlns:a16="http://schemas.microsoft.com/office/drawing/2014/main" id="{4FE44644-27A4-8544-B45C-59376D2D4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677" y="1640319"/>
            <a:ext cx="447675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42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Business Objective</a:t>
            </a:r>
          </a:p>
        </p:txBody>
      </p:sp>
      <p:sp>
        <p:nvSpPr>
          <p:cNvPr id="4" name="TextBox 3">
            <a:extLst>
              <a:ext uri="{FF2B5EF4-FFF2-40B4-BE49-F238E27FC236}">
                <a16:creationId xmlns:a16="http://schemas.microsoft.com/office/drawing/2014/main" id="{4C3A6D09-24AD-AD9A-B87D-001C15480BAD}"/>
              </a:ext>
            </a:extLst>
          </p:cNvPr>
          <p:cNvSpPr txBox="1"/>
          <p:nvPr/>
        </p:nvSpPr>
        <p:spPr>
          <a:xfrm>
            <a:off x="883084" y="1279088"/>
            <a:ext cx="7377829" cy="2585323"/>
          </a:xfrm>
          <a:prstGeom prst="rect">
            <a:avLst/>
          </a:prstGeom>
          <a:noFill/>
        </p:spPr>
        <p:txBody>
          <a:bodyPr wrap="square" rtlCol="0">
            <a:spAutoFit/>
          </a:bodyPr>
          <a:lstStyle/>
          <a:p>
            <a:pPr marL="285750" indent="-285750">
              <a:buFont typeface="Arial" panose="020B0604020202020204" pitchFamily="34" charset="0"/>
              <a:buChar char="•"/>
            </a:pPr>
            <a:endParaRPr lang="en-US" sz="1800" dirty="0">
              <a:latin typeface="Helvetica" panose="020B0604020202020204" pitchFamily="34" charset="0"/>
              <a:cs typeface="Helvetica" panose="020B0604020202020204" pitchFamily="34" charset="0"/>
            </a:endParaRPr>
          </a:p>
          <a:p>
            <a:r>
              <a:rPr lang="en-US" sz="1800" b="1" dirty="0">
                <a:latin typeface="Helvetica" panose="020B0604020202020204" pitchFamily="34" charset="0"/>
                <a:cs typeface="Helvetica" panose="020B0604020202020204" pitchFamily="34" charset="0"/>
              </a:rPr>
              <a:t>Supervised Model: </a:t>
            </a:r>
            <a:r>
              <a:rPr lang="en-US" sz="1800" dirty="0">
                <a:latin typeface="Helvetica" panose="020B0604020202020204" pitchFamily="34" charset="0"/>
                <a:cs typeface="Helvetica" panose="020B0604020202020204" pitchFamily="34" charset="0"/>
              </a:rPr>
              <a:t>To classify a given person as being likely or not likely to experience serious delinquency.</a:t>
            </a:r>
          </a:p>
          <a:p>
            <a:pPr marL="285750" indent="-285750">
              <a:buFont typeface="Arial" panose="020B0604020202020204" pitchFamily="34" charset="0"/>
              <a:buChar char="•"/>
            </a:pPr>
            <a:endParaRPr lang="en-US" sz="18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1800" dirty="0">
              <a:latin typeface="Helvetica" panose="020B0604020202020204" pitchFamily="34" charset="0"/>
              <a:cs typeface="Helvetica" panose="020B0604020202020204" pitchFamily="34" charset="0"/>
            </a:endParaRPr>
          </a:p>
          <a:p>
            <a:r>
              <a:rPr lang="en-US" sz="1800" b="1" dirty="0">
                <a:latin typeface="Helvetica" panose="020B0604020202020204" pitchFamily="34" charset="0"/>
                <a:cs typeface="Helvetica" panose="020B0604020202020204" pitchFamily="34" charset="0"/>
              </a:rPr>
              <a:t>Unsupervised Model: </a:t>
            </a:r>
            <a:r>
              <a:rPr lang="en-US" sz="1800" dirty="0">
                <a:latin typeface="Helvetica" panose="020B0604020202020204" pitchFamily="34" charset="0"/>
                <a:cs typeface="Helvetica" panose="020B0604020202020204" pitchFamily="34" charset="0"/>
              </a:rPr>
              <a:t>Any financial tendencies or behaviors of people in the dataset. Do these tendencies have any correlation to risk of serious delinquency? </a:t>
            </a:r>
            <a:endParaRPr lang="en-US" sz="1800" b="1"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1800" dirty="0">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5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Dataset</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38F62E7-2276-9467-DA2B-0C6D2F6A22F1}"/>
              </a:ext>
            </a:extLst>
          </p:cNvPr>
          <p:cNvSpPr txBox="1"/>
          <p:nvPr/>
        </p:nvSpPr>
        <p:spPr>
          <a:xfrm>
            <a:off x="642417" y="4220425"/>
            <a:ext cx="351055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Publicly Available on Kaggle</a:t>
            </a:r>
          </a:p>
        </p:txBody>
      </p:sp>
      <p:pic>
        <p:nvPicPr>
          <p:cNvPr id="8" name="Picture 7" descr="A graph of a graph&#10;&#10;Description automatically generated">
            <a:extLst>
              <a:ext uri="{FF2B5EF4-FFF2-40B4-BE49-F238E27FC236}">
                <a16:creationId xmlns:a16="http://schemas.microsoft.com/office/drawing/2014/main" id="{ABFD1DDC-8051-01C4-7C07-54A0DA207239}"/>
              </a:ext>
            </a:extLst>
          </p:cNvPr>
          <p:cNvPicPr>
            <a:picLocks noChangeAspect="1"/>
          </p:cNvPicPr>
          <p:nvPr/>
        </p:nvPicPr>
        <p:blipFill rotWithShape="1">
          <a:blip r:embed="rId3"/>
          <a:srcRect l="5821" t="9806" r="9580" b="36181"/>
          <a:stretch/>
        </p:blipFill>
        <p:spPr>
          <a:xfrm>
            <a:off x="642417" y="1014899"/>
            <a:ext cx="4876800" cy="3113702"/>
          </a:xfrm>
          <a:prstGeom prst="rect">
            <a:avLst/>
          </a:prstGeom>
        </p:spPr>
      </p:pic>
      <p:pic>
        <p:nvPicPr>
          <p:cNvPr id="10" name="Picture 9" descr="A graph of a graph&#10;&#10;Description automatically generated">
            <a:extLst>
              <a:ext uri="{FF2B5EF4-FFF2-40B4-BE49-F238E27FC236}">
                <a16:creationId xmlns:a16="http://schemas.microsoft.com/office/drawing/2014/main" id="{8D3E81F0-DCA7-67A1-8BAA-9E640CCD5708}"/>
              </a:ext>
            </a:extLst>
          </p:cNvPr>
          <p:cNvPicPr>
            <a:picLocks noChangeAspect="1"/>
          </p:cNvPicPr>
          <p:nvPr/>
        </p:nvPicPr>
        <p:blipFill rotWithShape="1">
          <a:blip r:embed="rId3"/>
          <a:srcRect l="7527" t="63682" r="51275" b="8516"/>
          <a:stretch/>
        </p:blipFill>
        <p:spPr>
          <a:xfrm>
            <a:off x="5911306" y="1286139"/>
            <a:ext cx="2504552" cy="1690104"/>
          </a:xfrm>
          <a:prstGeom prst="rect">
            <a:avLst/>
          </a:prstGeom>
        </p:spPr>
      </p:pic>
      <p:pic>
        <p:nvPicPr>
          <p:cNvPr id="12" name="Picture 11" descr="A graph of a graph&#10;&#10;Description automatically generated">
            <a:extLst>
              <a:ext uri="{FF2B5EF4-FFF2-40B4-BE49-F238E27FC236}">
                <a16:creationId xmlns:a16="http://schemas.microsoft.com/office/drawing/2014/main" id="{473BC7FE-2742-9214-1C6B-078FAF809E85}"/>
              </a:ext>
            </a:extLst>
          </p:cNvPr>
          <p:cNvPicPr>
            <a:picLocks noChangeAspect="1"/>
          </p:cNvPicPr>
          <p:nvPr/>
        </p:nvPicPr>
        <p:blipFill rotWithShape="1">
          <a:blip r:embed="rId3"/>
          <a:srcRect l="50000" t="63362" r="8889" b="22175"/>
          <a:stretch/>
        </p:blipFill>
        <p:spPr>
          <a:xfrm>
            <a:off x="5911306" y="3107761"/>
            <a:ext cx="2504551" cy="881119"/>
          </a:xfrm>
          <a:prstGeom prst="rect">
            <a:avLst/>
          </a:prstGeom>
        </p:spPr>
      </p:pic>
      <p:sp>
        <p:nvSpPr>
          <p:cNvPr id="13" name="TextBox 12">
            <a:extLst>
              <a:ext uri="{FF2B5EF4-FFF2-40B4-BE49-F238E27FC236}">
                <a16:creationId xmlns:a16="http://schemas.microsoft.com/office/drawing/2014/main" id="{FB2129D0-BF4E-0016-07CD-97B47DF85905}"/>
              </a:ext>
            </a:extLst>
          </p:cNvPr>
          <p:cNvSpPr txBox="1"/>
          <p:nvPr/>
        </p:nvSpPr>
        <p:spPr>
          <a:xfrm>
            <a:off x="4571999" y="4220424"/>
            <a:ext cx="351055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11 Features (one considered label)</a:t>
            </a:r>
          </a:p>
        </p:txBody>
      </p:sp>
    </p:spTree>
    <p:extLst>
      <p:ext uri="{BB962C8B-B14F-4D97-AF65-F5344CB8AC3E}">
        <p14:creationId xmlns:p14="http://schemas.microsoft.com/office/powerpoint/2010/main" val="60891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 Wrangling</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A6BF2F-1EBD-59C5-234C-7A91C8811158}"/>
              </a:ext>
            </a:extLst>
          </p:cNvPr>
          <p:cNvSpPr txBox="1"/>
          <p:nvPr/>
        </p:nvSpPr>
        <p:spPr>
          <a:xfrm>
            <a:off x="2876550" y="954225"/>
            <a:ext cx="3848100" cy="784830"/>
          </a:xfrm>
          <a:prstGeom prst="rect">
            <a:avLst/>
          </a:prstGeom>
          <a:noFill/>
        </p:spPr>
        <p:txBody>
          <a:bodyPr wrap="square" rtlCol="0">
            <a:spAutoFit/>
          </a:bodyPr>
          <a:lstStyle/>
          <a:p>
            <a:r>
              <a:rPr lang="en-US" sz="1500" b="1" u="sng" dirty="0">
                <a:latin typeface="Helvetica" panose="020B0604020202020204" pitchFamily="34" charset="0"/>
                <a:cs typeface="Helvetica" panose="020B0604020202020204" pitchFamily="34" charset="0"/>
              </a:rPr>
              <a:t>Label Count Check (Entire Dataset)</a:t>
            </a:r>
          </a:p>
          <a:p>
            <a:r>
              <a:rPr lang="en-US" sz="1500" dirty="0">
                <a:latin typeface="Helvetica" panose="020B0604020202020204" pitchFamily="34" charset="0"/>
                <a:cs typeface="Helvetica" panose="020B0604020202020204" pitchFamily="34" charset="0"/>
              </a:rPr>
              <a:t>Class 1 (Delinquent): 10,026 </a:t>
            </a:r>
          </a:p>
          <a:p>
            <a:r>
              <a:rPr lang="en-US" sz="1500" dirty="0">
                <a:latin typeface="Helvetica" panose="020B0604020202020204" pitchFamily="34" charset="0"/>
                <a:cs typeface="Helvetica" panose="020B0604020202020204" pitchFamily="34" charset="0"/>
              </a:rPr>
              <a:t>Class 0 (Not Delinquent): 139,974</a:t>
            </a:r>
          </a:p>
        </p:txBody>
      </p:sp>
      <p:cxnSp>
        <p:nvCxnSpPr>
          <p:cNvPr id="11" name="Straight Arrow Connector 10">
            <a:extLst>
              <a:ext uri="{FF2B5EF4-FFF2-40B4-BE49-F238E27FC236}">
                <a16:creationId xmlns:a16="http://schemas.microsoft.com/office/drawing/2014/main" id="{466C3CC9-E629-D146-75CA-79CFA62523A8}"/>
              </a:ext>
            </a:extLst>
          </p:cNvPr>
          <p:cNvCxnSpPr>
            <a:cxnSpLocks/>
          </p:cNvCxnSpPr>
          <p:nvPr/>
        </p:nvCxnSpPr>
        <p:spPr>
          <a:xfrm flipH="1">
            <a:off x="2847975" y="1739055"/>
            <a:ext cx="609600" cy="647656"/>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D64E9B-E8E8-1969-EA52-3003A99E8262}"/>
              </a:ext>
            </a:extLst>
          </p:cNvPr>
          <p:cNvCxnSpPr>
            <a:cxnSpLocks/>
          </p:cNvCxnSpPr>
          <p:nvPr/>
        </p:nvCxnSpPr>
        <p:spPr>
          <a:xfrm>
            <a:off x="5133975" y="1738697"/>
            <a:ext cx="534536" cy="597923"/>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3B3E0F-6FEA-F4BD-AA90-284B5C68C2AE}"/>
              </a:ext>
            </a:extLst>
          </p:cNvPr>
          <p:cNvSpPr txBox="1"/>
          <p:nvPr/>
        </p:nvSpPr>
        <p:spPr>
          <a:xfrm>
            <a:off x="1971395" y="2397698"/>
            <a:ext cx="1753160" cy="784830"/>
          </a:xfrm>
          <a:prstGeom prst="rect">
            <a:avLst/>
          </a:prstGeom>
          <a:noFill/>
        </p:spPr>
        <p:txBody>
          <a:bodyPr wrap="square" rtlCol="0">
            <a:spAutoFit/>
          </a:bodyPr>
          <a:lstStyle/>
          <a:p>
            <a:r>
              <a:rPr lang="en-US" sz="1500" b="1" u="sng" dirty="0">
                <a:latin typeface="Helvetica" panose="020B0604020202020204" pitchFamily="34" charset="0"/>
                <a:cs typeface="Helvetica" panose="020B0604020202020204" pitchFamily="34" charset="0"/>
              </a:rPr>
              <a:t>Train Dataset</a:t>
            </a:r>
          </a:p>
          <a:p>
            <a:r>
              <a:rPr lang="en-US" sz="1500" dirty="0">
                <a:latin typeface="Helvetica" panose="020B0604020202020204" pitchFamily="34" charset="0"/>
                <a:cs typeface="Helvetica" panose="020B0604020202020204" pitchFamily="34" charset="0"/>
              </a:rPr>
              <a:t>Class 0: 111,979</a:t>
            </a:r>
          </a:p>
          <a:p>
            <a:r>
              <a:rPr lang="en-US" sz="1500" dirty="0">
                <a:latin typeface="Helvetica" panose="020B0604020202020204" pitchFamily="34" charset="0"/>
                <a:cs typeface="Helvetica" panose="020B0604020202020204" pitchFamily="34" charset="0"/>
              </a:rPr>
              <a:t>Class 1: 8,021</a:t>
            </a:r>
          </a:p>
        </p:txBody>
      </p:sp>
      <p:sp>
        <p:nvSpPr>
          <p:cNvPr id="19" name="TextBox 18">
            <a:extLst>
              <a:ext uri="{FF2B5EF4-FFF2-40B4-BE49-F238E27FC236}">
                <a16:creationId xmlns:a16="http://schemas.microsoft.com/office/drawing/2014/main" id="{79990E99-997A-E73C-4B53-143DA2254064}"/>
              </a:ext>
            </a:extLst>
          </p:cNvPr>
          <p:cNvSpPr txBox="1"/>
          <p:nvPr/>
        </p:nvSpPr>
        <p:spPr>
          <a:xfrm>
            <a:off x="5133975" y="2397698"/>
            <a:ext cx="1597399" cy="784830"/>
          </a:xfrm>
          <a:prstGeom prst="rect">
            <a:avLst/>
          </a:prstGeom>
          <a:noFill/>
        </p:spPr>
        <p:txBody>
          <a:bodyPr wrap="square" rtlCol="0">
            <a:spAutoFit/>
          </a:bodyPr>
          <a:lstStyle/>
          <a:p>
            <a:r>
              <a:rPr lang="en-US" sz="1500" b="1" u="sng" dirty="0">
                <a:latin typeface="Helvetica" panose="020B0604020202020204" pitchFamily="34" charset="0"/>
                <a:cs typeface="Helvetica" panose="020B0604020202020204" pitchFamily="34" charset="0"/>
              </a:rPr>
              <a:t>Test Dataset</a:t>
            </a:r>
          </a:p>
          <a:p>
            <a:r>
              <a:rPr lang="en-US" sz="1500" dirty="0">
                <a:latin typeface="Helvetica" panose="020B0604020202020204" pitchFamily="34" charset="0"/>
                <a:cs typeface="Helvetica" panose="020B0604020202020204" pitchFamily="34" charset="0"/>
              </a:rPr>
              <a:t>Class 0: 27,995</a:t>
            </a:r>
          </a:p>
          <a:p>
            <a:r>
              <a:rPr lang="en-US" sz="1500" dirty="0">
                <a:latin typeface="Helvetica" panose="020B0604020202020204" pitchFamily="34" charset="0"/>
                <a:cs typeface="Helvetica" panose="020B0604020202020204" pitchFamily="34" charset="0"/>
              </a:rPr>
              <a:t>Class 1: 2,005</a:t>
            </a:r>
          </a:p>
        </p:txBody>
      </p:sp>
      <p:cxnSp>
        <p:nvCxnSpPr>
          <p:cNvPr id="20" name="Straight Arrow Connector 19">
            <a:extLst>
              <a:ext uri="{FF2B5EF4-FFF2-40B4-BE49-F238E27FC236}">
                <a16:creationId xmlns:a16="http://schemas.microsoft.com/office/drawing/2014/main" id="{1DD108A5-E59D-1510-CCFB-250D58A3A573}"/>
              </a:ext>
            </a:extLst>
          </p:cNvPr>
          <p:cNvCxnSpPr>
            <a:cxnSpLocks/>
          </p:cNvCxnSpPr>
          <p:nvPr/>
        </p:nvCxnSpPr>
        <p:spPr>
          <a:xfrm>
            <a:off x="2666005" y="3226131"/>
            <a:ext cx="0" cy="445117"/>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033291-8692-D4FF-9143-E66AF9EDF389}"/>
              </a:ext>
            </a:extLst>
          </p:cNvPr>
          <p:cNvSpPr txBox="1"/>
          <p:nvPr/>
        </p:nvSpPr>
        <p:spPr>
          <a:xfrm>
            <a:off x="1921495" y="3671248"/>
            <a:ext cx="1753160" cy="784830"/>
          </a:xfrm>
          <a:prstGeom prst="rect">
            <a:avLst/>
          </a:prstGeom>
          <a:noFill/>
        </p:spPr>
        <p:txBody>
          <a:bodyPr wrap="square" rtlCol="0">
            <a:spAutoFit/>
          </a:bodyPr>
          <a:lstStyle/>
          <a:p>
            <a:r>
              <a:rPr lang="en-US" sz="1500" b="1" u="sng" dirty="0">
                <a:latin typeface="Helvetica" panose="020B0604020202020204" pitchFamily="34" charset="0"/>
                <a:cs typeface="Helvetica" panose="020B0604020202020204" pitchFamily="34" charset="0"/>
              </a:rPr>
              <a:t>Train Dataset</a:t>
            </a:r>
          </a:p>
          <a:p>
            <a:r>
              <a:rPr lang="en-US" sz="1500" dirty="0">
                <a:latin typeface="Helvetica" panose="020B0604020202020204" pitchFamily="34" charset="0"/>
                <a:cs typeface="Helvetica" panose="020B0604020202020204" pitchFamily="34" charset="0"/>
              </a:rPr>
              <a:t>Class 0: 8,021</a:t>
            </a:r>
          </a:p>
          <a:p>
            <a:r>
              <a:rPr lang="en-US" sz="1500" dirty="0">
                <a:latin typeface="Helvetica" panose="020B0604020202020204" pitchFamily="34" charset="0"/>
                <a:cs typeface="Helvetica" panose="020B0604020202020204" pitchFamily="34" charset="0"/>
              </a:rPr>
              <a:t>Class 1: 8,021</a:t>
            </a:r>
          </a:p>
        </p:txBody>
      </p:sp>
      <p:sp>
        <p:nvSpPr>
          <p:cNvPr id="24" name="TextBox 23">
            <a:extLst>
              <a:ext uri="{FF2B5EF4-FFF2-40B4-BE49-F238E27FC236}">
                <a16:creationId xmlns:a16="http://schemas.microsoft.com/office/drawing/2014/main" id="{84E43A55-B15B-DDC3-074A-1046355581FA}"/>
              </a:ext>
            </a:extLst>
          </p:cNvPr>
          <p:cNvSpPr txBox="1"/>
          <p:nvPr/>
        </p:nvSpPr>
        <p:spPr>
          <a:xfrm>
            <a:off x="2909810" y="3242863"/>
            <a:ext cx="1753160" cy="323165"/>
          </a:xfrm>
          <a:prstGeom prst="rect">
            <a:avLst/>
          </a:prstGeom>
          <a:noFill/>
        </p:spPr>
        <p:txBody>
          <a:bodyPr wrap="square" rtlCol="0">
            <a:spAutoFit/>
          </a:bodyPr>
          <a:lstStyle/>
          <a:p>
            <a:r>
              <a:rPr lang="en-US" sz="1500" b="1" dirty="0">
                <a:latin typeface="Helvetica" panose="020B0604020202020204" pitchFamily="34" charset="0"/>
                <a:cs typeface="Helvetica" panose="020B0604020202020204" pitchFamily="34" charset="0"/>
              </a:rPr>
              <a:t>Under Sampling</a:t>
            </a:r>
          </a:p>
        </p:txBody>
      </p:sp>
    </p:spTree>
    <p:extLst>
      <p:ext uri="{BB962C8B-B14F-4D97-AF65-F5344CB8AC3E}">
        <p14:creationId xmlns:p14="http://schemas.microsoft.com/office/powerpoint/2010/main" val="284971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 Wrangling</a:t>
            </a:r>
          </a:p>
        </p:txBody>
      </p:sp>
      <p:sp>
        <p:nvSpPr>
          <p:cNvPr id="4" name="TextBox 3">
            <a:extLst>
              <a:ext uri="{FF2B5EF4-FFF2-40B4-BE49-F238E27FC236}">
                <a16:creationId xmlns:a16="http://schemas.microsoft.com/office/drawing/2014/main" id="{4C3A6D09-24AD-AD9A-B87D-001C15480BAD}"/>
              </a:ext>
            </a:extLst>
          </p:cNvPr>
          <p:cNvSpPr txBox="1"/>
          <p:nvPr/>
        </p:nvSpPr>
        <p:spPr>
          <a:xfrm>
            <a:off x="338005" y="1096809"/>
            <a:ext cx="4015632" cy="923330"/>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1) Missing Values (Entire Dataset): </a:t>
            </a:r>
          </a:p>
          <a:p>
            <a:r>
              <a:rPr lang="en-US" sz="1800" dirty="0">
                <a:latin typeface="Helvetica" panose="020B0604020202020204" pitchFamily="34" charset="0"/>
                <a:cs typeface="Helvetica" panose="020B0604020202020204" pitchFamily="34" charset="0"/>
              </a:rPr>
              <a:t>Monthly Income: 29,731 </a:t>
            </a:r>
          </a:p>
          <a:p>
            <a:r>
              <a:rPr lang="en-US" sz="1800" dirty="0">
                <a:latin typeface="Helvetica" panose="020B0604020202020204" pitchFamily="34" charset="0"/>
                <a:cs typeface="Helvetica" panose="020B0604020202020204" pitchFamily="34" charset="0"/>
              </a:rPr>
              <a:t>Number of Dependents: 3,924</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7D9A1FE-95D1-1016-CFA1-1FF914B7F20C}"/>
              </a:ext>
            </a:extLst>
          </p:cNvPr>
          <p:cNvSpPr txBox="1"/>
          <p:nvPr/>
        </p:nvSpPr>
        <p:spPr>
          <a:xfrm>
            <a:off x="338005" y="3166027"/>
            <a:ext cx="3818186" cy="923330"/>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4) PCA Dimensionality Reduction </a:t>
            </a:r>
          </a:p>
          <a:p>
            <a:r>
              <a:rPr lang="en-US" sz="1800" dirty="0">
                <a:latin typeface="Helvetica" panose="020B0604020202020204" pitchFamily="34" charset="0"/>
                <a:cs typeface="Helvetica" panose="020B0604020202020204" pitchFamily="34" charset="0"/>
              </a:rPr>
              <a:t>10 dimensions </a:t>
            </a:r>
            <a:r>
              <a:rPr lang="en-US" sz="1800" dirty="0">
                <a:latin typeface="Helvetica" panose="020B0604020202020204" pitchFamily="34" charset="0"/>
                <a:cs typeface="Helvetica" panose="020B0604020202020204" pitchFamily="34" charset="0"/>
                <a:sym typeface="Wingdings" panose="05000000000000000000" pitchFamily="2" charset="2"/>
              </a:rPr>
              <a:t> 7 dimensions (94.8% explained variance) </a:t>
            </a:r>
            <a:endParaRPr lang="en-US" sz="1800" dirty="0">
              <a:latin typeface="Helvetica" panose="020B0604020202020204" pitchFamily="34" charset="0"/>
              <a:cs typeface="Helvetica" panose="020B0604020202020204" pitchFamily="34" charset="0"/>
            </a:endParaRPr>
          </a:p>
        </p:txBody>
      </p:sp>
      <p:pic>
        <p:nvPicPr>
          <p:cNvPr id="7" name="Picture 6" descr="A graph of a number&#10;&#10;Description automatically generated">
            <a:extLst>
              <a:ext uri="{FF2B5EF4-FFF2-40B4-BE49-F238E27FC236}">
                <a16:creationId xmlns:a16="http://schemas.microsoft.com/office/drawing/2014/main" id="{9397200A-A669-D9D0-2074-37AC8670FAF1}"/>
              </a:ext>
            </a:extLst>
          </p:cNvPr>
          <p:cNvPicPr>
            <a:picLocks noChangeAspect="1"/>
          </p:cNvPicPr>
          <p:nvPr/>
        </p:nvPicPr>
        <p:blipFill>
          <a:blip r:embed="rId3"/>
          <a:stretch>
            <a:fillRect/>
          </a:stretch>
        </p:blipFill>
        <p:spPr>
          <a:xfrm>
            <a:off x="4691641" y="1009869"/>
            <a:ext cx="3698544" cy="3404828"/>
          </a:xfrm>
          <a:prstGeom prst="rect">
            <a:avLst/>
          </a:prstGeom>
        </p:spPr>
      </p:pic>
      <p:sp>
        <p:nvSpPr>
          <p:cNvPr id="8" name="TextBox 7">
            <a:extLst>
              <a:ext uri="{FF2B5EF4-FFF2-40B4-BE49-F238E27FC236}">
                <a16:creationId xmlns:a16="http://schemas.microsoft.com/office/drawing/2014/main" id="{82B288DF-D3CE-BE84-1232-C845BFF480AB}"/>
              </a:ext>
            </a:extLst>
          </p:cNvPr>
          <p:cNvSpPr txBox="1"/>
          <p:nvPr/>
        </p:nvSpPr>
        <p:spPr>
          <a:xfrm>
            <a:off x="338005" y="2579800"/>
            <a:ext cx="3818186" cy="369332"/>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3) Feature Standardization</a:t>
            </a:r>
          </a:p>
        </p:txBody>
      </p:sp>
      <p:sp>
        <p:nvSpPr>
          <p:cNvPr id="6" name="TextBox 5">
            <a:extLst>
              <a:ext uri="{FF2B5EF4-FFF2-40B4-BE49-F238E27FC236}">
                <a16:creationId xmlns:a16="http://schemas.microsoft.com/office/drawing/2014/main" id="{12234A9C-67BD-5B02-AEB8-CF03BCA7426B}"/>
              </a:ext>
            </a:extLst>
          </p:cNvPr>
          <p:cNvSpPr txBox="1"/>
          <p:nvPr/>
        </p:nvSpPr>
        <p:spPr>
          <a:xfrm>
            <a:off x="338004" y="2076054"/>
            <a:ext cx="4233995" cy="369332"/>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2) Label Balancing (under sampling)</a:t>
            </a:r>
          </a:p>
        </p:txBody>
      </p:sp>
    </p:spTree>
    <p:extLst>
      <p:ext uri="{BB962C8B-B14F-4D97-AF65-F5344CB8AC3E}">
        <p14:creationId xmlns:p14="http://schemas.microsoft.com/office/powerpoint/2010/main" val="382654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156251"/>
            <a:ext cx="9143999" cy="830997"/>
          </a:xfrm>
          <a:prstGeom prst="rect">
            <a:avLst/>
          </a:prstGeom>
          <a:noFill/>
        </p:spPr>
        <p:txBody>
          <a:bodyPr wrap="square" rtlCol="0">
            <a:spAutoFit/>
          </a:bodyPr>
          <a:lstStyle/>
          <a:p>
            <a:pPr algn="ctr"/>
            <a:r>
              <a:rPr lang="en-US" sz="4800" b="1" dirty="0">
                <a:solidFill>
                  <a:schemeClr val="tx1"/>
                </a:solidFill>
                <a:latin typeface="Helvetica" panose="020B0604020202020204" pitchFamily="34" charset="0"/>
                <a:cs typeface="Helvetica" panose="020B0604020202020204" pitchFamily="34" charset="0"/>
              </a:rPr>
              <a:t>Model Testing </a:t>
            </a: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05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3" name="TextBox 2">
            <a:extLst>
              <a:ext uri="{FF2B5EF4-FFF2-40B4-BE49-F238E27FC236}">
                <a16:creationId xmlns:a16="http://schemas.microsoft.com/office/drawing/2014/main" id="{D6A5499C-F1B7-650A-D8B1-05D8CA586CDD}"/>
              </a:ext>
            </a:extLst>
          </p:cNvPr>
          <p:cNvSpPr txBox="1"/>
          <p:nvPr/>
        </p:nvSpPr>
        <p:spPr>
          <a:xfrm>
            <a:off x="0" y="245966"/>
            <a:ext cx="9143999" cy="523220"/>
          </a:xfrm>
          <a:prstGeom prst="rect">
            <a:avLst/>
          </a:prstGeom>
          <a:noFill/>
        </p:spPr>
        <p:txBody>
          <a:bodyPr wrap="square" rtlCol="0">
            <a:spAutoFit/>
          </a:bodyPr>
          <a:lstStyle/>
          <a:p>
            <a:pPr algn="ctr"/>
            <a:r>
              <a:rPr lang="en-US" sz="2800" b="1" dirty="0">
                <a:solidFill>
                  <a:schemeClr val="bg1"/>
                </a:solidFill>
                <a:latin typeface="Helvetica" panose="020B0604020202020204" pitchFamily="34" charset="0"/>
                <a:cs typeface="Helvetica" panose="020B0604020202020204" pitchFamily="34" charset="0"/>
              </a:rPr>
              <a:t>Data Modeling: Logistic Regression</a:t>
            </a:r>
          </a:p>
        </p:txBody>
      </p:sp>
      <p:sp>
        <p:nvSpPr>
          <p:cNvPr id="4" name="TextBox 3">
            <a:extLst>
              <a:ext uri="{FF2B5EF4-FFF2-40B4-BE49-F238E27FC236}">
                <a16:creationId xmlns:a16="http://schemas.microsoft.com/office/drawing/2014/main" id="{4C3A6D09-24AD-AD9A-B87D-001C15480BAD}"/>
              </a:ext>
            </a:extLst>
          </p:cNvPr>
          <p:cNvSpPr txBox="1"/>
          <p:nvPr/>
        </p:nvSpPr>
        <p:spPr>
          <a:xfrm>
            <a:off x="5010518" y="2225364"/>
            <a:ext cx="3109900" cy="1754326"/>
          </a:xfrm>
          <a:prstGeom prst="rect">
            <a:avLst/>
          </a:prstGeom>
          <a:noFill/>
        </p:spPr>
        <p:txBody>
          <a:bodyPr wrap="square" rtlCol="0">
            <a:spAutoFit/>
          </a:bodyPr>
          <a:lstStyle/>
          <a:p>
            <a:r>
              <a:rPr lang="en-US" sz="1800" b="1" u="sng" dirty="0">
                <a:latin typeface="Helvetica" panose="020B0604020202020204" pitchFamily="34" charset="0"/>
                <a:cs typeface="Helvetica" panose="020B0604020202020204" pitchFamily="34" charset="0"/>
              </a:rPr>
              <a:t>Nested Cross Validation: </a:t>
            </a:r>
          </a:p>
          <a:p>
            <a:r>
              <a:rPr lang="en-US" sz="1800" dirty="0">
                <a:latin typeface="Helvetica" panose="020B0604020202020204" pitchFamily="34" charset="0"/>
                <a:cs typeface="Helvetica" panose="020B0604020202020204" pitchFamily="34" charset="0"/>
              </a:rPr>
              <a:t>10 trials conducted </a:t>
            </a:r>
          </a:p>
          <a:p>
            <a:endParaRPr lang="en-US" sz="1800" dirty="0">
              <a:latin typeface="Helvetica" panose="020B0604020202020204" pitchFamily="34" charset="0"/>
              <a:cs typeface="Helvetica" panose="020B0604020202020204" pitchFamily="34" charset="0"/>
            </a:endParaRPr>
          </a:p>
          <a:p>
            <a:r>
              <a:rPr lang="en-US" sz="1800" b="1" dirty="0">
                <a:latin typeface="Helvetica" panose="020B0604020202020204" pitchFamily="34" charset="0"/>
                <a:cs typeface="Helvetica" panose="020B0604020202020204" pitchFamily="34" charset="0"/>
              </a:rPr>
              <a:t>Parameters Tested </a:t>
            </a:r>
          </a:p>
          <a:p>
            <a:pPr marL="342900" indent="-342900">
              <a:buAutoNum type="arabicParenR"/>
            </a:pPr>
            <a:r>
              <a:rPr lang="en-US" sz="1800" dirty="0">
                <a:latin typeface="Helvetica" panose="020B0604020202020204" pitchFamily="34" charset="0"/>
                <a:cs typeface="Helvetica" panose="020B0604020202020204" pitchFamily="34" charset="0"/>
              </a:rPr>
              <a:t>C: 1, 10, 100</a:t>
            </a:r>
          </a:p>
          <a:p>
            <a:pPr marL="342900" indent="-342900">
              <a:buAutoNum type="arabicParenR"/>
            </a:pPr>
            <a:r>
              <a:rPr lang="en-US" sz="1800" dirty="0">
                <a:latin typeface="Helvetica" panose="020B0604020202020204" pitchFamily="34" charset="0"/>
                <a:cs typeface="Helvetica" panose="020B0604020202020204" pitchFamily="34" charset="0"/>
              </a:rPr>
              <a:t>Solver: </a:t>
            </a:r>
            <a:r>
              <a:rPr lang="en-US" sz="1800" dirty="0" err="1">
                <a:latin typeface="Helvetica" panose="020B0604020202020204" pitchFamily="34" charset="0"/>
                <a:cs typeface="Helvetica" panose="020B0604020202020204" pitchFamily="34" charset="0"/>
              </a:rPr>
              <a:t>lbfgs</a:t>
            </a: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liblinear</a:t>
            </a:r>
            <a:endParaRPr lang="en-US" sz="1800" dirty="0">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8781CAA3-3B1D-B287-9830-B69B6D9760B5}"/>
              </a:ext>
            </a:extLst>
          </p:cNvPr>
          <p:cNvSpPr/>
          <p:nvPr/>
        </p:nvSpPr>
        <p:spPr>
          <a:xfrm>
            <a:off x="153313" y="4759747"/>
            <a:ext cx="3945699" cy="275573"/>
          </a:xfrm>
          <a:prstGeom prst="rect">
            <a:avLst/>
          </a:prstGeom>
          <a:solidFill>
            <a:srgbClr val="00316A"/>
          </a:solidFill>
          <a:ln>
            <a:solidFill>
              <a:srgbClr val="0031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a line drawn on it&#10;&#10;Description automatically generated">
            <a:extLst>
              <a:ext uri="{FF2B5EF4-FFF2-40B4-BE49-F238E27FC236}">
                <a16:creationId xmlns:a16="http://schemas.microsoft.com/office/drawing/2014/main" id="{A61C6ABD-AC02-0040-4F86-F2DCD55626B0}"/>
              </a:ext>
            </a:extLst>
          </p:cNvPr>
          <p:cNvPicPr>
            <a:picLocks noChangeAspect="1"/>
          </p:cNvPicPr>
          <p:nvPr/>
        </p:nvPicPr>
        <p:blipFill>
          <a:blip r:embed="rId3"/>
          <a:stretch>
            <a:fillRect/>
          </a:stretch>
        </p:blipFill>
        <p:spPr>
          <a:xfrm>
            <a:off x="311728" y="1162483"/>
            <a:ext cx="4248021" cy="3245744"/>
          </a:xfrm>
          <a:prstGeom prst="rect">
            <a:avLst/>
          </a:prstGeom>
        </p:spPr>
      </p:pic>
      <p:sp>
        <p:nvSpPr>
          <p:cNvPr id="11" name="TextBox 10">
            <a:extLst>
              <a:ext uri="{FF2B5EF4-FFF2-40B4-BE49-F238E27FC236}">
                <a16:creationId xmlns:a16="http://schemas.microsoft.com/office/drawing/2014/main" id="{9956BB7D-69B2-747A-A2F7-38B60BA97AC1}"/>
              </a:ext>
            </a:extLst>
          </p:cNvPr>
          <p:cNvSpPr txBox="1"/>
          <p:nvPr/>
        </p:nvSpPr>
        <p:spPr>
          <a:xfrm>
            <a:off x="5010518" y="1312609"/>
            <a:ext cx="3109900" cy="369332"/>
          </a:xfrm>
          <a:prstGeom prst="rect">
            <a:avLst/>
          </a:prstGeom>
          <a:noFill/>
        </p:spPr>
        <p:txBody>
          <a:bodyPr wrap="square">
            <a:spAutoFit/>
          </a:bodyPr>
          <a:lstStyle/>
          <a:p>
            <a:r>
              <a:rPr lang="en-US" sz="1800" b="1" u="sng" dirty="0">
                <a:latin typeface="Helvetica" panose="020B0604020202020204" pitchFamily="34" charset="0"/>
                <a:cs typeface="Helvetica" panose="020B0604020202020204" pitchFamily="34" charset="0"/>
              </a:rPr>
              <a:t>Average Accuracy: 70.75%</a:t>
            </a:r>
          </a:p>
        </p:txBody>
      </p:sp>
    </p:spTree>
    <p:extLst>
      <p:ext uri="{BB962C8B-B14F-4D97-AF65-F5344CB8AC3E}">
        <p14:creationId xmlns:p14="http://schemas.microsoft.com/office/powerpoint/2010/main" val="338318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2581</TotalTime>
  <Words>2755</Words>
  <Application>Microsoft Office PowerPoint</Application>
  <PresentationFormat>On-screen Show (16:9)</PresentationFormat>
  <Paragraphs>273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Helvetica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Keogh</dc:creator>
  <cp:lastModifiedBy>Noah Keogh</cp:lastModifiedBy>
  <cp:revision>15</cp:revision>
  <dcterms:modified xsi:type="dcterms:W3CDTF">2023-08-02T17:52:28Z</dcterms:modified>
</cp:coreProperties>
</file>