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11064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1608" autoAdjust="0"/>
  </p:normalViewPr>
  <p:slideViewPr>
    <p:cSldViewPr snapToGrid="0">
      <p:cViewPr varScale="1">
        <p:scale>
          <a:sx n="115" d="100"/>
          <a:sy n="115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-11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965C-D8EE-457B-86DC-DB29B42A5C9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14388" y="1143000"/>
            <a:ext cx="8486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1DCD-91E1-4A0B-B802-8ABDFA18A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Far-right figure:</a:t>
            </a:r>
          </a:p>
          <a:p>
            <a:endParaRPr lang="en-US" dirty="0"/>
          </a:p>
          <a:p>
            <a:r>
              <a:rPr lang="en-US" dirty="0"/>
              <a:t>y=</a:t>
            </a:r>
            <a:r>
              <a:rPr lang="en-US" dirty="0" err="1"/>
              <a:t>runif</a:t>
            </a:r>
            <a:r>
              <a:rPr lang="en-US" dirty="0"/>
              <a:t>(500,-1,1)</a:t>
            </a:r>
          </a:p>
          <a:p>
            <a:r>
              <a:rPr lang="en-US" dirty="0"/>
              <a:t>y=abs(y)</a:t>
            </a:r>
          </a:p>
          <a:p>
            <a:r>
              <a:rPr lang="en-US" dirty="0"/>
              <a:t>y[50:150]=</a:t>
            </a:r>
            <a:r>
              <a:rPr lang="en-US" dirty="0" err="1"/>
              <a:t>rnorm</a:t>
            </a:r>
            <a:r>
              <a:rPr lang="en-US" dirty="0"/>
              <a:t>(101)</a:t>
            </a:r>
          </a:p>
          <a:p>
            <a:r>
              <a:rPr lang="en-US" dirty="0"/>
              <a:t>y[190:230]=</a:t>
            </a:r>
            <a:r>
              <a:rPr lang="en-US" dirty="0" err="1"/>
              <a:t>rnorm</a:t>
            </a:r>
            <a:r>
              <a:rPr lang="en-US" dirty="0"/>
              <a:t>(41,0,2/2.5)</a:t>
            </a:r>
          </a:p>
          <a:p>
            <a:r>
              <a:rPr lang="en-US" dirty="0"/>
              <a:t>y=y^2</a:t>
            </a:r>
          </a:p>
          <a:p>
            <a:r>
              <a:rPr lang="en-US" dirty="0"/>
              <a:t>y=y[1:300]</a:t>
            </a:r>
          </a:p>
          <a:p>
            <a:r>
              <a:rPr lang="en-US" dirty="0"/>
              <a:t>plot(</a:t>
            </a:r>
            <a:r>
              <a:rPr lang="en-US" dirty="0" err="1"/>
              <a:t>y,pch</a:t>
            </a:r>
            <a:r>
              <a:rPr lang="en-US" dirty="0"/>
              <a:t>=23,bg='gray80',cex=1.5)</a:t>
            </a:r>
          </a:p>
          <a:p>
            <a:r>
              <a:rPr lang="en-US" dirty="0" err="1"/>
              <a:t>leadix</a:t>
            </a:r>
            <a:r>
              <a:rPr lang="en-US" dirty="0"/>
              <a:t>=</a:t>
            </a:r>
            <a:r>
              <a:rPr lang="en-US" dirty="0" err="1"/>
              <a:t>which.max</a:t>
            </a:r>
            <a:r>
              <a:rPr lang="en-US" dirty="0"/>
              <a:t>(y)</a:t>
            </a:r>
          </a:p>
          <a:p>
            <a:r>
              <a:rPr lang="en-US" dirty="0"/>
              <a:t>points(</a:t>
            </a:r>
            <a:r>
              <a:rPr lang="en-US" dirty="0" err="1"/>
              <a:t>leadix,y</a:t>
            </a:r>
            <a:r>
              <a:rPr lang="en-US" dirty="0"/>
              <a:t>[</a:t>
            </a:r>
            <a:r>
              <a:rPr lang="en-US" dirty="0" err="1"/>
              <a:t>leadix</a:t>
            </a:r>
            <a:r>
              <a:rPr lang="en-US" dirty="0"/>
              <a:t>],</a:t>
            </a:r>
            <a:r>
              <a:rPr lang="en-US" dirty="0" err="1"/>
              <a:t>pch</a:t>
            </a:r>
            <a:r>
              <a:rPr lang="en-US" dirty="0"/>
              <a:t>=23,bg='</a:t>
            </a:r>
            <a:r>
              <a:rPr lang="en-US" dirty="0" err="1"/>
              <a:t>indianred</a:t>
            </a:r>
            <a:r>
              <a:rPr lang="en-US" dirty="0"/>
              <a:t>',</a:t>
            </a:r>
            <a:r>
              <a:rPr lang="en-US" dirty="0" err="1"/>
              <a:t>cex</a:t>
            </a:r>
            <a:r>
              <a:rPr lang="en-US" dirty="0"/>
              <a:t>=1.5)</a:t>
            </a:r>
          </a:p>
          <a:p>
            <a:r>
              <a:rPr lang="en-US" dirty="0"/>
              <a:t>o=</a:t>
            </a:r>
            <a:r>
              <a:rPr lang="en-US" dirty="0" err="1"/>
              <a:t>cbind</a:t>
            </a:r>
            <a:r>
              <a:rPr lang="en-US" dirty="0"/>
              <a:t>(1:length(y),y); o=o[rev(order(o[,2])),]</a:t>
            </a:r>
          </a:p>
          <a:p>
            <a:r>
              <a:rPr lang="en-US" dirty="0"/>
              <a:t>o=o[o[,1]&lt;180,]</a:t>
            </a:r>
          </a:p>
          <a:p>
            <a:r>
              <a:rPr lang="en-US" dirty="0" err="1"/>
              <a:t>fivemore</a:t>
            </a:r>
            <a:r>
              <a:rPr lang="en-US" dirty="0"/>
              <a:t>=o[,1][2:6]</a:t>
            </a:r>
          </a:p>
          <a:p>
            <a:r>
              <a:rPr lang="en-US" dirty="0" err="1"/>
              <a:t>tenmore</a:t>
            </a:r>
            <a:r>
              <a:rPr lang="en-US" dirty="0"/>
              <a:t>=o[,1][7:16]</a:t>
            </a:r>
          </a:p>
          <a:p>
            <a:r>
              <a:rPr lang="en-US" dirty="0" err="1"/>
              <a:t>fiveagain</a:t>
            </a:r>
            <a:r>
              <a:rPr lang="en-US" dirty="0"/>
              <a:t>=o[,1][17:22]</a:t>
            </a:r>
          </a:p>
          <a:p>
            <a:r>
              <a:rPr lang="en-US" dirty="0"/>
              <a:t>points(</a:t>
            </a:r>
            <a:r>
              <a:rPr lang="en-US" dirty="0" err="1"/>
              <a:t>fivemore,y</a:t>
            </a:r>
            <a:r>
              <a:rPr lang="en-US" dirty="0"/>
              <a:t>[</a:t>
            </a:r>
            <a:r>
              <a:rPr lang="en-US" dirty="0" err="1"/>
              <a:t>fivemore</a:t>
            </a:r>
            <a:r>
              <a:rPr lang="en-US" dirty="0"/>
              <a:t>],</a:t>
            </a:r>
            <a:r>
              <a:rPr lang="en-US" dirty="0" err="1"/>
              <a:t>pch</a:t>
            </a:r>
            <a:r>
              <a:rPr lang="en-US" dirty="0"/>
              <a:t>=23,bg='orange',</a:t>
            </a:r>
            <a:r>
              <a:rPr lang="en-US" dirty="0" err="1"/>
              <a:t>cex</a:t>
            </a:r>
            <a:r>
              <a:rPr lang="en-US" dirty="0"/>
              <a:t>=1.5)</a:t>
            </a:r>
          </a:p>
          <a:p>
            <a:r>
              <a:rPr lang="en-US" dirty="0"/>
              <a:t>points(</a:t>
            </a:r>
            <a:r>
              <a:rPr lang="en-US" dirty="0" err="1"/>
              <a:t>tenmore,y</a:t>
            </a:r>
            <a:r>
              <a:rPr lang="en-US" dirty="0"/>
              <a:t>[</a:t>
            </a:r>
            <a:r>
              <a:rPr lang="en-US" dirty="0" err="1"/>
              <a:t>tenmore</a:t>
            </a:r>
            <a:r>
              <a:rPr lang="en-US" dirty="0"/>
              <a:t>],</a:t>
            </a:r>
            <a:r>
              <a:rPr lang="en-US" dirty="0" err="1"/>
              <a:t>pch</a:t>
            </a:r>
            <a:r>
              <a:rPr lang="en-US" dirty="0"/>
              <a:t>=23,bg='</a:t>
            </a:r>
            <a:r>
              <a:rPr lang="en-US" dirty="0" err="1"/>
              <a:t>cornflowerblue</a:t>
            </a:r>
            <a:r>
              <a:rPr lang="en-US" dirty="0"/>
              <a:t>',</a:t>
            </a:r>
            <a:r>
              <a:rPr lang="en-US" dirty="0" err="1"/>
              <a:t>cex</a:t>
            </a:r>
            <a:r>
              <a:rPr lang="en-US" dirty="0"/>
              <a:t>=1.5)</a:t>
            </a:r>
          </a:p>
          <a:p>
            <a:r>
              <a:rPr lang="en-US" dirty="0"/>
              <a:t>points(</a:t>
            </a:r>
            <a:r>
              <a:rPr lang="en-US" dirty="0" err="1"/>
              <a:t>fiveagain,y</a:t>
            </a:r>
            <a:r>
              <a:rPr lang="en-US" dirty="0"/>
              <a:t>[</a:t>
            </a:r>
            <a:r>
              <a:rPr lang="en-US" dirty="0" err="1"/>
              <a:t>fiveagain</a:t>
            </a:r>
            <a:r>
              <a:rPr lang="en-US" dirty="0"/>
              <a:t>],</a:t>
            </a:r>
            <a:r>
              <a:rPr lang="en-US" dirty="0" err="1"/>
              <a:t>pch</a:t>
            </a:r>
            <a:r>
              <a:rPr lang="en-US" dirty="0"/>
              <a:t>=23,bg='</a:t>
            </a:r>
            <a:r>
              <a:rPr lang="en-US" dirty="0" err="1"/>
              <a:t>darkgreen</a:t>
            </a:r>
            <a:r>
              <a:rPr lang="en-US" dirty="0"/>
              <a:t>',</a:t>
            </a:r>
            <a:r>
              <a:rPr lang="en-US" dirty="0" err="1"/>
              <a:t>cex</a:t>
            </a:r>
            <a:r>
              <a:rPr lang="en-US"/>
              <a:t>=1.5)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11DCD-91E1-4A0B-B802-8ABDFA18A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9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110" y="658349"/>
            <a:ext cx="8298656" cy="1400504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110" y="2112862"/>
            <a:ext cx="8298656" cy="97122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8301" y="214173"/>
            <a:ext cx="2385864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710" y="214173"/>
            <a:ext cx="7019280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947" y="1002888"/>
            <a:ext cx="9543455" cy="167334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47" y="2692060"/>
            <a:ext cx="9543455" cy="879971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710" y="1070864"/>
            <a:ext cx="4702572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1593" y="1070864"/>
            <a:ext cx="4702572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1" y="214173"/>
            <a:ext cx="9543455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152" y="986127"/>
            <a:ext cx="4680960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152" y="1469412"/>
            <a:ext cx="4680960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01593" y="986127"/>
            <a:ext cx="4704013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01593" y="1469412"/>
            <a:ext cx="470401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1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268182"/>
            <a:ext cx="3568710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013" y="579198"/>
            <a:ext cx="5601593" cy="28587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1206817"/>
            <a:ext cx="3568710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152" y="268182"/>
            <a:ext cx="3568710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4013" y="579198"/>
            <a:ext cx="5601593" cy="28587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152" y="1206817"/>
            <a:ext cx="3568710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710" y="214173"/>
            <a:ext cx="9543455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710" y="1070864"/>
            <a:ext cx="9543455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710" y="3728470"/>
            <a:ext cx="2489597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D11C-75BF-4980-A5E2-5BAD60A4A9B7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5240" y="3728470"/>
            <a:ext cx="3734395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4568" y="3728470"/>
            <a:ext cx="2489597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AE39-6DC5-4067-A783-41961073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7CFEB30-B2F4-196C-34EE-46D7610C0578}"/>
              </a:ext>
            </a:extLst>
          </p:cNvPr>
          <p:cNvGrpSpPr/>
          <p:nvPr/>
        </p:nvGrpSpPr>
        <p:grpSpPr>
          <a:xfrm>
            <a:off x="2897599" y="-103751"/>
            <a:ext cx="5583420" cy="3925233"/>
            <a:chOff x="3259307" y="1632053"/>
            <a:chExt cx="5583420" cy="392523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1BF95DF7-F384-814E-B6B2-D1E92A03D483}"/>
                </a:ext>
              </a:extLst>
            </p:cNvPr>
            <p:cNvSpPr/>
            <p:nvPr/>
          </p:nvSpPr>
          <p:spPr>
            <a:xfrm>
              <a:off x="3289597" y="4195267"/>
              <a:ext cx="5380806" cy="1339026"/>
            </a:xfrm>
            <a:prstGeom prst="roundRect">
              <a:avLst>
                <a:gd name="adj" fmla="val 419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A6C77AE-9FFD-B072-A845-B711A156C843}"/>
                    </a:ext>
                  </a:extLst>
                </p:cNvPr>
                <p:cNvSpPr txBox="1"/>
                <p:nvPr/>
              </p:nvSpPr>
              <p:spPr>
                <a:xfrm>
                  <a:off x="3259307" y="4208751"/>
                  <a:ext cx="297480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Variance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200" dirty="0"/>
                    <a:t> explained by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200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Variance in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sz="1200" dirty="0"/>
                    <a:t> explained by </a:t>
                  </a:r>
                  <a14:m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b="1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Phenotypic correlation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endParaRPr lang="en-US" sz="1200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Genetic correlation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endParaRPr lang="en-US" sz="1200" b="1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Variance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200" dirty="0"/>
                    <a:t> explained by </a:t>
                  </a:r>
                  <a14:m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200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12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A6C77AE-9FFD-B072-A845-B711A156C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307" y="4208751"/>
                  <a:ext cx="2974808" cy="1323439"/>
                </a:xfrm>
                <a:prstGeom prst="rect">
                  <a:avLst/>
                </a:prstGeom>
                <a:blipFill>
                  <a:blip r:embed="rId3"/>
                  <a:stretch>
                    <a:fillRect t="-461" b="-2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765A00A-D2D9-26D9-0DDC-B1623C5FBDAD}"/>
                    </a:ext>
                  </a:extLst>
                </p:cNvPr>
                <p:cNvSpPr txBox="1"/>
                <p:nvPr/>
              </p:nvSpPr>
              <p:spPr>
                <a:xfrm>
                  <a:off x="6234115" y="4218330"/>
                  <a:ext cx="2608612" cy="1338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Number of causal SNPs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200" dirty="0"/>
                    <a:t>’s)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LD between SNPs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𝐠</m:t>
                      </m:r>
                    </m:oMath>
                  </a14:m>
                  <a:endParaRPr lang="en-US" sz="1200" b="1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Number of weak, UHP, &amp; CHP SNPs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Variance in </a:t>
                  </a:r>
                  <a14:m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200" dirty="0"/>
                    <a:t> explained by: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sz="1200" dirty="0"/>
                    <a:t>Weak SNPs, UHP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200" dirty="0"/>
                    <a:t>, CHP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765A00A-D2D9-26D9-0DDC-B1623C5FB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115" y="4218330"/>
                  <a:ext cx="2608612" cy="1338956"/>
                </a:xfrm>
                <a:prstGeom prst="rect">
                  <a:avLst/>
                </a:prstGeom>
                <a:blipFill>
                  <a:blip r:embed="rId4"/>
                  <a:stretch>
                    <a:fillRect b="-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DA65694-91F9-BC5F-EC22-15F09E745F57}"/>
                </a:ext>
              </a:extLst>
            </p:cNvPr>
            <p:cNvGrpSpPr/>
            <p:nvPr/>
          </p:nvGrpSpPr>
          <p:grpSpPr>
            <a:xfrm>
              <a:off x="5938769" y="1632053"/>
              <a:ext cx="2752583" cy="2093177"/>
              <a:chOff x="5667375" y="1038585"/>
              <a:chExt cx="2752583" cy="2093177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5C5DBC48-986E-1EEB-761F-450994D0276A}"/>
                  </a:ext>
                </a:extLst>
              </p:cNvPr>
              <p:cNvGrpSpPr/>
              <p:nvPr/>
            </p:nvGrpSpPr>
            <p:grpSpPr>
              <a:xfrm>
                <a:off x="6120456" y="1399133"/>
                <a:ext cx="1732707" cy="1732629"/>
                <a:chOff x="6362290" y="644393"/>
                <a:chExt cx="1732707" cy="1732629"/>
              </a:xfrm>
            </p:grpSpPr>
            <p:pic>
              <p:nvPicPr>
                <p:cNvPr id="259" name="Graphic 258">
                  <a:extLst>
                    <a:ext uri="{FF2B5EF4-FFF2-40B4-BE49-F238E27FC236}">
                      <a16:creationId xmlns:a16="http://schemas.microsoft.com/office/drawing/2014/main" id="{0DC36C26-BCEB-E01A-4203-3877AECE02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16541" t="5483" r="22228" b="1921"/>
                <a:stretch/>
              </p:blipFill>
              <p:spPr>
                <a:xfrm rot="18900000">
                  <a:off x="6363485" y="644393"/>
                  <a:ext cx="1731512" cy="1732629"/>
                </a:xfrm>
                <a:prstGeom prst="rtTriangle">
                  <a:avLst/>
                </a:prstGeom>
              </p:spPr>
            </p:pic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042596F5-BA32-8985-D7A5-E89A76AEDB35}"/>
                    </a:ext>
                  </a:extLst>
                </p:cNvPr>
                <p:cNvSpPr/>
                <p:nvPr/>
              </p:nvSpPr>
              <p:spPr>
                <a:xfrm rot="18924777">
                  <a:off x="6362290" y="659943"/>
                  <a:ext cx="1731997" cy="17143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7182E11-6C7F-E933-6AA3-881BD492E3B3}"/>
                  </a:ext>
                </a:extLst>
              </p:cNvPr>
              <p:cNvSpPr/>
              <p:nvPr/>
            </p:nvSpPr>
            <p:spPr>
              <a:xfrm>
                <a:off x="5667375" y="1038585"/>
                <a:ext cx="2752583" cy="1225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D4C4659-02D9-A40A-B7DA-1741F434E149}"/>
                  </a:ext>
                </a:extLst>
              </p:cNvPr>
              <p:cNvGrpSpPr/>
              <p:nvPr/>
            </p:nvGrpSpPr>
            <p:grpSpPr>
              <a:xfrm>
                <a:off x="5756275" y="2177708"/>
                <a:ext cx="2460343" cy="79400"/>
                <a:chOff x="5917533" y="2212715"/>
                <a:chExt cx="2254635" cy="123209"/>
              </a:xfrm>
            </p:grpSpPr>
            <p:sp>
              <p:nvSpPr>
                <p:cNvPr id="205" name="Rectangle: Rounded Corners 204">
                  <a:extLst>
                    <a:ext uri="{FF2B5EF4-FFF2-40B4-BE49-F238E27FC236}">
                      <a16:creationId xmlns:a16="http://schemas.microsoft.com/office/drawing/2014/main" id="{D8323AB9-602E-7046-28E1-BDAB79CA3C63}"/>
                    </a:ext>
                  </a:extLst>
                </p:cNvPr>
                <p:cNvSpPr/>
                <p:nvPr/>
              </p:nvSpPr>
              <p:spPr>
                <a:xfrm>
                  <a:off x="5918200" y="2212716"/>
                  <a:ext cx="2253968" cy="12320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: Rounded Corners 205">
                  <a:extLst>
                    <a:ext uri="{FF2B5EF4-FFF2-40B4-BE49-F238E27FC236}">
                      <a16:creationId xmlns:a16="http://schemas.microsoft.com/office/drawing/2014/main" id="{B43CA0ED-4538-0178-2506-74795B7A4549}"/>
                    </a:ext>
                  </a:extLst>
                </p:cNvPr>
                <p:cNvSpPr/>
                <p:nvPr/>
              </p:nvSpPr>
              <p:spPr>
                <a:xfrm>
                  <a:off x="7781924" y="2212716"/>
                  <a:ext cx="390243" cy="123208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: Rounded Corners 206">
                  <a:extLst>
                    <a:ext uri="{FF2B5EF4-FFF2-40B4-BE49-F238E27FC236}">
                      <a16:creationId xmlns:a16="http://schemas.microsoft.com/office/drawing/2014/main" id="{73B52FA0-B80A-35D4-91F1-2F2A635BAD2F}"/>
                    </a:ext>
                  </a:extLst>
                </p:cNvPr>
                <p:cNvSpPr/>
                <p:nvPr/>
              </p:nvSpPr>
              <p:spPr>
                <a:xfrm>
                  <a:off x="5917533" y="2212715"/>
                  <a:ext cx="410173" cy="12320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A4D8AE6B-68E7-0DD4-3C40-B2EF99DEF97F}"/>
                    </a:ext>
                  </a:extLst>
                </p:cNvPr>
                <p:cNvSpPr/>
                <p:nvPr/>
              </p:nvSpPr>
              <p:spPr>
                <a:xfrm>
                  <a:off x="6305167" y="2212715"/>
                  <a:ext cx="476633" cy="123208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6232FA48-49C8-6C60-C879-70ACB2571366}"/>
                </a:ext>
              </a:extLst>
            </p:cNvPr>
            <p:cNvGrpSpPr/>
            <p:nvPr/>
          </p:nvGrpSpPr>
          <p:grpSpPr>
            <a:xfrm>
              <a:off x="3360978" y="2413401"/>
              <a:ext cx="2353045" cy="1613739"/>
              <a:chOff x="3195718" y="1796773"/>
              <a:chExt cx="2353045" cy="16137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C768C553-2162-E7AE-B5F5-A0D4D1222F1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5718" y="2059941"/>
                    <a:ext cx="31102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C768C553-2162-E7AE-B5F5-A0D4D1222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718" y="2059941"/>
                    <a:ext cx="31102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96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A8F4D63-8382-3E32-7258-F232A3FD8C97}"/>
                  </a:ext>
                </a:extLst>
              </p:cNvPr>
              <p:cNvGrpSpPr/>
              <p:nvPr/>
            </p:nvGrpSpPr>
            <p:grpSpPr>
              <a:xfrm>
                <a:off x="3351230" y="1796773"/>
                <a:ext cx="2197533" cy="1613739"/>
                <a:chOff x="3351230" y="1796773"/>
                <a:chExt cx="2197533" cy="1613739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A8A2445-042F-6528-AC78-50F71CFA8759}"/>
                    </a:ext>
                  </a:extLst>
                </p:cNvPr>
                <p:cNvGrpSpPr/>
                <p:nvPr/>
              </p:nvGrpSpPr>
              <p:grpSpPr>
                <a:xfrm>
                  <a:off x="3351230" y="1796773"/>
                  <a:ext cx="2197533" cy="1613739"/>
                  <a:chOff x="990047" y="1572884"/>
                  <a:chExt cx="2846320" cy="216619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D6AB6103-3DC0-9818-3818-662B804E8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17455" y="2742449"/>
                        <a:ext cx="47550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b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D6AB6103-3DC0-9818-3818-662B804E8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17455" y="2742449"/>
                        <a:ext cx="475505" cy="4131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AA647B97-AE2B-1E14-3491-3DF1537BF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32383" y="2744052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oMath>
                          </m:oMathPara>
                        </a14:m>
                        <a:endParaRPr lang="en-US" sz="1400" b="1" dirty="0"/>
                      </a:p>
                    </p:txBody>
                  </p:sp>
                </mc:Choice>
                <mc:Fallback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AA647B97-AE2B-1E14-3491-3DF1537BFE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2383" y="2744052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634323A0-0E0C-C3F0-8255-C7115E8A57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5842" y="2744052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634323A0-0E0C-C3F0-8255-C7115E8A57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5842" y="2744052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73F69B29-1367-7E67-DA9B-0EBA5086C19E}"/>
                      </a:ext>
                    </a:extLst>
                  </p:cNvPr>
                  <p:cNvCxnSpPr>
                    <a:cxnSpLocks/>
                    <a:stCxn id="103" idx="3"/>
                    <a:endCxn id="104" idx="1"/>
                  </p:cNvCxnSpPr>
                  <p:nvPr/>
                </p:nvCxnSpPr>
                <p:spPr>
                  <a:xfrm>
                    <a:off x="2722907" y="2950625"/>
                    <a:ext cx="72293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F243451B-40BA-6F16-7C96-659E9CE5ED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28399" y="1804956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F243451B-40BA-6F16-7C96-659E9CE5ED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28399" y="1804956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A11C556D-26A8-8AB1-8E0D-998561C85DB7}"/>
                      </a:ext>
                    </a:extLst>
                  </p:cNvPr>
                  <p:cNvCxnSpPr>
                    <a:cxnSpLocks/>
                    <a:stCxn id="107" idx="2"/>
                    <a:endCxn id="103" idx="0"/>
                  </p:cNvCxnSpPr>
                  <p:nvPr/>
                </p:nvCxnSpPr>
                <p:spPr>
                  <a:xfrm flipH="1">
                    <a:off x="2527646" y="2218099"/>
                    <a:ext cx="496016" cy="5259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403AE371-8682-A1C3-94D6-0BA64DCBDC7F}"/>
                      </a:ext>
                    </a:extLst>
                  </p:cNvPr>
                  <p:cNvCxnSpPr>
                    <a:cxnSpLocks/>
                    <a:stCxn id="107" idx="2"/>
                    <a:endCxn id="104" idx="0"/>
                  </p:cNvCxnSpPr>
                  <p:nvPr/>
                </p:nvCxnSpPr>
                <p:spPr>
                  <a:xfrm>
                    <a:off x="3023662" y="2218099"/>
                    <a:ext cx="617443" cy="5259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Connector: Curved 109">
                    <a:extLst>
                      <a:ext uri="{FF2B5EF4-FFF2-40B4-BE49-F238E27FC236}">
                        <a16:creationId xmlns:a16="http://schemas.microsoft.com/office/drawing/2014/main" id="{DAF7FA6A-41A6-EBD9-5753-4E2F8AC4DE6F}"/>
                      </a:ext>
                    </a:extLst>
                  </p:cNvPr>
                  <p:cNvCxnSpPr>
                    <a:cxnSpLocks/>
                    <a:stCxn id="212" idx="0"/>
                    <a:endCxn id="107" idx="0"/>
                  </p:cNvCxnSpPr>
                  <p:nvPr/>
                </p:nvCxnSpPr>
                <p:spPr>
                  <a:xfrm rot="5400000" flipH="1" flipV="1">
                    <a:off x="1946259" y="848745"/>
                    <a:ext cx="121191" cy="2033615"/>
                  </a:xfrm>
                  <a:prstGeom prst="curvedConnector3">
                    <a:avLst>
                      <a:gd name="adj1" fmla="val 353204"/>
                    </a:avLst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Connector: Curved 110">
                    <a:extLst>
                      <a:ext uri="{FF2B5EF4-FFF2-40B4-BE49-F238E27FC236}">
                        <a16:creationId xmlns:a16="http://schemas.microsoft.com/office/drawing/2014/main" id="{6CF38C58-8B53-4243-8EB8-5108B1D30F15}"/>
                      </a:ext>
                    </a:extLst>
                  </p:cNvPr>
                  <p:cNvCxnSpPr>
                    <a:cxnSpLocks/>
                    <a:stCxn id="212" idx="2"/>
                    <a:endCxn id="104" idx="2"/>
                  </p:cNvCxnSpPr>
                  <p:nvPr/>
                </p:nvCxnSpPr>
                <p:spPr>
                  <a:xfrm rot="16200000" flipH="1">
                    <a:off x="1906623" y="1422713"/>
                    <a:ext cx="817905" cy="2651058"/>
                  </a:xfrm>
                  <a:prstGeom prst="curvedConnector3">
                    <a:avLst>
                      <a:gd name="adj1" fmla="val 170868"/>
                    </a:avLst>
                  </a:prstGeom>
                  <a:ln>
                    <a:solidFill>
                      <a:srgbClr val="FFC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4C4ADB28-71B3-6437-C78C-ADF05A7EEE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7168" y="2566601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m:oMathPara>
                        </a14:m>
                        <a:endParaRPr lang="en-US" sz="1400" b="1" dirty="0"/>
                      </a:p>
                    </p:txBody>
                  </p:sp>
                </mc:Choice>
                <mc:Fallback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4C4ADB28-71B3-6437-C78C-ADF05A7EEE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67168" y="2566601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011E3C03-70DC-DB42-0582-2E82514EA3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25479" y="2063765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011E3C03-70DC-DB42-0582-2E82514EA3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25479" y="2063765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61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F96F5762-2B3A-2A6D-AA2C-E5F727055F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39465" y="2039878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𝛑</m:t>
                                  </m:r>
                                </m:e>
                                <m:sub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F96F5762-2B3A-2A6D-AA2C-E5F727055F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9465" y="2039878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237E2962-1B0B-059B-C3F1-EFB37018AE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922" y="1572884"/>
                        <a:ext cx="390525" cy="4140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𝛄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>
                          <a:solidFill>
                            <a:srgbClr val="00B0F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237E2962-1B0B-059B-C3F1-EFB37018AE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93922" y="1572884"/>
                        <a:ext cx="390525" cy="41400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082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A8A4533-EE87-292F-1E69-D0A543C329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049" y="3325938"/>
                        <a:ext cx="390525" cy="4131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𝛄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400" dirty="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A8A4533-EE87-292F-1E69-D0A543C329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049" y="3325938"/>
                        <a:ext cx="390525" cy="41314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000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95086BDD-8E3C-41D3-94E0-D2722C876D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4167" y="1969370"/>
                        <a:ext cx="1018675" cy="4404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strong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b="1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95086BDD-8E3C-41D3-94E0-D2722C876D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4167" y="1969370"/>
                        <a:ext cx="1018675" cy="44042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566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7F6AA2BD-85B2-F27C-DE5D-107A2655F5AA}"/>
                      </a:ext>
                    </a:extLst>
                  </p:cNvPr>
                  <p:cNvCxnSpPr>
                    <a:cxnSpLocks/>
                    <a:stCxn id="102" idx="3"/>
                    <a:endCxn id="103" idx="1"/>
                  </p:cNvCxnSpPr>
                  <p:nvPr/>
                </p:nvCxnSpPr>
                <p:spPr>
                  <a:xfrm>
                    <a:off x="1692960" y="2949021"/>
                    <a:ext cx="639422" cy="1603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D7526928-0A38-AED6-FAD2-64CBE3ED2F7B}"/>
                    </a:ext>
                  </a:extLst>
                </p:cNvPr>
                <p:cNvCxnSpPr>
                  <a:cxnSpLocks/>
                  <a:stCxn id="212" idx="3"/>
                  <a:endCxn id="103" idx="1"/>
                </p:cNvCxnSpPr>
                <p:nvPr/>
              </p:nvCxnSpPr>
              <p:spPr>
                <a:xfrm>
                  <a:off x="3506741" y="2213830"/>
                  <a:ext cx="880854" cy="60931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93ECB84C-A24B-3B7C-04B7-3D1782F7B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827699" y="2796029"/>
                    <a:ext cx="6325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weak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93ECB84C-A24B-3B7C-04B7-3D1782F7B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7699" y="2796029"/>
                    <a:ext cx="632527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BF3EDB51-4303-1F1B-78A1-36CF43E41FB6}"/>
                </a:ext>
              </a:extLst>
            </p:cNvPr>
            <p:cNvSpPr/>
            <p:nvPr/>
          </p:nvSpPr>
          <p:spPr>
            <a:xfrm>
              <a:off x="3298980" y="2297172"/>
              <a:ext cx="5380806" cy="1854131"/>
            </a:xfrm>
            <a:prstGeom prst="roundRect">
              <a:avLst>
                <a:gd name="adj" fmla="val 4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33DC50C-4C5B-F5EE-549A-3BA08476689E}"/>
                </a:ext>
              </a:extLst>
            </p:cNvPr>
            <p:cNvSpPr txBox="1"/>
            <p:nvPr/>
          </p:nvSpPr>
          <p:spPr>
            <a:xfrm>
              <a:off x="4226590" y="1991800"/>
              <a:ext cx="3625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Causal model for exposure SNPs and outcome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7D929F74-16F8-3488-7A7E-D6716760DC6E}"/>
                </a:ext>
              </a:extLst>
            </p:cNvPr>
            <p:cNvSpPr txBox="1"/>
            <p:nvPr/>
          </p:nvSpPr>
          <p:spPr>
            <a:xfrm>
              <a:off x="6010317" y="2531365"/>
              <a:ext cx="44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>
                  <a:solidFill>
                    <a:srgbClr val="FFC000"/>
                  </a:solidFill>
                </a:rPr>
                <a:t>UHP</a:t>
              </a:r>
              <a:endParaRPr lang="en-US" sz="1100" b="1" dirty="0">
                <a:solidFill>
                  <a:srgbClr val="FFC000"/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9EC092C-B906-F3FE-0049-7AF4620247A3}"/>
                </a:ext>
              </a:extLst>
            </p:cNvPr>
            <p:cNvSpPr txBox="1"/>
            <p:nvPr/>
          </p:nvSpPr>
          <p:spPr>
            <a:xfrm>
              <a:off x="6490553" y="2533358"/>
              <a:ext cx="447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CHP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8DB697C-0650-A11B-39A9-F76F86A86545}"/>
                </a:ext>
              </a:extLst>
            </p:cNvPr>
            <p:cNvSpPr txBox="1"/>
            <p:nvPr/>
          </p:nvSpPr>
          <p:spPr>
            <a:xfrm>
              <a:off x="7179019" y="2531044"/>
              <a:ext cx="733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6"/>
                  </a:solidFill>
                </a:rPr>
                <a:t>Valid IVs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88C4F58-F0AE-EFA7-C70A-826292C3F52C}"/>
                </a:ext>
              </a:extLst>
            </p:cNvPr>
            <p:cNvSpPr txBox="1"/>
            <p:nvPr/>
          </p:nvSpPr>
          <p:spPr>
            <a:xfrm>
              <a:off x="7920571" y="2529868"/>
              <a:ext cx="733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Weak IVs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B8C6DB6-8893-282E-E27E-18EC45248C37}"/>
                </a:ext>
              </a:extLst>
            </p:cNvPr>
            <p:cNvSpPr txBox="1"/>
            <p:nvPr/>
          </p:nvSpPr>
          <p:spPr>
            <a:xfrm>
              <a:off x="6592166" y="3430927"/>
              <a:ext cx="131286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LD structure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8B45599-0B71-2F35-CC79-271324AED34B}"/>
              </a:ext>
            </a:extLst>
          </p:cNvPr>
          <p:cNvGrpSpPr/>
          <p:nvPr/>
        </p:nvGrpSpPr>
        <p:grpSpPr>
          <a:xfrm>
            <a:off x="8373886" y="265355"/>
            <a:ext cx="2823825" cy="3547505"/>
            <a:chOff x="8506495" y="1440600"/>
            <a:chExt cx="2823825" cy="354750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6C20EF9-8B12-54EC-D3F9-7317FC81C5F7}"/>
                </a:ext>
              </a:extLst>
            </p:cNvPr>
            <p:cNvSpPr txBox="1"/>
            <p:nvPr/>
          </p:nvSpPr>
          <p:spPr>
            <a:xfrm>
              <a:off x="9043660" y="1440600"/>
              <a:ext cx="1879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Selection of IV Set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552672B-967B-5910-9D71-8300F5BF9E8C}"/>
                </a:ext>
              </a:extLst>
            </p:cNvPr>
            <p:cNvSpPr/>
            <p:nvPr/>
          </p:nvSpPr>
          <p:spPr>
            <a:xfrm>
              <a:off x="8529975" y="1739020"/>
              <a:ext cx="2608612" cy="1859773"/>
            </a:xfrm>
            <a:prstGeom prst="roundRect">
              <a:avLst>
                <a:gd name="adj" fmla="val 4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4E9A9AD-EFD2-9EDD-2370-27ED1D844A48}"/>
                </a:ext>
              </a:extLst>
            </p:cNvPr>
            <p:cNvSpPr/>
            <p:nvPr/>
          </p:nvSpPr>
          <p:spPr>
            <a:xfrm>
              <a:off x="8529975" y="3633945"/>
              <a:ext cx="2608612" cy="1333419"/>
            </a:xfrm>
            <a:prstGeom prst="roundRect">
              <a:avLst>
                <a:gd name="adj" fmla="val 419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C8162B1A-3A37-8D5A-5341-5F4DF5DFDD13}"/>
                    </a:ext>
                  </a:extLst>
                </p:cNvPr>
                <p:cNvSpPr txBox="1"/>
                <p:nvPr/>
              </p:nvSpPr>
              <p:spPr>
                <a:xfrm>
                  <a:off x="8506495" y="3649790"/>
                  <a:ext cx="2823825" cy="1338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Significance threshold for IV selection,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  </a:t>
                  </a:r>
                  <a:r>
                    <a:rPr lang="en-US" sz="800" dirty="0"/>
                    <a:t> </a:t>
                  </a:r>
                  <a:r>
                    <a:rPr lang="en-US" sz="1200" dirty="0"/>
                    <a:t>based on test of: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=…=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𝑗𝑝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Joint test of association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en-US" sz="1200" dirty="0"/>
                    <a:t>- LD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200" dirty="0"/>
                    <a:t> pruning threshold: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𝜅</m:t>
                      </m:r>
                    </m:oMath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C8162B1A-3A37-8D5A-5341-5F4DF5DFD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495" y="3649790"/>
                  <a:ext cx="2823825" cy="1338315"/>
                </a:xfrm>
                <a:prstGeom prst="rect">
                  <a:avLst/>
                </a:prstGeom>
                <a:blipFill>
                  <a:blip r:embed="rId19"/>
                  <a:stretch>
                    <a:fillRect l="-216" t="-457" b="-31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BA9D979-C576-7775-1650-F0EEF43979CE}"/>
                </a:ext>
              </a:extLst>
            </p:cNvPr>
            <p:cNvGrpSpPr/>
            <p:nvPr/>
          </p:nvGrpSpPr>
          <p:grpSpPr>
            <a:xfrm>
              <a:off x="8555133" y="1830635"/>
              <a:ext cx="2729545" cy="1691531"/>
              <a:chOff x="8485907" y="1831394"/>
              <a:chExt cx="2729545" cy="1691531"/>
            </a:xfrm>
          </p:grpSpPr>
          <p:pic>
            <p:nvPicPr>
              <p:cNvPr id="333" name="Graphic 332">
                <a:extLst>
                  <a:ext uri="{FF2B5EF4-FFF2-40B4-BE49-F238E27FC236}">
                    <a16:creationId xmlns:a16="http://schemas.microsoft.com/office/drawing/2014/main" id="{5A8B9455-B1E4-64D2-CE6E-032A7A0086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25672" t="14506" r="55435" b="81262"/>
              <a:stretch/>
            </p:blipFill>
            <p:spPr>
              <a:xfrm>
                <a:off x="8998494" y="1933484"/>
                <a:ext cx="488923" cy="94607"/>
              </a:xfrm>
              <a:prstGeom prst="rect">
                <a:avLst/>
              </a:prstGeom>
            </p:spPr>
          </p:pic>
          <p:pic>
            <p:nvPicPr>
              <p:cNvPr id="330" name="Graphic 329">
                <a:extLst>
                  <a:ext uri="{FF2B5EF4-FFF2-40B4-BE49-F238E27FC236}">
                    <a16:creationId xmlns:a16="http://schemas.microsoft.com/office/drawing/2014/main" id="{267FB1FB-B7A1-8A1A-1C0A-B5BE3894C4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l="13522" t="35371" r="6670" b="17426"/>
              <a:stretch/>
            </p:blipFill>
            <p:spPr>
              <a:xfrm>
                <a:off x="8718334" y="2038698"/>
                <a:ext cx="2189448" cy="111862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013EA17F-7DBD-A976-4067-DCA61253B79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097275" y="2545031"/>
                    <a:ext cx="1031179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5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sz="1050" dirty="0"/>
                      <a:t> P-value</a:t>
                    </a:r>
                  </a:p>
                </p:txBody>
              </p:sp>
            </mc:Choice>
            <mc:Fallback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013EA17F-7DBD-A976-4067-DCA61253B7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097275" y="2545031"/>
                    <a:ext cx="1031179" cy="2539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88F8EC5B-69C4-020D-4143-6600F8633927}"/>
                  </a:ext>
                </a:extLst>
              </p:cNvPr>
              <p:cNvSpPr txBox="1"/>
              <p:nvPr/>
            </p:nvSpPr>
            <p:spPr>
              <a:xfrm>
                <a:off x="9491194" y="1831394"/>
                <a:ext cx="17242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IV selection threshold</a:t>
                </a:r>
              </a:p>
            </p:txBody>
          </p:sp>
          <p:sp>
            <p:nvSpPr>
              <p:cNvPr id="335" name="Right Bracket 334">
                <a:extLst>
                  <a:ext uri="{FF2B5EF4-FFF2-40B4-BE49-F238E27FC236}">
                    <a16:creationId xmlns:a16="http://schemas.microsoft.com/office/drawing/2014/main" id="{31535B77-0B26-9B2C-F8DE-EC79878818E4}"/>
                  </a:ext>
                </a:extLst>
              </p:cNvPr>
              <p:cNvSpPr/>
              <p:nvPr/>
            </p:nvSpPr>
            <p:spPr>
              <a:xfrm rot="5400000">
                <a:off x="9435955" y="2765933"/>
                <a:ext cx="82777" cy="907989"/>
              </a:xfrm>
              <a:prstGeom prst="righ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ight Bracket 335">
                <a:extLst>
                  <a:ext uri="{FF2B5EF4-FFF2-40B4-BE49-F238E27FC236}">
                    <a16:creationId xmlns:a16="http://schemas.microsoft.com/office/drawing/2014/main" id="{8FB6D7EB-1764-BB8C-777B-42A20E4B3623}"/>
                  </a:ext>
                </a:extLst>
              </p:cNvPr>
              <p:cNvSpPr/>
              <p:nvPr/>
            </p:nvSpPr>
            <p:spPr>
              <a:xfrm rot="5400000">
                <a:off x="10184308" y="3033606"/>
                <a:ext cx="82777" cy="372643"/>
              </a:xfrm>
              <a:prstGeom prst="righ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7" name="TextBox 336">
                    <a:extLst>
                      <a:ext uri="{FF2B5EF4-FFF2-40B4-BE49-F238E27FC236}">
                        <a16:creationId xmlns:a16="http://schemas.microsoft.com/office/drawing/2014/main" id="{C5A8AA81-28B0-762A-DC59-9DC69ADD66CC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853" y="3269009"/>
                    <a:ext cx="166687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LD pruning of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337" name="TextBox 336">
                    <a:extLst>
                      <a:ext uri="{FF2B5EF4-FFF2-40B4-BE49-F238E27FC236}">
                        <a16:creationId xmlns:a16="http://schemas.microsoft.com/office/drawing/2014/main" id="{C5A8AA81-28B0-762A-DC59-9DC69ADD6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0853" y="3269009"/>
                    <a:ext cx="1666875" cy="2539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3A373AF-3226-EBAE-3540-CBF439957088}"/>
                </a:ext>
              </a:extLst>
            </p:cNvPr>
            <p:cNvCxnSpPr>
              <a:cxnSpLocks/>
            </p:cNvCxnSpPr>
            <p:nvPr/>
          </p:nvCxnSpPr>
          <p:spPr>
            <a:xfrm>
              <a:off x="8722829" y="2064500"/>
              <a:ext cx="2100746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EB79D19-8191-60FA-D601-2B9C471798DA}"/>
              </a:ext>
            </a:extLst>
          </p:cNvPr>
          <p:cNvGrpSpPr/>
          <p:nvPr/>
        </p:nvGrpSpPr>
        <p:grpSpPr>
          <a:xfrm>
            <a:off x="0" y="238669"/>
            <a:ext cx="3173177" cy="3647734"/>
            <a:chOff x="92135" y="1415780"/>
            <a:chExt cx="3173177" cy="3647734"/>
          </a:xfrm>
        </p:grpSpPr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D1B6A0A4-67BC-E183-FA4B-C21A3A19D966}"/>
                </a:ext>
              </a:extLst>
            </p:cNvPr>
            <p:cNvSpPr/>
            <p:nvPr/>
          </p:nvSpPr>
          <p:spPr>
            <a:xfrm>
              <a:off x="431818" y="3624110"/>
              <a:ext cx="2493813" cy="1339026"/>
            </a:xfrm>
            <a:prstGeom prst="roundRect">
              <a:avLst>
                <a:gd name="adj" fmla="val 419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4D987D96-61E7-94C9-219D-F9E03FC0ED46}"/>
                </a:ext>
              </a:extLst>
            </p:cNvPr>
            <p:cNvSpPr/>
            <p:nvPr/>
          </p:nvSpPr>
          <p:spPr>
            <a:xfrm>
              <a:off x="431818" y="1735647"/>
              <a:ext cx="2493813" cy="1859773"/>
            </a:xfrm>
            <a:prstGeom prst="roundRect">
              <a:avLst>
                <a:gd name="adj" fmla="val 419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7C91434-7FB0-0DAA-87A3-E53BC9117E21}"/>
                </a:ext>
              </a:extLst>
            </p:cNvPr>
            <p:cNvSpPr txBox="1"/>
            <p:nvPr/>
          </p:nvSpPr>
          <p:spPr>
            <a:xfrm>
              <a:off x="92135" y="1415780"/>
              <a:ext cx="3173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Exposure(s) and outcome GWAS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DD2D237-E53D-FEE2-2DC4-E1F399DB521B}"/>
                </a:ext>
              </a:extLst>
            </p:cNvPr>
            <p:cNvGrpSpPr/>
            <p:nvPr/>
          </p:nvGrpSpPr>
          <p:grpSpPr>
            <a:xfrm>
              <a:off x="474718" y="2201396"/>
              <a:ext cx="2303300" cy="1207401"/>
              <a:chOff x="284724" y="2662812"/>
              <a:chExt cx="1775852" cy="94405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8F67FD6-281D-ACF0-D08D-966EF3DE8EE4}"/>
                  </a:ext>
                </a:extLst>
              </p:cNvPr>
              <p:cNvGrpSpPr/>
              <p:nvPr/>
            </p:nvGrpSpPr>
            <p:grpSpPr>
              <a:xfrm>
                <a:off x="284724" y="2662812"/>
                <a:ext cx="1775852" cy="944052"/>
                <a:chOff x="6514173" y="4747139"/>
                <a:chExt cx="3988233" cy="1336377"/>
              </a:xfrm>
            </p:grpSpPr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F6D403BD-7E31-803D-561C-8320BBFE41DE}"/>
                    </a:ext>
                  </a:extLst>
                </p:cNvPr>
                <p:cNvSpPr/>
                <p:nvPr/>
              </p:nvSpPr>
              <p:spPr>
                <a:xfrm>
                  <a:off x="6979398" y="4760972"/>
                  <a:ext cx="2187571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5415EFC9-3510-43E0-1A15-DF297B75C818}"/>
                    </a:ext>
                  </a:extLst>
                </p:cNvPr>
                <p:cNvSpPr/>
                <p:nvPr/>
              </p:nvSpPr>
              <p:spPr>
                <a:xfrm>
                  <a:off x="7566773" y="5023322"/>
                  <a:ext cx="2400300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23622469-18F2-211A-6502-D1DA52597526}"/>
                    </a:ext>
                  </a:extLst>
                </p:cNvPr>
                <p:cNvSpPr/>
                <p:nvPr/>
              </p:nvSpPr>
              <p:spPr>
                <a:xfrm>
                  <a:off x="7913103" y="5285672"/>
                  <a:ext cx="1678132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0FDE4DDE-2A77-9DA2-33F1-D55C5AE7C40E}"/>
                    </a:ext>
                  </a:extLst>
                </p:cNvPr>
                <p:cNvSpPr/>
                <p:nvPr/>
              </p:nvSpPr>
              <p:spPr>
                <a:xfrm>
                  <a:off x="7913104" y="5285672"/>
                  <a:ext cx="1253863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: Rounded Corners 171">
                  <a:extLst>
                    <a:ext uri="{FF2B5EF4-FFF2-40B4-BE49-F238E27FC236}">
                      <a16:creationId xmlns:a16="http://schemas.microsoft.com/office/drawing/2014/main" id="{9073B59A-6946-75F9-1ABB-8E123313C444}"/>
                    </a:ext>
                  </a:extLst>
                </p:cNvPr>
                <p:cNvSpPr/>
                <p:nvPr/>
              </p:nvSpPr>
              <p:spPr>
                <a:xfrm>
                  <a:off x="7566772" y="5023322"/>
                  <a:ext cx="1600194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F6DEF4FC-546C-B8D4-A57A-562AD5C1DCB4}"/>
                    </a:ext>
                  </a:extLst>
                </p:cNvPr>
                <p:cNvSpPr/>
                <p:nvPr/>
              </p:nvSpPr>
              <p:spPr>
                <a:xfrm>
                  <a:off x="7566772" y="4760972"/>
                  <a:ext cx="1600196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29E27810-9F36-568F-0895-10DFA3241C91}"/>
                    </a:ext>
                  </a:extLst>
                </p:cNvPr>
                <p:cNvSpPr/>
                <p:nvPr/>
              </p:nvSpPr>
              <p:spPr>
                <a:xfrm>
                  <a:off x="9166969" y="5285672"/>
                  <a:ext cx="424270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23CB65B5-BAC3-ED8E-CB36-871D87AD335F}"/>
                    </a:ext>
                  </a:extLst>
                </p:cNvPr>
                <p:cNvSpPr/>
                <p:nvPr/>
              </p:nvSpPr>
              <p:spPr>
                <a:xfrm>
                  <a:off x="8178357" y="5810372"/>
                  <a:ext cx="2324049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6E8761FF-F7CE-050E-3097-12FB50D9A824}"/>
                    </a:ext>
                  </a:extLst>
                </p:cNvPr>
                <p:cNvSpPr/>
                <p:nvPr/>
              </p:nvSpPr>
              <p:spPr>
                <a:xfrm>
                  <a:off x="7566772" y="5810372"/>
                  <a:ext cx="1600194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D6F98FE5-7E5D-9AE4-B4E9-ECBE62D32202}"/>
                    </a:ext>
                  </a:extLst>
                </p:cNvPr>
                <p:cNvSpPr/>
                <p:nvPr/>
              </p:nvSpPr>
              <p:spPr>
                <a:xfrm>
                  <a:off x="9166966" y="5810372"/>
                  <a:ext cx="966172" cy="262350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6F0CB5CA-3DAE-6B16-626E-69CD9E590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14173" y="4747139"/>
                      <a:ext cx="462040" cy="306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6F0CB5CA-3DAE-6B16-626E-69CD9E5906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4173" y="4747139"/>
                      <a:ext cx="462040" cy="30658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3F15D95F-737E-5F7B-FFF9-7EBA28B062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7003" y="4987111"/>
                      <a:ext cx="462040" cy="306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3F15D95F-737E-5F7B-FFF9-7EBA28B062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7003" y="4987111"/>
                      <a:ext cx="462040" cy="30658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69739C6D-654B-60FF-DD53-14AA72D289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9499" y="5258151"/>
                      <a:ext cx="462040" cy="306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69739C6D-654B-60FF-DD53-14AA72D289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69499" y="5258151"/>
                      <a:ext cx="462040" cy="306588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03FBD734-B7B7-FA06-6414-1EB336BF1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9312" y="5761101"/>
                      <a:ext cx="462040" cy="3224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03FBD734-B7B7-FA06-6414-1EB336BF1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9312" y="5761101"/>
                      <a:ext cx="462040" cy="32241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3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359E669D-D037-10B0-62C9-475522D0A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10620" y="5505865"/>
                      <a:ext cx="462040" cy="3406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359E669D-D037-10B0-62C9-475522D0A3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10620" y="5505865"/>
                      <a:ext cx="462040" cy="340654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9ADBD2D-BC8B-D946-230A-0571F08245E1}"/>
                  </a:ext>
                </a:extLst>
              </p:cNvPr>
              <p:cNvGrpSpPr/>
              <p:nvPr/>
            </p:nvGrpSpPr>
            <p:grpSpPr>
              <a:xfrm>
                <a:off x="1465939" y="2857916"/>
                <a:ext cx="400616" cy="584532"/>
                <a:chOff x="1465939" y="2857916"/>
                <a:chExt cx="400616" cy="58453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722A20EE-A35B-F3B3-4C19-799F71E7F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0821" y="3201801"/>
                      <a:ext cx="205734" cy="2406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722A20EE-A35B-F3B3-4C19-799F71E7FC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0821" y="3201801"/>
                      <a:ext cx="205734" cy="24064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B5327420-A21B-C845-1BA9-97BD0441F1A6}"/>
                    </a:ext>
                  </a:extLst>
                </p:cNvPr>
                <p:cNvSpPr/>
                <p:nvPr/>
              </p:nvSpPr>
              <p:spPr>
                <a:xfrm>
                  <a:off x="1465939" y="2857916"/>
                  <a:ext cx="356269" cy="185331"/>
                </a:xfrm>
                <a:prstGeom prst="roundRect">
                  <a:avLst>
                    <a:gd name="adj" fmla="val 6355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BA95E98-47E8-B4A2-0387-EF99BFE205C3}"/>
                </a:ext>
              </a:extLst>
            </p:cNvPr>
            <p:cNvSpPr txBox="1"/>
            <p:nvPr/>
          </p:nvSpPr>
          <p:spPr>
            <a:xfrm>
              <a:off x="461731" y="3740075"/>
              <a:ext cx="25280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/>
                <a:t>- Number of exposures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- GWAS sample sizes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- Exposure(s) GWASs overlap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/>
                <a:t>- Exposure &amp; outcome GWAS overlap</a:t>
              </a:r>
            </a:p>
            <a:p>
              <a:pPr>
                <a:spcAft>
                  <a:spcPts val="600"/>
                </a:spcAft>
              </a:pPr>
              <a:endParaRPr lang="en-US" sz="12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CAC3044-D8B9-9DA1-89BE-C512D337CB48}"/>
                </a:ext>
              </a:extLst>
            </p:cNvPr>
            <p:cNvSpPr txBox="1"/>
            <p:nvPr/>
          </p:nvSpPr>
          <p:spPr>
            <a:xfrm>
              <a:off x="830362" y="1824079"/>
              <a:ext cx="19355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 Overlapping GWAS samples</a:t>
              </a: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184F9BED-1880-CB3B-4607-A1B86D2762D0}"/>
              </a:ext>
            </a:extLst>
          </p:cNvPr>
          <p:cNvSpPr txBox="1"/>
          <p:nvPr/>
        </p:nvSpPr>
        <p:spPr>
          <a:xfrm rot="16200000">
            <a:off x="-434743" y="2905716"/>
            <a:ext cx="122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Users choose</a:t>
            </a:r>
            <a:endParaRPr lang="en-US" sz="1400" b="1" dirty="0"/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EBC0B5AB-75AD-06A2-B768-749C68137C54}"/>
              </a:ext>
            </a:extLst>
          </p:cNvPr>
          <p:cNvSpPr/>
          <p:nvPr/>
        </p:nvSpPr>
        <p:spPr>
          <a:xfrm>
            <a:off x="576023" y="668836"/>
            <a:ext cx="216546" cy="118419"/>
          </a:xfrm>
          <a:prstGeom prst="roundRect">
            <a:avLst>
              <a:gd name="adj" fmla="val 635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2AF9A077-DB33-1EFD-52BD-DE2147F418E6}"/>
              </a:ext>
            </a:extLst>
          </p:cNvPr>
          <p:cNvSpPr/>
          <p:nvPr/>
        </p:nvSpPr>
        <p:spPr>
          <a:xfrm>
            <a:off x="576024" y="779404"/>
            <a:ext cx="216546" cy="109851"/>
          </a:xfrm>
          <a:prstGeom prst="roundRect">
            <a:avLst>
              <a:gd name="adj" fmla="val 635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177</TotalTime>
  <Words>411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112</cp:revision>
  <dcterms:created xsi:type="dcterms:W3CDTF">2023-08-16T16:02:28Z</dcterms:created>
  <dcterms:modified xsi:type="dcterms:W3CDTF">2023-08-16T18:59:32Z</dcterms:modified>
</cp:coreProperties>
</file>