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50" d="100"/>
          <a:sy n="150" d="100"/>
        </p:scale>
        <p:origin x="-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A671-A592-DEC3-166E-9522311B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0C7C8-2CDD-0E4A-2324-C6618B022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C2D5-CCB9-BF66-11FC-1F2A5251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C1005-D41F-DF34-1D17-5DFA8CC3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A0670-E23E-A1DF-2AE3-11DDF137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E24D-9383-186B-2107-AF90AB70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BEB79-7B78-4309-13EF-098A0388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16CFB-A493-D7D9-4AD9-D2ED0567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397C-2DFE-DA50-7BC7-6962A856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A7E8-D9AD-042E-93E4-85B62AEA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2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7FE25-7EAE-EBE4-ED5A-0BC136464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10E52-70C3-128E-23D2-5AD60D9D0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4D37F-FC2A-ED85-1423-5CD9CB45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A55F2-D618-FE93-344E-38772A2E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1F6D-3B02-C6DC-037D-1A4E4D58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4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A1BA-8830-0618-AEC0-D0B65C6B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85F2-1B97-A0BF-143F-1F58ECD47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628BE-3CD8-7985-B344-6E7B6E2F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F2288-8852-843F-74A2-10490FF5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64EC2-15A4-308A-805E-FE924E76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CAC8-3C64-9BC0-4AD1-7C113CCC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B2ED8-1CDB-393E-681D-EF5E55A96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B0820-EBFE-FE7C-AD8A-8B8BC18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4015-C684-F93F-F922-2465BEBF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AC4B1-FBFD-E34E-56C2-AE102267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6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E17B-2B4E-51F2-7C4F-32DBF736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05F49-1410-1364-6968-9D61D2D1B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B859B-31DC-9AEE-0128-BB6E8625D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8DD06-B9E5-B57C-EE3F-B67E6B26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C09B-1992-F51F-9E6E-CF9AC899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AAC00-ECE2-92FF-8E83-C96F99C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3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6D4E-1A8C-1590-7E1A-B1B8EE9D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6DE40-53B3-FADD-AE9F-9F846DF7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76617-FAE8-91BD-3113-0F6399534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629AA-B8B0-010B-E14F-67798B3BD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3AAA4-E1DC-E517-63ED-364F7FC8D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FD361-0DCB-9D6B-E3F9-4304123F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E0CF8-99F6-880A-900D-4F19B95C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5552D-3C52-EF91-286D-B0AE1705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CD47-FCF1-D2DE-2DFF-209AFAB7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7A040-8475-7D52-C3E3-1E0EC5F6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7C5BC-54A7-84AE-30E4-C538F1E0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1A848-A0AB-F788-D341-D37932C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5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9ACD8-4049-994E-618E-66D599AD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85C4B-2ED7-58D6-903C-91D16DBB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633FE-57BD-AB2F-A4D8-E625D4C6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3311-E4B2-C4FC-AE23-B0A402BA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E839-6EF0-FEEE-BF7A-A3094EC8C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CC3D2-F914-1448-A803-A095DC76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C439C-C5AA-51D8-EB2B-ACCB8541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ACB6B-C316-63AF-8539-668DB659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FAFCA-27CE-56A3-3492-9624283E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5398-D660-CC33-36C0-50A91791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7D96B-55A0-CAF2-72E1-5955002E7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2463A-5A58-0B3B-5941-12B96A47B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363FF-5F73-EC0C-8DC0-B9B1ED78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00260-30ED-3FBE-923D-0BC04ED9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35168-46B4-091A-8A77-689ED8CE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24047-8EED-EC67-01B9-E8DDB885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E4A1B-FA31-1FDA-F258-E3363E53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BED06-F0AD-DC2B-47B4-CCA78F656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CCC55-E5AA-0174-99D7-E70241D74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7CD9-4093-67EA-7CDE-EAAA64BCE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5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A5DFFD-A334-10D3-7367-61C9178F9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31448"/>
              </p:ext>
            </p:extLst>
          </p:nvPr>
        </p:nvGraphicFramePr>
        <p:xfrm>
          <a:off x="7530175" y="1845813"/>
          <a:ext cx="4282442" cy="182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450">
                  <a:extLst>
                    <a:ext uri="{9D8B030D-6E8A-4147-A177-3AD203B41FA5}">
                      <a16:colId xmlns:a16="http://schemas.microsoft.com/office/drawing/2014/main" val="1622611591"/>
                    </a:ext>
                  </a:extLst>
                </a:gridCol>
                <a:gridCol w="507042">
                  <a:extLst>
                    <a:ext uri="{9D8B030D-6E8A-4147-A177-3AD203B41FA5}">
                      <a16:colId xmlns:a16="http://schemas.microsoft.com/office/drawing/2014/main" val="3455148026"/>
                    </a:ext>
                  </a:extLst>
                </a:gridCol>
                <a:gridCol w="616190">
                  <a:extLst>
                    <a:ext uri="{9D8B030D-6E8A-4147-A177-3AD203B41FA5}">
                      <a16:colId xmlns:a16="http://schemas.microsoft.com/office/drawing/2014/main" val="3828545939"/>
                    </a:ext>
                  </a:extLst>
                </a:gridCol>
                <a:gridCol w="616190">
                  <a:extLst>
                    <a:ext uri="{9D8B030D-6E8A-4147-A177-3AD203B41FA5}">
                      <a16:colId xmlns:a16="http://schemas.microsoft.com/office/drawing/2014/main" val="2916771711"/>
                    </a:ext>
                  </a:extLst>
                </a:gridCol>
                <a:gridCol w="616190">
                  <a:extLst>
                    <a:ext uri="{9D8B030D-6E8A-4147-A177-3AD203B41FA5}">
                      <a16:colId xmlns:a16="http://schemas.microsoft.com/office/drawing/2014/main" val="3932637099"/>
                    </a:ext>
                  </a:extLst>
                </a:gridCol>
                <a:gridCol w="616190">
                  <a:extLst>
                    <a:ext uri="{9D8B030D-6E8A-4147-A177-3AD203B41FA5}">
                      <a16:colId xmlns:a16="http://schemas.microsoft.com/office/drawing/2014/main" val="645658268"/>
                    </a:ext>
                  </a:extLst>
                </a:gridCol>
                <a:gridCol w="616190">
                  <a:extLst>
                    <a:ext uri="{9D8B030D-6E8A-4147-A177-3AD203B41FA5}">
                      <a16:colId xmlns:a16="http://schemas.microsoft.com/office/drawing/2014/main" val="3721161443"/>
                    </a:ext>
                  </a:extLst>
                </a:gridCol>
              </a:tblGrid>
              <a:tr h="425271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 seconds to generate one simulated set of summary statistics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725924"/>
                  </a:ext>
                </a:extLst>
              </a:tr>
              <a:tr h="259887"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 of 3 exposures and outcome GWAS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273940"/>
                  </a:ext>
                </a:extLst>
              </a:tr>
              <a:tr h="259887"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50k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670049"/>
                  </a:ext>
                </a:extLst>
              </a:tr>
              <a:tr h="175227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instruments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350571"/>
                  </a:ext>
                </a:extLst>
              </a:tr>
              <a:tr h="175227"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048498"/>
                  </a:ext>
                </a:extLst>
              </a:tr>
              <a:tr h="175227"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746701"/>
                  </a:ext>
                </a:extLst>
              </a:tr>
              <a:tr h="175227"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21146"/>
                  </a:ext>
                </a:extLst>
              </a:tr>
              <a:tr h="175227"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875906"/>
                  </a:ext>
                </a:extLst>
              </a:tr>
            </a:tbl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4CE82A49-D48C-3392-1A52-EC8CED965F2E}"/>
              </a:ext>
            </a:extLst>
          </p:cNvPr>
          <p:cNvGrpSpPr/>
          <p:nvPr/>
        </p:nvGrpSpPr>
        <p:grpSpPr>
          <a:xfrm>
            <a:off x="6357175" y="4317989"/>
            <a:ext cx="4221480" cy="1785718"/>
            <a:chOff x="6357175" y="4317989"/>
            <a:chExt cx="4221480" cy="178571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4101E124-E41B-3B84-DA59-C19DAACC21BB}"/>
                </a:ext>
              </a:extLst>
            </p:cNvPr>
            <p:cNvSpPr/>
            <p:nvPr/>
          </p:nvSpPr>
          <p:spPr>
            <a:xfrm>
              <a:off x="6979398" y="4760972"/>
              <a:ext cx="2400300" cy="262350"/>
            </a:xfrm>
            <a:prstGeom prst="roundRect">
              <a:avLst>
                <a:gd name="adj" fmla="val 635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FD65091-1800-77BE-BCEC-9D0F52A21FCD}"/>
                </a:ext>
              </a:extLst>
            </p:cNvPr>
            <p:cNvSpPr/>
            <p:nvPr/>
          </p:nvSpPr>
          <p:spPr>
            <a:xfrm>
              <a:off x="7566773" y="5023322"/>
              <a:ext cx="2400300" cy="262350"/>
            </a:xfrm>
            <a:prstGeom prst="roundRect">
              <a:avLst>
                <a:gd name="adj" fmla="val 635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DA97061-756A-716D-6EAD-386033604DAD}"/>
                </a:ext>
              </a:extLst>
            </p:cNvPr>
            <p:cNvSpPr/>
            <p:nvPr/>
          </p:nvSpPr>
          <p:spPr>
            <a:xfrm>
              <a:off x="7566773" y="5285672"/>
              <a:ext cx="2400300" cy="262350"/>
            </a:xfrm>
            <a:prstGeom prst="roundRect">
              <a:avLst>
                <a:gd name="adj" fmla="val 635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94F3886-9A67-7D3F-EBEC-44EFB1AEDF5C}"/>
                </a:ext>
              </a:extLst>
            </p:cNvPr>
            <p:cNvSpPr/>
            <p:nvPr/>
          </p:nvSpPr>
          <p:spPr>
            <a:xfrm>
              <a:off x="7566773" y="5285672"/>
              <a:ext cx="1812925" cy="262350"/>
            </a:xfrm>
            <a:prstGeom prst="roundRect">
              <a:avLst>
                <a:gd name="adj" fmla="val 6355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048826E-1255-E18E-8E0E-013D7A462EA3}"/>
                </a:ext>
              </a:extLst>
            </p:cNvPr>
            <p:cNvSpPr/>
            <p:nvPr/>
          </p:nvSpPr>
          <p:spPr>
            <a:xfrm>
              <a:off x="7566773" y="5023322"/>
              <a:ext cx="1812925" cy="262350"/>
            </a:xfrm>
            <a:prstGeom prst="roundRect">
              <a:avLst>
                <a:gd name="adj" fmla="val 6355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98B41AE-0910-5D0D-C1F7-FF8616E7E13A}"/>
                </a:ext>
              </a:extLst>
            </p:cNvPr>
            <p:cNvSpPr/>
            <p:nvPr/>
          </p:nvSpPr>
          <p:spPr>
            <a:xfrm>
              <a:off x="7566773" y="4760972"/>
              <a:ext cx="1812925" cy="262350"/>
            </a:xfrm>
            <a:prstGeom prst="roundRect">
              <a:avLst>
                <a:gd name="adj" fmla="val 6355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0516AE1-DD15-F506-223A-BC0484D78747}"/>
                </a:ext>
              </a:extLst>
            </p:cNvPr>
            <p:cNvSpPr/>
            <p:nvPr/>
          </p:nvSpPr>
          <p:spPr>
            <a:xfrm>
              <a:off x="9378507" y="5023322"/>
              <a:ext cx="588169" cy="262350"/>
            </a:xfrm>
            <a:prstGeom prst="roundRect">
              <a:avLst>
                <a:gd name="adj" fmla="val 6355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C397B64-ED0D-0448-52E2-A0C2A738B6AF}"/>
                </a:ext>
              </a:extLst>
            </p:cNvPr>
            <p:cNvSpPr/>
            <p:nvPr/>
          </p:nvSpPr>
          <p:spPr>
            <a:xfrm>
              <a:off x="9378506" y="5285672"/>
              <a:ext cx="588169" cy="262350"/>
            </a:xfrm>
            <a:prstGeom prst="roundRect">
              <a:avLst>
                <a:gd name="adj" fmla="val 6355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EB99084-4B55-1372-DDC1-083CD192BFE3}"/>
                </a:ext>
              </a:extLst>
            </p:cNvPr>
            <p:cNvSpPr/>
            <p:nvPr/>
          </p:nvSpPr>
          <p:spPr>
            <a:xfrm>
              <a:off x="8178355" y="5810372"/>
              <a:ext cx="2400300" cy="262350"/>
            </a:xfrm>
            <a:prstGeom prst="roundRect">
              <a:avLst>
                <a:gd name="adj" fmla="val 635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2635774-C136-CEE4-254B-7F580239414A}"/>
                </a:ext>
              </a:extLst>
            </p:cNvPr>
            <p:cNvSpPr/>
            <p:nvPr/>
          </p:nvSpPr>
          <p:spPr>
            <a:xfrm>
              <a:off x="8178355" y="5810372"/>
              <a:ext cx="1200150" cy="262350"/>
            </a:xfrm>
            <a:prstGeom prst="roundRect">
              <a:avLst>
                <a:gd name="adj" fmla="val 6355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B6A1352-ED8F-8B53-B22C-46BC185934C9}"/>
                </a:ext>
              </a:extLst>
            </p:cNvPr>
            <p:cNvSpPr/>
            <p:nvPr/>
          </p:nvSpPr>
          <p:spPr>
            <a:xfrm>
              <a:off x="9377312" y="5810372"/>
              <a:ext cx="588169" cy="262350"/>
            </a:xfrm>
            <a:prstGeom prst="roundRect">
              <a:avLst>
                <a:gd name="adj" fmla="val 6355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BDD4F88-A972-144E-3F75-BAF8E50F4084}"/>
                    </a:ext>
                  </a:extLst>
                </p:cNvPr>
                <p:cNvSpPr txBox="1"/>
                <p:nvPr/>
              </p:nvSpPr>
              <p:spPr>
                <a:xfrm>
                  <a:off x="6580026" y="4707481"/>
                  <a:ext cx="4620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BDD4F88-A972-144E-3F75-BAF8E50F4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026" y="4707481"/>
                  <a:ext cx="462040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73872F5-B76C-FE43-AD23-F23416B60091}"/>
                    </a:ext>
                  </a:extLst>
                </p:cNvPr>
                <p:cNvSpPr txBox="1"/>
                <p:nvPr/>
              </p:nvSpPr>
              <p:spPr>
                <a:xfrm>
                  <a:off x="7169106" y="4969831"/>
                  <a:ext cx="4620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73872F5-B76C-FE43-AD23-F23416B60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106" y="4969831"/>
                  <a:ext cx="462040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C334FA8-4D0C-545E-8D6C-1A9A09C09B3C}"/>
                    </a:ext>
                  </a:extLst>
                </p:cNvPr>
                <p:cNvSpPr txBox="1"/>
                <p:nvPr/>
              </p:nvSpPr>
              <p:spPr>
                <a:xfrm>
                  <a:off x="7169106" y="5232181"/>
                  <a:ext cx="4620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C334FA8-4D0C-545E-8D6C-1A9A09C09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106" y="5232181"/>
                  <a:ext cx="462040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DAF1CAE-F36E-5632-00EA-21FE16686D89}"/>
                    </a:ext>
                  </a:extLst>
                </p:cNvPr>
                <p:cNvSpPr txBox="1"/>
                <p:nvPr/>
              </p:nvSpPr>
              <p:spPr>
                <a:xfrm>
                  <a:off x="7750925" y="5746173"/>
                  <a:ext cx="462040" cy="357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DAF1CAE-F36E-5632-00EA-21FE16686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925" y="5746173"/>
                  <a:ext cx="462040" cy="357534"/>
                </a:xfrm>
                <a:prstGeom prst="rect">
                  <a:avLst/>
                </a:prstGeom>
                <a:blipFill>
                  <a:blip r:embed="rId5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0EA322F-DC41-006F-DCE2-1C24DB08F616}"/>
                    </a:ext>
                  </a:extLst>
                </p:cNvPr>
                <p:cNvSpPr txBox="1"/>
                <p:nvPr/>
              </p:nvSpPr>
              <p:spPr>
                <a:xfrm>
                  <a:off x="8559315" y="5494531"/>
                  <a:ext cx="462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0EA322F-DC41-006F-DCE2-1C24DB08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315" y="5494531"/>
                  <a:ext cx="4620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BDC6866-298D-8F6B-F928-9DE2EEEA1C2F}"/>
                    </a:ext>
                  </a:extLst>
                </p:cNvPr>
                <p:cNvSpPr txBox="1"/>
                <p:nvPr/>
              </p:nvSpPr>
              <p:spPr>
                <a:xfrm>
                  <a:off x="9440376" y="5494531"/>
                  <a:ext cx="462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BDC6866-298D-8F6B-F928-9DE2EEEA1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0376" y="5494531"/>
                  <a:ext cx="4620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6C2259-162A-6A59-4C50-B524BC9E8F76}"/>
                </a:ext>
              </a:extLst>
            </p:cNvPr>
            <p:cNvSpPr txBox="1"/>
            <p:nvPr/>
          </p:nvSpPr>
          <p:spPr>
            <a:xfrm>
              <a:off x="6357175" y="4317989"/>
              <a:ext cx="4221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Setting overlap of GWAS participants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429288A-4662-CDA2-FF93-1CEC3E6F46B4}"/>
              </a:ext>
            </a:extLst>
          </p:cNvPr>
          <p:cNvSpPr txBox="1"/>
          <p:nvPr/>
        </p:nvSpPr>
        <p:spPr>
          <a:xfrm>
            <a:off x="404860" y="2782118"/>
            <a:ext cx="132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Workflow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22DDFA-E3E7-C1DD-AEC6-8DD10F331DE0}"/>
                  </a:ext>
                </a:extLst>
              </p:cNvPr>
              <p:cNvSpPr txBox="1"/>
              <p:nvPr/>
            </p:nvSpPr>
            <p:spPr>
              <a:xfrm>
                <a:off x="309545" y="4502097"/>
                <a:ext cx="26193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Variance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dirty="0"/>
                  <a:t> explained by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1400" b="1" dirty="0"/>
              </a:p>
              <a:p>
                <a:r>
                  <a:rPr lang="en-US" sz="1400" dirty="0"/>
                  <a:t>Variance in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1400" dirty="0"/>
                  <a:t> explained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endParaRPr lang="en-US" sz="1400" b="1" dirty="0"/>
              </a:p>
              <a:p>
                <a:r>
                  <a:rPr lang="en-US" sz="1400" dirty="0"/>
                  <a:t>Variance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/>
                  <a:t> explained by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endParaRPr lang="en-US" sz="1400" b="1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22DDFA-E3E7-C1DD-AEC6-8DD10F331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45" y="4502097"/>
                <a:ext cx="2619391" cy="738664"/>
              </a:xfrm>
              <a:prstGeom prst="rect">
                <a:avLst/>
              </a:prstGeom>
              <a:blipFill>
                <a:blip r:embed="rId8"/>
                <a:stretch>
                  <a:fillRect l="-699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4182A7A1-72DD-14F2-E153-2C5B6F50053A}"/>
              </a:ext>
            </a:extLst>
          </p:cNvPr>
          <p:cNvGrpSpPr/>
          <p:nvPr/>
        </p:nvGrpSpPr>
        <p:grpSpPr>
          <a:xfrm>
            <a:off x="676275" y="419101"/>
            <a:ext cx="3186112" cy="1927221"/>
            <a:chOff x="676275" y="419101"/>
            <a:chExt cx="3186112" cy="19272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D6097F8-27F9-09D6-CEAD-B098986518A2}"/>
                    </a:ext>
                  </a:extLst>
                </p:cNvPr>
                <p:cNvSpPr txBox="1"/>
                <p:nvPr/>
              </p:nvSpPr>
              <p:spPr>
                <a:xfrm>
                  <a:off x="676275" y="1371600"/>
                  <a:ext cx="3905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D6097F8-27F9-09D6-CEAD-B09898651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75" y="1371600"/>
                  <a:ext cx="390525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745B13D-91B1-C0F1-1BFF-F36473D59930}"/>
                    </a:ext>
                  </a:extLst>
                </p:cNvPr>
                <p:cNvSpPr txBox="1"/>
                <p:nvPr/>
              </p:nvSpPr>
              <p:spPr>
                <a:xfrm>
                  <a:off x="1995488" y="1371600"/>
                  <a:ext cx="3905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745B13D-91B1-C0F1-1BFF-F36473D59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488" y="1371600"/>
                  <a:ext cx="390525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55F0095-52ED-EC5A-6924-E54E5C398E3A}"/>
                    </a:ext>
                  </a:extLst>
                </p:cNvPr>
                <p:cNvSpPr txBox="1"/>
                <p:nvPr/>
              </p:nvSpPr>
              <p:spPr>
                <a:xfrm>
                  <a:off x="3471862" y="1371600"/>
                  <a:ext cx="3905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55F0095-52ED-EC5A-6924-E54E5C398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862" y="1371600"/>
                  <a:ext cx="390525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718A48-C172-39BD-0A00-568D596E8CA6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1066800" y="1540877"/>
              <a:ext cx="9286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92768DF-642E-DDE6-E5C9-5BB13DA0F50C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2386013" y="1540877"/>
              <a:ext cx="10858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F61447A-3034-B66F-417C-F6C56554BC5E}"/>
                    </a:ext>
                  </a:extLst>
                </p:cNvPr>
                <p:cNvSpPr txBox="1"/>
                <p:nvPr/>
              </p:nvSpPr>
              <p:spPr>
                <a:xfrm>
                  <a:off x="2733674" y="419101"/>
                  <a:ext cx="3905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F61447A-3034-B66F-417C-F6C56554B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3674" y="419101"/>
                  <a:ext cx="390525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266E89-69BA-0BBE-2E0B-147BA63A01AA}"/>
                </a:ext>
              </a:extLst>
            </p:cNvPr>
            <p:cNvCxnSpPr>
              <a:cxnSpLocks/>
              <a:stCxn id="16" idx="2"/>
              <a:endCxn id="9" idx="0"/>
            </p:cNvCxnSpPr>
            <p:nvPr/>
          </p:nvCxnSpPr>
          <p:spPr>
            <a:xfrm flipH="1">
              <a:off x="2190751" y="757655"/>
              <a:ext cx="738186" cy="613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34CA0AB-B986-8AF3-B75A-66061FD0BC8B}"/>
                </a:ext>
              </a:extLst>
            </p:cNvPr>
            <p:cNvCxnSpPr>
              <a:cxnSpLocks/>
              <a:stCxn id="16" idx="2"/>
              <a:endCxn id="10" idx="0"/>
            </p:cNvCxnSpPr>
            <p:nvPr/>
          </p:nvCxnSpPr>
          <p:spPr>
            <a:xfrm>
              <a:off x="2928937" y="757655"/>
              <a:ext cx="738188" cy="613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06C072CB-F83C-3836-CF99-A3482F64F582}"/>
                </a:ext>
              </a:extLst>
            </p:cNvPr>
            <p:cNvCxnSpPr>
              <a:stCxn id="8" idx="0"/>
              <a:endCxn id="16" idx="1"/>
            </p:cNvCxnSpPr>
            <p:nvPr/>
          </p:nvCxnSpPr>
          <p:spPr>
            <a:xfrm rot="5400000" flipH="1" flipV="1">
              <a:off x="1410995" y="48921"/>
              <a:ext cx="783222" cy="186213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ACF7E40E-ADA1-3B2B-E12A-9F60236C5322}"/>
                </a:ext>
              </a:extLst>
            </p:cNvPr>
            <p:cNvCxnSpPr>
              <a:cxnSpLocks/>
              <a:stCxn id="8" idx="2"/>
              <a:endCxn id="10" idx="2"/>
            </p:cNvCxnSpPr>
            <p:nvPr/>
          </p:nvCxnSpPr>
          <p:spPr>
            <a:xfrm rot="16200000" flipH="1">
              <a:off x="2269331" y="312360"/>
              <a:ext cx="12700" cy="2795587"/>
            </a:xfrm>
            <a:prstGeom prst="curvedConnector3">
              <a:avLst>
                <a:gd name="adj1" fmla="val 5625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5AFA742-25CE-9594-1636-16100CDBE0B4}"/>
                    </a:ext>
                  </a:extLst>
                </p:cNvPr>
                <p:cNvSpPr txBox="1"/>
                <p:nvPr/>
              </p:nvSpPr>
              <p:spPr>
                <a:xfrm>
                  <a:off x="2724149" y="1195971"/>
                  <a:ext cx="3905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5AFA742-25CE-9594-1636-16100CDBE0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149" y="1195971"/>
                  <a:ext cx="390525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B44E9E2-DBCC-FA3B-C822-AD73F533475D}"/>
                    </a:ext>
                  </a:extLst>
                </p:cNvPr>
                <p:cNvSpPr txBox="1"/>
                <p:nvPr/>
              </p:nvSpPr>
              <p:spPr>
                <a:xfrm>
                  <a:off x="3240881" y="771355"/>
                  <a:ext cx="3905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B44E9E2-DBCC-FA3B-C822-AD73F5334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881" y="771355"/>
                  <a:ext cx="390525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D7661FC-AB3E-7637-DA4D-5B13503D78A3}"/>
                    </a:ext>
                  </a:extLst>
                </p:cNvPr>
                <p:cNvSpPr txBox="1"/>
                <p:nvPr/>
              </p:nvSpPr>
              <p:spPr>
                <a:xfrm>
                  <a:off x="2245517" y="757655"/>
                  <a:ext cx="3905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𝛑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D7661FC-AB3E-7637-DA4D-5B13503D7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517" y="757655"/>
                  <a:ext cx="390525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CA4F79-473D-472A-D4EA-A4F5342ED550}"/>
                    </a:ext>
                  </a:extLst>
                </p:cNvPr>
                <p:cNvSpPr txBox="1"/>
                <p:nvPr/>
              </p:nvSpPr>
              <p:spPr>
                <a:xfrm>
                  <a:off x="1216819" y="434805"/>
                  <a:ext cx="3905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𝛄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CA4F79-473D-472A-D4EA-A4F5342ED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6819" y="434805"/>
                  <a:ext cx="390525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F0D99C0-4969-D509-E89A-DE43357C0619}"/>
                    </a:ext>
                  </a:extLst>
                </p:cNvPr>
                <p:cNvSpPr txBox="1"/>
                <p:nvPr/>
              </p:nvSpPr>
              <p:spPr>
                <a:xfrm>
                  <a:off x="1995488" y="2007768"/>
                  <a:ext cx="3905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𝛄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F0D99C0-4969-D509-E89A-DE43357C0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488" y="2007768"/>
                  <a:ext cx="390525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20166E8-0917-8E0B-BE94-6B2319D87118}"/>
                    </a:ext>
                  </a:extLst>
                </p:cNvPr>
                <p:cNvSpPr txBox="1"/>
                <p:nvPr/>
              </p:nvSpPr>
              <p:spPr>
                <a:xfrm>
                  <a:off x="1365250" y="1243262"/>
                  <a:ext cx="3905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20166E8-0917-8E0B-BE94-6B2319D87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250" y="1243262"/>
                  <a:ext cx="390525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927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1BF95DF7-F384-814E-B6B2-D1E92A03D483}"/>
              </a:ext>
            </a:extLst>
          </p:cNvPr>
          <p:cNvSpPr/>
          <p:nvPr/>
        </p:nvSpPr>
        <p:spPr>
          <a:xfrm>
            <a:off x="3029769" y="3628339"/>
            <a:ext cx="5380806" cy="1339026"/>
          </a:xfrm>
          <a:prstGeom prst="roundRect">
            <a:avLst>
              <a:gd name="adj" fmla="val 419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D1B6A0A4-67BC-E183-FA4B-C21A3A19D966}"/>
              </a:ext>
            </a:extLst>
          </p:cNvPr>
          <p:cNvSpPr/>
          <p:nvPr/>
        </p:nvSpPr>
        <p:spPr>
          <a:xfrm>
            <a:off x="431818" y="3624110"/>
            <a:ext cx="2493813" cy="1343254"/>
          </a:xfrm>
          <a:prstGeom prst="roundRect">
            <a:avLst>
              <a:gd name="adj" fmla="val 419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4D987D96-61E7-94C9-219D-F9E03FC0ED46}"/>
              </a:ext>
            </a:extLst>
          </p:cNvPr>
          <p:cNvSpPr/>
          <p:nvPr/>
        </p:nvSpPr>
        <p:spPr>
          <a:xfrm>
            <a:off x="431818" y="1735647"/>
            <a:ext cx="2493813" cy="1859773"/>
          </a:xfrm>
          <a:prstGeom prst="roundRect">
            <a:avLst>
              <a:gd name="adj" fmla="val 419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A6C77AE-9FFD-B072-A845-B711A156C843}"/>
                  </a:ext>
                </a:extLst>
              </p:cNvPr>
              <p:cNvSpPr txBox="1"/>
              <p:nvPr/>
            </p:nvSpPr>
            <p:spPr>
              <a:xfrm>
                <a:off x="3065167" y="3640267"/>
                <a:ext cx="263265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Variance in </a:t>
                </a:r>
                <a14:m>
                  <m:oMath xmlns:m="http://schemas.openxmlformats.org/officeDocument/2006/math"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1200" dirty="0"/>
                  <a:t> explained by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1200" dirty="0"/>
              </a:p>
              <a:p>
                <a:r>
                  <a:rPr lang="en-US" sz="1200" dirty="0"/>
                  <a:t>- Variance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200" dirty="0"/>
                  <a:t> explained by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1" dirty="0"/>
              </a:p>
              <a:p>
                <a:r>
                  <a:rPr lang="en-US" sz="1200" dirty="0"/>
                  <a:t>- Phenotypic correlation in </a:t>
                </a:r>
                <a14:m>
                  <m:oMath xmlns:m="http://schemas.openxmlformats.org/officeDocument/2006/math"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1200" dirty="0"/>
              </a:p>
              <a:p>
                <a:r>
                  <a:rPr lang="en-US" sz="1200" dirty="0"/>
                  <a:t>- Genetic correlation in </a:t>
                </a:r>
                <a14:m>
                  <m:oMath xmlns:m="http://schemas.openxmlformats.org/officeDocument/2006/math"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1200" b="1" dirty="0"/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A6C77AE-9FFD-B072-A845-B711A156C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167" y="3640267"/>
                <a:ext cx="2632658" cy="1015663"/>
              </a:xfrm>
              <a:prstGeom prst="rect">
                <a:avLst/>
              </a:prstGeom>
              <a:blipFill>
                <a:blip r:embed="rId2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2D342604-A191-2DEF-DEAE-EB838C7B3A54}"/>
              </a:ext>
            </a:extLst>
          </p:cNvPr>
          <p:cNvSpPr txBox="1"/>
          <p:nvPr/>
        </p:nvSpPr>
        <p:spPr>
          <a:xfrm rot="16200000">
            <a:off x="-476544" y="4132971"/>
            <a:ext cx="134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Users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765A00A-D2D9-26D9-0DDC-B1623C5FBDAD}"/>
                  </a:ext>
                </a:extLst>
              </p:cNvPr>
              <p:cNvSpPr txBox="1"/>
              <p:nvPr/>
            </p:nvSpPr>
            <p:spPr>
              <a:xfrm>
                <a:off x="5801963" y="3618368"/>
                <a:ext cx="2608612" cy="121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 Number of causal SNPs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’s)</a:t>
                </a:r>
              </a:p>
              <a:p>
                <a:r>
                  <a:rPr lang="en-US" sz="1200" dirty="0"/>
                  <a:t>- LD between SNPs in </a:t>
                </a:r>
                <a14:m>
                  <m:oMath xmlns:m="http://schemas.openxmlformats.org/officeDocument/2006/math"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endParaRPr lang="en-US" sz="1200" b="1" dirty="0"/>
              </a:p>
              <a:p>
                <a:r>
                  <a:rPr lang="en-US" sz="1200" dirty="0"/>
                  <a:t>- Variance in </a:t>
                </a:r>
                <a14:m>
                  <m:oMath xmlns:m="http://schemas.openxmlformats.org/officeDocument/2006/math"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explained by </a:t>
                </a:r>
                <a14:m>
                  <m:oMath xmlns:m="http://schemas.openxmlformats.org/officeDocument/2006/math"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endParaRPr lang="en-US" sz="1200" dirty="0"/>
              </a:p>
              <a:p>
                <a:r>
                  <a:rPr lang="en-US" sz="1200" dirty="0"/>
                  <a:t>- Number of weak, UHP, &amp; CHP SNPs</a:t>
                </a:r>
              </a:p>
              <a:p>
                <a:r>
                  <a:rPr lang="en-US" sz="1200" dirty="0"/>
                  <a:t>- Variance in </a:t>
                </a:r>
                <a14:m>
                  <m:oMath xmlns:m="http://schemas.openxmlformats.org/officeDocument/2006/math"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1200" dirty="0"/>
                  <a:t> explained by:</a:t>
                </a:r>
              </a:p>
              <a:p>
                <a:pPr algn="ctr"/>
                <a:r>
                  <a:rPr lang="en-US" sz="1200" b="0" dirty="0"/>
                  <a:t>Weak SNPs, UHP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 dirty="0"/>
                  <a:t>, CHP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765A00A-D2D9-26D9-0DDC-B1623C5FB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963" y="3618368"/>
                <a:ext cx="2608612" cy="1215204"/>
              </a:xfrm>
              <a:prstGeom prst="rect">
                <a:avLst/>
              </a:prstGeom>
              <a:blipFill>
                <a:blip r:embed="rId3"/>
                <a:stretch>
                  <a:fillRect l="-234" b="-3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27C91434-7FB0-0DAA-87A3-E53BC9117E21}"/>
              </a:ext>
            </a:extLst>
          </p:cNvPr>
          <p:cNvSpPr txBox="1"/>
          <p:nvPr/>
        </p:nvSpPr>
        <p:spPr>
          <a:xfrm>
            <a:off x="92135" y="1415780"/>
            <a:ext cx="3173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Exposure(s) and outcome GWAS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DD2D237-E53D-FEE2-2DC4-E1F399DB521B}"/>
              </a:ext>
            </a:extLst>
          </p:cNvPr>
          <p:cNvGrpSpPr/>
          <p:nvPr/>
        </p:nvGrpSpPr>
        <p:grpSpPr>
          <a:xfrm>
            <a:off x="478228" y="2086395"/>
            <a:ext cx="2303300" cy="1288660"/>
            <a:chOff x="284724" y="2662813"/>
            <a:chExt cx="1775852" cy="1007587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98F67FD6-281D-ACF0-D08D-966EF3DE8EE4}"/>
                </a:ext>
              </a:extLst>
            </p:cNvPr>
            <p:cNvGrpSpPr/>
            <p:nvPr/>
          </p:nvGrpSpPr>
          <p:grpSpPr>
            <a:xfrm>
              <a:off x="284724" y="2662813"/>
              <a:ext cx="1775852" cy="1007587"/>
              <a:chOff x="6514173" y="4747139"/>
              <a:chExt cx="3988233" cy="1426315"/>
            </a:xfrm>
          </p:grpSpPr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F6D403BD-7E31-803D-561C-8320BBFE41DE}"/>
                  </a:ext>
                </a:extLst>
              </p:cNvPr>
              <p:cNvSpPr/>
              <p:nvPr/>
            </p:nvSpPr>
            <p:spPr>
              <a:xfrm>
                <a:off x="6979398" y="4760972"/>
                <a:ext cx="2187571" cy="262350"/>
              </a:xfrm>
              <a:prstGeom prst="roundRect">
                <a:avLst>
                  <a:gd name="adj" fmla="val 635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5415EFC9-3510-43E0-1A15-DF297B75C818}"/>
                  </a:ext>
                </a:extLst>
              </p:cNvPr>
              <p:cNvSpPr/>
              <p:nvPr/>
            </p:nvSpPr>
            <p:spPr>
              <a:xfrm>
                <a:off x="7566773" y="5023322"/>
                <a:ext cx="2400300" cy="262350"/>
              </a:xfrm>
              <a:prstGeom prst="roundRect">
                <a:avLst>
                  <a:gd name="adj" fmla="val 635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23622469-18F2-211A-6502-D1DA52597526}"/>
                  </a:ext>
                </a:extLst>
              </p:cNvPr>
              <p:cNvSpPr/>
              <p:nvPr/>
            </p:nvSpPr>
            <p:spPr>
              <a:xfrm>
                <a:off x="7913103" y="5285672"/>
                <a:ext cx="1678132" cy="262350"/>
              </a:xfrm>
              <a:prstGeom prst="roundRect">
                <a:avLst>
                  <a:gd name="adj" fmla="val 635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0FDE4DDE-2A77-9DA2-33F1-D55C5AE7C40E}"/>
                  </a:ext>
                </a:extLst>
              </p:cNvPr>
              <p:cNvSpPr/>
              <p:nvPr/>
            </p:nvSpPr>
            <p:spPr>
              <a:xfrm>
                <a:off x="7913104" y="5285672"/>
                <a:ext cx="1253863" cy="262350"/>
              </a:xfrm>
              <a:prstGeom prst="roundRect">
                <a:avLst>
                  <a:gd name="adj" fmla="val 6355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9073B59A-6946-75F9-1ABB-8E123313C444}"/>
                  </a:ext>
                </a:extLst>
              </p:cNvPr>
              <p:cNvSpPr/>
              <p:nvPr/>
            </p:nvSpPr>
            <p:spPr>
              <a:xfrm>
                <a:off x="7566772" y="5023322"/>
                <a:ext cx="1600194" cy="262350"/>
              </a:xfrm>
              <a:prstGeom prst="roundRect">
                <a:avLst>
                  <a:gd name="adj" fmla="val 6355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F6DEF4FC-546C-B8D4-A57A-562AD5C1DCB4}"/>
                  </a:ext>
                </a:extLst>
              </p:cNvPr>
              <p:cNvSpPr/>
              <p:nvPr/>
            </p:nvSpPr>
            <p:spPr>
              <a:xfrm>
                <a:off x="7566772" y="4760972"/>
                <a:ext cx="1600196" cy="262350"/>
              </a:xfrm>
              <a:prstGeom prst="roundRect">
                <a:avLst>
                  <a:gd name="adj" fmla="val 6355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89C221E0-F71E-98FA-E26B-998A4FF1F9B7}"/>
                  </a:ext>
                </a:extLst>
              </p:cNvPr>
              <p:cNvSpPr/>
              <p:nvPr/>
            </p:nvSpPr>
            <p:spPr>
              <a:xfrm>
                <a:off x="9166966" y="5023322"/>
                <a:ext cx="966172" cy="262350"/>
              </a:xfrm>
              <a:prstGeom prst="roundRect">
                <a:avLst>
                  <a:gd name="adj" fmla="val 635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29E27810-9F36-568F-0895-10DFA3241C91}"/>
                  </a:ext>
                </a:extLst>
              </p:cNvPr>
              <p:cNvSpPr/>
              <p:nvPr/>
            </p:nvSpPr>
            <p:spPr>
              <a:xfrm>
                <a:off x="9166969" y="5285672"/>
                <a:ext cx="424270" cy="262350"/>
              </a:xfrm>
              <a:prstGeom prst="roundRect">
                <a:avLst>
                  <a:gd name="adj" fmla="val 635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23CB65B5-BAC3-ED8E-CB36-871D87AD335F}"/>
                  </a:ext>
                </a:extLst>
              </p:cNvPr>
              <p:cNvSpPr/>
              <p:nvPr/>
            </p:nvSpPr>
            <p:spPr>
              <a:xfrm>
                <a:off x="8178357" y="5810372"/>
                <a:ext cx="2324049" cy="262350"/>
              </a:xfrm>
              <a:prstGeom prst="roundRect">
                <a:avLst>
                  <a:gd name="adj" fmla="val 6355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6E8761FF-F7CE-050E-3097-12FB50D9A824}"/>
                  </a:ext>
                </a:extLst>
              </p:cNvPr>
              <p:cNvSpPr/>
              <p:nvPr/>
            </p:nvSpPr>
            <p:spPr>
              <a:xfrm>
                <a:off x="7566772" y="5810372"/>
                <a:ext cx="1600194" cy="262350"/>
              </a:xfrm>
              <a:prstGeom prst="roundRect">
                <a:avLst>
                  <a:gd name="adj" fmla="val 6355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D6F98FE5-7E5D-9AE4-B4E9-ECBE62D32202}"/>
                  </a:ext>
                </a:extLst>
              </p:cNvPr>
              <p:cNvSpPr/>
              <p:nvPr/>
            </p:nvSpPr>
            <p:spPr>
              <a:xfrm>
                <a:off x="9166966" y="5810372"/>
                <a:ext cx="966172" cy="262350"/>
              </a:xfrm>
              <a:prstGeom prst="roundRect">
                <a:avLst>
                  <a:gd name="adj" fmla="val 635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6F0CB5CA-3DAE-6B16-626E-69CD9E5906DF}"/>
                      </a:ext>
                    </a:extLst>
                  </p:cNvPr>
                  <p:cNvSpPr txBox="1"/>
                  <p:nvPr/>
                </p:nvSpPr>
                <p:spPr>
                  <a:xfrm>
                    <a:off x="6514173" y="4747139"/>
                    <a:ext cx="462040" cy="3921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6F0CB5CA-3DAE-6B16-626E-69CD9E5906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4173" y="4747139"/>
                    <a:ext cx="462040" cy="3921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3F15D95F-737E-5F7B-FFF9-7EBA28B06205}"/>
                      </a:ext>
                    </a:extLst>
                  </p:cNvPr>
                  <p:cNvSpPr txBox="1"/>
                  <p:nvPr/>
                </p:nvSpPr>
                <p:spPr>
                  <a:xfrm>
                    <a:off x="7007003" y="4987111"/>
                    <a:ext cx="462040" cy="3921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3F15D95F-737E-5F7B-FFF9-7EBA28B062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7003" y="4987111"/>
                    <a:ext cx="462040" cy="39211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69739C6D-654B-60FF-DD53-14AA72D289F6}"/>
                      </a:ext>
                    </a:extLst>
                  </p:cNvPr>
                  <p:cNvSpPr txBox="1"/>
                  <p:nvPr/>
                </p:nvSpPr>
                <p:spPr>
                  <a:xfrm>
                    <a:off x="7369499" y="5258151"/>
                    <a:ext cx="462040" cy="3921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69739C6D-654B-60FF-DD53-14AA72D289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499" y="5258151"/>
                    <a:ext cx="462040" cy="3921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03FBD734-B7B7-FA06-6414-1EB336BF1DC4}"/>
                      </a:ext>
                    </a:extLst>
                  </p:cNvPr>
                  <p:cNvSpPr txBox="1"/>
                  <p:nvPr/>
                </p:nvSpPr>
                <p:spPr>
                  <a:xfrm>
                    <a:off x="7019312" y="5761101"/>
                    <a:ext cx="462040" cy="412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03FBD734-B7B7-FA06-6414-1EB336BF1D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9312" y="5761101"/>
                    <a:ext cx="462040" cy="4123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359E669D-D037-10B0-62C9-475522D0A301}"/>
                      </a:ext>
                    </a:extLst>
                  </p:cNvPr>
                  <p:cNvSpPr txBox="1"/>
                  <p:nvPr/>
                </p:nvSpPr>
                <p:spPr>
                  <a:xfrm>
                    <a:off x="8210621" y="5505865"/>
                    <a:ext cx="462040" cy="4356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359E669D-D037-10B0-62C9-475522D0A3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0621" y="5505865"/>
                    <a:ext cx="462040" cy="4356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C9ADBD2D-BC8B-D946-230A-0571F08245E1}"/>
                </a:ext>
              </a:extLst>
            </p:cNvPr>
            <p:cNvGrpSpPr/>
            <p:nvPr/>
          </p:nvGrpSpPr>
          <p:grpSpPr>
            <a:xfrm>
              <a:off x="907629" y="2672585"/>
              <a:ext cx="958926" cy="836993"/>
              <a:chOff x="907629" y="2672585"/>
              <a:chExt cx="958926" cy="83699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722A20EE-A35B-F3B3-4C19-799F71E7FC27}"/>
                      </a:ext>
                    </a:extLst>
                  </p:cNvPr>
                  <p:cNvSpPr txBox="1"/>
                  <p:nvPr/>
                </p:nvSpPr>
                <p:spPr>
                  <a:xfrm>
                    <a:off x="1660821" y="3201801"/>
                    <a:ext cx="20573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722A20EE-A35B-F3B3-4C19-799F71E7FC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0821" y="3201801"/>
                    <a:ext cx="205734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8FBB7BD6-32DA-E227-119C-E92C67D2C040}"/>
                  </a:ext>
                </a:extLst>
              </p:cNvPr>
              <p:cNvSpPr/>
              <p:nvPr/>
            </p:nvSpPr>
            <p:spPr>
              <a:xfrm>
                <a:off x="907629" y="2672585"/>
                <a:ext cx="558310" cy="185331"/>
              </a:xfrm>
              <a:prstGeom prst="roundRect">
                <a:avLst>
                  <a:gd name="adj" fmla="val 6355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B5327420-A21B-C845-1BA9-97BD0441F1A6}"/>
                  </a:ext>
                </a:extLst>
              </p:cNvPr>
              <p:cNvSpPr/>
              <p:nvPr/>
            </p:nvSpPr>
            <p:spPr>
              <a:xfrm>
                <a:off x="1465939" y="2857916"/>
                <a:ext cx="188916" cy="185331"/>
              </a:xfrm>
              <a:prstGeom prst="roundRect">
                <a:avLst>
                  <a:gd name="adj" fmla="val 635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46C20EF9-8B12-54EC-D3F9-7317FC81C5F7}"/>
              </a:ext>
            </a:extLst>
          </p:cNvPr>
          <p:cNvSpPr txBox="1"/>
          <p:nvPr/>
        </p:nvSpPr>
        <p:spPr>
          <a:xfrm>
            <a:off x="8172168" y="1121002"/>
            <a:ext cx="187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Selection of IV Set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BA95E98-47E8-B4A2-0387-EF99BFE205C3}"/>
              </a:ext>
            </a:extLst>
          </p:cNvPr>
          <p:cNvSpPr txBox="1"/>
          <p:nvPr/>
        </p:nvSpPr>
        <p:spPr>
          <a:xfrm>
            <a:off x="534415" y="3706458"/>
            <a:ext cx="2452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Number of exposures</a:t>
            </a:r>
          </a:p>
          <a:p>
            <a:r>
              <a:rPr lang="en-US" sz="1200" dirty="0"/>
              <a:t>- GWAS sample sizes</a:t>
            </a:r>
          </a:p>
          <a:p>
            <a:r>
              <a:rPr lang="en-US" sz="1200" dirty="0"/>
              <a:t>- Overlap between exposure </a:t>
            </a:r>
            <a:r>
              <a:rPr lang="en-US" sz="600" dirty="0"/>
              <a:t> </a:t>
            </a:r>
            <a:r>
              <a:rPr lang="en-US" sz="1200" dirty="0"/>
              <a:t>GWAS</a:t>
            </a:r>
          </a:p>
          <a:p>
            <a:r>
              <a:rPr lang="en-US" sz="1200" dirty="0"/>
              <a:t>- Overlap between exposure and outcome GWAS</a:t>
            </a:r>
          </a:p>
          <a:p>
            <a:endParaRPr lang="en-US" sz="12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2142B8A-204D-FE42-3D42-DC83B1D81034}"/>
              </a:ext>
            </a:extLst>
          </p:cNvPr>
          <p:cNvSpPr txBox="1"/>
          <p:nvPr/>
        </p:nvSpPr>
        <p:spPr>
          <a:xfrm rot="16200000">
            <a:off x="-476544" y="5436687"/>
            <a:ext cx="134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6552672B-967B-5910-9D71-8300F5BF9E8C}"/>
              </a:ext>
            </a:extLst>
          </p:cNvPr>
          <p:cNvSpPr/>
          <p:nvPr/>
        </p:nvSpPr>
        <p:spPr>
          <a:xfrm>
            <a:off x="8529975" y="1739020"/>
            <a:ext cx="2493813" cy="1859773"/>
          </a:xfrm>
          <a:prstGeom prst="roundRect">
            <a:avLst>
              <a:gd name="adj" fmla="val 419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94E9A9AD-EFD2-9EDD-2370-27ED1D844A48}"/>
              </a:ext>
            </a:extLst>
          </p:cNvPr>
          <p:cNvSpPr/>
          <p:nvPr/>
        </p:nvSpPr>
        <p:spPr>
          <a:xfrm>
            <a:off x="8529975" y="3633945"/>
            <a:ext cx="2493813" cy="1333419"/>
          </a:xfrm>
          <a:prstGeom prst="roundRect">
            <a:avLst>
              <a:gd name="adj" fmla="val 419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DA65694-91F9-BC5F-EC22-15F09E745F57}"/>
              </a:ext>
            </a:extLst>
          </p:cNvPr>
          <p:cNvGrpSpPr/>
          <p:nvPr/>
        </p:nvGrpSpPr>
        <p:grpSpPr>
          <a:xfrm>
            <a:off x="5678941" y="1067227"/>
            <a:ext cx="2752583" cy="2091075"/>
            <a:chOff x="5667375" y="1040687"/>
            <a:chExt cx="2752583" cy="2091075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5C5DBC48-986E-1EEB-761F-450994D0276A}"/>
                </a:ext>
              </a:extLst>
            </p:cNvPr>
            <p:cNvGrpSpPr/>
            <p:nvPr/>
          </p:nvGrpSpPr>
          <p:grpSpPr>
            <a:xfrm>
              <a:off x="6120456" y="1399133"/>
              <a:ext cx="1732707" cy="1732629"/>
              <a:chOff x="6362290" y="644393"/>
              <a:chExt cx="1732707" cy="1732629"/>
            </a:xfrm>
          </p:grpSpPr>
          <p:pic>
            <p:nvPicPr>
              <p:cNvPr id="259" name="Graphic 258">
                <a:extLst>
                  <a:ext uri="{FF2B5EF4-FFF2-40B4-BE49-F238E27FC236}">
                    <a16:creationId xmlns:a16="http://schemas.microsoft.com/office/drawing/2014/main" id="{0DC36C26-BCEB-E01A-4203-3877AECE02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16541" t="5483" r="22228" b="1921"/>
              <a:stretch/>
            </p:blipFill>
            <p:spPr>
              <a:xfrm rot="18900000">
                <a:off x="6363485" y="644393"/>
                <a:ext cx="1731512" cy="1732629"/>
              </a:xfrm>
              <a:prstGeom prst="rtTriangle">
                <a:avLst/>
              </a:prstGeom>
            </p:spPr>
          </p:pic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042596F5-BA32-8985-D7A5-E89A76AEDB35}"/>
                  </a:ext>
                </a:extLst>
              </p:cNvPr>
              <p:cNvSpPr/>
              <p:nvPr/>
            </p:nvSpPr>
            <p:spPr>
              <a:xfrm rot="18924777">
                <a:off x="6362290" y="659943"/>
                <a:ext cx="1731997" cy="17143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57182E11-6C7F-E933-6AA3-881BD492E3B3}"/>
                </a:ext>
              </a:extLst>
            </p:cNvPr>
            <p:cNvSpPr/>
            <p:nvPr/>
          </p:nvSpPr>
          <p:spPr>
            <a:xfrm>
              <a:off x="5667375" y="1040687"/>
              <a:ext cx="2752583" cy="1223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DD4C4659-02D9-A40A-B7DA-1741F434E149}"/>
                </a:ext>
              </a:extLst>
            </p:cNvPr>
            <p:cNvGrpSpPr/>
            <p:nvPr/>
          </p:nvGrpSpPr>
          <p:grpSpPr>
            <a:xfrm>
              <a:off x="5756275" y="2177708"/>
              <a:ext cx="2460343" cy="79400"/>
              <a:chOff x="5917533" y="2212715"/>
              <a:chExt cx="2254635" cy="123209"/>
            </a:xfrm>
          </p:grpSpPr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D8323AB9-602E-7046-28E1-BDAB79CA3C63}"/>
                  </a:ext>
                </a:extLst>
              </p:cNvPr>
              <p:cNvSpPr/>
              <p:nvPr/>
            </p:nvSpPr>
            <p:spPr>
              <a:xfrm>
                <a:off x="5918200" y="2212716"/>
                <a:ext cx="2253968" cy="12320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B43CA0ED-4538-0178-2506-74795B7A4549}"/>
                  </a:ext>
                </a:extLst>
              </p:cNvPr>
              <p:cNvSpPr/>
              <p:nvPr/>
            </p:nvSpPr>
            <p:spPr>
              <a:xfrm>
                <a:off x="7781924" y="2212716"/>
                <a:ext cx="390243" cy="123208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73B52FA0-B80A-35D4-91F1-2F2A635BAD2F}"/>
                  </a:ext>
                </a:extLst>
              </p:cNvPr>
              <p:cNvSpPr/>
              <p:nvPr/>
            </p:nvSpPr>
            <p:spPr>
              <a:xfrm>
                <a:off x="5917533" y="2212715"/>
                <a:ext cx="410173" cy="12320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: Rounded Corners 207">
                <a:extLst>
                  <a:ext uri="{FF2B5EF4-FFF2-40B4-BE49-F238E27FC236}">
                    <a16:creationId xmlns:a16="http://schemas.microsoft.com/office/drawing/2014/main" id="{A4D8AE6B-68E7-0DD4-3C40-B2EF99DEF97F}"/>
                  </a:ext>
                </a:extLst>
              </p:cNvPr>
              <p:cNvSpPr/>
              <p:nvPr/>
            </p:nvSpPr>
            <p:spPr>
              <a:xfrm>
                <a:off x="6305167" y="2212715"/>
                <a:ext cx="476633" cy="12320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6232FA48-49C8-6C60-C879-70ACB2571366}"/>
              </a:ext>
            </a:extLst>
          </p:cNvPr>
          <p:cNvGrpSpPr/>
          <p:nvPr/>
        </p:nvGrpSpPr>
        <p:grpSpPr>
          <a:xfrm>
            <a:off x="3179747" y="1822243"/>
            <a:ext cx="2294745" cy="1686579"/>
            <a:chOff x="3255427" y="1796773"/>
            <a:chExt cx="2294745" cy="16865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C768C553-2162-E7AE-B5F5-A0D4D1222F15}"/>
                    </a:ext>
                  </a:extLst>
                </p:cNvPr>
                <p:cNvSpPr txBox="1"/>
                <p:nvPr/>
              </p:nvSpPr>
              <p:spPr>
                <a:xfrm>
                  <a:off x="3255427" y="2029803"/>
                  <a:ext cx="301509" cy="338554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oMath>
                    </m:oMathPara>
                  </a14:m>
                  <a:endParaRPr lang="en-US" sz="16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C768C553-2162-E7AE-B5F5-A0D4D1222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427" y="2029803"/>
                  <a:ext cx="301509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3A8F4D63-8382-3E32-7258-F232A3FD8C97}"/>
                </a:ext>
              </a:extLst>
            </p:cNvPr>
            <p:cNvGrpSpPr/>
            <p:nvPr/>
          </p:nvGrpSpPr>
          <p:grpSpPr>
            <a:xfrm>
              <a:off x="3406182" y="1796773"/>
              <a:ext cx="2143990" cy="1686579"/>
              <a:chOff x="3406182" y="1796773"/>
              <a:chExt cx="2143990" cy="1686579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A8A2445-042F-6528-AC78-50F71CFA8759}"/>
                  </a:ext>
                </a:extLst>
              </p:cNvPr>
              <p:cNvGrpSpPr/>
              <p:nvPr/>
            </p:nvGrpSpPr>
            <p:grpSpPr>
              <a:xfrm>
                <a:off x="3406182" y="1796773"/>
                <a:ext cx="2143990" cy="1686579"/>
                <a:chOff x="1061224" y="1572884"/>
                <a:chExt cx="2776969" cy="226397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D6AB6103-3DC0-9818-3818-662B804E8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2187" y="2710327"/>
                      <a:ext cx="390525" cy="4544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b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oMath>
                        </m:oMathPara>
                      </a14:m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D6AB6103-3DC0-9818-3818-662B804E8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2187" y="2710327"/>
                      <a:ext cx="390525" cy="45445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54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A647B97-AE2B-1E14-3491-3DF1537BFE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4484" y="2771597"/>
                      <a:ext cx="390525" cy="338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oMath>
                        </m:oMathPara>
                      </a14:m>
                      <a:endParaRPr lang="en-US" sz="1600" b="1" dirty="0"/>
                    </a:p>
                  </p:txBody>
                </p:sp>
              </mc:Choice>
              <mc:Fallback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A647B97-AE2B-1E14-3491-3DF1537BFE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4484" y="2771597"/>
                      <a:ext cx="390525" cy="33855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19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634323A0-0E0C-C3F0-8255-C7115E8A57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7668" y="2776731"/>
                      <a:ext cx="39052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634323A0-0E0C-C3F0-8255-C7115E8A57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7668" y="2776731"/>
                      <a:ext cx="390525" cy="33855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219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7F6AA2BD-85B2-F27C-DE5D-107A2655F5AA}"/>
                    </a:ext>
                  </a:extLst>
                </p:cNvPr>
                <p:cNvCxnSpPr>
                  <a:cxnSpLocks/>
                  <a:stCxn id="102" idx="3"/>
                  <a:endCxn id="103" idx="1"/>
                </p:cNvCxnSpPr>
                <p:nvPr/>
              </p:nvCxnSpPr>
              <p:spPr>
                <a:xfrm>
                  <a:off x="1622712" y="2937556"/>
                  <a:ext cx="701772" cy="332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73F69B29-1367-7E67-DA9B-0EBA5086C19E}"/>
                    </a:ext>
                  </a:extLst>
                </p:cNvPr>
                <p:cNvCxnSpPr>
                  <a:cxnSpLocks/>
                  <a:stCxn id="103" idx="3"/>
                  <a:endCxn id="104" idx="1"/>
                </p:cNvCxnSpPr>
                <p:nvPr/>
              </p:nvCxnSpPr>
              <p:spPr>
                <a:xfrm>
                  <a:off x="2715009" y="2940875"/>
                  <a:ext cx="732659" cy="51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F243451B-40BA-6F16-7C96-659E9CE5ED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28399" y="1804956"/>
                      <a:ext cx="390525" cy="338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F243451B-40BA-6F16-7C96-659E9CE5ED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28399" y="1804956"/>
                      <a:ext cx="390525" cy="33855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90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A11C556D-26A8-8AB1-8E0D-998561C85DB7}"/>
                    </a:ext>
                  </a:extLst>
                </p:cNvPr>
                <p:cNvCxnSpPr>
                  <a:cxnSpLocks/>
                  <a:stCxn id="107" idx="2"/>
                  <a:endCxn id="103" idx="0"/>
                </p:cNvCxnSpPr>
                <p:nvPr/>
              </p:nvCxnSpPr>
              <p:spPr>
                <a:xfrm flipH="1">
                  <a:off x="2519747" y="2143510"/>
                  <a:ext cx="503915" cy="6280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403AE371-8682-A1C3-94D6-0BA64DCBDC7F}"/>
                    </a:ext>
                  </a:extLst>
                </p:cNvPr>
                <p:cNvCxnSpPr>
                  <a:cxnSpLocks/>
                  <a:stCxn id="107" idx="2"/>
                  <a:endCxn id="104" idx="0"/>
                </p:cNvCxnSpPr>
                <p:nvPr/>
              </p:nvCxnSpPr>
              <p:spPr>
                <a:xfrm>
                  <a:off x="3023662" y="2143510"/>
                  <a:ext cx="619270" cy="6332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nector: Curved 109">
                  <a:extLst>
                    <a:ext uri="{FF2B5EF4-FFF2-40B4-BE49-F238E27FC236}">
                      <a16:creationId xmlns:a16="http://schemas.microsoft.com/office/drawing/2014/main" id="{DAF7FA6A-41A6-EBD9-5753-4E2F8AC4DE6F}"/>
                    </a:ext>
                  </a:extLst>
                </p:cNvPr>
                <p:cNvCxnSpPr>
                  <a:cxnSpLocks/>
                  <a:stCxn id="212" idx="0"/>
                  <a:endCxn id="107" idx="0"/>
                </p:cNvCxnSpPr>
                <p:nvPr/>
              </p:nvCxnSpPr>
              <p:spPr>
                <a:xfrm rot="5400000" flipH="1" flipV="1">
                  <a:off x="2002076" y="864105"/>
                  <a:ext cx="80735" cy="1962438"/>
                </a:xfrm>
                <a:prstGeom prst="curvedConnector3">
                  <a:avLst>
                    <a:gd name="adj1" fmla="val 480081"/>
                  </a:avLst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nector: Curved 110">
                  <a:extLst>
                    <a:ext uri="{FF2B5EF4-FFF2-40B4-BE49-F238E27FC236}">
                      <a16:creationId xmlns:a16="http://schemas.microsoft.com/office/drawing/2014/main" id="{6CF38C58-8B53-4243-8EB8-5108B1D30F15}"/>
                    </a:ext>
                  </a:extLst>
                </p:cNvPr>
                <p:cNvCxnSpPr>
                  <a:cxnSpLocks/>
                  <a:stCxn id="212" idx="2"/>
                  <a:endCxn id="104" idx="2"/>
                </p:cNvCxnSpPr>
                <p:nvPr/>
              </p:nvCxnSpPr>
              <p:spPr>
                <a:xfrm rot="16200000" flipH="1">
                  <a:off x="1964510" y="1436862"/>
                  <a:ext cx="775136" cy="2581708"/>
                </a:xfrm>
                <a:prstGeom prst="curvedConnector3">
                  <a:avLst>
                    <a:gd name="adj1" fmla="val 191822"/>
                  </a:avLst>
                </a:prstGeom>
                <a:ln>
                  <a:solidFill>
                    <a:srgbClr val="FFC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4C4ADB28-71B3-6437-C78C-ADF05A7EEE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7168" y="2566601"/>
                      <a:ext cx="390525" cy="338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oMath>
                        </m:oMathPara>
                      </a14:m>
                      <a:endParaRPr lang="en-US" sz="1600" b="1" dirty="0"/>
                    </a:p>
                  </p:txBody>
                </p:sp>
              </mc:Choice>
              <mc:Fallback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4C4ADB28-71B3-6437-C78C-ADF05A7EEE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7168" y="2566601"/>
                      <a:ext cx="390525" cy="33855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2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011E3C03-70DC-DB42-0582-2E82514EA3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25479" y="2063765"/>
                      <a:ext cx="390525" cy="338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011E3C03-70DC-DB42-0582-2E82514EA3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25479" y="2063765"/>
                      <a:ext cx="390525" cy="33855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r="-16000" b="-292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F96F5762-2B3A-2A6D-AA2C-E5F727055F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39465" y="2039878"/>
                      <a:ext cx="390525" cy="3385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</a:rPr>
                                  <m:t>𝛑</m:t>
                                </m:r>
                              </m:e>
                              <m:sub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F96F5762-2B3A-2A6D-AA2C-E5F727055F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9465" y="2039878"/>
                      <a:ext cx="390525" cy="338553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r="-16000" b="-268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237E2962-1B0B-059B-C3F1-EFB37018AE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93921" y="1572884"/>
                      <a:ext cx="390525" cy="4555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𝛄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237E2962-1B0B-059B-C3F1-EFB37018AE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3921" y="1572884"/>
                      <a:ext cx="390525" cy="455576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r="-14000" b="-17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2A8A4533-EE87-292F-1E69-D0A543C329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2938" y="3382401"/>
                      <a:ext cx="390525" cy="4544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𝛄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2A8A4533-EE87-292F-1E69-D0A543C329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2938" y="3382401"/>
                      <a:ext cx="390525" cy="45445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r="-204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95086BDD-8E3C-41D3-94E0-D2722C876D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4671" y="1908464"/>
                      <a:ext cx="1018674" cy="4857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strong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95086BDD-8E3C-41D3-94E0-D2722C876D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44671" y="1908464"/>
                      <a:ext cx="1018674" cy="485787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D7526928-0A38-AED6-FAD2-64CBE3ED2F7B}"/>
                  </a:ext>
                </a:extLst>
              </p:cNvPr>
              <p:cNvCxnSpPr>
                <a:cxnSpLocks/>
                <a:stCxn id="212" idx="3"/>
                <a:endCxn id="103" idx="1"/>
              </p:cNvCxnSpPr>
              <p:nvPr/>
            </p:nvCxnSpPr>
            <p:spPr>
              <a:xfrm>
                <a:off x="3556936" y="2199080"/>
                <a:ext cx="824560" cy="616797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93ECB84C-A24B-3B7C-04B7-3D1782F7BDAE}"/>
                    </a:ext>
                  </a:extLst>
                </p:cNvPr>
                <p:cNvSpPr txBox="1"/>
                <p:nvPr/>
              </p:nvSpPr>
              <p:spPr>
                <a:xfrm>
                  <a:off x="3751016" y="2767738"/>
                  <a:ext cx="6325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weak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93ECB84C-A24B-3B7C-04B7-3D1782F7B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016" y="2767738"/>
                  <a:ext cx="632527" cy="338554"/>
                </a:xfrm>
                <a:prstGeom prst="rect">
                  <a:avLst/>
                </a:prstGeom>
                <a:blipFill>
                  <a:blip r:embed="rId23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BF3EDB51-4303-1F1B-78A1-36CF43E41FB6}"/>
              </a:ext>
            </a:extLst>
          </p:cNvPr>
          <p:cNvSpPr/>
          <p:nvPr/>
        </p:nvSpPr>
        <p:spPr>
          <a:xfrm>
            <a:off x="3039152" y="1730244"/>
            <a:ext cx="5380806" cy="1854131"/>
          </a:xfrm>
          <a:prstGeom prst="roundRect">
            <a:avLst>
              <a:gd name="adj" fmla="val 41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33DC50C-4C5B-F5EE-549A-3BA08476689E}"/>
              </a:ext>
            </a:extLst>
          </p:cNvPr>
          <p:cNvSpPr txBox="1"/>
          <p:nvPr/>
        </p:nvSpPr>
        <p:spPr>
          <a:xfrm>
            <a:off x="4196172" y="1424609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Causal model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D929F74-16F8-3488-7A7E-D6716760DC6E}"/>
              </a:ext>
            </a:extLst>
          </p:cNvPr>
          <p:cNvSpPr txBox="1"/>
          <p:nvPr/>
        </p:nvSpPr>
        <p:spPr>
          <a:xfrm>
            <a:off x="5750489" y="1964437"/>
            <a:ext cx="447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rgbClr val="FFC000"/>
                </a:solidFill>
              </a:rPr>
              <a:t>UHP</a:t>
            </a:r>
            <a:endParaRPr lang="en-US" sz="1100" b="1" dirty="0">
              <a:solidFill>
                <a:srgbClr val="FFC000"/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9EC092C-B906-F3FE-0049-7AF4620247A3}"/>
              </a:ext>
            </a:extLst>
          </p:cNvPr>
          <p:cNvSpPr txBox="1"/>
          <p:nvPr/>
        </p:nvSpPr>
        <p:spPr>
          <a:xfrm>
            <a:off x="6230725" y="1966430"/>
            <a:ext cx="447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C000"/>
                </a:solidFill>
              </a:rPr>
              <a:t>CHP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8DB697C-0650-A11B-39A9-F76F86A86545}"/>
              </a:ext>
            </a:extLst>
          </p:cNvPr>
          <p:cNvSpPr txBox="1"/>
          <p:nvPr/>
        </p:nvSpPr>
        <p:spPr>
          <a:xfrm>
            <a:off x="6919191" y="1964116"/>
            <a:ext cx="733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/>
                </a:solidFill>
              </a:rPr>
              <a:t>Valid IVs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88C4F58-F0AE-EFA7-C70A-826292C3F52C}"/>
              </a:ext>
            </a:extLst>
          </p:cNvPr>
          <p:cNvSpPr txBox="1"/>
          <p:nvPr/>
        </p:nvSpPr>
        <p:spPr>
          <a:xfrm>
            <a:off x="7660743" y="1962940"/>
            <a:ext cx="733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Weak IVs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B8C6DB6-8893-282E-E27E-18EC45248C37}"/>
              </a:ext>
            </a:extLst>
          </p:cNvPr>
          <p:cNvSpPr txBox="1"/>
          <p:nvPr/>
        </p:nvSpPr>
        <p:spPr>
          <a:xfrm>
            <a:off x="6332338" y="2863999"/>
            <a:ext cx="13128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LD structure</a:t>
            </a:r>
          </a:p>
        </p:txBody>
      </p:sp>
    </p:spTree>
    <p:extLst>
      <p:ext uri="{BB962C8B-B14F-4D97-AF65-F5344CB8AC3E}">
        <p14:creationId xmlns:p14="http://schemas.microsoft.com/office/powerpoint/2010/main" val="35362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243</Words>
  <Application>Microsoft Office PowerPoint</Application>
  <PresentationFormat>Widescreen</PresentationFormat>
  <Paragraphs>101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Lorincz-Comi</dc:creator>
  <cp:lastModifiedBy>Noah Lorincz-Comi</cp:lastModifiedBy>
  <cp:revision>74</cp:revision>
  <dcterms:created xsi:type="dcterms:W3CDTF">2023-08-16T16:02:28Z</dcterms:created>
  <dcterms:modified xsi:type="dcterms:W3CDTF">2023-08-16T17:52:49Z</dcterms:modified>
</cp:coreProperties>
</file>