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522075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391782"/>
            <a:ext cx="9793764" cy="2960735"/>
          </a:xfrm>
        </p:spPr>
        <p:txBody>
          <a:bodyPr anchor="b"/>
          <a:lstStyle>
            <a:lvl1pPr algn="ctr">
              <a:defRPr sz="7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260" y="4466694"/>
            <a:ext cx="8641556" cy="2053222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28" indent="0" algn="ctr">
              <a:buNone/>
              <a:defRPr sz="2480"/>
            </a:lvl2pPr>
            <a:lvl3pPr marL="1133856" indent="0" algn="ctr">
              <a:buNone/>
              <a:defRPr sz="2232"/>
            </a:lvl3pPr>
            <a:lvl4pPr marL="1700784" indent="0" algn="ctr">
              <a:buNone/>
              <a:defRPr sz="1984"/>
            </a:lvl4pPr>
            <a:lvl5pPr marL="2267712" indent="0" algn="ctr">
              <a:buNone/>
              <a:defRPr sz="1984"/>
            </a:lvl5pPr>
            <a:lvl6pPr marL="2834640" indent="0" algn="ctr">
              <a:buNone/>
              <a:defRPr sz="1984"/>
            </a:lvl6pPr>
            <a:lvl7pPr marL="3401568" indent="0" algn="ctr">
              <a:buNone/>
              <a:defRPr sz="1984"/>
            </a:lvl7pPr>
            <a:lvl8pPr marL="3968496" indent="0" algn="ctr">
              <a:buNone/>
              <a:defRPr sz="1984"/>
            </a:lvl8pPr>
            <a:lvl9pPr marL="4535424" indent="0" algn="ctr">
              <a:buNone/>
              <a:defRPr sz="19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6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5486" y="452772"/>
            <a:ext cx="2484447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43" y="452772"/>
            <a:ext cx="7309316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42" y="2120156"/>
            <a:ext cx="9937790" cy="3537526"/>
          </a:xfrm>
        </p:spPr>
        <p:txBody>
          <a:bodyPr anchor="b"/>
          <a:lstStyle>
            <a:lvl1pPr>
              <a:defRPr sz="7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42" y="5691149"/>
            <a:ext cx="9937790" cy="1860301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/>
                </a:solidFill>
              </a:defRPr>
            </a:lvl1pPr>
            <a:lvl2pPr marL="566928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856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78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71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64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568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49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42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43" y="2263860"/>
            <a:ext cx="4896882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050" y="2263860"/>
            <a:ext cx="4896882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3" y="452774"/>
            <a:ext cx="9937790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645" y="2084720"/>
            <a:ext cx="4874377" cy="1021689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28" indent="0">
              <a:buNone/>
              <a:defRPr sz="2480" b="1"/>
            </a:lvl2pPr>
            <a:lvl3pPr marL="1133856" indent="0">
              <a:buNone/>
              <a:defRPr sz="2232" b="1"/>
            </a:lvl3pPr>
            <a:lvl4pPr marL="1700784" indent="0">
              <a:buNone/>
              <a:defRPr sz="1984" b="1"/>
            </a:lvl4pPr>
            <a:lvl5pPr marL="2267712" indent="0">
              <a:buNone/>
              <a:defRPr sz="1984" b="1"/>
            </a:lvl5pPr>
            <a:lvl6pPr marL="2834640" indent="0">
              <a:buNone/>
              <a:defRPr sz="1984" b="1"/>
            </a:lvl6pPr>
            <a:lvl7pPr marL="3401568" indent="0">
              <a:buNone/>
              <a:defRPr sz="1984" b="1"/>
            </a:lvl7pPr>
            <a:lvl8pPr marL="3968496" indent="0">
              <a:buNone/>
              <a:defRPr sz="1984" b="1"/>
            </a:lvl8pPr>
            <a:lvl9pPr marL="4535424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45" y="3106409"/>
            <a:ext cx="4874377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051" y="2084720"/>
            <a:ext cx="4898383" cy="1021689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28" indent="0">
              <a:buNone/>
              <a:defRPr sz="2480" b="1"/>
            </a:lvl2pPr>
            <a:lvl3pPr marL="1133856" indent="0">
              <a:buNone/>
              <a:defRPr sz="2232" b="1"/>
            </a:lvl3pPr>
            <a:lvl4pPr marL="1700784" indent="0">
              <a:buNone/>
              <a:defRPr sz="1984" b="1"/>
            </a:lvl4pPr>
            <a:lvl5pPr marL="2267712" indent="0">
              <a:buNone/>
              <a:defRPr sz="1984" b="1"/>
            </a:lvl5pPr>
            <a:lvl6pPr marL="2834640" indent="0">
              <a:buNone/>
              <a:defRPr sz="1984" b="1"/>
            </a:lvl6pPr>
            <a:lvl7pPr marL="3401568" indent="0">
              <a:buNone/>
              <a:defRPr sz="1984" b="1"/>
            </a:lvl7pPr>
            <a:lvl8pPr marL="3968496" indent="0">
              <a:buNone/>
              <a:defRPr sz="1984" b="1"/>
            </a:lvl8pPr>
            <a:lvl9pPr marL="4535424" indent="0">
              <a:buNone/>
              <a:defRPr sz="19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051" y="3106409"/>
            <a:ext cx="4898383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9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3" y="566949"/>
            <a:ext cx="3716169" cy="198432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383" y="1224455"/>
            <a:ext cx="5833050" cy="6043521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643" y="2551271"/>
            <a:ext cx="3716169" cy="4726546"/>
          </a:xfrm>
        </p:spPr>
        <p:txBody>
          <a:bodyPr/>
          <a:lstStyle>
            <a:lvl1pPr marL="0" indent="0">
              <a:buNone/>
              <a:defRPr sz="1984"/>
            </a:lvl1pPr>
            <a:lvl2pPr marL="566928" indent="0">
              <a:buNone/>
              <a:defRPr sz="1736"/>
            </a:lvl2pPr>
            <a:lvl3pPr marL="1133856" indent="0">
              <a:buNone/>
              <a:defRPr sz="1488"/>
            </a:lvl3pPr>
            <a:lvl4pPr marL="1700784" indent="0">
              <a:buNone/>
              <a:defRPr sz="1240"/>
            </a:lvl4pPr>
            <a:lvl5pPr marL="2267712" indent="0">
              <a:buNone/>
              <a:defRPr sz="1240"/>
            </a:lvl5pPr>
            <a:lvl6pPr marL="2834640" indent="0">
              <a:buNone/>
              <a:defRPr sz="1240"/>
            </a:lvl6pPr>
            <a:lvl7pPr marL="3401568" indent="0">
              <a:buNone/>
              <a:defRPr sz="1240"/>
            </a:lvl7pPr>
            <a:lvl8pPr marL="3968496" indent="0">
              <a:buNone/>
              <a:defRPr sz="1240"/>
            </a:lvl8pPr>
            <a:lvl9pPr marL="4535424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43" y="566949"/>
            <a:ext cx="3716169" cy="1984322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8383" y="1224455"/>
            <a:ext cx="5833050" cy="6043521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28" indent="0">
              <a:buNone/>
              <a:defRPr sz="3472"/>
            </a:lvl2pPr>
            <a:lvl3pPr marL="1133856" indent="0">
              <a:buNone/>
              <a:defRPr sz="2976"/>
            </a:lvl3pPr>
            <a:lvl4pPr marL="1700784" indent="0">
              <a:buNone/>
              <a:defRPr sz="2480"/>
            </a:lvl4pPr>
            <a:lvl5pPr marL="2267712" indent="0">
              <a:buNone/>
              <a:defRPr sz="2480"/>
            </a:lvl5pPr>
            <a:lvl6pPr marL="2834640" indent="0">
              <a:buNone/>
              <a:defRPr sz="2480"/>
            </a:lvl6pPr>
            <a:lvl7pPr marL="3401568" indent="0">
              <a:buNone/>
              <a:defRPr sz="2480"/>
            </a:lvl7pPr>
            <a:lvl8pPr marL="3968496" indent="0">
              <a:buNone/>
              <a:defRPr sz="2480"/>
            </a:lvl8pPr>
            <a:lvl9pPr marL="4535424" indent="0">
              <a:buNone/>
              <a:defRPr sz="248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643" y="2551271"/>
            <a:ext cx="3716169" cy="4726546"/>
          </a:xfrm>
        </p:spPr>
        <p:txBody>
          <a:bodyPr/>
          <a:lstStyle>
            <a:lvl1pPr marL="0" indent="0">
              <a:buNone/>
              <a:defRPr sz="1984"/>
            </a:lvl1pPr>
            <a:lvl2pPr marL="566928" indent="0">
              <a:buNone/>
              <a:defRPr sz="1736"/>
            </a:lvl2pPr>
            <a:lvl3pPr marL="1133856" indent="0">
              <a:buNone/>
              <a:defRPr sz="1488"/>
            </a:lvl3pPr>
            <a:lvl4pPr marL="1700784" indent="0">
              <a:buNone/>
              <a:defRPr sz="1240"/>
            </a:lvl4pPr>
            <a:lvl5pPr marL="2267712" indent="0">
              <a:buNone/>
              <a:defRPr sz="1240"/>
            </a:lvl5pPr>
            <a:lvl6pPr marL="2834640" indent="0">
              <a:buNone/>
              <a:defRPr sz="1240"/>
            </a:lvl6pPr>
            <a:lvl7pPr marL="3401568" indent="0">
              <a:buNone/>
              <a:defRPr sz="1240"/>
            </a:lvl7pPr>
            <a:lvl8pPr marL="3968496" indent="0">
              <a:buNone/>
              <a:defRPr sz="1240"/>
            </a:lvl8pPr>
            <a:lvl9pPr marL="4535424" indent="0">
              <a:buNone/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43" y="452774"/>
            <a:ext cx="9937790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43" y="2263860"/>
            <a:ext cx="9937790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143" y="7882171"/>
            <a:ext cx="2592467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57A1-41A8-453F-8B4F-B6F345A38ED0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688" y="7882171"/>
            <a:ext cx="388870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7465" y="7882171"/>
            <a:ext cx="2592467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C691-6BBE-4016-95C5-0C8814ED1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33856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113385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392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248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176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104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032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1960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8888" indent="-283464" algn="l" defTabSz="1133856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784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712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640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568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496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424" algn="l" defTabSz="1133856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842FE6-C427-A640-F92E-97C7AE75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006" r="14773"/>
          <a:stretch/>
        </p:blipFill>
        <p:spPr>
          <a:xfrm>
            <a:off x="388937" y="954110"/>
            <a:ext cx="3337561" cy="30003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3432DB-3B0B-C870-4BE0-4420841E88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511" r="14344"/>
          <a:stretch/>
        </p:blipFill>
        <p:spPr>
          <a:xfrm>
            <a:off x="7795575" y="954109"/>
            <a:ext cx="3429002" cy="300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A7E72-A6AF-AD13-25BD-5B65546796BE}"/>
              </a:ext>
            </a:extLst>
          </p:cNvPr>
          <p:cNvSpPr txBox="1"/>
          <p:nvPr/>
        </p:nvSpPr>
        <p:spPr>
          <a:xfrm>
            <a:off x="727265" y="0"/>
            <a:ext cx="255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Independence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LD_causal_SNPs='I'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number_of_LD_blocks=1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65514-78D6-9C66-F381-4A8FF768FC0F}"/>
              </a:ext>
            </a:extLst>
          </p:cNvPr>
          <p:cNvSpPr txBox="1"/>
          <p:nvPr/>
        </p:nvSpPr>
        <p:spPr>
          <a:xfrm>
            <a:off x="3900234" y="2"/>
            <a:ext cx="342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Block-wise AR1(0.5)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LD_causal_SNPs='ar1(0.5)'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number_of_LD_blocks=2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89BBD-1450-F507-689D-8473B46BBE75}"/>
              </a:ext>
            </a:extLst>
          </p:cNvPr>
          <p:cNvSpPr txBox="1"/>
          <p:nvPr/>
        </p:nvSpPr>
        <p:spPr>
          <a:xfrm>
            <a:off x="7731570" y="0"/>
            <a:ext cx="342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Block-wise Toeplitz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LD_causal_SNPs='toeplitz'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number_of_LD_blocks=3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53683F4-1DC7-C71F-8C5A-971B4EDF05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044" r="14736"/>
          <a:stretch/>
        </p:blipFill>
        <p:spPr>
          <a:xfrm>
            <a:off x="4092256" y="954109"/>
            <a:ext cx="3337562" cy="3000375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34646D3F-4D7A-36D2-6B4D-627A76BD48F7}"/>
              </a:ext>
            </a:extLst>
          </p:cNvPr>
          <p:cNvSpPr/>
          <p:nvPr/>
        </p:nvSpPr>
        <p:spPr>
          <a:xfrm>
            <a:off x="4791223" y="4170368"/>
            <a:ext cx="1647022" cy="1085439"/>
          </a:xfrm>
          <a:prstGeom prst="downArrow">
            <a:avLst>
              <a:gd name="adj1" fmla="val 51306"/>
              <a:gd name="adj2" fmla="val 4802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00F97C7-EE47-6E5C-4EC3-F6EA67EA23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889" r="14891"/>
          <a:stretch/>
        </p:blipFill>
        <p:spPr>
          <a:xfrm>
            <a:off x="4092256" y="5403443"/>
            <a:ext cx="3337562" cy="30003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5A37B5A-9AFC-EE55-614E-5EC87BB9421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889" r="14891"/>
          <a:stretch/>
        </p:blipFill>
        <p:spPr>
          <a:xfrm>
            <a:off x="7821709" y="5403442"/>
            <a:ext cx="3337564" cy="3000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F0475D-9978-7CF2-7AC8-BF161346D311}"/>
              </a:ext>
            </a:extLst>
          </p:cNvPr>
          <p:cNvSpPr txBox="1"/>
          <p:nvPr/>
        </p:nvSpPr>
        <p:spPr>
          <a:xfrm>
            <a:off x="3368244" y="4252119"/>
            <a:ext cx="44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After applying LD pruning</a:t>
            </a:r>
            <a:endParaRPr lang="en-US" sz="2400" dirty="0"/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IV_Pvalue_threshold=5e-8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LD_pruning_r2=0.1</a:t>
            </a:r>
            <a:endParaRPr lang="en-US" sz="1600" b="1" u="sng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CDF9BE8-2715-2595-7517-B0EFDB9937F4}"/>
              </a:ext>
            </a:extLst>
          </p:cNvPr>
          <p:cNvSpPr/>
          <p:nvPr/>
        </p:nvSpPr>
        <p:spPr>
          <a:xfrm>
            <a:off x="1054250" y="4170368"/>
            <a:ext cx="1647022" cy="1085439"/>
          </a:xfrm>
          <a:prstGeom prst="downArrow">
            <a:avLst>
              <a:gd name="adj1" fmla="val 51306"/>
              <a:gd name="adj2" fmla="val 4802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FDF8292-3BFC-C254-BC9B-5FC36CBEC3FA}"/>
              </a:ext>
            </a:extLst>
          </p:cNvPr>
          <p:cNvSpPr/>
          <p:nvPr/>
        </p:nvSpPr>
        <p:spPr>
          <a:xfrm>
            <a:off x="8622559" y="4170368"/>
            <a:ext cx="1647022" cy="1085439"/>
          </a:xfrm>
          <a:prstGeom prst="downArrow">
            <a:avLst>
              <a:gd name="adj1" fmla="val 51306"/>
              <a:gd name="adj2" fmla="val 4802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3B4D159-3061-3EDD-716B-DE236F2D43E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2570" r="13555"/>
          <a:stretch/>
        </p:blipFill>
        <p:spPr>
          <a:xfrm>
            <a:off x="302068" y="5403442"/>
            <a:ext cx="351129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4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462</TotalTime>
  <Words>73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9</cp:revision>
  <dcterms:created xsi:type="dcterms:W3CDTF">2023-11-22T20:54:34Z</dcterms:created>
  <dcterms:modified xsi:type="dcterms:W3CDTF">2023-11-27T21:17:25Z</dcterms:modified>
</cp:coreProperties>
</file>