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522075" cy="850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156" y="1391782"/>
            <a:ext cx="9793764" cy="2960735"/>
          </a:xfrm>
        </p:spPr>
        <p:txBody>
          <a:bodyPr anchor="b"/>
          <a:lstStyle>
            <a:lvl1pPr algn="ctr">
              <a:defRPr sz="7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260" y="4466694"/>
            <a:ext cx="8641556" cy="2053222"/>
          </a:xfrm>
        </p:spPr>
        <p:txBody>
          <a:bodyPr/>
          <a:lstStyle>
            <a:lvl1pPr marL="0" indent="0" algn="ctr">
              <a:buNone/>
              <a:defRPr sz="2976"/>
            </a:lvl1pPr>
            <a:lvl2pPr marL="566928" indent="0" algn="ctr">
              <a:buNone/>
              <a:defRPr sz="2480"/>
            </a:lvl2pPr>
            <a:lvl3pPr marL="1133856" indent="0" algn="ctr">
              <a:buNone/>
              <a:defRPr sz="2232"/>
            </a:lvl3pPr>
            <a:lvl4pPr marL="1700784" indent="0" algn="ctr">
              <a:buNone/>
              <a:defRPr sz="1984"/>
            </a:lvl4pPr>
            <a:lvl5pPr marL="2267712" indent="0" algn="ctr">
              <a:buNone/>
              <a:defRPr sz="1984"/>
            </a:lvl5pPr>
            <a:lvl6pPr marL="2834640" indent="0" algn="ctr">
              <a:buNone/>
              <a:defRPr sz="1984"/>
            </a:lvl6pPr>
            <a:lvl7pPr marL="3401568" indent="0" algn="ctr">
              <a:buNone/>
              <a:defRPr sz="1984"/>
            </a:lvl7pPr>
            <a:lvl8pPr marL="3968496" indent="0" algn="ctr">
              <a:buNone/>
              <a:defRPr sz="1984"/>
            </a:lvl8pPr>
            <a:lvl9pPr marL="4535424" indent="0" algn="ctr">
              <a:buNone/>
              <a:defRPr sz="19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57A1-41A8-453F-8B4F-B6F345A38ED0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C691-6BBE-4016-95C5-0C8814ED1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6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57A1-41A8-453F-8B4F-B6F345A38ED0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C691-6BBE-4016-95C5-0C8814ED1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3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5486" y="452772"/>
            <a:ext cx="2484447" cy="72069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143" y="452772"/>
            <a:ext cx="7309316" cy="7206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57A1-41A8-453F-8B4F-B6F345A38ED0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C691-6BBE-4016-95C5-0C8814ED1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3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57A1-41A8-453F-8B4F-B6F345A38ED0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C691-6BBE-4016-95C5-0C8814ED1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1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42" y="2120156"/>
            <a:ext cx="9937790" cy="3537526"/>
          </a:xfrm>
        </p:spPr>
        <p:txBody>
          <a:bodyPr anchor="b"/>
          <a:lstStyle>
            <a:lvl1pPr>
              <a:defRPr sz="7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142" y="5691149"/>
            <a:ext cx="9937790" cy="1860301"/>
          </a:xfrm>
        </p:spPr>
        <p:txBody>
          <a:bodyPr/>
          <a:lstStyle>
            <a:lvl1pPr marL="0" indent="0">
              <a:buNone/>
              <a:defRPr sz="2976">
                <a:solidFill>
                  <a:schemeClr val="tx1"/>
                </a:solidFill>
              </a:defRPr>
            </a:lvl1pPr>
            <a:lvl2pPr marL="566928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2pPr>
            <a:lvl3pPr marL="1133856" indent="0">
              <a:buNone/>
              <a:defRPr sz="2232">
                <a:solidFill>
                  <a:schemeClr val="tx1">
                    <a:tint val="75000"/>
                  </a:schemeClr>
                </a:solidFill>
              </a:defRPr>
            </a:lvl3pPr>
            <a:lvl4pPr marL="1700784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4pPr>
            <a:lvl5pPr marL="226771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5pPr>
            <a:lvl6pPr marL="283464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6pPr>
            <a:lvl7pPr marL="3401568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7pPr>
            <a:lvl8pPr marL="396849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8pPr>
            <a:lvl9pPr marL="4535424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57A1-41A8-453F-8B4F-B6F345A38ED0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C691-6BBE-4016-95C5-0C8814ED1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8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43" y="2263860"/>
            <a:ext cx="4896882" cy="5395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3050" y="2263860"/>
            <a:ext cx="4896882" cy="5395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57A1-41A8-453F-8B4F-B6F345A38ED0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C691-6BBE-4016-95C5-0C8814ED1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2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43" y="452774"/>
            <a:ext cx="9937790" cy="1643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645" y="2084720"/>
            <a:ext cx="4874377" cy="1021689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28" indent="0">
              <a:buNone/>
              <a:defRPr sz="2480" b="1"/>
            </a:lvl2pPr>
            <a:lvl3pPr marL="1133856" indent="0">
              <a:buNone/>
              <a:defRPr sz="2232" b="1"/>
            </a:lvl3pPr>
            <a:lvl4pPr marL="1700784" indent="0">
              <a:buNone/>
              <a:defRPr sz="1984" b="1"/>
            </a:lvl4pPr>
            <a:lvl5pPr marL="2267712" indent="0">
              <a:buNone/>
              <a:defRPr sz="1984" b="1"/>
            </a:lvl5pPr>
            <a:lvl6pPr marL="2834640" indent="0">
              <a:buNone/>
              <a:defRPr sz="1984" b="1"/>
            </a:lvl6pPr>
            <a:lvl7pPr marL="3401568" indent="0">
              <a:buNone/>
              <a:defRPr sz="1984" b="1"/>
            </a:lvl7pPr>
            <a:lvl8pPr marL="3968496" indent="0">
              <a:buNone/>
              <a:defRPr sz="1984" b="1"/>
            </a:lvl8pPr>
            <a:lvl9pPr marL="4535424" indent="0">
              <a:buNone/>
              <a:defRPr sz="19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645" y="3106409"/>
            <a:ext cx="4874377" cy="4569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3051" y="2084720"/>
            <a:ext cx="4898383" cy="1021689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28" indent="0">
              <a:buNone/>
              <a:defRPr sz="2480" b="1"/>
            </a:lvl2pPr>
            <a:lvl3pPr marL="1133856" indent="0">
              <a:buNone/>
              <a:defRPr sz="2232" b="1"/>
            </a:lvl3pPr>
            <a:lvl4pPr marL="1700784" indent="0">
              <a:buNone/>
              <a:defRPr sz="1984" b="1"/>
            </a:lvl4pPr>
            <a:lvl5pPr marL="2267712" indent="0">
              <a:buNone/>
              <a:defRPr sz="1984" b="1"/>
            </a:lvl5pPr>
            <a:lvl6pPr marL="2834640" indent="0">
              <a:buNone/>
              <a:defRPr sz="1984" b="1"/>
            </a:lvl6pPr>
            <a:lvl7pPr marL="3401568" indent="0">
              <a:buNone/>
              <a:defRPr sz="1984" b="1"/>
            </a:lvl7pPr>
            <a:lvl8pPr marL="3968496" indent="0">
              <a:buNone/>
              <a:defRPr sz="1984" b="1"/>
            </a:lvl8pPr>
            <a:lvl9pPr marL="4535424" indent="0">
              <a:buNone/>
              <a:defRPr sz="19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3051" y="3106409"/>
            <a:ext cx="4898383" cy="4569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57A1-41A8-453F-8B4F-B6F345A38ED0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C691-6BBE-4016-95C5-0C8814ED1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9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57A1-41A8-453F-8B4F-B6F345A38ED0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C691-6BBE-4016-95C5-0C8814ED1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0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57A1-41A8-453F-8B4F-B6F345A38ED0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C691-6BBE-4016-95C5-0C8814ED1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3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43" y="566949"/>
            <a:ext cx="3716169" cy="1984322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383" y="1224455"/>
            <a:ext cx="5833050" cy="6043521"/>
          </a:xfrm>
        </p:spPr>
        <p:txBody>
          <a:bodyPr/>
          <a:lstStyle>
            <a:lvl1pPr>
              <a:defRPr sz="3968"/>
            </a:lvl1pPr>
            <a:lvl2pPr>
              <a:defRPr sz="3472"/>
            </a:lvl2pPr>
            <a:lvl3pPr>
              <a:defRPr sz="2976"/>
            </a:lvl3pPr>
            <a:lvl4pPr>
              <a:defRPr sz="2480"/>
            </a:lvl4pPr>
            <a:lvl5pPr>
              <a:defRPr sz="2480"/>
            </a:lvl5pPr>
            <a:lvl6pPr>
              <a:defRPr sz="2480"/>
            </a:lvl6pPr>
            <a:lvl7pPr>
              <a:defRPr sz="2480"/>
            </a:lvl7pPr>
            <a:lvl8pPr>
              <a:defRPr sz="2480"/>
            </a:lvl8pPr>
            <a:lvl9pPr>
              <a:defRPr sz="24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643" y="2551271"/>
            <a:ext cx="3716169" cy="4726546"/>
          </a:xfrm>
        </p:spPr>
        <p:txBody>
          <a:bodyPr/>
          <a:lstStyle>
            <a:lvl1pPr marL="0" indent="0">
              <a:buNone/>
              <a:defRPr sz="1984"/>
            </a:lvl1pPr>
            <a:lvl2pPr marL="566928" indent="0">
              <a:buNone/>
              <a:defRPr sz="1736"/>
            </a:lvl2pPr>
            <a:lvl3pPr marL="1133856" indent="0">
              <a:buNone/>
              <a:defRPr sz="1488"/>
            </a:lvl3pPr>
            <a:lvl4pPr marL="1700784" indent="0">
              <a:buNone/>
              <a:defRPr sz="1240"/>
            </a:lvl4pPr>
            <a:lvl5pPr marL="2267712" indent="0">
              <a:buNone/>
              <a:defRPr sz="1240"/>
            </a:lvl5pPr>
            <a:lvl6pPr marL="2834640" indent="0">
              <a:buNone/>
              <a:defRPr sz="1240"/>
            </a:lvl6pPr>
            <a:lvl7pPr marL="3401568" indent="0">
              <a:buNone/>
              <a:defRPr sz="1240"/>
            </a:lvl7pPr>
            <a:lvl8pPr marL="3968496" indent="0">
              <a:buNone/>
              <a:defRPr sz="1240"/>
            </a:lvl8pPr>
            <a:lvl9pPr marL="4535424" indent="0">
              <a:buNone/>
              <a:defRPr sz="12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57A1-41A8-453F-8B4F-B6F345A38ED0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C691-6BBE-4016-95C5-0C8814ED1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2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43" y="566949"/>
            <a:ext cx="3716169" cy="1984322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8383" y="1224455"/>
            <a:ext cx="5833050" cy="6043521"/>
          </a:xfrm>
        </p:spPr>
        <p:txBody>
          <a:bodyPr anchor="t"/>
          <a:lstStyle>
            <a:lvl1pPr marL="0" indent="0">
              <a:buNone/>
              <a:defRPr sz="3968"/>
            </a:lvl1pPr>
            <a:lvl2pPr marL="566928" indent="0">
              <a:buNone/>
              <a:defRPr sz="3472"/>
            </a:lvl2pPr>
            <a:lvl3pPr marL="1133856" indent="0">
              <a:buNone/>
              <a:defRPr sz="2976"/>
            </a:lvl3pPr>
            <a:lvl4pPr marL="1700784" indent="0">
              <a:buNone/>
              <a:defRPr sz="2480"/>
            </a:lvl4pPr>
            <a:lvl5pPr marL="2267712" indent="0">
              <a:buNone/>
              <a:defRPr sz="2480"/>
            </a:lvl5pPr>
            <a:lvl6pPr marL="2834640" indent="0">
              <a:buNone/>
              <a:defRPr sz="2480"/>
            </a:lvl6pPr>
            <a:lvl7pPr marL="3401568" indent="0">
              <a:buNone/>
              <a:defRPr sz="2480"/>
            </a:lvl7pPr>
            <a:lvl8pPr marL="3968496" indent="0">
              <a:buNone/>
              <a:defRPr sz="2480"/>
            </a:lvl8pPr>
            <a:lvl9pPr marL="4535424" indent="0">
              <a:buNone/>
              <a:defRPr sz="248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643" y="2551271"/>
            <a:ext cx="3716169" cy="4726546"/>
          </a:xfrm>
        </p:spPr>
        <p:txBody>
          <a:bodyPr/>
          <a:lstStyle>
            <a:lvl1pPr marL="0" indent="0">
              <a:buNone/>
              <a:defRPr sz="1984"/>
            </a:lvl1pPr>
            <a:lvl2pPr marL="566928" indent="0">
              <a:buNone/>
              <a:defRPr sz="1736"/>
            </a:lvl2pPr>
            <a:lvl3pPr marL="1133856" indent="0">
              <a:buNone/>
              <a:defRPr sz="1488"/>
            </a:lvl3pPr>
            <a:lvl4pPr marL="1700784" indent="0">
              <a:buNone/>
              <a:defRPr sz="1240"/>
            </a:lvl4pPr>
            <a:lvl5pPr marL="2267712" indent="0">
              <a:buNone/>
              <a:defRPr sz="1240"/>
            </a:lvl5pPr>
            <a:lvl6pPr marL="2834640" indent="0">
              <a:buNone/>
              <a:defRPr sz="1240"/>
            </a:lvl6pPr>
            <a:lvl7pPr marL="3401568" indent="0">
              <a:buNone/>
              <a:defRPr sz="1240"/>
            </a:lvl7pPr>
            <a:lvl8pPr marL="3968496" indent="0">
              <a:buNone/>
              <a:defRPr sz="1240"/>
            </a:lvl8pPr>
            <a:lvl9pPr marL="4535424" indent="0">
              <a:buNone/>
              <a:defRPr sz="12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57A1-41A8-453F-8B4F-B6F345A38ED0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C691-6BBE-4016-95C5-0C8814ED1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43" y="452774"/>
            <a:ext cx="9937790" cy="1643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43" y="2263860"/>
            <a:ext cx="9937790" cy="539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143" y="7882171"/>
            <a:ext cx="2592467" cy="452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757A1-41A8-453F-8B4F-B6F345A38ED0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688" y="7882171"/>
            <a:ext cx="3888700" cy="452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7465" y="7882171"/>
            <a:ext cx="2592467" cy="452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1C691-6BBE-4016-95C5-0C8814ED1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3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33856" rtl="0" eaLnBrk="1" latinLnBrk="0" hangingPunct="1">
        <a:lnSpc>
          <a:spcPct val="90000"/>
        </a:lnSpc>
        <a:spcBef>
          <a:spcPct val="0"/>
        </a:spcBef>
        <a:buNone/>
        <a:defRPr sz="5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1133856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3472" kern="1200">
          <a:solidFill>
            <a:schemeClr val="tx1"/>
          </a:solidFill>
          <a:latin typeface="+mn-lt"/>
          <a:ea typeface="+mn-ea"/>
          <a:cs typeface="+mn-cs"/>
        </a:defRPr>
      </a:lvl1pPr>
      <a:lvl2pPr marL="850392" indent="-283464" algn="l" defTabSz="1133856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417320" indent="-283464" algn="l" defTabSz="1133856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984248" indent="-283464" algn="l" defTabSz="1133856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551176" indent="-283464" algn="l" defTabSz="1133856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3118104" indent="-283464" algn="l" defTabSz="1133856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685032" indent="-283464" algn="l" defTabSz="1133856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4251960" indent="-283464" algn="l" defTabSz="1133856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818888" indent="-283464" algn="l" defTabSz="1133856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3856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algn="l" defTabSz="1133856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algn="l" defTabSz="1133856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3pPr>
      <a:lvl4pPr marL="1700784" algn="l" defTabSz="1133856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267712" algn="l" defTabSz="1133856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2834640" algn="l" defTabSz="1133856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401568" algn="l" defTabSz="1133856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3968496" algn="l" defTabSz="1133856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535424" algn="l" defTabSz="1133856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6842FE6-C427-A640-F92E-97C7AE758C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006" r="14773"/>
          <a:stretch/>
        </p:blipFill>
        <p:spPr>
          <a:xfrm>
            <a:off x="388937" y="954110"/>
            <a:ext cx="3337561" cy="300037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63432DB-3B0B-C870-4BE0-4420841E88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3511" r="14344"/>
          <a:stretch/>
        </p:blipFill>
        <p:spPr>
          <a:xfrm>
            <a:off x="7795575" y="954109"/>
            <a:ext cx="3429002" cy="3000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DA7E72-A6AF-AD13-25BD-5B65546796BE}"/>
              </a:ext>
            </a:extLst>
          </p:cNvPr>
          <p:cNvSpPr txBox="1"/>
          <p:nvPr/>
        </p:nvSpPr>
        <p:spPr>
          <a:xfrm>
            <a:off x="727265" y="0"/>
            <a:ext cx="2551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Independence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LD_causal_SNPs='I'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number_of_LD_blocks=1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565514-78D6-9C66-F381-4A8FF768FC0F}"/>
              </a:ext>
            </a:extLst>
          </p:cNvPr>
          <p:cNvSpPr txBox="1"/>
          <p:nvPr/>
        </p:nvSpPr>
        <p:spPr>
          <a:xfrm>
            <a:off x="3900234" y="2"/>
            <a:ext cx="3429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Block-wise AR1(0.5)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LD_causal_SNPs='ar1(0.5)'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number_of_LD_blocks=2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889BBD-1450-F507-689D-8473B46BBE75}"/>
              </a:ext>
            </a:extLst>
          </p:cNvPr>
          <p:cNvSpPr txBox="1"/>
          <p:nvPr/>
        </p:nvSpPr>
        <p:spPr>
          <a:xfrm>
            <a:off x="7731570" y="0"/>
            <a:ext cx="3429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Block-wise Toeplitz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LD_causal_SNPs='toeplitz'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number_of_LD_blocks=3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53683F4-1DC7-C71F-8C5A-971B4EDF058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5044" r="14736"/>
          <a:stretch/>
        </p:blipFill>
        <p:spPr>
          <a:xfrm>
            <a:off x="4092256" y="954109"/>
            <a:ext cx="3337562" cy="3000375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34646D3F-4D7A-36D2-6B4D-627A76BD48F7}"/>
              </a:ext>
            </a:extLst>
          </p:cNvPr>
          <p:cNvSpPr/>
          <p:nvPr/>
        </p:nvSpPr>
        <p:spPr>
          <a:xfrm>
            <a:off x="4791223" y="4170368"/>
            <a:ext cx="1647022" cy="1085439"/>
          </a:xfrm>
          <a:prstGeom prst="downArrow">
            <a:avLst>
              <a:gd name="adj1" fmla="val 51306"/>
              <a:gd name="adj2" fmla="val 4802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F00F97C7-EE47-6E5C-4EC3-F6EA67EA23B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4889" r="14891"/>
          <a:stretch/>
        </p:blipFill>
        <p:spPr>
          <a:xfrm>
            <a:off x="4092256" y="5403443"/>
            <a:ext cx="3337562" cy="300037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5A37B5A-9AFC-EE55-614E-5EC87BB9421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4889" r="14891"/>
          <a:stretch/>
        </p:blipFill>
        <p:spPr>
          <a:xfrm>
            <a:off x="7821709" y="5403442"/>
            <a:ext cx="3337564" cy="30003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DF0475D-9978-7CF2-7AC8-BF161346D311}"/>
              </a:ext>
            </a:extLst>
          </p:cNvPr>
          <p:cNvSpPr txBox="1"/>
          <p:nvPr/>
        </p:nvSpPr>
        <p:spPr>
          <a:xfrm>
            <a:off x="3368244" y="4252119"/>
            <a:ext cx="4492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After applying LD pruning</a:t>
            </a:r>
            <a:endParaRPr lang="en-US" sz="2400" dirty="0"/>
          </a:p>
          <a:p>
            <a:pPr algn="ctr"/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IV_Pvalue_threshold=5e-8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LD_pruning_r2=0.1</a:t>
            </a:r>
            <a:endParaRPr lang="en-US" sz="1600" b="1" u="sng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CDF9BE8-2715-2595-7517-B0EFDB9937F4}"/>
              </a:ext>
            </a:extLst>
          </p:cNvPr>
          <p:cNvSpPr/>
          <p:nvPr/>
        </p:nvSpPr>
        <p:spPr>
          <a:xfrm>
            <a:off x="1054250" y="4170368"/>
            <a:ext cx="1647022" cy="1085439"/>
          </a:xfrm>
          <a:prstGeom prst="downArrow">
            <a:avLst>
              <a:gd name="adj1" fmla="val 51306"/>
              <a:gd name="adj2" fmla="val 4802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1FDF8292-3BFC-C254-BC9B-5FC36CBEC3FA}"/>
              </a:ext>
            </a:extLst>
          </p:cNvPr>
          <p:cNvSpPr/>
          <p:nvPr/>
        </p:nvSpPr>
        <p:spPr>
          <a:xfrm>
            <a:off x="8622559" y="4170368"/>
            <a:ext cx="1647022" cy="1085439"/>
          </a:xfrm>
          <a:prstGeom prst="downArrow">
            <a:avLst>
              <a:gd name="adj1" fmla="val 51306"/>
              <a:gd name="adj2" fmla="val 4802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3B4D159-3061-3EDD-716B-DE236F2D43E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12570" r="13555"/>
          <a:stretch/>
        </p:blipFill>
        <p:spPr>
          <a:xfrm>
            <a:off x="302068" y="5403442"/>
            <a:ext cx="3511298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4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</TotalTime>
  <Words>73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Lorincz-Comi</dc:creator>
  <cp:lastModifiedBy>Noah Lorincz-Comi</cp:lastModifiedBy>
  <cp:revision>9</cp:revision>
  <dcterms:created xsi:type="dcterms:W3CDTF">2023-11-22T20:54:34Z</dcterms:created>
  <dcterms:modified xsi:type="dcterms:W3CDTF">2023-11-22T21:47:43Z</dcterms:modified>
</cp:coreProperties>
</file>