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6" r:id="rId1"/>
  </p:sldMasterIdLst>
  <p:notesMasterIdLst>
    <p:notesMasterId r:id="rId23"/>
  </p:notesMasterIdLst>
  <p:sldIdLst>
    <p:sldId id="256" r:id="rId2"/>
    <p:sldId id="281" r:id="rId3"/>
    <p:sldId id="264" r:id="rId4"/>
    <p:sldId id="269" r:id="rId5"/>
    <p:sldId id="270" r:id="rId6"/>
    <p:sldId id="268" r:id="rId7"/>
    <p:sldId id="271" r:id="rId8"/>
    <p:sldId id="272" r:id="rId9"/>
    <p:sldId id="257" r:id="rId10"/>
    <p:sldId id="258" r:id="rId11"/>
    <p:sldId id="260" r:id="rId12"/>
    <p:sldId id="273" r:id="rId13"/>
    <p:sldId id="274" r:id="rId14"/>
    <p:sldId id="278" r:id="rId15"/>
    <p:sldId id="275" r:id="rId16"/>
    <p:sldId id="279" r:id="rId17"/>
    <p:sldId id="280" r:id="rId18"/>
    <p:sldId id="262" r:id="rId19"/>
    <p:sldId id="261" r:id="rId20"/>
    <p:sldId id="276" r:id="rId21"/>
    <p:sldId id="277" r:id="rId22"/>
  </p:sldIdLst>
  <p:sldSz cx="12192000" cy="6858000"/>
  <p:notesSz cx="6858000" cy="9144000"/>
  <p:defaultTextStyle>
    <a:defPPr>
      <a:defRPr lang="ko-KR"/>
    </a:defPPr>
    <a:lvl1pPr marL="0" indent="0" algn="l" defTabSz="914400">
      <a:buNone/>
      <a:defRPr lang="ko-KR" sz="1800" baseline="0" smtClean="0">
        <a:solidFill>
          <a:srgbClr val="000000"/>
        </a:solidFill>
        <a:latin typeface="+mn-lt"/>
        <a:ea typeface="+mn-ea"/>
      </a:defRPr>
    </a:lvl1pPr>
    <a:lvl2pPr marL="457200" lvl="1" indent="0" defTabSz="914400">
      <a:defRPr lang="ko-KR" smtClean="0"/>
    </a:lvl2pPr>
    <a:lvl3pPr marL="914400" lvl="2" indent="0" defTabSz="914400">
      <a:defRPr lang="ko-KR" smtClean="0"/>
    </a:lvl3pPr>
    <a:lvl4pPr marL="1371600" lvl="3" indent="0" defTabSz="914400">
      <a:defRPr lang="ko-KR" smtClean="0"/>
    </a:lvl4pPr>
    <a:lvl5pPr marL="1828800" lvl="4" indent="0" defTabSz="914400">
      <a:defRPr lang="ko-KR" smtClean="0"/>
    </a:lvl5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3241" autoAdjust="0"/>
  </p:normalViewPr>
  <p:slideViewPr>
    <p:cSldViewPr snapToObjects="1">
      <p:cViewPr varScale="1">
        <p:scale>
          <a:sx n="63" d="100"/>
          <a:sy n="63" d="100"/>
        </p:scale>
        <p:origin x="1426" y="48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7BC830-7865-46AC-ACE9-C93F712EA51B}" type="datetimeFigureOut">
              <a:rPr lang="ko-KR" altLang="en-US" smtClean="0"/>
              <a:t>2018-10-30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A2A32A-A723-4F3E-845E-B28E83E9C9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5362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세번째 항목이 무엇을 의미하는지 잘 모르겠습니다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A2A32A-A723-4F3E-845E-B28E83E9C9F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8246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빨간색점과 검정색점이 각각 무엇을 의미하는지 적어주면 좋을 것 같습니다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빨간색이 계단이고 검정색이 엘리베이터 같은데 맞나요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A2A32A-A723-4F3E-845E-B28E83E9C9F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44275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두번째 항목에서 이동수단 노드는 해당 층의 모든 호실 노드와 연결되어 있다는 말은 직접적으로 </a:t>
            </a:r>
            <a:r>
              <a:rPr lang="en-US" altLang="ko-KR" dirty="0"/>
              <a:t>edge</a:t>
            </a:r>
            <a:r>
              <a:rPr lang="ko-KR" altLang="en-US" dirty="0"/>
              <a:t>가 존재한다는 뉘앙스 같은데</a:t>
            </a:r>
            <a:endParaRPr lang="en-US" altLang="ko-KR" dirty="0"/>
          </a:p>
          <a:p>
            <a:r>
              <a:rPr lang="ko-KR" altLang="en-US" dirty="0"/>
              <a:t>이동수단 노드에서 각 층의 주요 포인트</a:t>
            </a:r>
            <a:r>
              <a:rPr lang="en-US" altLang="ko-KR" dirty="0"/>
              <a:t>(</a:t>
            </a:r>
            <a:r>
              <a:rPr lang="ko-KR" altLang="en-US" dirty="0"/>
              <a:t>긴 복도의 시작과 끝</a:t>
            </a:r>
            <a:r>
              <a:rPr lang="en-US" altLang="ko-KR" dirty="0"/>
              <a:t>, </a:t>
            </a:r>
            <a:r>
              <a:rPr lang="ko-KR" altLang="en-US" dirty="0"/>
              <a:t>경로가 갈리는 부분 등</a:t>
            </a:r>
            <a:r>
              <a:rPr lang="en-US" altLang="ko-KR" dirty="0"/>
              <a:t>) </a:t>
            </a:r>
            <a:r>
              <a:rPr lang="ko-KR" altLang="en-US" dirty="0"/>
              <a:t>노드 사이만 연결이 되어있고 주요 포인트부터 각 호실까지 노드를 연결하는 것은 어떨까요</a:t>
            </a:r>
            <a:r>
              <a:rPr lang="en-US" altLang="ko-KR" dirty="0"/>
              <a:t>??</a:t>
            </a:r>
          </a:p>
          <a:p>
            <a:r>
              <a:rPr lang="ko-KR" altLang="en-US" dirty="0"/>
              <a:t>만약 제가 해석한 두번째 항목의 해석이 옳지 않다면 문장을 조금 수정하는 것이 좋을 것 같습니다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A2A32A-A723-4F3E-845E-B28E83E9C9F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83321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310</a:t>
            </a:r>
            <a:r>
              <a:rPr lang="ko-KR" altLang="en-US" dirty="0"/>
              <a:t>관 </a:t>
            </a:r>
            <a:r>
              <a:rPr lang="en-US" altLang="ko-KR" dirty="0"/>
              <a:t>9</a:t>
            </a:r>
            <a:r>
              <a:rPr lang="ko-KR" altLang="en-US" dirty="0"/>
              <a:t>층이 아닌 </a:t>
            </a:r>
            <a:r>
              <a:rPr lang="en-US" altLang="ko-KR" dirty="0"/>
              <a:t>11</a:t>
            </a:r>
            <a:r>
              <a:rPr lang="ko-KR" altLang="en-US" dirty="0"/>
              <a:t>층까지 있는 것으로 알고있어서 </a:t>
            </a:r>
            <a:r>
              <a:rPr lang="en-US" altLang="ko-KR" dirty="0"/>
              <a:t>B6~9</a:t>
            </a:r>
            <a:r>
              <a:rPr lang="ko-KR" altLang="en-US" dirty="0"/>
              <a:t>를 </a:t>
            </a:r>
            <a:r>
              <a:rPr lang="en-US" altLang="ko-KR" dirty="0"/>
              <a:t>B6~11</a:t>
            </a:r>
            <a:r>
              <a:rPr lang="ko-KR" altLang="en-US" dirty="0"/>
              <a:t>로 수정하였습니다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A2A32A-A723-4F3E-845E-B28E83E9C9F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98788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P(1, 7)=P(6, 7)+P(1, 6) </a:t>
            </a:r>
            <a:r>
              <a:rPr lang="ko-KR" altLang="en-US" dirty="0"/>
              <a:t>이렇게 적혀 있는 것을 </a:t>
            </a:r>
            <a:r>
              <a:rPr lang="en-US" altLang="ko-KR" dirty="0"/>
              <a:t>P(1, 7)=P(1, 6)+P(6, 7) </a:t>
            </a:r>
            <a:r>
              <a:rPr lang="ko-KR" altLang="en-US" dirty="0"/>
              <a:t>이렇게 수정하였습니다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1</a:t>
            </a:r>
            <a:r>
              <a:rPr lang="ko-KR" altLang="en-US" dirty="0"/>
              <a:t>층에서 </a:t>
            </a:r>
            <a:r>
              <a:rPr lang="en-US" altLang="ko-KR" dirty="0"/>
              <a:t>6</a:t>
            </a:r>
            <a:r>
              <a:rPr lang="ko-KR" altLang="en-US" dirty="0"/>
              <a:t>층까지 엘리베이터를 탄 후 </a:t>
            </a:r>
            <a:r>
              <a:rPr lang="en-US" altLang="ko-KR" dirty="0"/>
              <a:t>6</a:t>
            </a:r>
            <a:r>
              <a:rPr lang="ko-KR" altLang="en-US" dirty="0"/>
              <a:t>층부터 </a:t>
            </a:r>
            <a:r>
              <a:rPr lang="en-US" altLang="ko-KR" dirty="0"/>
              <a:t>7</a:t>
            </a:r>
            <a:r>
              <a:rPr lang="ko-KR" altLang="en-US" dirty="0"/>
              <a:t>층까지 계단을 이용하는 전후 관계이므로 프레젠테이션시 단순한 가독성이 이유입니다</a:t>
            </a:r>
            <a:r>
              <a:rPr lang="en-US" altLang="ko-KR" dirty="0"/>
              <a:t>!</a:t>
            </a:r>
          </a:p>
          <a:p>
            <a:endParaRPr lang="en-US" altLang="ko-KR" dirty="0"/>
          </a:p>
          <a:p>
            <a:r>
              <a:rPr lang="ko-KR" altLang="en-US" dirty="0"/>
              <a:t>마지막줄 </a:t>
            </a:r>
            <a:r>
              <a:rPr lang="en-US" altLang="ko-KR" dirty="0"/>
              <a:t>P(1, 7) </a:t>
            </a:r>
            <a:r>
              <a:rPr lang="ko-KR" altLang="en-US" dirty="0"/>
              <a:t>식 또한 마찬가지 이유로 전후 관계에 맞게 수정하였습니다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또한 </a:t>
            </a:r>
            <a:r>
              <a:rPr lang="en-US" altLang="ko-KR" dirty="0"/>
              <a:t>6</a:t>
            </a:r>
            <a:r>
              <a:rPr lang="ko-KR" altLang="en-US" dirty="0"/>
              <a:t>층을 가고 싶을 때</a:t>
            </a:r>
            <a:r>
              <a:rPr lang="en-US" altLang="ko-KR" dirty="0"/>
              <a:t>, 7</a:t>
            </a:r>
            <a:r>
              <a:rPr lang="ko-KR" altLang="en-US" dirty="0"/>
              <a:t>층까지 엘리베이터를 이용해 갔다가 </a:t>
            </a:r>
            <a:r>
              <a:rPr lang="en-US" altLang="ko-KR" dirty="0"/>
              <a:t>7</a:t>
            </a:r>
            <a:r>
              <a:rPr lang="ko-KR" altLang="en-US" dirty="0"/>
              <a:t>층에서 </a:t>
            </a:r>
            <a:r>
              <a:rPr lang="en-US" altLang="ko-KR" dirty="0"/>
              <a:t>6</a:t>
            </a:r>
            <a:r>
              <a:rPr lang="ko-KR" altLang="en-US" dirty="0"/>
              <a:t>층으로 계단을 </a:t>
            </a:r>
            <a:r>
              <a:rPr lang="ko-KR" altLang="en-US" b="1" dirty="0">
                <a:solidFill>
                  <a:srgbClr val="FF0000"/>
                </a:solidFill>
              </a:rPr>
              <a:t>내려가는</a:t>
            </a:r>
            <a:r>
              <a:rPr lang="ko-KR" altLang="en-US" dirty="0"/>
              <a:t> 경우도 예시로 들어주면 좋을 것 같습니다</a:t>
            </a:r>
            <a:r>
              <a:rPr lang="en-US" altLang="ko-KR" dirty="0"/>
              <a:t>.(</a:t>
            </a:r>
            <a:r>
              <a:rPr lang="ko-KR" altLang="en-US" dirty="0"/>
              <a:t>쓰고나서 보니 필요 없을 것 같기도 합니다</a:t>
            </a:r>
            <a:r>
              <a:rPr lang="en-US" altLang="ko-KR" dirty="0"/>
              <a:t>...)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A2A32A-A723-4F3E-845E-B28E83E9C9F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75812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한계점 마지막줄 쓰다 말아진 것 같은데 뒤에 조금 내용 덧붙이면 좋을 것 같습니다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A2A32A-A723-4F3E-845E-B28E83E9C9FC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42657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C:/Users/Yeom Seoung Yun/AppData/Roaming/PolarisOffice/ETemp/4788_21522152/fImage1399374741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635" cy="6858635"/>
          </a:xfrm>
          <a:prstGeom prst="rect">
            <a:avLst/>
          </a:prstGeom>
          <a:noFill/>
        </p:spPr>
      </p:pic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>
            <a:off x="914400" y="1381760"/>
            <a:ext cx="10363835" cy="2388235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rmAutofit/>
          </a:bodyPr>
          <a:lstStyle/>
          <a:p>
            <a:pPr marL="0" indent="0" algn="ctr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000" b="0" strike="noStrike" cap="none" dirty="0">
                <a:solidFill>
                  <a:srgbClr val="295776"/>
                </a:solidFill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>
            <a:off x="1524000" y="3861435"/>
            <a:ext cx="9144635" cy="165608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0" indent="0" algn="ctr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>
                <a:solidFill>
                  <a:srgbClr val="57768B"/>
                </a:solidFill>
                <a:latin typeface="맑은 고딕" charset="0"/>
                <a:ea typeface="맑은 고딕" charset="0"/>
              </a:rPr>
              <a:t>부제목을 입력하십시오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30/10/2018</a:t>
            </a:fld>
            <a:endParaRPr lang="en-GB" altLang="en-US" sz="1200" b="0" strike="noStrike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eaVert" wrap="square" lIns="91440" tIns="45720" rIns="91440" bIns="45720" numCol="1" anchor="t">
            <a:normAutofit/>
          </a:bodyPr>
          <a:lstStyle/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6858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30/10/2018</a:t>
            </a:fld>
            <a:endParaRPr lang="en-GB" altLang="en-US" sz="1200" b="0" strike="noStrike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 txBox="1">
            <a:spLocks noGrp="1"/>
          </p:cNvSpPr>
          <p:nvPr>
            <p:ph type="title" orient="vert"/>
          </p:nvPr>
        </p:nvSpPr>
        <p:spPr>
          <a:xfrm>
            <a:off x="8724900" y="365125"/>
            <a:ext cx="2629535" cy="5812790"/>
          </a:xfrm>
          <a:prstGeom prst="rect">
            <a:avLst/>
          </a:prstGeom>
        </p:spPr>
        <p:txBody>
          <a:bodyPr vert="eaVert" wrap="square" lIns="91440" tIns="45720" rIns="91440" bIns="45720" numCol="1" anchor="ctr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>
            <a:off x="838200" y="365125"/>
            <a:ext cx="7734935" cy="5812790"/>
          </a:xfrm>
          <a:prstGeom prst="rect">
            <a:avLst/>
          </a:prstGeom>
        </p:spPr>
        <p:txBody>
          <a:bodyPr vert="eaVert" wrap="square" lIns="91440" tIns="45720" rIns="91440" bIns="45720" numCol="1" anchor="t">
            <a:normAutofit/>
          </a:bodyPr>
          <a:lstStyle/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6858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30/10/2018</a:t>
            </a:fld>
            <a:endParaRPr lang="en-GB" altLang="en-US" sz="1200" b="0" strike="noStrike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800" b="0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6858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400" b="0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000" b="0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b="0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b="0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30/10/2018</a:t>
            </a:fld>
            <a:endParaRPr lang="en-GB" altLang="en-US" sz="1200" b="0" strike="noStrike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구역 머리글">
    <p:bg>
      <p:bgPr>
        <a:solidFill>
          <a:srgbClr val="57768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31850" y="1710055"/>
            <a:ext cx="10516235" cy="2853055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000" b="0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831850" y="4589780"/>
            <a:ext cx="10516235" cy="150050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30/10/2018</a:t>
            </a:fld>
            <a:endParaRPr lang="en-GB" altLang="en-US" sz="1200" b="0" strike="noStrike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sz="half" idx="1"/>
          </p:nvPr>
        </p:nvSpPr>
        <p:spPr>
          <a:xfrm>
            <a:off x="838200" y="1825625"/>
            <a:ext cx="5182235" cy="435229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800" b="0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6858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400" b="0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000" b="0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b="0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b="0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sz="half" idx="2"/>
          </p:nvPr>
        </p:nvSpPr>
        <p:spPr>
          <a:xfrm>
            <a:off x="6172200" y="1825625"/>
            <a:ext cx="5182235" cy="435229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800" b="0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6858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400" b="0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000" b="0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b="0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b="0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30/10/2018</a:t>
            </a:fld>
            <a:endParaRPr lang="en-GB" altLang="en-US" sz="1200" b="0" strike="noStrike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40105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840105" y="1681480"/>
            <a:ext cx="5158105" cy="824230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1" strike="noStrike" cap="none" dirty="0">
                <a:solidFill>
                  <a:srgbClr val="57768B"/>
                </a:solidFill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sz="half" idx="2"/>
          </p:nvPr>
        </p:nvSpPr>
        <p:spPr>
          <a:xfrm>
            <a:off x="840105" y="2505075"/>
            <a:ext cx="5158105" cy="368554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6858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sz="quarter" idx="3"/>
          </p:nvPr>
        </p:nvSpPr>
        <p:spPr>
          <a:xfrm>
            <a:off x="6172200" y="1681480"/>
            <a:ext cx="5184140" cy="824230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1" strike="noStrike" cap="none" dirty="0">
                <a:solidFill>
                  <a:srgbClr val="57768B"/>
                </a:solidFill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sz="quarter" idx="4"/>
          </p:nvPr>
        </p:nvSpPr>
        <p:spPr>
          <a:xfrm>
            <a:off x="6172200" y="2505075"/>
            <a:ext cx="5184140" cy="368554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6858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7" name="Date Placeholder 6"/>
          <p:cNvSpPr txBox="1"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30/10/2018</a:t>
            </a:fld>
            <a:endParaRPr lang="en-GB" altLang="en-US" sz="1200" b="0" strike="noStrike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Footer Placeholder 7"/>
          <p:cNvSpPr txBox="1"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9" name="Slide Number Placeholder 8"/>
          <p:cNvSpPr txBox="1"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30/10/2018</a:t>
            </a:fld>
            <a:endParaRPr lang="en-GB" altLang="en-US" sz="1200" b="0" strike="noStrike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 txBox="1"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30/10/2018</a:t>
            </a:fld>
            <a:endParaRPr lang="en-GB" altLang="en-US" sz="1200" b="0" strike="noStrike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Footer Placeholder 2"/>
          <p:cNvSpPr txBox="1"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40105" y="457200"/>
            <a:ext cx="3932555" cy="1600835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5183505" y="987425"/>
            <a:ext cx="6172835" cy="487426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6858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sz="half" idx="2"/>
          </p:nvPr>
        </p:nvSpPr>
        <p:spPr>
          <a:xfrm>
            <a:off x="840105" y="2057400"/>
            <a:ext cx="3932555" cy="381254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30/10/2018</a:t>
            </a:fld>
            <a:endParaRPr lang="en-GB" altLang="en-US" sz="1200" b="0" strike="noStrike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 txBox="1">
            <a:spLocks noGrp="1" noChangeAspect="1"/>
          </p:cNvSpPr>
          <p:nvPr>
            <p:ph type="pic" idx="1"/>
          </p:nvPr>
        </p:nvSpPr>
        <p:spPr>
          <a:xfrm>
            <a:off x="5183505" y="987425"/>
            <a:ext cx="6172835" cy="487426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그림을 추가하려면 아이콘을 클릭하세요</a:t>
            </a: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40105" y="457200"/>
            <a:ext cx="3932555" cy="1600835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sz="half" idx="2"/>
          </p:nvPr>
        </p:nvSpPr>
        <p:spPr>
          <a:xfrm>
            <a:off x="840105" y="2057400"/>
            <a:ext cx="3932555" cy="381254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30/10/2018</a:t>
            </a:fld>
            <a:endParaRPr lang="en-GB" altLang="en-US" sz="1200" b="0" strike="noStrike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C:/Users/Yeom Seoung Yun/AppData/Roaming/PolarisOffice/ETemp/4788_21522152/fImage58377178467.png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635" cy="6858635"/>
          </a:xfrm>
          <a:prstGeom prst="rect">
            <a:avLst/>
          </a:prstGeom>
          <a:noFill/>
        </p:spPr>
      </p:pic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마스터 부제목 스타일 편집</a:t>
            </a:r>
          </a:p>
          <a:p>
            <a:pPr marL="6858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30/10/2018</a:t>
            </a:fld>
            <a:endParaRPr lang="en-GB" altLang="en-US" sz="1200" b="0" strike="noStrike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5" r:id="rId1"/>
    <p:sldLayoutId id="2147483816" r:id="rId2"/>
    <p:sldLayoutId id="2147483817" r:id="rId3"/>
    <p:sldLayoutId id="2147483818" r:id="rId4"/>
    <p:sldLayoutId id="2147483819" r:id="rId5"/>
    <p:sldLayoutId id="2147483820" r:id="rId6"/>
    <p:sldLayoutId id="2147483821" r:id="rId7"/>
    <p:sldLayoutId id="2147483822" r:id="rId8"/>
    <p:sldLayoutId id="2147483823" r:id="rId9"/>
    <p:sldLayoutId id="2147483824" r:id="rId10"/>
    <p:sldLayoutId id="2147483825" r:id="rId11"/>
  </p:sldLayoutIdLst>
  <p:txStyles>
    <p:titleStyle>
      <a:lvl1pPr marL="0" indent="0" algn="ctr" defTabSz="914400" latinLnBrk="1">
        <a:buNone/>
        <a:defRPr lang="ko-KR" sz="4400" baseline="0" smtClean="0">
          <a:solidFill>
            <a:srgbClr val="000000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/>
        <a:buChar char="•"/>
        <a:defRPr lang="ko-KR" sz="2800" baseline="0" smtClean="0">
          <a:solidFill>
            <a:srgbClr val="000000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●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»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rgbClr val="000000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ctrTitle"/>
          </p:nvPr>
        </p:nvSpPr>
        <p:spPr>
          <a:xfrm>
            <a:off x="914400" y="1381760"/>
            <a:ext cx="10363835" cy="2388235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rmAutofit/>
          </a:bodyPr>
          <a:lstStyle/>
          <a:p>
            <a:pPr marL="0" indent="0" algn="ctr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000" b="0" strike="noStrike" cap="none" dirty="0">
                <a:solidFill>
                  <a:srgbClr val="295776"/>
                </a:solidFill>
                <a:latin typeface="맑은 고딕" charset="0"/>
                <a:ea typeface="맑은 고딕" charset="0"/>
              </a:rPr>
              <a:t>자료구조설계</a:t>
            </a:r>
            <a:br>
              <a:rPr lang="en-US" altLang="ko-KR" sz="5000" b="0" strike="noStrike" cap="none" dirty="0">
                <a:solidFill>
                  <a:srgbClr val="295776"/>
                </a:solidFill>
                <a:latin typeface="맑은 고딕" charset="0"/>
                <a:ea typeface="맑은 고딕" charset="0"/>
              </a:rPr>
            </a:br>
            <a:r>
              <a:rPr lang="en-US" altLang="ko-KR" sz="5000" b="0" strike="noStrike" cap="none" dirty="0">
                <a:solidFill>
                  <a:srgbClr val="295776"/>
                </a:solidFill>
                <a:latin typeface="맑은 고딕" charset="0"/>
                <a:ea typeface="맑은 고딕" charset="0"/>
              </a:rPr>
              <a:t>팀프로젝트</a:t>
            </a:r>
            <a:endParaRPr lang="ko-KR" altLang="en-US" sz="5000" b="0" strike="noStrike" cap="none" dirty="0">
              <a:solidFill>
                <a:srgbClr val="295776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부제목 2"/>
          <p:cNvSpPr txBox="1">
            <a:spLocks noGrp="1"/>
          </p:cNvSpPr>
          <p:nvPr>
            <p:ph type="subTitle" idx="1"/>
          </p:nvPr>
        </p:nvSpPr>
        <p:spPr>
          <a:xfrm>
            <a:off x="1828800" y="3886200"/>
            <a:ext cx="8535670" cy="250698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 lnSpcReduction="10000"/>
          </a:bodyPr>
          <a:lstStyle/>
          <a:p>
            <a:pPr marL="0" indent="0" algn="ctr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2400" b="0" strike="noStrike" cap="none" dirty="0">
                <a:solidFill>
                  <a:srgbClr val="57768B"/>
                </a:solidFill>
                <a:latin typeface="맑은 고딕" charset="0"/>
                <a:ea typeface="맑은 고딕" charset="0"/>
              </a:rPr>
              <a:t>컴퓨터공학부 </a:t>
            </a:r>
            <a:r>
              <a:rPr lang="en-US" altLang="ko-KR" sz="2400" b="0" strike="noStrike" cap="none" dirty="0" err="1">
                <a:solidFill>
                  <a:srgbClr val="57768B"/>
                </a:solidFill>
                <a:latin typeface="맑은 고딕" charset="0"/>
                <a:ea typeface="맑은 고딕" charset="0"/>
              </a:rPr>
              <a:t>김성윤</a:t>
            </a:r>
            <a:r>
              <a:rPr lang="en-US" altLang="ko-KR" sz="2400" b="0" strike="noStrike" cap="none" dirty="0">
                <a:solidFill>
                  <a:srgbClr val="57768B"/>
                </a:solidFill>
                <a:latin typeface="맑은 고딕" charset="0"/>
                <a:ea typeface="맑은 고딕" charset="0"/>
              </a:rPr>
              <a:t>(20173046)</a:t>
            </a:r>
            <a:endParaRPr lang="ko-KR" altLang="en-US" sz="2400" b="0" strike="noStrike" cap="none" dirty="0">
              <a:solidFill>
                <a:srgbClr val="57768B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>
                <a:solidFill>
                  <a:srgbClr val="57768B"/>
                </a:solidFill>
                <a:latin typeface="맑은 고딕" charset="0"/>
                <a:ea typeface="맑은 고딕" charset="0"/>
              </a:rPr>
              <a:t>양의현</a:t>
            </a:r>
            <a:endParaRPr lang="ko-KR" altLang="en-US" sz="2400" b="0" strike="noStrike" cap="none" dirty="0">
              <a:solidFill>
                <a:srgbClr val="57768B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>
                <a:solidFill>
                  <a:srgbClr val="57768B"/>
                </a:solidFill>
                <a:latin typeface="맑은 고딕" charset="0"/>
                <a:ea typeface="맑은 고딕" charset="0"/>
              </a:rPr>
              <a:t>컴퓨터공학부 염승윤(20154098)</a:t>
            </a:r>
            <a:endParaRPr lang="ko-KR" altLang="en-US" sz="2400" b="0" strike="noStrike" cap="none" dirty="0">
              <a:solidFill>
                <a:srgbClr val="57768B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>
                <a:solidFill>
                  <a:srgbClr val="57768B"/>
                </a:solidFill>
                <a:latin typeface="맑은 고딕" charset="0"/>
                <a:ea typeface="맑은 고딕" charset="0"/>
              </a:rPr>
              <a:t>이상묵</a:t>
            </a:r>
            <a:endParaRPr lang="ko-KR" altLang="en-US" sz="2400" b="0" strike="noStrike" cap="none" dirty="0">
              <a:solidFill>
                <a:srgbClr val="57768B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>
                <a:solidFill>
                  <a:srgbClr val="57768B"/>
                </a:solidFill>
                <a:latin typeface="맑은 고딕" charset="0"/>
                <a:ea typeface="맑은 고딕" charset="0"/>
              </a:rPr>
              <a:t>컴퓨터공학부 이제홍(20134652)</a:t>
            </a:r>
            <a:endParaRPr lang="ko-KR" altLang="en-US" sz="2400" b="0" strike="noStrike" cap="none" dirty="0">
              <a:solidFill>
                <a:srgbClr val="57768B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>
                <a:solidFill>
                  <a:srgbClr val="57768B"/>
                </a:solidFill>
                <a:latin typeface="맑은 고딕" charset="0"/>
                <a:ea typeface="맑은 고딕" charset="0"/>
              </a:rPr>
              <a:t>황제웅</a:t>
            </a:r>
            <a:endParaRPr lang="ko-KR" altLang="en-US" sz="2400" b="0" strike="noStrike" cap="none" dirty="0">
              <a:solidFill>
                <a:srgbClr val="57768B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400" b="0" strike="noStrike" cap="none" dirty="0">
              <a:solidFill>
                <a:srgbClr val="57768B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자료조사</a:t>
            </a:r>
            <a:endParaRPr lang="ko-KR" altLang="en-US" sz="44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609600" y="1600200"/>
            <a:ext cx="4565650" cy="452755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2800" b="0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돋움" charset="0"/>
                <a:ea typeface="돋움" charset="0"/>
              </a:rPr>
              <a:t>경로에 있는 사람 수</a:t>
            </a:r>
            <a:endParaRPr lang="ko-KR" altLang="en-US" sz="2800" b="0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돋움" charset="0"/>
              <a:ea typeface="돋움" charset="0"/>
            </a:endParaRPr>
          </a:p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 b="0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돋움" charset="0"/>
                <a:ea typeface="돋움" charset="0"/>
              </a:rPr>
              <a:t>AP의 정확한 위치와 접속자 수 정보를 중앙대 전산실에서 제공해 주면 더 정확한 정보를 얻을 수 있다.</a:t>
            </a:r>
            <a:endParaRPr lang="ko-KR" altLang="en-US" sz="2000" b="0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돋움" charset="0"/>
              <a:ea typeface="돋움" charset="0"/>
            </a:endParaRPr>
          </a:p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endParaRPr lang="ko-KR" altLang="en-US" sz="2800" b="0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돋움" charset="0"/>
              <a:ea typeface="돋움" charset="0"/>
            </a:endParaRPr>
          </a:p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2300" b="0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돋움" charset="0"/>
                <a:ea typeface="돋움" charset="0"/>
              </a:rPr>
              <a:t>Smart-CAU(와이파이 공유기)당 접속자수</a:t>
            </a:r>
            <a:endParaRPr lang="ko-KR" altLang="en-US" sz="2300" b="0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돋움" charset="0"/>
              <a:ea typeface="돋움" charset="0"/>
            </a:endParaRPr>
          </a:p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endParaRPr lang="ko-KR" altLang="en-US" sz="2800" b="0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endParaRPr lang="ko-KR" altLang="en-US" sz="2800" b="0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4" name="그림 3" descr="C:/Users/Yeom Seoung Yun/AppData/Roaming/PolarisOffice/ETemp/4788_21522152/image1.jpe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288915" y="238760"/>
            <a:ext cx="6746875" cy="6279515"/>
          </a:xfrm>
          <a:prstGeom prst="rect">
            <a:avLst/>
          </a:prstGeom>
          <a:noFill/>
        </p:spPr>
      </p:pic>
      <p:sp>
        <p:nvSpPr>
          <p:cNvPr id="11" name="도형 10"/>
          <p:cNvSpPr>
            <a:spLocks/>
          </p:cNvSpPr>
          <p:nvPr/>
        </p:nvSpPr>
        <p:spPr>
          <a:xfrm>
            <a:off x="6096000" y="1694815"/>
            <a:ext cx="978535" cy="864870"/>
          </a:xfrm>
          <a:prstGeom prst="ellipse">
            <a:avLst/>
          </a:prstGeom>
          <a:noFill/>
          <a:ln w="28575" cap="flat" cmpd="sng">
            <a:solidFill>
              <a:schemeClr val="accent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12" name="도형 11"/>
          <p:cNvSpPr>
            <a:spLocks/>
          </p:cNvSpPr>
          <p:nvPr/>
        </p:nvSpPr>
        <p:spPr>
          <a:xfrm>
            <a:off x="5485130" y="242570"/>
            <a:ext cx="978535" cy="864870"/>
          </a:xfrm>
          <a:prstGeom prst="ellipse">
            <a:avLst/>
          </a:prstGeom>
          <a:noFill/>
          <a:ln w="28575" cap="flat" cmpd="sng">
            <a:solidFill>
              <a:schemeClr val="accent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13" name="도형 12"/>
          <p:cNvSpPr>
            <a:spLocks/>
          </p:cNvSpPr>
          <p:nvPr/>
        </p:nvSpPr>
        <p:spPr>
          <a:xfrm>
            <a:off x="7077710" y="4496435"/>
            <a:ext cx="978535" cy="864870"/>
          </a:xfrm>
          <a:prstGeom prst="ellipse">
            <a:avLst/>
          </a:prstGeom>
          <a:noFill/>
          <a:ln w="28575" cap="flat" cmpd="sng">
            <a:solidFill>
              <a:schemeClr val="accent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14" name="도형 13"/>
          <p:cNvSpPr>
            <a:spLocks/>
          </p:cNvSpPr>
          <p:nvPr/>
        </p:nvSpPr>
        <p:spPr>
          <a:xfrm>
            <a:off x="10057130" y="5588000"/>
            <a:ext cx="978535" cy="864870"/>
          </a:xfrm>
          <a:prstGeom prst="ellipse">
            <a:avLst/>
          </a:prstGeom>
          <a:noFill/>
          <a:ln w="28575" cap="flat" cmpd="sng">
            <a:solidFill>
              <a:schemeClr val="accent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15" name="도형 14"/>
          <p:cNvSpPr>
            <a:spLocks/>
          </p:cNvSpPr>
          <p:nvPr/>
        </p:nvSpPr>
        <p:spPr>
          <a:xfrm>
            <a:off x="9295130" y="1993900"/>
            <a:ext cx="978535" cy="1441450"/>
          </a:xfrm>
          <a:prstGeom prst="ellipse">
            <a:avLst/>
          </a:prstGeom>
          <a:noFill/>
          <a:ln w="28575" cap="flat" cmpd="sng">
            <a:solidFill>
              <a:schemeClr val="accent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16" name="도형 15"/>
          <p:cNvSpPr>
            <a:spLocks/>
          </p:cNvSpPr>
          <p:nvPr/>
        </p:nvSpPr>
        <p:spPr>
          <a:xfrm>
            <a:off x="7972425" y="3078480"/>
            <a:ext cx="489585" cy="1584960"/>
          </a:xfrm>
          <a:prstGeom prst="ellipse">
            <a:avLst/>
          </a:prstGeom>
          <a:noFill/>
          <a:ln w="28575" cap="flat" cmpd="sng">
            <a:solidFill>
              <a:schemeClr val="accent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44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838200" y="739140"/>
            <a:ext cx="10516235" cy="543877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2300" b="0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돋움" charset="0"/>
                <a:ea typeface="돋움" charset="0"/>
              </a:rPr>
              <a:t>정보공개의 목적, 교육의 공공성 및 공·사립학교의 동질성, 사립대학교에 대한 국가의 재정지원 및 보조 등 여러 사정을 고려해 보면, 사립대학교에 대한 국비 지원이 한정적·일시적·국부적이라는 점을 고려하더라도, 같은 법 시행령(2004. 3. 17. 대통령령 제18312호로 개정되기 전의 것) 제2조 제1호가 정보공개의무를 지는 공공기관의 하나로 사립대학교를 들고 있는 것이 모법인 구 공공기관의 정보공개에 관한 법률의 위임 범위를 벗어났다거나 사립대학교가 국비의 지원을 받는 범위 내에서만 공공기관의 성격을 가진다고 볼 수 없다.</a:t>
            </a:r>
            <a:endParaRPr lang="ko-KR" altLang="en-US" sz="2300" b="0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돋움" charset="0"/>
              <a:ea typeface="돋움" charset="0"/>
            </a:endParaRPr>
          </a:p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endParaRPr lang="ko-KR" altLang="en-US" sz="2300" b="0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돋움" charset="0"/>
              <a:ea typeface="돋움" charset="0"/>
            </a:endParaRPr>
          </a:p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2000" b="0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돋움" charset="0"/>
                <a:ea typeface="돋움" charset="0"/>
              </a:rPr>
              <a:t>(출처 : 대법원 2006. 8. 24. 선고 2004두2783 판결 [정보공개거부처분취소]&gt;종합법률정보 판례)</a:t>
            </a:r>
            <a:endParaRPr lang="ko-KR" altLang="en-US" sz="2300" b="0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돋움" charset="0"/>
              <a:ea typeface="돋움" charset="0"/>
            </a:endParaRPr>
          </a:p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endParaRPr lang="ko-KR" altLang="en-US" sz="2000" b="0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돋움" charset="0"/>
              <a:ea typeface="돋움" charset="0"/>
            </a:endParaRPr>
          </a:p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2300" b="0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돋움" charset="0"/>
                <a:ea typeface="돋움" charset="0"/>
              </a:rPr>
              <a:t>사립대학 역시 공공 기관으로서 공공데이터 신청을 할 수 있습니다.</a:t>
            </a:r>
            <a:endParaRPr lang="ko-KR" altLang="en-US" sz="2300" b="0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돋움" charset="0"/>
              <a:ea typeface="돋움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4400" b="0" strike="noStrike" cap="none" dirty="0">
              <a:latin typeface="맑은 고딕" charset="0"/>
              <a:ea typeface="맑은 고딕" charset="0"/>
            </a:endParaRPr>
          </a:p>
        </p:txBody>
      </p:sp>
      <p:pic>
        <p:nvPicPr>
          <p:cNvPr id="3" name="내용 개체 틀 2" descr="C:/Users/Yeom Seoung Yun/AppData/Roaming/PolarisOffice/ETemp/4788_21522152/fImage450073636334.jpe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09600" y="255270"/>
            <a:ext cx="10973435" cy="4374515"/>
          </a:xfrm>
          <a:prstGeom prst="rect">
            <a:avLst/>
          </a:prstGeom>
          <a:noFill/>
        </p:spPr>
      </p:pic>
      <p:sp>
        <p:nvSpPr>
          <p:cNvPr id="4" name="텍스트 상자 3"/>
          <p:cNvSpPr txBox="1">
            <a:spLocks/>
          </p:cNvSpPr>
          <p:nvPr/>
        </p:nvSpPr>
        <p:spPr>
          <a:xfrm>
            <a:off x="818515" y="4719955"/>
            <a:ext cx="3702685" cy="3702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none" lIns="89535" tIns="46355" rIns="89535" bIns="46355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우린 답을 찾을것이다 늘 그랬듯이</a:t>
            </a:r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</p:txBody>
      </p:sp>
      <p:cxnSp>
        <p:nvCxnSpPr>
          <p:cNvPr id="5" name="도형 4"/>
          <p:cNvCxnSpPr/>
          <p:nvPr/>
        </p:nvCxnSpPr>
        <p:spPr>
          <a:xfrm flipV="1">
            <a:off x="3969385" y="3900805"/>
            <a:ext cx="7324725" cy="12065"/>
          </a:xfrm>
          <a:prstGeom prst="line">
            <a:avLst/>
          </a:prstGeom>
          <a:ln w="19050" cap="flat" cmpd="sng">
            <a:solidFill>
              <a:srgbClr val="FF0000">
                <a:alpha val="10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44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609600" y="1600200"/>
            <a:ext cx="4736465" cy="452755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2800" b="0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AP 위치 조사</a:t>
            </a:r>
            <a:endParaRPr lang="ko-KR" altLang="en-US" sz="2800" b="0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200" b="0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각 강의실 마다 Access Point가 존재</a:t>
            </a:r>
            <a:endParaRPr lang="ko-KR" altLang="en-US" sz="2200" b="0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200" b="0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혹시 아랫층 강의실 AP가 잡히는지 조사한 결과 층마다 다름</a:t>
            </a:r>
            <a:endParaRPr lang="ko-KR" altLang="en-US" sz="2200" b="0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4" name="그림 3" descr="C:/Users/Yeom Seoung Yun/AppData/Roaming/PolarisOffice/ETemp/4788_21522152/image1.jpe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288915" y="238760"/>
            <a:ext cx="6746875" cy="6279515"/>
          </a:xfrm>
          <a:prstGeom prst="rect">
            <a:avLst/>
          </a:prstGeom>
          <a:noFill/>
        </p:spPr>
      </p:pic>
      <p:sp>
        <p:nvSpPr>
          <p:cNvPr id="5" name="텍스트 상자 4"/>
          <p:cNvSpPr txBox="1">
            <a:spLocks/>
          </p:cNvSpPr>
          <p:nvPr/>
        </p:nvSpPr>
        <p:spPr>
          <a:xfrm>
            <a:off x="6005195" y="2547620"/>
            <a:ext cx="744220" cy="370205"/>
          </a:xfrm>
          <a:prstGeom prst="rect">
            <a:avLst/>
          </a:prstGeom>
          <a:solidFill>
            <a:srgbClr val="5B9BD5"/>
          </a:solidFill>
          <a:ln w="0" cap="flat" cmpd="sng">
            <a:solidFill>
              <a:schemeClr val="accent1">
                <a:alpha val="100000"/>
              </a:schemeClr>
            </a:solidFill>
            <a:prstDash val="solid"/>
          </a:ln>
        </p:spPr>
        <p:txBody>
          <a:bodyPr vert="horz" wrap="none" lIns="89535" tIns="46355" rIns="89535" bIns="46355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07:b0</a:t>
            </a:r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6" name="텍스트 상자 5"/>
          <p:cNvSpPr txBox="1">
            <a:spLocks/>
          </p:cNvSpPr>
          <p:nvPr/>
        </p:nvSpPr>
        <p:spPr>
          <a:xfrm>
            <a:off x="6270625" y="4666615"/>
            <a:ext cx="626110" cy="370205"/>
          </a:xfrm>
          <a:prstGeom prst="rect">
            <a:avLst/>
          </a:prstGeom>
          <a:solidFill>
            <a:srgbClr val="5B9BD5"/>
          </a:solidFill>
          <a:ln w="0" cap="flat" cmpd="sng">
            <a:solidFill>
              <a:schemeClr val="accent1">
                <a:alpha val="100000"/>
              </a:schemeClr>
            </a:solidFill>
            <a:prstDash val="solid"/>
          </a:ln>
        </p:spPr>
        <p:txBody>
          <a:bodyPr vert="horz" wrap="none" lIns="89535" tIns="46355" rIns="89535" bIns="46355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f7:f0</a:t>
            </a:r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7" name="텍스트 상자 6"/>
          <p:cNvSpPr txBox="1">
            <a:spLocks/>
          </p:cNvSpPr>
          <p:nvPr/>
        </p:nvSpPr>
        <p:spPr>
          <a:xfrm>
            <a:off x="6160770" y="4033520"/>
            <a:ext cx="672465" cy="370205"/>
          </a:xfrm>
          <a:prstGeom prst="rect">
            <a:avLst/>
          </a:prstGeom>
          <a:solidFill>
            <a:srgbClr val="5B9BD5"/>
          </a:solidFill>
          <a:ln w="0" cap="flat" cmpd="sng">
            <a:solidFill>
              <a:schemeClr val="accent1">
                <a:alpha val="100000"/>
              </a:schemeClr>
            </a:solidFill>
            <a:prstDash val="solid"/>
          </a:ln>
        </p:spPr>
        <p:txBody>
          <a:bodyPr vert="horz" wrap="none" lIns="89535" tIns="46355" rIns="89535" bIns="46355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fa:80</a:t>
            </a:r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44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609600" y="1600200"/>
            <a:ext cx="4736465" cy="452755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2800" b="0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AP 위치 조사</a:t>
            </a:r>
            <a:endParaRPr lang="ko-KR" altLang="en-US" sz="2800" b="0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200" b="0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복도에도 AP가 존재</a:t>
            </a:r>
            <a:endParaRPr lang="ko-KR" altLang="en-US" sz="2200" b="0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800" b="0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4" name="그림 3" descr="C:/Users/Yeom Seoung Yun/AppData/Roaming/PolarisOffice/ETemp/4788_21522152/image1.jpe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288915" y="238760"/>
            <a:ext cx="6746875" cy="6279515"/>
          </a:xfrm>
          <a:prstGeom prst="rect">
            <a:avLst/>
          </a:prstGeom>
          <a:noFill/>
        </p:spPr>
      </p:pic>
      <p:sp>
        <p:nvSpPr>
          <p:cNvPr id="5" name="텍스트 상자 4"/>
          <p:cNvSpPr txBox="1">
            <a:spLocks/>
          </p:cNvSpPr>
          <p:nvPr/>
        </p:nvSpPr>
        <p:spPr>
          <a:xfrm>
            <a:off x="6699250" y="3469005"/>
            <a:ext cx="729615" cy="370205"/>
          </a:xfrm>
          <a:prstGeom prst="rect">
            <a:avLst/>
          </a:prstGeom>
          <a:solidFill>
            <a:srgbClr val="5B9BD5"/>
          </a:solidFill>
          <a:ln w="0" cap="flat" cmpd="sng">
            <a:solidFill>
              <a:schemeClr val="accent1">
                <a:alpha val="100000"/>
              </a:schemeClr>
            </a:solidFill>
            <a:prstDash val="solid"/>
          </a:ln>
        </p:spPr>
        <p:txBody>
          <a:bodyPr vert="horz" wrap="none" lIns="89535" tIns="46355" rIns="89535" bIns="46355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03:e0</a:t>
            </a:r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6" name="텍스트 상자 5"/>
          <p:cNvSpPr txBox="1">
            <a:spLocks/>
          </p:cNvSpPr>
          <p:nvPr/>
        </p:nvSpPr>
        <p:spPr>
          <a:xfrm>
            <a:off x="7919720" y="970280"/>
            <a:ext cx="741045" cy="370205"/>
          </a:xfrm>
          <a:prstGeom prst="rect">
            <a:avLst/>
          </a:prstGeom>
          <a:solidFill>
            <a:srgbClr val="5B9BD5"/>
          </a:solidFill>
          <a:ln w="0" cap="flat" cmpd="sng">
            <a:solidFill>
              <a:schemeClr val="accent1">
                <a:alpha val="100000"/>
              </a:schemeClr>
            </a:solidFill>
            <a:prstDash val="solid"/>
          </a:ln>
        </p:spPr>
        <p:txBody>
          <a:bodyPr vert="horz" wrap="none" lIns="89535" tIns="46355" rIns="89535" bIns="46355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be:20</a:t>
            </a:r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7" name="텍스트 상자 6"/>
          <p:cNvSpPr txBox="1">
            <a:spLocks/>
          </p:cNvSpPr>
          <p:nvPr/>
        </p:nvSpPr>
        <p:spPr>
          <a:xfrm>
            <a:off x="7047865" y="2305050"/>
            <a:ext cx="756285" cy="370205"/>
          </a:xfrm>
          <a:prstGeom prst="rect">
            <a:avLst/>
          </a:prstGeom>
          <a:solidFill>
            <a:srgbClr val="5B9BD5"/>
          </a:solidFill>
          <a:ln w="0" cap="flat" cmpd="sng">
            <a:solidFill>
              <a:schemeClr val="accent1">
                <a:alpha val="100000"/>
              </a:schemeClr>
            </a:solidFill>
            <a:prstDash val="solid"/>
          </a:ln>
        </p:spPr>
        <p:txBody>
          <a:bodyPr vert="horz" wrap="none" lIns="89535" tIns="46355" rIns="89535" bIns="46355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b9:d0</a:t>
            </a:r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8" name="텍스트 상자 7"/>
          <p:cNvSpPr txBox="1">
            <a:spLocks/>
          </p:cNvSpPr>
          <p:nvPr/>
        </p:nvSpPr>
        <p:spPr>
          <a:xfrm>
            <a:off x="9299575" y="1804035"/>
            <a:ext cx="1094105" cy="370205"/>
          </a:xfrm>
          <a:prstGeom prst="rect">
            <a:avLst/>
          </a:prstGeom>
          <a:solidFill>
            <a:srgbClr val="5B9BD5"/>
          </a:solidFill>
          <a:ln w="0" cap="flat" cmpd="sng">
            <a:solidFill>
              <a:schemeClr val="accent1">
                <a:alpha val="100000"/>
              </a:schemeClr>
            </a:solidFill>
            <a:prstDash val="solid"/>
          </a:ln>
        </p:spPr>
        <p:txBody>
          <a:bodyPr vert="horz" wrap="none" lIns="89535" tIns="46355" rIns="89535" bIns="46355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수신불가</a:t>
            </a:r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9" name="텍스트 상자 8"/>
          <p:cNvSpPr txBox="1">
            <a:spLocks/>
          </p:cNvSpPr>
          <p:nvPr/>
        </p:nvSpPr>
        <p:spPr>
          <a:xfrm>
            <a:off x="9848850" y="2853690"/>
            <a:ext cx="726440" cy="370205"/>
          </a:xfrm>
          <a:prstGeom prst="rect">
            <a:avLst/>
          </a:prstGeom>
          <a:solidFill>
            <a:srgbClr val="5B9BD5"/>
          </a:solidFill>
          <a:ln w="0" cap="flat" cmpd="sng">
            <a:solidFill>
              <a:schemeClr val="accent1">
                <a:alpha val="100000"/>
              </a:schemeClr>
            </a:solidFill>
            <a:prstDash val="solid"/>
          </a:ln>
        </p:spPr>
        <p:txBody>
          <a:bodyPr vert="horz" wrap="none" lIns="89535" tIns="46355" rIns="89535" bIns="46355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bc:30</a:t>
            </a:r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10" name="텍스트 상자 9"/>
          <p:cNvSpPr txBox="1">
            <a:spLocks/>
          </p:cNvSpPr>
          <p:nvPr/>
        </p:nvSpPr>
        <p:spPr>
          <a:xfrm>
            <a:off x="9818370" y="3471545"/>
            <a:ext cx="756285" cy="370205"/>
          </a:xfrm>
          <a:prstGeom prst="rect">
            <a:avLst/>
          </a:prstGeom>
          <a:solidFill>
            <a:srgbClr val="5B9BD5"/>
          </a:solidFill>
          <a:ln w="0" cap="flat" cmpd="sng">
            <a:solidFill>
              <a:schemeClr val="accent1">
                <a:alpha val="100000"/>
              </a:schemeClr>
            </a:solidFill>
            <a:prstDash val="solid"/>
          </a:ln>
        </p:spPr>
        <p:txBody>
          <a:bodyPr vert="horz" wrap="none" lIns="89535" tIns="46355" rIns="89535" bIns="46355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bd:80</a:t>
            </a:r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11" name="텍스트 상자 10"/>
          <p:cNvSpPr txBox="1">
            <a:spLocks/>
          </p:cNvSpPr>
          <p:nvPr/>
        </p:nvSpPr>
        <p:spPr>
          <a:xfrm>
            <a:off x="9844405" y="4544060"/>
            <a:ext cx="726440" cy="370205"/>
          </a:xfrm>
          <a:prstGeom prst="rect">
            <a:avLst/>
          </a:prstGeom>
          <a:solidFill>
            <a:srgbClr val="5B9BD5"/>
          </a:solidFill>
          <a:ln w="0" cap="flat" cmpd="sng">
            <a:solidFill>
              <a:schemeClr val="accent1">
                <a:alpha val="100000"/>
              </a:schemeClr>
            </a:solidFill>
            <a:prstDash val="solid"/>
          </a:ln>
        </p:spPr>
        <p:txBody>
          <a:bodyPr vert="horz" wrap="none" lIns="89535" tIns="46355" rIns="89535" bIns="46355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bc:96</a:t>
            </a:r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12" name="텍스트 상자 11"/>
          <p:cNvSpPr txBox="1">
            <a:spLocks/>
          </p:cNvSpPr>
          <p:nvPr/>
        </p:nvSpPr>
        <p:spPr>
          <a:xfrm>
            <a:off x="9848215" y="5298440"/>
            <a:ext cx="679450" cy="370205"/>
          </a:xfrm>
          <a:prstGeom prst="rect">
            <a:avLst/>
          </a:prstGeom>
          <a:solidFill>
            <a:srgbClr val="5B9BD5"/>
          </a:solidFill>
          <a:ln w="0" cap="flat" cmpd="sng">
            <a:solidFill>
              <a:schemeClr val="accent1">
                <a:alpha val="100000"/>
              </a:schemeClr>
            </a:solidFill>
            <a:prstDash val="solid"/>
          </a:ln>
        </p:spPr>
        <p:txBody>
          <a:bodyPr vert="horz" wrap="none" lIns="89535" tIns="46355" rIns="89535" bIns="46355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f6:30</a:t>
            </a:r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13" name="텍스트 상자 12"/>
          <p:cNvSpPr txBox="1">
            <a:spLocks/>
          </p:cNvSpPr>
          <p:nvPr/>
        </p:nvSpPr>
        <p:spPr>
          <a:xfrm>
            <a:off x="8282305" y="5643245"/>
            <a:ext cx="732790" cy="370205"/>
          </a:xfrm>
          <a:prstGeom prst="rect">
            <a:avLst/>
          </a:prstGeom>
          <a:solidFill>
            <a:srgbClr val="5B9BD5"/>
          </a:solidFill>
          <a:ln w="0" cap="flat" cmpd="sng">
            <a:solidFill>
              <a:schemeClr val="accent1">
                <a:alpha val="100000"/>
              </a:schemeClr>
            </a:solidFill>
            <a:prstDash val="solid"/>
          </a:ln>
        </p:spPr>
        <p:txBody>
          <a:bodyPr vert="horz" wrap="none" lIns="89535" tIns="46355" rIns="89535" bIns="46355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08:00</a:t>
            </a:r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14" name="텍스트 상자 13"/>
          <p:cNvSpPr txBox="1">
            <a:spLocks/>
          </p:cNvSpPr>
          <p:nvPr/>
        </p:nvSpPr>
        <p:spPr>
          <a:xfrm>
            <a:off x="6693535" y="5214620"/>
            <a:ext cx="680720" cy="370205"/>
          </a:xfrm>
          <a:prstGeom prst="rect">
            <a:avLst/>
          </a:prstGeom>
          <a:solidFill>
            <a:srgbClr val="5B9BD5"/>
          </a:solidFill>
          <a:ln w="0" cap="flat" cmpd="sng">
            <a:solidFill>
              <a:schemeClr val="accent1">
                <a:alpha val="100000"/>
              </a:schemeClr>
            </a:solidFill>
            <a:prstDash val="solid"/>
          </a:ln>
        </p:spPr>
        <p:txBody>
          <a:bodyPr vert="horz" wrap="none" lIns="89535" tIns="46355" rIns="89535" bIns="46355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f7:ba</a:t>
            </a:r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44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609600" y="1600200"/>
            <a:ext cx="4736465" cy="452755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2800" b="0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AP 위치 조사</a:t>
            </a:r>
            <a:endParaRPr lang="ko-KR" altLang="en-US" sz="2800" b="0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2200" b="0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엘리베이터와 계단에 서로 다른 AP가 존재</a:t>
            </a:r>
            <a:endParaRPr lang="ko-KR" altLang="en-US" sz="2200" b="0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4" name="그림 3" descr="C:/Users/Yeom Seoung Yun/AppData/Roaming/PolarisOffice/ETemp/4788_21522152/image1.jpe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288915" y="238760"/>
            <a:ext cx="6746875" cy="6279515"/>
          </a:xfrm>
          <a:prstGeom prst="rect">
            <a:avLst/>
          </a:prstGeom>
          <a:noFill/>
        </p:spPr>
      </p:pic>
      <p:sp>
        <p:nvSpPr>
          <p:cNvPr id="8" name="텍스트 상자 7"/>
          <p:cNvSpPr txBox="1">
            <a:spLocks/>
          </p:cNvSpPr>
          <p:nvPr/>
        </p:nvSpPr>
        <p:spPr>
          <a:xfrm>
            <a:off x="5432425" y="348615"/>
            <a:ext cx="756285" cy="370205"/>
          </a:xfrm>
          <a:prstGeom prst="rect">
            <a:avLst/>
          </a:prstGeom>
          <a:noFill/>
          <a:ln w="0" cap="flat" cmpd="sng">
            <a:solidFill>
              <a:srgbClr val="36B700">
                <a:alpha val="100000"/>
              </a:srgbClr>
            </a:solidFill>
            <a:prstDash val="solid"/>
          </a:ln>
        </p:spPr>
        <p:txBody>
          <a:bodyPr vert="horz" wrap="none" lIns="89535" tIns="46355" rIns="89535" bIns="46355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>
                <a:solidFill>
                  <a:srgbClr val="36B700"/>
                </a:solidFill>
                <a:latin typeface="맑은 고딕" charset="0"/>
                <a:ea typeface="맑은 고딕" charset="0"/>
              </a:rPr>
              <a:t>bd:60</a:t>
            </a:r>
            <a:endParaRPr lang="ko-KR" altLang="en-US" sz="1800" b="0" strike="noStrike" cap="none" dirty="0">
              <a:solidFill>
                <a:srgbClr val="36B7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2" name="텍스트 상자 11"/>
          <p:cNvSpPr txBox="1">
            <a:spLocks/>
          </p:cNvSpPr>
          <p:nvPr/>
        </p:nvSpPr>
        <p:spPr>
          <a:xfrm>
            <a:off x="6020435" y="1516380"/>
            <a:ext cx="1094105" cy="370205"/>
          </a:xfrm>
          <a:prstGeom prst="rect">
            <a:avLst/>
          </a:prstGeom>
          <a:noFill/>
          <a:ln w="0" cap="flat" cmpd="sng">
            <a:solidFill>
              <a:srgbClr val="FF0000">
                <a:alpha val="100000"/>
              </a:srgbClr>
            </a:solidFill>
            <a:prstDash val="solid"/>
          </a:ln>
        </p:spPr>
        <p:txBody>
          <a:bodyPr vert="horz" wrap="none" lIns="89535" tIns="46355" rIns="89535" bIns="46355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수신불가</a:t>
            </a:r>
            <a:endParaRPr lang="ko-KR" altLang="en-US" sz="1800" b="0" strike="noStrike" cap="none" dirty="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5" name="텍스트 상자 14"/>
          <p:cNvSpPr txBox="1">
            <a:spLocks/>
          </p:cNvSpPr>
          <p:nvPr/>
        </p:nvSpPr>
        <p:spPr>
          <a:xfrm>
            <a:off x="6186805" y="2149475"/>
            <a:ext cx="752475" cy="370205"/>
          </a:xfrm>
          <a:prstGeom prst="rect">
            <a:avLst/>
          </a:prstGeom>
          <a:noFill/>
          <a:ln w="0" cap="flat" cmpd="sng">
            <a:solidFill>
              <a:srgbClr val="36B700">
                <a:alpha val="100000"/>
              </a:srgbClr>
            </a:solidFill>
            <a:prstDash val="solid"/>
          </a:ln>
        </p:spPr>
        <p:txBody>
          <a:bodyPr vert="horz" wrap="none" lIns="89535" tIns="46355" rIns="89535" bIns="46355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>
                <a:solidFill>
                  <a:srgbClr val="36B700"/>
                </a:solidFill>
                <a:latin typeface="맑은 고딕" charset="0"/>
                <a:ea typeface="맑은 고딕" charset="0"/>
              </a:rPr>
              <a:t>bb:e0</a:t>
            </a:r>
            <a:endParaRPr lang="ko-KR" altLang="en-US" sz="1800" b="0" strike="noStrike" cap="none" dirty="0">
              <a:solidFill>
                <a:srgbClr val="36B7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6" name="텍스트 상자 15"/>
          <p:cNvSpPr txBox="1">
            <a:spLocks/>
          </p:cNvSpPr>
          <p:nvPr/>
        </p:nvSpPr>
        <p:spPr>
          <a:xfrm>
            <a:off x="7236460" y="4530090"/>
            <a:ext cx="676275" cy="370205"/>
          </a:xfrm>
          <a:prstGeom prst="rect">
            <a:avLst/>
          </a:prstGeom>
          <a:noFill/>
          <a:ln w="0" cap="flat" cmpd="sng">
            <a:solidFill>
              <a:srgbClr val="36B700">
                <a:alpha val="100000"/>
              </a:srgbClr>
            </a:solidFill>
            <a:prstDash val="solid"/>
          </a:ln>
        </p:spPr>
        <p:txBody>
          <a:bodyPr vert="horz" wrap="none" lIns="89535" tIns="46355" rIns="89535" bIns="46355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>
                <a:solidFill>
                  <a:srgbClr val="36B700"/>
                </a:solidFill>
                <a:latin typeface="맑은 고딕" charset="0"/>
                <a:ea typeface="맑은 고딕" charset="0"/>
              </a:rPr>
              <a:t>f7:e0</a:t>
            </a:r>
            <a:endParaRPr lang="ko-KR" altLang="en-US" sz="1800" b="0" strike="noStrike" cap="none" dirty="0">
              <a:solidFill>
                <a:srgbClr val="36B7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7" name="텍스트 상자 16"/>
          <p:cNvSpPr txBox="1">
            <a:spLocks/>
          </p:cNvSpPr>
          <p:nvPr/>
        </p:nvSpPr>
        <p:spPr>
          <a:xfrm>
            <a:off x="7668895" y="4973955"/>
            <a:ext cx="648335" cy="370205"/>
          </a:xfrm>
          <a:prstGeom prst="rect">
            <a:avLst/>
          </a:prstGeom>
          <a:noFill/>
          <a:ln w="0" cap="flat" cmpd="sng">
            <a:solidFill>
              <a:srgbClr val="36B700">
                <a:alpha val="100000"/>
              </a:srgbClr>
            </a:solidFill>
            <a:prstDash val="solid"/>
          </a:ln>
        </p:spPr>
        <p:txBody>
          <a:bodyPr vert="horz" wrap="none" lIns="89535" tIns="46355" rIns="89535" bIns="46355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>
                <a:solidFill>
                  <a:srgbClr val="36B700"/>
                </a:solidFill>
                <a:latin typeface="맑은 고딕" charset="0"/>
                <a:ea typeface="맑은 고딕" charset="0"/>
              </a:rPr>
              <a:t>ff:d0</a:t>
            </a:r>
            <a:endParaRPr lang="ko-KR" altLang="en-US" sz="1800" b="0" strike="noStrike" cap="none" dirty="0">
              <a:solidFill>
                <a:srgbClr val="36B7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8" name="텍스트 상자 17"/>
          <p:cNvSpPr txBox="1">
            <a:spLocks/>
          </p:cNvSpPr>
          <p:nvPr/>
        </p:nvSpPr>
        <p:spPr>
          <a:xfrm>
            <a:off x="9071610" y="2213610"/>
            <a:ext cx="715010" cy="370205"/>
          </a:xfrm>
          <a:prstGeom prst="rect">
            <a:avLst/>
          </a:prstGeom>
          <a:noFill/>
          <a:ln w="0" cap="flat" cmpd="sng">
            <a:solidFill>
              <a:srgbClr val="36B700">
                <a:alpha val="100000"/>
              </a:srgbClr>
            </a:solidFill>
            <a:prstDash val="solid"/>
          </a:ln>
        </p:spPr>
        <p:txBody>
          <a:bodyPr vert="horz" wrap="none" lIns="89535" tIns="46355" rIns="89535" bIns="46355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>
                <a:solidFill>
                  <a:srgbClr val="36B700"/>
                </a:solidFill>
                <a:latin typeface="맑은 고딕" charset="0"/>
                <a:ea typeface="맑은 고딕" charset="0"/>
              </a:rPr>
              <a:t>c8:50</a:t>
            </a:r>
            <a:endParaRPr lang="ko-KR" altLang="en-US" sz="1800" b="0" strike="noStrike" cap="none" dirty="0">
              <a:solidFill>
                <a:srgbClr val="36B7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9" name="텍스트 상자 18"/>
          <p:cNvSpPr txBox="1">
            <a:spLocks/>
          </p:cNvSpPr>
          <p:nvPr/>
        </p:nvSpPr>
        <p:spPr>
          <a:xfrm>
            <a:off x="9434830" y="2839720"/>
            <a:ext cx="683895" cy="370205"/>
          </a:xfrm>
          <a:prstGeom prst="rect">
            <a:avLst/>
          </a:prstGeom>
          <a:noFill/>
          <a:ln w="0" cap="flat" cmpd="sng">
            <a:solidFill>
              <a:srgbClr val="36B700">
                <a:alpha val="100000"/>
              </a:srgbClr>
            </a:solidFill>
            <a:prstDash val="solid"/>
          </a:ln>
        </p:spPr>
        <p:txBody>
          <a:bodyPr vert="horz" wrap="none" lIns="89535" tIns="46355" rIns="89535" bIns="46355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>
                <a:solidFill>
                  <a:srgbClr val="36B700"/>
                </a:solidFill>
                <a:latin typeface="맑은 고딕" charset="0"/>
                <a:ea typeface="맑은 고딕" charset="0"/>
              </a:rPr>
              <a:t>cf:d0</a:t>
            </a:r>
            <a:endParaRPr lang="ko-KR" altLang="en-US" sz="1800" b="0" strike="noStrike" cap="none" dirty="0">
              <a:solidFill>
                <a:srgbClr val="36B7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0" name="텍스트 상자 19"/>
          <p:cNvSpPr txBox="1">
            <a:spLocks/>
          </p:cNvSpPr>
          <p:nvPr/>
        </p:nvSpPr>
        <p:spPr>
          <a:xfrm>
            <a:off x="10049510" y="6000750"/>
            <a:ext cx="672465" cy="370205"/>
          </a:xfrm>
          <a:prstGeom prst="rect">
            <a:avLst/>
          </a:prstGeom>
          <a:noFill/>
          <a:ln w="0" cap="flat" cmpd="sng">
            <a:solidFill>
              <a:srgbClr val="36B700">
                <a:alpha val="100000"/>
              </a:srgbClr>
            </a:solidFill>
            <a:prstDash val="solid"/>
          </a:ln>
        </p:spPr>
        <p:txBody>
          <a:bodyPr vert="horz" wrap="none" lIns="89535" tIns="46355" rIns="89535" bIns="46355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>
                <a:solidFill>
                  <a:srgbClr val="36B700"/>
                </a:solidFill>
                <a:latin typeface="맑은 고딕" charset="0"/>
                <a:ea typeface="맑은 고딕" charset="0"/>
              </a:rPr>
              <a:t>f5:a0</a:t>
            </a:r>
            <a:endParaRPr lang="ko-KR" altLang="en-US" sz="1800" b="0" strike="noStrike" cap="none" dirty="0">
              <a:solidFill>
                <a:srgbClr val="36B7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1" name="텍스트 상자 20"/>
          <p:cNvSpPr txBox="1">
            <a:spLocks/>
          </p:cNvSpPr>
          <p:nvPr/>
        </p:nvSpPr>
        <p:spPr>
          <a:xfrm>
            <a:off x="6933565" y="3987800"/>
            <a:ext cx="1094105" cy="370205"/>
          </a:xfrm>
          <a:prstGeom prst="rect">
            <a:avLst/>
          </a:prstGeom>
          <a:noFill/>
          <a:ln w="0" cap="flat" cmpd="sng">
            <a:solidFill>
              <a:srgbClr val="FF0000">
                <a:alpha val="100000"/>
              </a:srgbClr>
            </a:solidFill>
            <a:prstDash val="solid"/>
          </a:ln>
        </p:spPr>
        <p:txBody>
          <a:bodyPr vert="horz" wrap="none" lIns="89535" tIns="46355" rIns="89535" bIns="46355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수신불가</a:t>
            </a:r>
            <a:endParaRPr lang="ko-KR" altLang="en-US" sz="1800" b="0" strike="noStrike" cap="none" dirty="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2" name="텍스트 상자 21"/>
          <p:cNvSpPr txBox="1">
            <a:spLocks/>
          </p:cNvSpPr>
          <p:nvPr/>
        </p:nvSpPr>
        <p:spPr>
          <a:xfrm>
            <a:off x="9265285" y="3373755"/>
            <a:ext cx="1094105" cy="370205"/>
          </a:xfrm>
          <a:prstGeom prst="rect">
            <a:avLst/>
          </a:prstGeom>
          <a:noFill/>
          <a:ln w="0" cap="flat" cmpd="sng">
            <a:solidFill>
              <a:srgbClr val="FF0000">
                <a:alpha val="100000"/>
              </a:srgbClr>
            </a:solidFill>
            <a:prstDash val="solid"/>
          </a:ln>
        </p:spPr>
        <p:txBody>
          <a:bodyPr vert="horz" wrap="none" lIns="89535" tIns="46355" rIns="89535" bIns="46355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수신불가</a:t>
            </a:r>
            <a:endParaRPr lang="ko-KR" altLang="en-US" sz="1800" b="0" strike="noStrike" cap="none" dirty="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44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endParaRPr lang="ko-KR" altLang="en-US" sz="2800" b="0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4" name="그림 3" descr="C:/Users/Yeom Seoung Yun/AppData/Roaming/PolarisOffice/ETemp/4788_21522152/fImage1062307986500.jpe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1955" y="273050"/>
            <a:ext cx="9144635" cy="6062345"/>
          </a:xfrm>
          <a:prstGeom prst="rect">
            <a:avLst/>
          </a:prstGeom>
          <a:noFill/>
        </p:spPr>
      </p:pic>
      <p:sp>
        <p:nvSpPr>
          <p:cNvPr id="5" name="도형 4"/>
          <p:cNvSpPr>
            <a:spLocks/>
          </p:cNvSpPr>
          <p:nvPr/>
        </p:nvSpPr>
        <p:spPr>
          <a:xfrm>
            <a:off x="6039485" y="4707890"/>
            <a:ext cx="989965" cy="603885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6" name="도형 5"/>
          <p:cNvSpPr>
            <a:spLocks/>
          </p:cNvSpPr>
          <p:nvPr/>
        </p:nvSpPr>
        <p:spPr>
          <a:xfrm>
            <a:off x="6300470" y="4003040"/>
            <a:ext cx="489585" cy="307975"/>
          </a:xfrm>
          <a:prstGeom prst="trapezoid">
            <a:avLst>
              <a:gd name="adj" fmla="val 2452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7" name="도형 6"/>
          <p:cNvSpPr>
            <a:spLocks/>
          </p:cNvSpPr>
          <p:nvPr/>
        </p:nvSpPr>
        <p:spPr>
          <a:xfrm>
            <a:off x="7202805" y="3753485"/>
            <a:ext cx="259080" cy="151765"/>
          </a:xfrm>
          <a:prstGeom prst="trapezoid">
            <a:avLst>
              <a:gd name="adj" fmla="val 2452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8" name="텍스트 상자 7"/>
          <p:cNvSpPr txBox="1">
            <a:spLocks/>
          </p:cNvSpPr>
          <p:nvPr/>
        </p:nvSpPr>
        <p:spPr>
          <a:xfrm>
            <a:off x="5697855" y="5311140"/>
            <a:ext cx="541655" cy="38989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none" lIns="89535" tIns="46355" rIns="89535" bIns="46355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9" name="텍스트 상자 8"/>
          <p:cNvSpPr txBox="1">
            <a:spLocks/>
          </p:cNvSpPr>
          <p:nvPr/>
        </p:nvSpPr>
        <p:spPr>
          <a:xfrm>
            <a:off x="7122795" y="4825365"/>
            <a:ext cx="676275" cy="37020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none" lIns="89535" tIns="46355" rIns="89535" bIns="46355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f7:e0</a:t>
            </a:r>
            <a:endParaRPr lang="ko-KR" altLang="en-US" sz="1800" b="0" strike="noStrike" cap="none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" name="텍스트 상자 9"/>
          <p:cNvSpPr txBox="1">
            <a:spLocks/>
          </p:cNvSpPr>
          <p:nvPr/>
        </p:nvSpPr>
        <p:spPr>
          <a:xfrm>
            <a:off x="5419725" y="3895725"/>
            <a:ext cx="680720" cy="370205"/>
          </a:xfrm>
          <a:prstGeom prst="rect">
            <a:avLst/>
          </a:prstGeom>
          <a:solidFill>
            <a:srgbClr val="5B9BD5"/>
          </a:solidFill>
          <a:ln w="0" cap="flat" cmpd="sng">
            <a:solidFill>
              <a:schemeClr val="accent1">
                <a:alpha val="100000"/>
              </a:schemeClr>
            </a:solidFill>
            <a:prstDash val="solid"/>
          </a:ln>
        </p:spPr>
        <p:txBody>
          <a:bodyPr vert="horz" wrap="none" lIns="89535" tIns="46355" rIns="89535" bIns="46355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f7:ba</a:t>
            </a:r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11" name="텍스트 상자 10"/>
          <p:cNvSpPr txBox="1">
            <a:spLocks/>
          </p:cNvSpPr>
          <p:nvPr/>
        </p:nvSpPr>
        <p:spPr>
          <a:xfrm>
            <a:off x="7327900" y="3244215"/>
            <a:ext cx="626110" cy="370205"/>
          </a:xfrm>
          <a:prstGeom prst="rect">
            <a:avLst/>
          </a:prstGeom>
          <a:solidFill>
            <a:srgbClr val="5B9BD5"/>
          </a:solidFill>
          <a:ln w="0" cap="flat" cmpd="sng">
            <a:solidFill>
              <a:schemeClr val="accent1">
                <a:alpha val="100000"/>
              </a:schemeClr>
            </a:solidFill>
            <a:prstDash val="solid"/>
          </a:ln>
        </p:spPr>
        <p:txBody>
          <a:bodyPr vert="horz" wrap="none" lIns="89535" tIns="46355" rIns="89535" bIns="46355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f7:f0</a:t>
            </a:r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</p:txBody>
      </p:sp>
      <p:cxnSp>
        <p:nvCxnSpPr>
          <p:cNvPr id="12" name="도형 11"/>
          <p:cNvCxnSpPr/>
          <p:nvPr/>
        </p:nvCxnSpPr>
        <p:spPr>
          <a:xfrm flipH="1">
            <a:off x="6323965" y="4821555"/>
            <a:ext cx="398145" cy="285115"/>
          </a:xfrm>
          <a:prstGeom prst="line">
            <a:avLst/>
          </a:prstGeom>
          <a:ln w="28575" cap="flat" cmpd="sng">
            <a:solidFill>
              <a:srgbClr val="FF0000">
                <a:alpha val="10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도형 12"/>
          <p:cNvCxnSpPr/>
          <p:nvPr/>
        </p:nvCxnSpPr>
        <p:spPr>
          <a:xfrm>
            <a:off x="6357620" y="4832985"/>
            <a:ext cx="410210" cy="319405"/>
          </a:xfrm>
          <a:prstGeom prst="line">
            <a:avLst/>
          </a:prstGeom>
          <a:ln w="28575" cap="flat" cmpd="sng">
            <a:solidFill>
              <a:srgbClr val="FF0000">
                <a:alpha val="10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4400" b="0" strike="noStrike" cap="none" dirty="0">
              <a:latin typeface="맑은 고딕" charset="0"/>
              <a:ea typeface="맑은 고딕" charset="0"/>
            </a:endParaRPr>
          </a:p>
        </p:txBody>
      </p:sp>
      <p:pic>
        <p:nvPicPr>
          <p:cNvPr id="3" name="내용 개체 틀 2" descr="C:/Users/Yeom Seoung Yun/AppData/Roaming/PolarisOffice/ETemp/4788_21522152/fImage1136458159169.jpe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11095" y="1017905"/>
            <a:ext cx="7279640" cy="4907915"/>
          </a:xfrm>
          <a:prstGeom prst="rect">
            <a:avLst/>
          </a:prstGeom>
          <a:noFill/>
        </p:spPr>
      </p:pic>
      <p:sp>
        <p:nvSpPr>
          <p:cNvPr id="4" name="텍스트 상자 3"/>
          <p:cNvSpPr txBox="1">
            <a:spLocks/>
          </p:cNvSpPr>
          <p:nvPr/>
        </p:nvSpPr>
        <p:spPr>
          <a:xfrm>
            <a:off x="6724650" y="5553710"/>
            <a:ext cx="648335" cy="37020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none" lIns="89535" tIns="46355" rIns="89535" bIns="46355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ff:d0</a:t>
            </a:r>
            <a:endParaRPr lang="ko-KR" altLang="en-US" sz="1800" b="0" strike="noStrike" cap="none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도형 4"/>
          <p:cNvSpPr>
            <a:spLocks/>
          </p:cNvSpPr>
          <p:nvPr/>
        </p:nvSpPr>
        <p:spPr>
          <a:xfrm>
            <a:off x="6562090" y="4560570"/>
            <a:ext cx="489585" cy="239395"/>
          </a:xfrm>
          <a:prstGeom prst="trapezoid">
            <a:avLst>
              <a:gd name="adj" fmla="val 2452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</p:txBody>
      </p:sp>
      <p:cxnSp>
        <p:nvCxnSpPr>
          <p:cNvPr id="6" name="도형 5"/>
          <p:cNvCxnSpPr/>
          <p:nvPr/>
        </p:nvCxnSpPr>
        <p:spPr>
          <a:xfrm flipH="1">
            <a:off x="6597015" y="4543425"/>
            <a:ext cx="398145" cy="222250"/>
          </a:xfrm>
          <a:prstGeom prst="line">
            <a:avLst/>
          </a:prstGeom>
          <a:ln w="28575" cap="flat" cmpd="sng">
            <a:solidFill>
              <a:srgbClr val="FF0000">
                <a:alpha val="10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도형 6"/>
          <p:cNvCxnSpPr/>
          <p:nvPr/>
        </p:nvCxnSpPr>
        <p:spPr>
          <a:xfrm>
            <a:off x="6630670" y="4563110"/>
            <a:ext cx="410210" cy="248285"/>
          </a:xfrm>
          <a:prstGeom prst="line">
            <a:avLst/>
          </a:prstGeom>
          <a:ln w="28575" cap="flat" cmpd="sng">
            <a:solidFill>
              <a:srgbClr val="FF0000">
                <a:alpha val="10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텍스트 상자 7"/>
          <p:cNvSpPr txBox="1">
            <a:spLocks/>
          </p:cNvSpPr>
          <p:nvPr/>
        </p:nvSpPr>
        <p:spPr>
          <a:xfrm>
            <a:off x="7203440" y="4120515"/>
            <a:ext cx="1312545" cy="370205"/>
          </a:xfrm>
          <a:prstGeom prst="rect">
            <a:avLst/>
          </a:prstGeom>
          <a:solidFill>
            <a:srgbClr val="5B9BD5"/>
          </a:solidFill>
          <a:ln w="0" cap="flat" cmpd="sng">
            <a:solidFill>
              <a:schemeClr val="accent1">
                <a:alpha val="100000"/>
              </a:schemeClr>
            </a:solidFill>
            <a:prstDash val="solid"/>
          </a:ln>
        </p:spPr>
        <p:txBody>
          <a:bodyPr vert="horz" wrap="square" lIns="89535" tIns="46355" rIns="89535" bIns="46355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f7:f0 726꺼</a:t>
            </a:r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4400" b="0" strike="noStrike" cap="none" dirty="0">
              <a:latin typeface="맑은 고딕" charset="0"/>
              <a:ea typeface="맑은 고딕" charset="0"/>
            </a:endParaRPr>
          </a:p>
        </p:txBody>
      </p:sp>
      <p:pic>
        <p:nvPicPr>
          <p:cNvPr id="3" name="내용 개체 틀 2" descr="C:/Users/Yeom Seoung Yun/AppData/Roaming/PolarisOffice/ETemp/4788_21522152/image2.jpe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110220" y="1202690"/>
            <a:ext cx="3969385" cy="4872355"/>
          </a:xfrm>
          <a:prstGeom prst="rect">
            <a:avLst/>
          </a:prstGeom>
          <a:noFill/>
        </p:spPr>
      </p:pic>
      <p:pic>
        <p:nvPicPr>
          <p:cNvPr id="4" name="내용 개체 틀 3" descr="C:/Users/Yeom Seoung Yun/AppData/Roaming/PolarisOffice/ETemp/4788_21522152/image3.jpe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368165" y="1205230"/>
            <a:ext cx="3741420" cy="4866005"/>
          </a:xfrm>
          <a:prstGeom prst="rect">
            <a:avLst/>
          </a:prstGeom>
          <a:noFill/>
        </p:spPr>
      </p:pic>
      <p:pic>
        <p:nvPicPr>
          <p:cNvPr id="5" name="그림 4" descr="C:/Users/Yeom Seoung Yun/AppData/Roaming/PolarisOffice/ETemp/4788_21522152/fImage265253815724.jpe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" y="1200785"/>
            <a:ext cx="3846195" cy="188658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44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609600" y="1600200"/>
            <a:ext cx="4759325" cy="452755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2800" b="0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강의실 수업 시간</a:t>
            </a:r>
            <a:endParaRPr lang="ko-KR" altLang="en-US" sz="2800" b="0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2800" b="0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대부분 사람들이 강의가시작하거나 끝나는 시간에 이동하므로 정각이나 50분에 AP에 검색되는 사람들을 셈</a:t>
            </a:r>
            <a:endParaRPr lang="ko-KR" altLang="en-US" sz="2800" b="0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endParaRPr lang="ko-KR" altLang="en-US" sz="2800" b="0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endParaRPr lang="ko-KR" altLang="en-US" sz="2800" b="0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19" name="그림 18" descr="C:/Users/Yeom Seoung Yun/AppData/Roaming/PolarisOffice/ETemp/4788_21522152/image1.jpe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288915" y="238760"/>
            <a:ext cx="6746875" cy="6279515"/>
          </a:xfrm>
          <a:prstGeom prst="rect">
            <a:avLst/>
          </a:prstGeom>
          <a:noFill/>
        </p:spPr>
      </p:pic>
      <p:sp>
        <p:nvSpPr>
          <p:cNvPr id="20" name="텍스트 상자 19"/>
          <p:cNvSpPr txBox="1">
            <a:spLocks/>
          </p:cNvSpPr>
          <p:nvPr/>
        </p:nvSpPr>
        <p:spPr>
          <a:xfrm>
            <a:off x="6732905" y="1831340"/>
            <a:ext cx="763905" cy="370205"/>
          </a:xfrm>
          <a:prstGeom prst="rect">
            <a:avLst/>
          </a:prstGeom>
          <a:solidFill>
            <a:srgbClr val="5B9BD5"/>
          </a:solidFill>
          <a:ln w="0" cap="flat" cmpd="sng">
            <a:solidFill>
              <a:schemeClr val="accent1">
                <a:alpha val="100000"/>
              </a:schemeClr>
            </a:solidFill>
            <a:prstDash val="solid"/>
          </a:ln>
        </p:spPr>
        <p:txBody>
          <a:bodyPr vert="horz" wrap="none" lIns="89535" tIns="46355" rIns="89535" bIns="46355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bb:eo</a:t>
            </a:r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21" name="텍스트 상자 20"/>
          <p:cNvSpPr txBox="1">
            <a:spLocks/>
          </p:cNvSpPr>
          <p:nvPr/>
        </p:nvSpPr>
        <p:spPr>
          <a:xfrm>
            <a:off x="7919720" y="4484370"/>
            <a:ext cx="676275" cy="370205"/>
          </a:xfrm>
          <a:prstGeom prst="rect">
            <a:avLst/>
          </a:prstGeom>
          <a:solidFill>
            <a:srgbClr val="5B9BD5"/>
          </a:solidFill>
          <a:ln w="0" cap="flat" cmpd="sng">
            <a:solidFill>
              <a:schemeClr val="accent1">
                <a:alpha val="100000"/>
              </a:schemeClr>
            </a:solidFill>
            <a:prstDash val="solid"/>
          </a:ln>
        </p:spPr>
        <p:txBody>
          <a:bodyPr vert="horz" wrap="none" lIns="89535" tIns="46355" rIns="89535" bIns="46355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f7:e0</a:t>
            </a:r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22" name="텍스트 상자 21"/>
          <p:cNvSpPr txBox="1">
            <a:spLocks/>
          </p:cNvSpPr>
          <p:nvPr/>
        </p:nvSpPr>
        <p:spPr>
          <a:xfrm>
            <a:off x="7912100" y="4943475"/>
            <a:ext cx="648335" cy="370205"/>
          </a:xfrm>
          <a:prstGeom prst="rect">
            <a:avLst/>
          </a:prstGeom>
          <a:solidFill>
            <a:srgbClr val="5B9BD5"/>
          </a:solidFill>
          <a:ln w="0" cap="flat" cmpd="sng">
            <a:solidFill>
              <a:schemeClr val="accent1">
                <a:alpha val="100000"/>
              </a:schemeClr>
            </a:solidFill>
            <a:prstDash val="solid"/>
          </a:ln>
        </p:spPr>
        <p:txBody>
          <a:bodyPr vert="horz" wrap="none" lIns="89535" tIns="46355" rIns="89535" bIns="46355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ff:d0</a:t>
            </a:r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23" name="텍스트 상자 22"/>
          <p:cNvSpPr txBox="1">
            <a:spLocks/>
          </p:cNvSpPr>
          <p:nvPr/>
        </p:nvSpPr>
        <p:spPr>
          <a:xfrm>
            <a:off x="6092190" y="473710"/>
            <a:ext cx="756285" cy="370205"/>
          </a:xfrm>
          <a:prstGeom prst="rect">
            <a:avLst/>
          </a:prstGeom>
          <a:solidFill>
            <a:srgbClr val="5B9BD5"/>
          </a:solidFill>
          <a:ln w="0" cap="flat" cmpd="sng">
            <a:solidFill>
              <a:schemeClr val="accent1">
                <a:alpha val="100000"/>
              </a:schemeClr>
            </a:solidFill>
            <a:prstDash val="solid"/>
          </a:ln>
        </p:spPr>
        <p:txBody>
          <a:bodyPr vert="horz" wrap="none" lIns="89535" tIns="46355" rIns="89535" bIns="46355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bd:60</a:t>
            </a:r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24" name="텍스트 상자 23"/>
          <p:cNvSpPr txBox="1">
            <a:spLocks/>
          </p:cNvSpPr>
          <p:nvPr/>
        </p:nvSpPr>
        <p:spPr>
          <a:xfrm>
            <a:off x="8738235" y="2210435"/>
            <a:ext cx="715010" cy="370205"/>
          </a:xfrm>
          <a:prstGeom prst="rect">
            <a:avLst/>
          </a:prstGeom>
          <a:solidFill>
            <a:srgbClr val="5B9BD5"/>
          </a:solidFill>
          <a:ln w="0" cap="flat" cmpd="sng">
            <a:solidFill>
              <a:schemeClr val="accent1">
                <a:alpha val="100000"/>
              </a:schemeClr>
            </a:solidFill>
            <a:prstDash val="solid"/>
          </a:ln>
        </p:spPr>
        <p:txBody>
          <a:bodyPr vert="horz" wrap="none" lIns="89535" tIns="46355" rIns="89535" bIns="46355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c8:50</a:t>
            </a:r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25" name="텍스트 상자 24"/>
          <p:cNvSpPr txBox="1">
            <a:spLocks/>
          </p:cNvSpPr>
          <p:nvPr/>
        </p:nvSpPr>
        <p:spPr>
          <a:xfrm>
            <a:off x="8718550" y="2919095"/>
            <a:ext cx="683895" cy="370205"/>
          </a:xfrm>
          <a:prstGeom prst="rect">
            <a:avLst/>
          </a:prstGeom>
          <a:solidFill>
            <a:srgbClr val="5B9BD5"/>
          </a:solidFill>
          <a:ln w="0" cap="flat" cmpd="sng">
            <a:solidFill>
              <a:schemeClr val="accent1">
                <a:alpha val="100000"/>
              </a:schemeClr>
            </a:solidFill>
            <a:prstDash val="solid"/>
          </a:ln>
        </p:spPr>
        <p:txBody>
          <a:bodyPr vert="horz" wrap="none" lIns="89535" tIns="46355" rIns="89535" bIns="46355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cf:d0</a:t>
            </a:r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26" name="텍스트 상자 25"/>
          <p:cNvSpPr txBox="1">
            <a:spLocks/>
          </p:cNvSpPr>
          <p:nvPr/>
        </p:nvSpPr>
        <p:spPr>
          <a:xfrm>
            <a:off x="10212705" y="5459095"/>
            <a:ext cx="672465" cy="370205"/>
          </a:xfrm>
          <a:prstGeom prst="rect">
            <a:avLst/>
          </a:prstGeom>
          <a:solidFill>
            <a:srgbClr val="5B9BD5"/>
          </a:solidFill>
          <a:ln w="0" cap="flat" cmpd="sng">
            <a:solidFill>
              <a:schemeClr val="accent1">
                <a:alpha val="100000"/>
              </a:schemeClr>
            </a:solidFill>
            <a:prstDash val="solid"/>
          </a:ln>
        </p:spPr>
        <p:txBody>
          <a:bodyPr vert="horz" wrap="none" lIns="89535" tIns="46355" rIns="89535" bIns="46355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f5:a0</a:t>
            </a:r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18" name="텍스트 상자 17"/>
          <p:cNvSpPr txBox="1">
            <a:spLocks/>
          </p:cNvSpPr>
          <p:nvPr/>
        </p:nvSpPr>
        <p:spPr>
          <a:xfrm>
            <a:off x="10532110" y="273050"/>
            <a:ext cx="1479550" cy="401320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9535" tIns="46355" rIns="89535" bIns="46355" numCol="1" anchor="t">
            <a:noAutofit/>
          </a:bodyPr>
          <a:lstStyle/>
          <a:p>
            <a:pPr marL="0" indent="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AM 11:50</a:t>
            </a:r>
            <a:endParaRPr lang="ko-KR" altLang="en-US" sz="2000" b="1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44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800" b="0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사용 메신저 : 카카오톡</a:t>
            </a:r>
            <a:endParaRPr lang="ko-KR" altLang="en-US" sz="2800" b="0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800" b="0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정보 공유 : 카카오톡 (추후 Github로 이관 예정)</a:t>
            </a:r>
            <a:endParaRPr lang="ko-KR" altLang="en-US" sz="2800" b="0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44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609600" y="1600200"/>
            <a:ext cx="4736465" cy="452755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2800" b="0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AP 위치 조사</a:t>
            </a:r>
            <a:endParaRPr lang="ko-KR" altLang="en-US" sz="2800" b="0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2800" b="0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한계점</a:t>
            </a:r>
            <a:endParaRPr lang="ko-KR" altLang="en-US" sz="2800" b="0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2000" b="0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원래 컨샙은 중앙대학교에서 제공해주는 AP 접속자수를 실시간으로 반영하려했으나 거부당해 직접 조사하는 방법으로 진행</a:t>
            </a:r>
            <a:endParaRPr lang="ko-KR" altLang="en-US" sz="2000" b="0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2000" b="0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일부 수신 불가 지역이 있어서 직접 세야할 수도 있음</a:t>
            </a:r>
            <a:endParaRPr lang="ko-KR" altLang="en-US" sz="2000" b="0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endParaRPr lang="ko-KR" altLang="en-US" sz="2800" b="0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endParaRPr lang="ko-KR" altLang="en-US" sz="2800" b="0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4" name="그림 3" descr="C:/Users/Yeom Seoung Yun/AppData/Roaming/PolarisOffice/ETemp/4788_21522152/image1.jpe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288915" y="238760"/>
            <a:ext cx="6746875" cy="6279515"/>
          </a:xfrm>
          <a:prstGeom prst="rect">
            <a:avLst/>
          </a:prstGeom>
          <a:noFill/>
        </p:spPr>
      </p:pic>
      <p:sp>
        <p:nvSpPr>
          <p:cNvPr id="5" name="텍스트 상자 4"/>
          <p:cNvSpPr txBox="1">
            <a:spLocks/>
          </p:cNvSpPr>
          <p:nvPr/>
        </p:nvSpPr>
        <p:spPr>
          <a:xfrm>
            <a:off x="6642100" y="2388870"/>
            <a:ext cx="763905" cy="370205"/>
          </a:xfrm>
          <a:prstGeom prst="rect">
            <a:avLst/>
          </a:prstGeom>
          <a:solidFill>
            <a:srgbClr val="5B9BD5"/>
          </a:solidFill>
          <a:ln w="0" cap="flat" cmpd="sng">
            <a:solidFill>
              <a:schemeClr val="accent1">
                <a:alpha val="100000"/>
              </a:schemeClr>
            </a:solidFill>
            <a:prstDash val="solid"/>
          </a:ln>
        </p:spPr>
        <p:txBody>
          <a:bodyPr vert="horz" wrap="none" lIns="89535" tIns="46355" rIns="89535" bIns="46355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bb:eo</a:t>
            </a:r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6" name="텍스트 상자 5"/>
          <p:cNvSpPr txBox="1">
            <a:spLocks/>
          </p:cNvSpPr>
          <p:nvPr/>
        </p:nvSpPr>
        <p:spPr>
          <a:xfrm>
            <a:off x="7919720" y="4484370"/>
            <a:ext cx="676275" cy="370205"/>
          </a:xfrm>
          <a:prstGeom prst="rect">
            <a:avLst/>
          </a:prstGeom>
          <a:solidFill>
            <a:srgbClr val="5B9BD5"/>
          </a:solidFill>
          <a:ln w="0" cap="flat" cmpd="sng">
            <a:solidFill>
              <a:schemeClr val="accent1">
                <a:alpha val="100000"/>
              </a:schemeClr>
            </a:solidFill>
            <a:prstDash val="solid"/>
          </a:ln>
        </p:spPr>
        <p:txBody>
          <a:bodyPr vert="horz" wrap="none" lIns="89535" tIns="46355" rIns="89535" bIns="46355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f7:e0</a:t>
            </a:r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7" name="텍스트 상자 6"/>
          <p:cNvSpPr txBox="1">
            <a:spLocks/>
          </p:cNvSpPr>
          <p:nvPr/>
        </p:nvSpPr>
        <p:spPr>
          <a:xfrm>
            <a:off x="7912100" y="4943475"/>
            <a:ext cx="648335" cy="370205"/>
          </a:xfrm>
          <a:prstGeom prst="rect">
            <a:avLst/>
          </a:prstGeom>
          <a:solidFill>
            <a:srgbClr val="5B9BD5"/>
          </a:solidFill>
          <a:ln w="0" cap="flat" cmpd="sng">
            <a:solidFill>
              <a:schemeClr val="accent1">
                <a:alpha val="100000"/>
              </a:schemeClr>
            </a:solidFill>
            <a:prstDash val="solid"/>
          </a:ln>
        </p:spPr>
        <p:txBody>
          <a:bodyPr vert="horz" wrap="none" lIns="89535" tIns="46355" rIns="89535" bIns="46355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ff:d0</a:t>
            </a:r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8" name="텍스트 상자 7"/>
          <p:cNvSpPr txBox="1">
            <a:spLocks/>
          </p:cNvSpPr>
          <p:nvPr/>
        </p:nvSpPr>
        <p:spPr>
          <a:xfrm>
            <a:off x="6092190" y="473710"/>
            <a:ext cx="756285" cy="370205"/>
          </a:xfrm>
          <a:prstGeom prst="rect">
            <a:avLst/>
          </a:prstGeom>
          <a:solidFill>
            <a:srgbClr val="5B9BD5"/>
          </a:solidFill>
          <a:ln w="0" cap="flat" cmpd="sng">
            <a:solidFill>
              <a:schemeClr val="accent1">
                <a:alpha val="100000"/>
              </a:schemeClr>
            </a:solidFill>
            <a:prstDash val="solid"/>
          </a:ln>
        </p:spPr>
        <p:txBody>
          <a:bodyPr vert="horz" wrap="none" lIns="89535" tIns="46355" rIns="89535" bIns="46355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bd:60</a:t>
            </a:r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9" name="텍스트 상자 8"/>
          <p:cNvSpPr txBox="1">
            <a:spLocks/>
          </p:cNvSpPr>
          <p:nvPr/>
        </p:nvSpPr>
        <p:spPr>
          <a:xfrm>
            <a:off x="8738235" y="2210435"/>
            <a:ext cx="715010" cy="370205"/>
          </a:xfrm>
          <a:prstGeom prst="rect">
            <a:avLst/>
          </a:prstGeom>
          <a:solidFill>
            <a:srgbClr val="5B9BD5"/>
          </a:solidFill>
          <a:ln w="0" cap="flat" cmpd="sng">
            <a:solidFill>
              <a:schemeClr val="accent1">
                <a:alpha val="100000"/>
              </a:schemeClr>
            </a:solidFill>
            <a:prstDash val="solid"/>
          </a:ln>
        </p:spPr>
        <p:txBody>
          <a:bodyPr vert="horz" wrap="none" lIns="89535" tIns="46355" rIns="89535" bIns="46355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c8:50</a:t>
            </a:r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10" name="텍스트 상자 9"/>
          <p:cNvSpPr txBox="1">
            <a:spLocks/>
          </p:cNvSpPr>
          <p:nvPr/>
        </p:nvSpPr>
        <p:spPr>
          <a:xfrm>
            <a:off x="8718550" y="2919095"/>
            <a:ext cx="683895" cy="370205"/>
          </a:xfrm>
          <a:prstGeom prst="rect">
            <a:avLst/>
          </a:prstGeom>
          <a:solidFill>
            <a:srgbClr val="5B9BD5"/>
          </a:solidFill>
          <a:ln w="0" cap="flat" cmpd="sng">
            <a:solidFill>
              <a:schemeClr val="accent1">
                <a:alpha val="100000"/>
              </a:schemeClr>
            </a:solidFill>
            <a:prstDash val="solid"/>
          </a:ln>
        </p:spPr>
        <p:txBody>
          <a:bodyPr vert="horz" wrap="none" lIns="89535" tIns="46355" rIns="89535" bIns="46355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cf:d0</a:t>
            </a:r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11" name="텍스트 상자 10"/>
          <p:cNvSpPr txBox="1">
            <a:spLocks/>
          </p:cNvSpPr>
          <p:nvPr/>
        </p:nvSpPr>
        <p:spPr>
          <a:xfrm>
            <a:off x="10212705" y="5459095"/>
            <a:ext cx="672465" cy="370205"/>
          </a:xfrm>
          <a:prstGeom prst="rect">
            <a:avLst/>
          </a:prstGeom>
          <a:solidFill>
            <a:srgbClr val="5B9BD5"/>
          </a:solidFill>
          <a:ln w="0" cap="flat" cmpd="sng">
            <a:solidFill>
              <a:schemeClr val="accent1">
                <a:alpha val="100000"/>
              </a:schemeClr>
            </a:solidFill>
            <a:prstDash val="solid"/>
          </a:ln>
        </p:spPr>
        <p:txBody>
          <a:bodyPr vert="horz" wrap="none" lIns="89535" tIns="46355" rIns="89535" bIns="46355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f5:a0</a:t>
            </a:r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12" name="텍스트 상자 11"/>
          <p:cNvSpPr txBox="1">
            <a:spLocks/>
          </p:cNvSpPr>
          <p:nvPr/>
        </p:nvSpPr>
        <p:spPr>
          <a:xfrm>
            <a:off x="6645910" y="1527810"/>
            <a:ext cx="1094105" cy="370205"/>
          </a:xfrm>
          <a:prstGeom prst="rect">
            <a:avLst/>
          </a:prstGeom>
          <a:solidFill>
            <a:srgbClr val="5B9BD5"/>
          </a:solidFill>
          <a:ln w="0" cap="flat" cmpd="sng">
            <a:solidFill>
              <a:schemeClr val="accent1">
                <a:alpha val="100000"/>
              </a:schemeClr>
            </a:solidFill>
            <a:prstDash val="solid"/>
          </a:ln>
        </p:spPr>
        <p:txBody>
          <a:bodyPr vert="horz" wrap="none" lIns="89535" tIns="46355" rIns="89535" bIns="46355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수신불가</a:t>
            </a:r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13" name="텍스트 상자 12"/>
          <p:cNvSpPr txBox="1">
            <a:spLocks/>
          </p:cNvSpPr>
          <p:nvPr/>
        </p:nvSpPr>
        <p:spPr>
          <a:xfrm>
            <a:off x="7035800" y="3681095"/>
            <a:ext cx="1094105" cy="370205"/>
          </a:xfrm>
          <a:prstGeom prst="rect">
            <a:avLst/>
          </a:prstGeom>
          <a:solidFill>
            <a:srgbClr val="5B9BD5"/>
          </a:solidFill>
          <a:ln w="0" cap="flat" cmpd="sng">
            <a:solidFill>
              <a:schemeClr val="accent1">
                <a:alpha val="100000"/>
              </a:schemeClr>
            </a:solidFill>
            <a:prstDash val="solid"/>
          </a:ln>
        </p:spPr>
        <p:txBody>
          <a:bodyPr vert="horz" wrap="none" lIns="89535" tIns="46355" rIns="89535" bIns="46355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수신불가</a:t>
            </a:r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14" name="텍스트 상자 13"/>
          <p:cNvSpPr txBox="1">
            <a:spLocks/>
          </p:cNvSpPr>
          <p:nvPr/>
        </p:nvSpPr>
        <p:spPr>
          <a:xfrm>
            <a:off x="9291320" y="3627755"/>
            <a:ext cx="1094105" cy="370205"/>
          </a:xfrm>
          <a:prstGeom prst="rect">
            <a:avLst/>
          </a:prstGeom>
          <a:solidFill>
            <a:srgbClr val="5B9BD5"/>
          </a:solidFill>
          <a:ln w="0" cap="flat" cmpd="sng">
            <a:solidFill>
              <a:schemeClr val="accent1">
                <a:alpha val="100000"/>
              </a:schemeClr>
            </a:solidFill>
            <a:prstDash val="solid"/>
          </a:ln>
        </p:spPr>
        <p:txBody>
          <a:bodyPr vert="horz" wrap="none" lIns="89535" tIns="46355" rIns="89535" bIns="46355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수신불가</a:t>
            </a:r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44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609600" y="1600200"/>
            <a:ext cx="4736465" cy="452755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2800" b="0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AP 위치 조사</a:t>
            </a:r>
            <a:endParaRPr lang="ko-KR" altLang="en-US" sz="2800" b="0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2800" b="0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한계점</a:t>
            </a:r>
            <a:endParaRPr lang="ko-KR" altLang="en-US" sz="2800" b="0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2800" b="0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워낙 많은 AP들이 존재해서 간섭을 일으켜 </a:t>
            </a:r>
            <a:endParaRPr lang="ko-KR" altLang="en-US" sz="2800" b="0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endParaRPr lang="ko-KR" altLang="en-US" sz="2800" b="0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endParaRPr lang="ko-KR" altLang="en-US" sz="2800" b="0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4" name="그림 3" descr="C:/Users/Yeom Seoung Yun/AppData/Roaming/PolarisOffice/ETemp/4788_21522152/image1.jpe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288915" y="238760"/>
            <a:ext cx="6746875" cy="6279515"/>
          </a:xfrm>
          <a:prstGeom prst="rect">
            <a:avLst/>
          </a:prstGeom>
          <a:noFill/>
        </p:spPr>
      </p:pic>
      <p:sp>
        <p:nvSpPr>
          <p:cNvPr id="5" name="텍스트 상자 4"/>
          <p:cNvSpPr txBox="1">
            <a:spLocks/>
          </p:cNvSpPr>
          <p:nvPr/>
        </p:nvSpPr>
        <p:spPr>
          <a:xfrm>
            <a:off x="4868545" y="1421765"/>
            <a:ext cx="4685665" cy="647065"/>
          </a:xfrm>
          <a:prstGeom prst="rect">
            <a:avLst/>
          </a:prstGeom>
          <a:solidFill>
            <a:srgbClr val="5B9BD5"/>
          </a:solidFill>
          <a:ln w="0" cap="flat" cmpd="sng">
            <a:solidFill>
              <a:schemeClr val="accent1">
                <a:alpha val="100000"/>
              </a:schemeClr>
            </a:solidFill>
            <a:prstDash val="solid"/>
          </a:ln>
        </p:spPr>
        <p:txBody>
          <a:bodyPr vert="horz" wrap="none" lIns="89535" tIns="46355" rIns="89535" bIns="46355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729에서 나와도 계속 729꺼에 연결되어있음</a:t>
            </a:r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자동으로 바뀌는데 시간 소요</a:t>
            </a:r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7" name="텍스트 상자 6"/>
          <p:cNvSpPr txBox="1">
            <a:spLocks/>
          </p:cNvSpPr>
          <p:nvPr/>
        </p:nvSpPr>
        <p:spPr>
          <a:xfrm>
            <a:off x="5421630" y="5330190"/>
            <a:ext cx="4537075" cy="370205"/>
          </a:xfrm>
          <a:prstGeom prst="rect">
            <a:avLst/>
          </a:prstGeom>
          <a:solidFill>
            <a:srgbClr val="5B9BD5"/>
          </a:solidFill>
          <a:ln w="0" cap="flat" cmpd="sng">
            <a:solidFill>
              <a:schemeClr val="accent1">
                <a:alpha val="100000"/>
              </a:schemeClr>
            </a:solidFill>
            <a:prstDash val="solid"/>
          </a:ln>
        </p:spPr>
        <p:txBody>
          <a:bodyPr vert="horz" wrap="none" lIns="89535" tIns="46355" rIns="89535" bIns="46355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계단 내려가는 도중에는 726강의실꺼 잡힘</a:t>
            </a:r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최적 경로 알고리즘</a:t>
            </a:r>
            <a:endParaRPr lang="ko-KR" altLang="en-US" sz="44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2800" b="0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돋움" charset="0"/>
                <a:ea typeface="돋움" charset="0"/>
              </a:rPr>
              <a:t>310관의 데이터화</a:t>
            </a:r>
            <a:endParaRPr lang="ko-KR" altLang="en-US" sz="2800" b="0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돋움" charset="0"/>
              <a:ea typeface="돋움" charset="0"/>
            </a:endParaRPr>
          </a:p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endParaRPr lang="ko-KR" altLang="en-US" sz="2800" b="0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돋움" charset="0"/>
              <a:ea typeface="돋움" charset="0"/>
            </a:endParaRPr>
          </a:p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2800" b="0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돋움" charset="0"/>
                <a:ea typeface="돋움" charset="0"/>
              </a:rPr>
              <a:t>각 층의 각 호실을 노드로 삼는다.</a:t>
            </a:r>
            <a:endParaRPr lang="ko-KR" altLang="en-US" sz="2800" b="0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돋움" charset="0"/>
              <a:ea typeface="돋움" charset="0"/>
            </a:endParaRPr>
          </a:p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endParaRPr lang="ko-KR" altLang="en-US" sz="2800" b="0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돋움" charset="0"/>
              <a:ea typeface="돋움" charset="0"/>
            </a:endParaRPr>
          </a:p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2800" b="0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돋움" charset="0"/>
                <a:ea typeface="돋움" charset="0"/>
              </a:rPr>
              <a:t>각 층의 이동수단을 각 층의 모든 강의실의 노드를 자식 노드로서 연결하는 상위 노드로 삼고, 이동수단 간의 엣지를 생성.</a:t>
            </a:r>
            <a:endParaRPr lang="ko-KR" altLang="en-US" sz="2800" b="0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돋움" charset="0"/>
              <a:ea typeface="돋움" charset="0"/>
            </a:endParaRPr>
          </a:p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endParaRPr lang="ko-KR" altLang="en-US" sz="2800" b="0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돋움" charset="0"/>
              <a:ea typeface="돋움" charset="0"/>
            </a:endParaRPr>
          </a:p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2800" b="0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돋움" charset="0"/>
                <a:ea typeface="돋움" charset="0"/>
              </a:rPr>
              <a:t>각 층에서 층으로의 이동은 이동수단(계단, 에스컬레이터, 엘리베이터)를 이용해서만 가능</a:t>
            </a:r>
            <a:endParaRPr lang="ko-KR" altLang="en-US" sz="2800" b="0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돋움" charset="0"/>
              <a:ea typeface="돋움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최적 경로 알고리즘</a:t>
            </a:r>
            <a:endParaRPr lang="ko-KR" altLang="en-US" sz="4400" b="0" strike="noStrike" cap="none" dirty="0">
              <a:latin typeface="맑은 고딕" charset="0"/>
              <a:ea typeface="맑은 고딕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27E9E9D-7F4A-4A90-AD54-12621442BE4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425" y="1600200"/>
            <a:ext cx="4633595" cy="4312920"/>
          </a:xfrm>
          <a:prstGeom prst="rect">
            <a:avLst/>
          </a:prstGeom>
          <a:noFill/>
        </p:spPr>
      </p:pic>
      <p:sp>
        <p:nvSpPr>
          <p:cNvPr id="5" name="직사각형 4"/>
          <p:cNvSpPr>
            <a:spLocks/>
          </p:cNvSpPr>
          <p:nvPr/>
        </p:nvSpPr>
        <p:spPr>
          <a:xfrm>
            <a:off x="5375910" y="1602105"/>
            <a:ext cx="3672840" cy="421259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6" name="타원 5"/>
          <p:cNvSpPr>
            <a:spLocks/>
          </p:cNvSpPr>
          <p:nvPr/>
        </p:nvSpPr>
        <p:spPr>
          <a:xfrm>
            <a:off x="5591810" y="1746250"/>
            <a:ext cx="288925" cy="28892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7" name="타원 6"/>
          <p:cNvSpPr>
            <a:spLocks/>
          </p:cNvSpPr>
          <p:nvPr/>
        </p:nvSpPr>
        <p:spPr>
          <a:xfrm>
            <a:off x="8101330" y="2178685"/>
            <a:ext cx="288925" cy="28892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8" name="타원 7"/>
          <p:cNvSpPr>
            <a:spLocks/>
          </p:cNvSpPr>
          <p:nvPr/>
        </p:nvSpPr>
        <p:spPr>
          <a:xfrm>
            <a:off x="6167755" y="4914900"/>
            <a:ext cx="288925" cy="28892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10" name="타원 9"/>
          <p:cNvSpPr>
            <a:spLocks/>
          </p:cNvSpPr>
          <p:nvPr/>
        </p:nvSpPr>
        <p:spPr>
          <a:xfrm>
            <a:off x="6769100" y="3276600"/>
            <a:ext cx="288925" cy="28892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11" name="타원 10"/>
          <p:cNvSpPr>
            <a:spLocks/>
          </p:cNvSpPr>
          <p:nvPr/>
        </p:nvSpPr>
        <p:spPr>
          <a:xfrm>
            <a:off x="6167755" y="3658235"/>
            <a:ext cx="288925" cy="28892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12" name="타원 11"/>
          <p:cNvSpPr>
            <a:spLocks/>
          </p:cNvSpPr>
          <p:nvPr/>
        </p:nvSpPr>
        <p:spPr>
          <a:xfrm>
            <a:off x="5896610" y="3658235"/>
            <a:ext cx="288925" cy="28892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13" name="타원 12"/>
          <p:cNvSpPr>
            <a:spLocks/>
          </p:cNvSpPr>
          <p:nvPr/>
        </p:nvSpPr>
        <p:spPr>
          <a:xfrm>
            <a:off x="5896610" y="3983355"/>
            <a:ext cx="288925" cy="28892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14" name="타원 13"/>
          <p:cNvSpPr>
            <a:spLocks/>
          </p:cNvSpPr>
          <p:nvPr/>
        </p:nvSpPr>
        <p:spPr>
          <a:xfrm>
            <a:off x="6167755" y="3983355"/>
            <a:ext cx="288925" cy="28892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15" name="타원 14"/>
          <p:cNvSpPr>
            <a:spLocks/>
          </p:cNvSpPr>
          <p:nvPr/>
        </p:nvSpPr>
        <p:spPr>
          <a:xfrm>
            <a:off x="6167755" y="3229610"/>
            <a:ext cx="288925" cy="28892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16" name="타원 15"/>
          <p:cNvSpPr>
            <a:spLocks/>
          </p:cNvSpPr>
          <p:nvPr/>
        </p:nvSpPr>
        <p:spPr>
          <a:xfrm>
            <a:off x="8544560" y="5346700"/>
            <a:ext cx="288925" cy="28892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17" name="타원 16"/>
          <p:cNvSpPr>
            <a:spLocks/>
          </p:cNvSpPr>
          <p:nvPr/>
        </p:nvSpPr>
        <p:spPr>
          <a:xfrm>
            <a:off x="8400415" y="2898775"/>
            <a:ext cx="288925" cy="28892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18" name="타원 17"/>
          <p:cNvSpPr>
            <a:spLocks/>
          </p:cNvSpPr>
          <p:nvPr/>
        </p:nvSpPr>
        <p:spPr>
          <a:xfrm>
            <a:off x="8100695" y="2898775"/>
            <a:ext cx="288925" cy="28892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19" name="타원 18"/>
          <p:cNvSpPr>
            <a:spLocks/>
          </p:cNvSpPr>
          <p:nvPr/>
        </p:nvSpPr>
        <p:spPr>
          <a:xfrm>
            <a:off x="8400415" y="3221990"/>
            <a:ext cx="288925" cy="28892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20" name="타원 19"/>
          <p:cNvSpPr>
            <a:spLocks/>
          </p:cNvSpPr>
          <p:nvPr/>
        </p:nvSpPr>
        <p:spPr>
          <a:xfrm>
            <a:off x="8112125" y="3229610"/>
            <a:ext cx="288925" cy="28892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21" name="타원 20"/>
          <p:cNvSpPr>
            <a:spLocks/>
          </p:cNvSpPr>
          <p:nvPr/>
        </p:nvSpPr>
        <p:spPr>
          <a:xfrm>
            <a:off x="8100695" y="3624580"/>
            <a:ext cx="288925" cy="28892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22" name="TextBox 21"/>
          <p:cNvSpPr txBox="1">
            <a:spLocks/>
          </p:cNvSpPr>
          <p:nvPr/>
        </p:nvSpPr>
        <p:spPr>
          <a:xfrm>
            <a:off x="5520055" y="5346700"/>
            <a:ext cx="1872615" cy="37020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7F MoveNodes </a:t>
            </a:r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24" name="타원 23"/>
          <p:cNvSpPr>
            <a:spLocks/>
          </p:cNvSpPr>
          <p:nvPr/>
        </p:nvSpPr>
        <p:spPr>
          <a:xfrm>
            <a:off x="6040755" y="2284095"/>
            <a:ext cx="288925" cy="28892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25" name="타원 24"/>
          <p:cNvSpPr>
            <a:spLocks/>
          </p:cNvSpPr>
          <p:nvPr/>
        </p:nvSpPr>
        <p:spPr>
          <a:xfrm>
            <a:off x="5752465" y="2284095"/>
            <a:ext cx="288925" cy="28892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6" name="TextBox 25"/>
          <p:cNvSpPr txBox="1">
            <a:spLocks/>
          </p:cNvSpPr>
          <p:nvPr/>
        </p:nvSpPr>
        <p:spPr>
          <a:xfrm>
            <a:off x="9192260" y="1602105"/>
            <a:ext cx="2809240" cy="452501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*북서 비상계단</a:t>
            </a:r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*북서서 비상계단</a:t>
            </a:r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*북서 엘리베이터(2개 중 1개 비활성)</a:t>
            </a:r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*서 비상계단</a:t>
            </a:r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*서 비상 엘리베이터</a:t>
            </a:r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*서 메인 엘리베이터(4개 중 2개 비활성)</a:t>
            </a:r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*서 메인 계단</a:t>
            </a:r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*중앙 계단</a:t>
            </a:r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*동 비상계단</a:t>
            </a:r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*동 비상엘리베이터</a:t>
            </a:r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*동 메인 계단</a:t>
            </a:r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*동 메인 엘리베이터(4개 중 2개 비활성)</a:t>
            </a:r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*동남 비상 계단</a:t>
            </a:r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6636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최적 경로 알고리즘</a:t>
            </a:r>
            <a:endParaRPr lang="ko-KR" altLang="en-US" sz="44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7" name="평행 사변형 6"/>
          <p:cNvSpPr>
            <a:spLocks/>
          </p:cNvSpPr>
          <p:nvPr/>
        </p:nvSpPr>
        <p:spPr>
          <a:xfrm rot="10140000" flipH="1">
            <a:off x="1473200" y="4561840"/>
            <a:ext cx="3961130" cy="1814195"/>
          </a:xfrm>
          <a:prstGeom prst="parallelogram">
            <a:avLst/>
          </a:prstGeom>
          <a:gradFill rotWithShape="1">
            <a:gsLst>
              <a:gs pos="0">
                <a:schemeClr val="accent1">
                  <a:lumMod val="5000"/>
                  <a:lumOff val="95000"/>
                  <a:alpha val="51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12700" cap="flat" cmpd="sng">
            <a:solidFill>
              <a:schemeClr val="accent1">
                <a:shade val="5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14" name="타원 13"/>
          <p:cNvSpPr>
            <a:spLocks/>
          </p:cNvSpPr>
          <p:nvPr/>
        </p:nvSpPr>
        <p:spPr>
          <a:xfrm>
            <a:off x="1876425" y="2856230"/>
            <a:ext cx="288925" cy="28892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16" name="타원 15"/>
          <p:cNvSpPr>
            <a:spLocks/>
          </p:cNvSpPr>
          <p:nvPr/>
        </p:nvSpPr>
        <p:spPr>
          <a:xfrm>
            <a:off x="1876425" y="5149850"/>
            <a:ext cx="288925" cy="28892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6" name="평행 사변형 5"/>
          <p:cNvSpPr>
            <a:spLocks/>
          </p:cNvSpPr>
          <p:nvPr/>
        </p:nvSpPr>
        <p:spPr>
          <a:xfrm rot="10140000" flipH="1">
            <a:off x="1473200" y="3525520"/>
            <a:ext cx="3961130" cy="1814195"/>
          </a:xfrm>
          <a:prstGeom prst="parallelogram">
            <a:avLst/>
          </a:prstGeom>
          <a:gradFill rotWithShape="1">
            <a:gsLst>
              <a:gs pos="0">
                <a:schemeClr val="accent1">
                  <a:lumMod val="5000"/>
                  <a:lumOff val="95000"/>
                  <a:alpha val="51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12700" cap="flat" cmpd="sng">
            <a:solidFill>
              <a:schemeClr val="accent1">
                <a:shade val="5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17" name="타원 16"/>
          <p:cNvSpPr>
            <a:spLocks/>
          </p:cNvSpPr>
          <p:nvPr/>
        </p:nvSpPr>
        <p:spPr>
          <a:xfrm>
            <a:off x="1876425" y="4240530"/>
            <a:ext cx="288925" cy="28892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5" name="평행 사변형 4"/>
          <p:cNvSpPr>
            <a:spLocks/>
          </p:cNvSpPr>
          <p:nvPr/>
        </p:nvSpPr>
        <p:spPr>
          <a:xfrm rot="10140000" flipH="1">
            <a:off x="1473200" y="2401570"/>
            <a:ext cx="3961130" cy="1814195"/>
          </a:xfrm>
          <a:prstGeom prst="parallelogram">
            <a:avLst/>
          </a:prstGeom>
          <a:gradFill rotWithShape="1">
            <a:gsLst>
              <a:gs pos="0">
                <a:schemeClr val="accent1">
                  <a:lumMod val="5000"/>
                  <a:lumOff val="95000"/>
                  <a:alpha val="51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12700" cap="flat" cmpd="sng">
            <a:solidFill>
              <a:schemeClr val="accent1">
                <a:shade val="5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18" name="타원 17"/>
          <p:cNvSpPr>
            <a:spLocks/>
          </p:cNvSpPr>
          <p:nvPr/>
        </p:nvSpPr>
        <p:spPr>
          <a:xfrm>
            <a:off x="1884680" y="2973070"/>
            <a:ext cx="288925" cy="28892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2020570" y="2449830"/>
            <a:ext cx="635" cy="3549650"/>
          </a:xfrm>
          <a:prstGeom prst="line">
            <a:avLst/>
          </a:prstGeom>
          <a:ln w="25400" cap="flat" cmpd="sng">
            <a:prstDash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내용 개체 틀 2"/>
          <p:cNvSpPr txBox="1">
            <a:spLocks noGrp="1"/>
          </p:cNvSpPr>
          <p:nvPr>
            <p:ph idx="1"/>
          </p:nvPr>
        </p:nvSpPr>
        <p:spPr>
          <a:xfrm>
            <a:off x="5903595" y="1610995"/>
            <a:ext cx="5876290" cy="501459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2800" b="0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돋움" charset="0"/>
                <a:ea typeface="돋움" charset="0"/>
              </a:rPr>
              <a:t>그래프 계층구조</a:t>
            </a:r>
            <a:endParaRPr lang="ko-KR" altLang="en-US" sz="2800" b="0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돋움" charset="0"/>
              <a:ea typeface="돋움" charset="0"/>
            </a:endParaRPr>
          </a:p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2800" b="0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돋움" charset="0"/>
                <a:ea typeface="돋움" charset="0"/>
              </a:rPr>
              <a:t>이동수단 노드는 해당 층의 모든 호실 노드와 연결되어 있다.</a:t>
            </a:r>
            <a:endParaRPr lang="ko-KR" altLang="en-US" sz="2800" b="0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돋움" charset="0"/>
              <a:ea typeface="돋움" charset="0"/>
            </a:endParaRPr>
          </a:p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endParaRPr lang="ko-KR" altLang="en-US" sz="2800" b="0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돋움" charset="0"/>
              <a:ea typeface="돋움" charset="0"/>
            </a:endParaRPr>
          </a:p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2800" b="0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돋움" charset="0"/>
                <a:ea typeface="돋움" charset="0"/>
              </a:rPr>
              <a:t>각 층의 이동수단 노드는 서로 이어져 있다.(ex. 엘리베이터를 탄 후 n층에서 계단으로 이동하시오)</a:t>
            </a:r>
            <a:endParaRPr lang="ko-KR" altLang="en-US" sz="2800" b="0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돋움" charset="0"/>
              <a:ea typeface="돋움" charset="0"/>
            </a:endParaRPr>
          </a:p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endParaRPr lang="ko-KR" altLang="en-US" sz="2800" b="0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돋움" charset="0"/>
              <a:ea typeface="돋움" charset="0"/>
            </a:endParaRPr>
          </a:p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2800" b="0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돋움" charset="0"/>
                <a:ea typeface="돋움" charset="0"/>
              </a:rPr>
              <a:t>결국 이동하려면 계단이든 엘리베이터든 이용해야 한다는 것이 중점</a:t>
            </a:r>
            <a:endParaRPr lang="ko-KR" altLang="en-US" sz="2800" b="0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돋움" charset="0"/>
              <a:ea typeface="돋움" charset="0"/>
            </a:endParaRPr>
          </a:p>
        </p:txBody>
      </p:sp>
      <p:sp>
        <p:nvSpPr>
          <p:cNvPr id="21" name="TextBox 20"/>
          <p:cNvSpPr txBox="1">
            <a:spLocks/>
          </p:cNvSpPr>
          <p:nvPr/>
        </p:nvSpPr>
        <p:spPr>
          <a:xfrm>
            <a:off x="5052695" y="5690235"/>
            <a:ext cx="792480" cy="37020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3F</a:t>
            </a:r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22" name="TextBox 21"/>
          <p:cNvSpPr txBox="1">
            <a:spLocks/>
          </p:cNvSpPr>
          <p:nvPr/>
        </p:nvSpPr>
        <p:spPr>
          <a:xfrm>
            <a:off x="5087620" y="3543935"/>
            <a:ext cx="792480" cy="37020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7F</a:t>
            </a:r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23" name="TextBox 22"/>
          <p:cNvSpPr txBox="1">
            <a:spLocks/>
          </p:cNvSpPr>
          <p:nvPr/>
        </p:nvSpPr>
        <p:spPr>
          <a:xfrm>
            <a:off x="5017135" y="4639310"/>
            <a:ext cx="792480" cy="37020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5F</a:t>
            </a:r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9971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최적 경로 알고리즘</a:t>
            </a:r>
            <a:endParaRPr lang="ko-KR" altLang="en-US" sz="4400" b="0" strike="noStrike" cap="none" dirty="0">
              <a:latin typeface="맑은 고딕" charset="0"/>
              <a:ea typeface="맑은 고딕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 txBox="1">
                <a:spLocks noGrp="1"/>
              </p:cNvSpPr>
              <p:nvPr>
                <p:ph idx="1"/>
              </p:nvPr>
            </p:nvSpPr>
            <p:spPr>
              <a:xfrm>
                <a:off x="609600" y="1600200"/>
                <a:ext cx="10974070" cy="4527550"/>
              </a:xfrm>
              <a:prstGeom prst="rect">
                <a:avLst/>
              </a:prstGeom>
            </p:spPr>
            <p:txBody>
              <a:bodyPr vert="horz" wrap="square" lIns="91440" tIns="45720" rIns="91440" bIns="45720" numCol="1" anchor="t">
                <a:normAutofit/>
              </a:bodyPr>
              <a:lstStyle/>
              <a:p>
                <a:pPr marL="228600" indent="-228600" algn="l" defTabSz="914400" fontAlgn="auto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Font typeface="Arial"/>
                  <a:buChar char="•"/>
                </a:pPr>
                <a:r>
                  <a:rPr lang="en-US" altLang="ko-KR" sz="2800" b="0" strike="noStrike" cap="none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맑은 고딕" charset="0"/>
                    <a:ea typeface="맑은 고딕" charset="0"/>
                  </a:rPr>
                  <a:t>Dynamic Programming</a:t>
                </a:r>
                <a:r>
                  <a:rPr lang="ko-KR" altLang="en-US" sz="2800" b="0" strike="noStrike" cap="none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맑은 고딕" charset="0"/>
                    <a:ea typeface="맑은 고딕" charset="0"/>
                  </a:rPr>
                  <a:t>을 통한 최적경로 계산</a:t>
                </a:r>
              </a:p>
              <a:p>
                <a:pPr marL="228600" indent="-228600" algn="l" defTabSz="914400" fontAlgn="auto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Font typeface="Arial"/>
                  <a:buChar char="•"/>
                </a:pPr>
                <a:endParaRPr lang="ko-KR" altLang="en-US" sz="2800" b="0" strike="noStrike" cap="none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charset="0"/>
                  <a:ea typeface="맑은 고딕" charset="0"/>
                </a:endParaRPr>
              </a:p>
              <a:p>
                <a:pPr marL="228600" indent="-228600" algn="l" defTabSz="914400" fontAlgn="auto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Font typeface="Arial"/>
                  <a:buChar char="•"/>
                </a:pPr>
                <a14:m>
                  <m:oMath xmlns:m="http://schemas.openxmlformats.org/officeDocument/2006/math">
                    <m:r>
                      <a:rPr lang="ko-KR" altLang="en-US" sz="3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ar-AE" sz="3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 sz="3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𝑆𝑡𝑎𝑟𝑡</m:t>
                        </m:r>
                        <m:r>
                          <a:rPr lang="ar-AE" sz="3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ar-AE" sz="3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𝐸𝑛𝑑</m:t>
                        </m:r>
                      </m:e>
                    </m:d>
                    <m:r>
                      <a:rPr lang="ar-AE" sz="3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ar-AE" sz="3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ar-AE" sz="3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ar-AE" sz="3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ar-AE" sz="3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ar-AE" sz="3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ar-AE" sz="3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ar-AE" sz="3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ar-AE" sz="3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ar-AE" sz="3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𝑜𝑟𝑡𝑒𝑠𝑡</m:t>
                    </m:r>
                    <m:r>
                      <a:rPr lang="ar-AE" sz="3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ar-AE" sz="3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𝑃𝑎𝑡</m:t>
                    </m:r>
                    <m:r>
                      <a:rPr lang="ar-AE" sz="3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ar-AE" sz="3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ar-AE" sz="3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𝑓𝑟𝑜𝑚</m:t>
                    </m:r>
                    <m:r>
                      <a:rPr lang="ar-AE" sz="3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ar-AE" sz="3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𝐹𝑙𝑜𝑜𝑟</m:t>
                    </m:r>
                    <m:r>
                      <a:rPr lang="ar-AE" sz="3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ar-AE" sz="3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𝑆𝑡𝑎𝑟𝑡</m:t>
                    </m:r>
                    <m:r>
                      <a:rPr lang="ar-AE" sz="3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ar-AE" sz="3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𝑡𝑜</m:t>
                    </m:r>
                    <m:r>
                      <a:rPr lang="ar-AE" sz="3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ar-AE" sz="3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𝐹𝑙𝑜𝑜𝑟</m:t>
                    </m:r>
                    <m:r>
                      <a:rPr lang="ar-AE" sz="3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ar-AE" sz="3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𝐸𝑛𝑑</m:t>
                    </m:r>
                    <m:r>
                      <a:rPr lang="ar-AE" sz="3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ar-AE" altLang="ko-KR" sz="3000" b="0" strike="noStrike" cap="none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charset="0"/>
                  <a:ea typeface="맑은 고딕" charset="0"/>
                </a:endParaRPr>
              </a:p>
              <a:p>
                <a:pPr marL="228600" indent="-228600" algn="l" defTabSz="914400" fontAlgn="auto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Font typeface="Arial"/>
                  <a:buChar char="•"/>
                </a:pPr>
                <a:endParaRPr lang="ar-AE" altLang="ko-KR" sz="2800" b="0" strike="noStrike" cap="none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charset="0"/>
                  <a:ea typeface="맑은 고딕" charset="0"/>
                </a:endParaRPr>
              </a:p>
              <a:p>
                <a:pPr marL="228600" indent="-228600" algn="l" defTabSz="914400" fontAlgn="auto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Font typeface="Arial"/>
                  <a:buChar char="•"/>
                </a:pPr>
                <a:r>
                  <a:rPr lang="en-US" altLang="ko-KR" sz="2800" b="0" strike="noStrike" cap="none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맑은 고딕" charset="0"/>
                    <a:ea typeface="맑은 고딕" charset="0"/>
                  </a:rPr>
                  <a:t>Dynamic Programming Process :</a:t>
                </a:r>
              </a:p>
              <a:p>
                <a:pPr marL="228600" indent="-228600" algn="l" defTabSz="914400" fontAlgn="auto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Font typeface="Arial"/>
                  <a:buChar char="•"/>
                </a:pP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US" sz="3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3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32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11</m:t>
                    </m:r>
                    <m:r>
                      <a:rPr lang="en-US" sz="3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3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3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3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3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6</m:t>
                    </m:r>
                  </m:oMath>
                </a14:m>
                <a:endParaRPr lang="en-US" altLang="ko-KR" sz="3200" b="0" strike="noStrike" cap="none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charset="0"/>
                  <a:ea typeface="맑은 고딕" charset="0"/>
                </a:endParaRPr>
              </a:p>
              <a:p>
                <a:pPr marL="228600" indent="-228600" algn="l" defTabSz="914400" fontAlgn="auto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Font typeface="Arial"/>
                  <a:buChar char="•"/>
                </a:pP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ar-AE" sz="3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 sz="3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𝑆𝑡𝑎𝑟𝑡</m:t>
                        </m:r>
                        <m:r>
                          <a:rPr lang="ar-AE" sz="3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ar-AE" sz="3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ar-AE" sz="3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ar-AE" sz="3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ar-AE" sz="3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 sz="3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𝑆𝑡𝑎𝑟𝑡</m:t>
                        </m:r>
                        <m:r>
                          <a:rPr lang="ar-AE" sz="3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ar-AE" sz="3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ar-AE" sz="3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ar-AE" sz="3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ar-AE" sz="3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ar-AE" sz="3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ar-AE" sz="3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 sz="3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ar-AE" sz="3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ar-AE" sz="3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ar-AE" sz="3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ar-AE" sz="3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endParaRPr lang="ko-KR" altLang="en-US" sz="3200" b="0" strike="noStrike" cap="none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charset="0"/>
                  <a:ea typeface="맑은 고딕" charset="0"/>
                </a:endParaRPr>
              </a:p>
            </p:txBody>
          </p:sp>
        </mc:Choice>
        <mc:Fallback>
          <p:sp>
            <p:nvSpPr>
              <p:cNvPr id="3" name="내용 개체 틀 2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600200"/>
                <a:ext cx="10974070" cy="4527550"/>
              </a:xfrm>
              <a:prstGeom prst="rect">
                <a:avLst/>
              </a:prstGeom>
              <a:blipFill>
                <a:blip r:embed="rId3"/>
                <a:stretch>
                  <a:fillRect l="-1000" t="-24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79683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581660" y="1196975"/>
            <a:ext cx="10671810" cy="643763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 lnSpcReduction="10000"/>
          </a:bodyPr>
          <a:lstStyle/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2700" b="0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돋움" charset="0"/>
                <a:ea typeface="돋움" charset="0"/>
              </a:rPr>
              <a:t>Ex)</a:t>
            </a:r>
            <a:endParaRPr lang="ko-KR" altLang="en-US" sz="2700" b="0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돋움" charset="0"/>
              <a:ea typeface="돋움" charset="0"/>
            </a:endParaRPr>
          </a:p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2700" b="0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돋움" charset="0"/>
                <a:ea typeface="돋움" charset="0"/>
              </a:rPr>
              <a:t>P(1, 7) = 1층에서 7층의 목적지까지 가는 최단거리</a:t>
            </a:r>
            <a:endParaRPr lang="ko-KR" altLang="en-US" sz="2700" b="0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돋움" charset="0"/>
              <a:ea typeface="돋움" charset="0"/>
            </a:endParaRPr>
          </a:p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2700" b="0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돋움" charset="0"/>
                <a:ea typeface="돋움" charset="0"/>
              </a:rPr>
              <a:t>If) 엘리베이터가 한산한 경우:</a:t>
            </a:r>
            <a:endParaRPr lang="ko-KR" altLang="en-US" sz="2700" b="0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돋움" charset="0"/>
              <a:ea typeface="돋움" charset="0"/>
            </a:endParaRPr>
          </a:p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2700" b="0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돋움" charset="0"/>
                <a:ea typeface="돋움" charset="0"/>
              </a:rPr>
              <a:t>	P(1, 7)= 7층까지 가는 엘리베이터를 이용한 후, 목적지에 이동</a:t>
            </a:r>
            <a:endParaRPr lang="ko-KR" altLang="en-US" sz="2700" b="0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돋움" charset="0"/>
              <a:ea typeface="돋움" charset="0"/>
            </a:endParaRPr>
          </a:p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2700" b="0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돋움" charset="0"/>
                <a:ea typeface="돋움" charset="0"/>
              </a:rPr>
              <a:t>Else if) 엘리베이터가 한산하지 않은 경우:</a:t>
            </a:r>
            <a:endParaRPr lang="ko-KR" altLang="en-US" sz="2700" b="0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돋움" charset="0"/>
              <a:ea typeface="돋움" charset="0"/>
            </a:endParaRPr>
          </a:p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2700" b="0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돋움" charset="0"/>
                <a:ea typeface="돋움" charset="0"/>
              </a:rPr>
              <a:t>	P(1,7)=P(1, </a:t>
            </a:r>
            <a:r>
              <a:rPr lang="en-US" altLang="ko-KR" sz="2700" dirty="0">
                <a:solidFill>
                  <a:schemeClr val="tx1">
                    <a:lumMod val="75000"/>
                    <a:lumOff val="25000"/>
                  </a:schemeClr>
                </a:solidFill>
                <a:latin typeface="돋움" charset="0"/>
                <a:ea typeface="돋움" charset="0"/>
              </a:rPr>
              <a:t>6</a:t>
            </a:r>
            <a:r>
              <a:rPr lang="en-US" altLang="ko-KR" sz="2700" b="0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돋움" charset="0"/>
                <a:ea typeface="돋움" charset="0"/>
              </a:rPr>
              <a:t>)+P(6, </a:t>
            </a:r>
            <a:r>
              <a:rPr lang="en-US" altLang="ko-KR" sz="2700" dirty="0">
                <a:solidFill>
                  <a:schemeClr val="tx1">
                    <a:lumMod val="75000"/>
                    <a:lumOff val="25000"/>
                  </a:schemeClr>
                </a:solidFill>
                <a:latin typeface="돋움" charset="0"/>
                <a:ea typeface="돋움" charset="0"/>
              </a:rPr>
              <a:t>7</a:t>
            </a:r>
            <a:r>
              <a:rPr lang="en-US" altLang="ko-KR" sz="2700" b="0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돋움" charset="0"/>
                <a:ea typeface="돋움" charset="0"/>
              </a:rPr>
              <a:t>)</a:t>
            </a:r>
            <a:endParaRPr lang="ko-KR" altLang="en-US" sz="2700" b="0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돋움" charset="0"/>
              <a:ea typeface="돋움" charset="0"/>
            </a:endParaRPr>
          </a:p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2700" b="0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돋움" charset="0"/>
                <a:ea typeface="돋움" charset="0"/>
              </a:rPr>
              <a:t>	if) 6층에 가는 엘리베이터는 한산한 경우:</a:t>
            </a:r>
            <a:endParaRPr lang="ko-KR" altLang="en-US" sz="2700" b="0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돋움" charset="0"/>
              <a:ea typeface="돋움" charset="0"/>
            </a:endParaRPr>
          </a:p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2700" b="0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돋움" charset="0"/>
                <a:ea typeface="돋움" charset="0"/>
              </a:rPr>
              <a:t>	 	P(1, 6)= 1층부터 6층까지 엘리베이터를 이용한 후</a:t>
            </a:r>
            <a:endParaRPr lang="ko-KR" altLang="en-US" sz="2700" b="0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돋움" charset="0"/>
              <a:ea typeface="돋움" charset="0"/>
            </a:endParaRPr>
          </a:p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2700" b="0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돋움" charset="0"/>
                <a:ea typeface="돋움" charset="0"/>
              </a:rPr>
              <a:t>		P(6, 7)= 6층의 최종점으로부터 7층의 목적지까지 두 층의 계층구조 그래프로부터 최단거리 탐색</a:t>
            </a:r>
            <a:endParaRPr lang="ko-KR" altLang="en-US" sz="2700" b="0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돋움" charset="0"/>
              <a:ea typeface="돋움" charset="0"/>
            </a:endParaRPr>
          </a:p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2700" b="0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돋움" charset="0"/>
                <a:ea typeface="돋움" charset="0"/>
              </a:rPr>
              <a:t>	else if) 6층에 가는 엘리베이터가 한산하지 않은 경우:</a:t>
            </a:r>
            <a:endParaRPr lang="ko-KR" altLang="en-US" sz="2700" b="0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돋움" charset="0"/>
              <a:ea typeface="돋움" charset="0"/>
            </a:endParaRPr>
          </a:p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2700" b="0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돋움" charset="0"/>
                <a:ea typeface="돋움" charset="0"/>
              </a:rPr>
              <a:t>		P(1, 7)= P(1, </a:t>
            </a:r>
            <a:r>
              <a:rPr lang="en-US" altLang="ko-KR" sz="2700" dirty="0">
                <a:solidFill>
                  <a:schemeClr val="tx1">
                    <a:lumMod val="75000"/>
                    <a:lumOff val="25000"/>
                  </a:schemeClr>
                </a:solidFill>
                <a:latin typeface="돋움" charset="0"/>
                <a:ea typeface="돋움" charset="0"/>
              </a:rPr>
              <a:t>5</a:t>
            </a:r>
            <a:r>
              <a:rPr lang="en-US" altLang="ko-KR" sz="2700" b="0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돋움" charset="0"/>
                <a:ea typeface="돋움" charset="0"/>
              </a:rPr>
              <a:t>)+P(5, 6)+P(6, </a:t>
            </a:r>
            <a:r>
              <a:rPr lang="en-US" altLang="ko-KR" sz="2700" dirty="0">
                <a:solidFill>
                  <a:schemeClr val="tx1">
                    <a:lumMod val="75000"/>
                    <a:lumOff val="25000"/>
                  </a:schemeClr>
                </a:solidFill>
                <a:latin typeface="돋움" charset="0"/>
                <a:ea typeface="돋움" charset="0"/>
              </a:rPr>
              <a:t>7</a:t>
            </a:r>
            <a:r>
              <a:rPr lang="en-US" altLang="ko-KR" sz="2700" b="0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돋움" charset="0"/>
                <a:ea typeface="돋움" charset="0"/>
              </a:rPr>
              <a:t>)</a:t>
            </a:r>
            <a:endParaRPr lang="ko-KR" altLang="en-US" sz="2700" b="0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돋움" charset="0"/>
              <a:ea typeface="돋움" charset="0"/>
            </a:endParaRPr>
          </a:p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2700" b="0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돋움" charset="0"/>
                <a:ea typeface="돋움" charset="0"/>
              </a:rPr>
              <a:t>….</a:t>
            </a:r>
            <a:endParaRPr lang="ko-KR" altLang="en-US" sz="2700" b="0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돋움" charset="0"/>
              <a:ea typeface="돋움" charset="0"/>
            </a:endParaRPr>
          </a:p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endParaRPr lang="ko-KR" altLang="en-US" sz="2800" b="0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제목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최적 경로 알고리즘</a:t>
            </a:r>
            <a:endParaRPr lang="ko-KR" altLang="en-US" sz="4400" b="0" strike="noStrike" cap="none" dirty="0"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2011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최적 경로 알고리즘</a:t>
            </a:r>
            <a:endParaRPr lang="ko-KR" altLang="en-US" sz="44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2800" b="0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각 층의 거리에 따라서 혼잡도에 따라 걸어 올라가는 것보다는, 두 번 정도 엘리베이터를 그냥 보내더라도 엘리베이터를 타는게 나을 수도 있음(Ex. B6F-&gt;9F)</a:t>
            </a:r>
            <a:endParaRPr lang="ko-KR" altLang="en-US" sz="2800" b="0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2800" b="0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엘리베이터를 타는 경우, 예를 들어 동쪽에 있는 강의실에 가야하는 경우에, 먼저 동쪽 엘리베이터를 타러 이동하는 것이 나은지, 정문에서 가까운 서쪽 엘리베이터를 먼저 타고, 동쪽으로 이동하는 것이 나은지</a:t>
            </a:r>
            <a:endParaRPr lang="ko-KR" altLang="en-US" sz="2800" b="0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42112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자료조사</a:t>
            </a:r>
            <a:endParaRPr lang="ko-KR" altLang="en-US" sz="44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2800" b="0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이동 경로간 걸리는 시간 계산</a:t>
            </a:r>
            <a:endParaRPr lang="ko-KR" altLang="en-US" sz="2800" b="0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2800" b="0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강의실 간 거리 정보</a:t>
            </a:r>
            <a:endParaRPr lang="ko-KR" altLang="en-US" sz="2800" b="0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2800" b="0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각 강의실 수업 시간(강의 시작시간, 종료시간)</a:t>
            </a:r>
            <a:endParaRPr lang="ko-KR" altLang="en-US" sz="2800" b="0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2800" b="0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엘리베이터나 계단 이용자 수</a:t>
            </a:r>
            <a:endParaRPr lang="ko-KR" altLang="en-US" sz="2800" b="0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endParaRPr lang="ko-KR" altLang="en-US" sz="2800" b="0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 pattern hexagon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 pattern hexagon" id="{5B55B2F0-0DCA-43D1-8D46-009499693662}" vid="{5B881865-B04A-4AAA-9111-1A9CE5833C1D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Pages>21</Pages>
  <Words>973</Words>
  <Characters>0</Characters>
  <Application>Microsoft Office PowerPoint</Application>
  <DocSecurity>0</DocSecurity>
  <PresentationFormat>와이드스크린</PresentationFormat>
  <Lines>0</Lines>
  <Paragraphs>167</Paragraphs>
  <Slides>21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7" baseType="lpstr">
      <vt:lpstr>돋움</vt:lpstr>
      <vt:lpstr>맑은 고딕</vt:lpstr>
      <vt:lpstr>Arial</vt:lpstr>
      <vt:lpstr>Calibri</vt:lpstr>
      <vt:lpstr>Cambria Math</vt:lpstr>
      <vt:lpstr>theme pattern hexagon</vt:lpstr>
      <vt:lpstr>자료구조설계 팀프로젝트</vt:lpstr>
      <vt:lpstr>PowerPoint 프레젠테이션</vt:lpstr>
      <vt:lpstr>최적 경로 알고리즘</vt:lpstr>
      <vt:lpstr>최적 경로 알고리즘</vt:lpstr>
      <vt:lpstr>최적 경로 알고리즘</vt:lpstr>
      <vt:lpstr>최적 경로 알고리즘</vt:lpstr>
      <vt:lpstr>최적 경로 알고리즘</vt:lpstr>
      <vt:lpstr>최적 경로 알고리즘</vt:lpstr>
      <vt:lpstr>자료조사</vt:lpstr>
      <vt:lpstr>자료조사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자료구조설계 팀프로젝트</dc:title>
  <dc:creator>Who Doctor</dc:creator>
  <cp:lastModifiedBy>Owner</cp:lastModifiedBy>
  <cp:revision>9</cp:revision>
  <dcterms:modified xsi:type="dcterms:W3CDTF">2018-10-30T15:32:40Z</dcterms:modified>
</cp:coreProperties>
</file>