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86" r:id="rId1"/>
  </p:sldMasterIdLst>
  <p:notesMasterIdLst>
    <p:notesMasterId r:id="rId43"/>
  </p:notesMasterIdLst>
  <p:handoutMasterIdLst>
    <p:handoutMasterId r:id="rId44"/>
  </p:handoutMasterIdLst>
  <p:sldIdLst>
    <p:sldId id="288" r:id="rId2"/>
    <p:sldId id="289" r:id="rId3"/>
    <p:sldId id="323" r:id="rId4"/>
    <p:sldId id="293" r:id="rId5"/>
    <p:sldId id="294" r:id="rId6"/>
    <p:sldId id="291" r:id="rId7"/>
    <p:sldId id="324" r:id="rId8"/>
    <p:sldId id="300" r:id="rId9"/>
    <p:sldId id="296" r:id="rId10"/>
    <p:sldId id="338" r:id="rId11"/>
    <p:sldId id="326" r:id="rId12"/>
    <p:sldId id="292" r:id="rId13"/>
    <p:sldId id="298" r:id="rId14"/>
    <p:sldId id="299" r:id="rId15"/>
    <p:sldId id="302" r:id="rId16"/>
    <p:sldId id="301" r:id="rId17"/>
    <p:sldId id="303" r:id="rId18"/>
    <p:sldId id="304" r:id="rId19"/>
    <p:sldId id="327" r:id="rId20"/>
    <p:sldId id="306" r:id="rId21"/>
    <p:sldId id="317" r:id="rId22"/>
    <p:sldId id="318" r:id="rId23"/>
    <p:sldId id="307" r:id="rId24"/>
    <p:sldId id="319" r:id="rId25"/>
    <p:sldId id="320" r:id="rId26"/>
    <p:sldId id="321" r:id="rId27"/>
    <p:sldId id="295" r:id="rId28"/>
    <p:sldId id="313" r:id="rId29"/>
    <p:sldId id="312" r:id="rId30"/>
    <p:sldId id="332" r:id="rId31"/>
    <p:sldId id="334" r:id="rId32"/>
    <p:sldId id="339" r:id="rId33"/>
    <p:sldId id="290" r:id="rId34"/>
    <p:sldId id="284" r:id="rId35"/>
    <p:sldId id="285" r:id="rId36"/>
    <p:sldId id="286" r:id="rId37"/>
    <p:sldId id="311" r:id="rId38"/>
    <p:sldId id="335" r:id="rId39"/>
    <p:sldId id="336" r:id="rId40"/>
    <p:sldId id="337" r:id="rId41"/>
    <p:sldId id="325" r:id="rId42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8" autoAdjust="0"/>
    <p:restoredTop sz="94660"/>
  </p:normalViewPr>
  <p:slideViewPr>
    <p:cSldViewPr snapToObjects="1">
      <p:cViewPr varScale="1">
        <p:scale>
          <a:sx n="72" d="100"/>
          <a:sy n="72" d="100"/>
        </p:scale>
        <p:origin x="726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8" d="100"/>
          <a:sy n="58" d="100"/>
        </p:scale>
        <p:origin x="302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염승윤" userId="S::ysy9639@cau.ac.kr::42c2e0bb-7178-4fce-bb46-2fd3fbb3cf9d" providerId="AD" clId="Web-{58F99379-3D9C-2E3E-64D9-53CA100EE771}"/>
    <pc:docChg chg="modSld">
      <pc:chgData name="염승윤" userId="S::ysy9639@cau.ac.kr::42c2e0bb-7178-4fce-bb46-2fd3fbb3cf9d" providerId="AD" clId="Web-{58F99379-3D9C-2E3E-64D9-53CA100EE771}" dt="2018-12-25T20:22:10.652" v="137"/>
      <pc:docMkLst>
        <pc:docMk/>
      </pc:docMkLst>
      <pc:sldChg chg="modSp">
        <pc:chgData name="염승윤" userId="S::ysy9639@cau.ac.kr::42c2e0bb-7178-4fce-bb46-2fd3fbb3cf9d" providerId="AD" clId="Web-{58F99379-3D9C-2E3E-64D9-53CA100EE771}" dt="2018-12-25T20:22:10.652" v="137"/>
        <pc:sldMkLst>
          <pc:docMk/>
          <pc:sldMk cId="0" sldId="335"/>
        </pc:sldMkLst>
        <pc:graphicFrameChg chg="mod modGraphic">
          <ac:chgData name="염승윤" userId="S::ysy9639@cau.ac.kr::42c2e0bb-7178-4fce-bb46-2fd3fbb3cf9d" providerId="AD" clId="Web-{58F99379-3D9C-2E3E-64D9-53CA100EE771}" dt="2018-12-25T20:22:10.652" v="137"/>
          <ac:graphicFrameMkLst>
            <pc:docMk/>
            <pc:sldMk cId="0" sldId="335"/>
            <ac:graphicFrameMk id="5" creationId="{00000000-0000-0000-0000-000000000000}"/>
          </ac:graphicFrameMkLst>
        </pc:graphicFrameChg>
      </pc:sldChg>
    </pc:docChg>
  </pc:docChgLst>
  <pc:docChgLst>
    <pc:chgData name="염승윤" userId="S::ysy9639@cau.ac.kr::42c2e0bb-7178-4fce-bb46-2fd3fbb3cf9d" providerId="AD" clId="Web-{56429E77-732C-D8AF-609A-3D2F1376F2C2}"/>
    <pc:docChg chg="addSld modSld">
      <pc:chgData name="염승윤" userId="S::ysy9639@cau.ac.kr::42c2e0bb-7178-4fce-bb46-2fd3fbb3cf9d" providerId="AD" clId="Web-{56429E77-732C-D8AF-609A-3D2F1376F2C2}" dt="2018-12-25T23:48:55.241" v="173" actId="20577"/>
      <pc:docMkLst>
        <pc:docMk/>
      </pc:docMkLst>
      <pc:sldChg chg="addSp delSp modSp new">
        <pc:chgData name="염승윤" userId="S::ysy9639@cau.ac.kr::42c2e0bb-7178-4fce-bb46-2fd3fbb3cf9d" providerId="AD" clId="Web-{56429E77-732C-D8AF-609A-3D2F1376F2C2}" dt="2018-12-25T23:48:55.241" v="172" actId="20577"/>
        <pc:sldMkLst>
          <pc:docMk/>
          <pc:sldMk cId="695573101" sldId="339"/>
        </pc:sldMkLst>
        <pc:spChg chg="del">
          <ac:chgData name="염승윤" userId="S::ysy9639@cau.ac.kr::42c2e0bb-7178-4fce-bb46-2fd3fbb3cf9d" providerId="AD" clId="Web-{56429E77-732C-D8AF-609A-3D2F1376F2C2}" dt="2018-12-25T23:42:25.421" v="3"/>
          <ac:spMkLst>
            <pc:docMk/>
            <pc:sldMk cId="695573101" sldId="339"/>
            <ac:spMk id="2" creationId="{934C0C51-EC8F-4A0C-93C1-4C936B051621}"/>
          </ac:spMkLst>
        </pc:spChg>
        <pc:spChg chg="add del mod">
          <ac:chgData name="염승윤" userId="S::ysy9639@cau.ac.kr::42c2e0bb-7178-4fce-bb46-2fd3fbb3cf9d" providerId="AD" clId="Web-{56429E77-732C-D8AF-609A-3D2F1376F2C2}" dt="2018-12-25T23:48:55.241" v="172" actId="20577"/>
          <ac:spMkLst>
            <pc:docMk/>
            <pc:sldMk cId="695573101" sldId="339"/>
            <ac:spMk id="3" creationId="{DF08978E-A7B0-4FA6-9994-F48CAEF00A0C}"/>
          </ac:spMkLst>
        </pc:spChg>
        <pc:spChg chg="mod">
          <ac:chgData name="염승윤" userId="S::ysy9639@cau.ac.kr::42c2e0bb-7178-4fce-bb46-2fd3fbb3cf9d" providerId="AD" clId="Web-{56429E77-732C-D8AF-609A-3D2F1376F2C2}" dt="2018-12-25T23:42:32.281" v="6" actId="20577"/>
          <ac:spMkLst>
            <pc:docMk/>
            <pc:sldMk cId="695573101" sldId="339"/>
            <ac:spMk id="4" creationId="{8C79ABE4-5FCE-4831-AC1E-3DB47FC5DC08}"/>
          </ac:spMkLst>
        </pc:spChg>
      </pc:sldChg>
    </pc:docChg>
  </pc:docChgLst>
  <pc:docChgLst>
    <pc:chgData name="염승윤" userId="S::ysy9639@cau.ac.kr::42c2e0bb-7178-4fce-bb46-2fd3fbb3cf9d" providerId="AD" clId="Web-{312F0E06-1C8A-4538-2D2E-BF529418FBFB}"/>
    <pc:docChg chg="modSld">
      <pc:chgData name="염승윤" userId="S::ysy9639@cau.ac.kr::42c2e0bb-7178-4fce-bb46-2fd3fbb3cf9d" providerId="AD" clId="Web-{312F0E06-1C8A-4538-2D2E-BF529418FBFB}" dt="2018-12-26T06:08:18.942" v="90" actId="20577"/>
      <pc:docMkLst>
        <pc:docMk/>
      </pc:docMkLst>
      <pc:sldChg chg="modSp">
        <pc:chgData name="염승윤" userId="S::ysy9639@cau.ac.kr::42c2e0bb-7178-4fce-bb46-2fd3fbb3cf9d" providerId="AD" clId="Web-{312F0E06-1C8A-4538-2D2E-BF529418FBFB}" dt="2018-12-26T06:08:18.926" v="89" actId="20577"/>
        <pc:sldMkLst>
          <pc:docMk/>
          <pc:sldMk cId="695573101" sldId="339"/>
        </pc:sldMkLst>
        <pc:spChg chg="mod">
          <ac:chgData name="염승윤" userId="S::ysy9639@cau.ac.kr::42c2e0bb-7178-4fce-bb46-2fd3fbb3cf9d" providerId="AD" clId="Web-{312F0E06-1C8A-4538-2D2E-BF529418FBFB}" dt="2018-12-26T06:08:18.926" v="89" actId="20577"/>
          <ac:spMkLst>
            <pc:docMk/>
            <pc:sldMk cId="695573101" sldId="339"/>
            <ac:spMk id="3" creationId="{DF08978E-A7B0-4FA6-9994-F48CAEF00A0C}"/>
          </ac:spMkLst>
        </pc:spChg>
      </pc:sldChg>
    </pc:docChg>
  </pc:docChgLst>
  <pc:docChgLst>
    <pc:chgData name="염승윤" userId="S::ysy9639@cau.ac.kr::42c2e0bb-7178-4fce-bb46-2fd3fbb3cf9d" providerId="AD" clId="Web-{DFC7C541-B834-A936-E28A-920524E8EB6E}"/>
    <pc:docChg chg="modSld">
      <pc:chgData name="염승윤" userId="S::ysy9639@cau.ac.kr::42c2e0bb-7178-4fce-bb46-2fd3fbb3cf9d" providerId="AD" clId="Web-{DFC7C541-B834-A936-E28A-920524E8EB6E}" dt="2018-12-25T20:53:12.684" v="22"/>
      <pc:docMkLst>
        <pc:docMk/>
      </pc:docMkLst>
      <pc:sldChg chg="modSp">
        <pc:chgData name="염승윤" userId="S::ysy9639@cau.ac.kr::42c2e0bb-7178-4fce-bb46-2fd3fbb3cf9d" providerId="AD" clId="Web-{DFC7C541-B834-A936-E28A-920524E8EB6E}" dt="2018-12-25T20:52:55.746" v="15" actId="20577"/>
        <pc:sldMkLst>
          <pc:docMk/>
          <pc:sldMk cId="0" sldId="311"/>
        </pc:sldMkLst>
        <pc:spChg chg="mod">
          <ac:chgData name="염승윤" userId="S::ysy9639@cau.ac.kr::42c2e0bb-7178-4fce-bb46-2fd3fbb3cf9d" providerId="AD" clId="Web-{DFC7C541-B834-A936-E28A-920524E8EB6E}" dt="2018-12-25T20:52:55.746" v="15" actId="20577"/>
          <ac:spMkLst>
            <pc:docMk/>
            <pc:sldMk cId="0" sldId="311"/>
            <ac:spMk id="6" creationId="{00000000-0000-0000-0000-000000000000}"/>
          </ac:spMkLst>
        </pc:spChg>
      </pc:sldChg>
      <pc:sldChg chg="addSp modSp">
        <pc:chgData name="염승윤" userId="S::ysy9639@cau.ac.kr::42c2e0bb-7178-4fce-bb46-2fd3fbb3cf9d" providerId="AD" clId="Web-{DFC7C541-B834-A936-E28A-920524E8EB6E}" dt="2018-12-25T20:53:12.684" v="22"/>
        <pc:sldMkLst>
          <pc:docMk/>
          <pc:sldMk cId="0" sldId="335"/>
        </pc:sldMkLst>
        <pc:spChg chg="add mod">
          <ac:chgData name="염승윤" userId="S::ysy9639@cau.ac.kr::42c2e0bb-7178-4fce-bb46-2fd3fbb3cf9d" providerId="AD" clId="Web-{DFC7C541-B834-A936-E28A-920524E8EB6E}" dt="2018-12-25T20:53:06.246" v="20" actId="20577"/>
          <ac:spMkLst>
            <pc:docMk/>
            <pc:sldMk cId="0" sldId="335"/>
            <ac:spMk id="2" creationId="{76977D05-1077-4F2E-A11B-31AC294BE587}"/>
          </ac:spMkLst>
        </pc:spChg>
        <pc:spChg chg="add">
          <ac:chgData name="염승윤" userId="S::ysy9639@cau.ac.kr::42c2e0bb-7178-4fce-bb46-2fd3fbb3cf9d" providerId="AD" clId="Web-{DFC7C541-B834-A936-E28A-920524E8EB6E}" dt="2018-12-25T20:53:12.684" v="22"/>
          <ac:spMkLst>
            <pc:docMk/>
            <pc:sldMk cId="0" sldId="335"/>
            <ac:spMk id="3" creationId="{708C6A38-F53D-4086-B621-EEDA9DD0BD14}"/>
          </ac:spMkLst>
        </pc:spChg>
      </pc:sldChg>
    </pc:docChg>
  </pc:docChgLst>
  <pc:docChgLst>
    <pc:chgData name="염승윤" userId="S::ysy9639@cau.ac.kr::42c2e0bb-7178-4fce-bb46-2fd3fbb3cf9d" providerId="AD" clId="Web-{66C4FA74-E1BD-FE8B-DBC5-4AA0CA557639}"/>
    <pc:docChg chg="modSld">
      <pc:chgData name="염승윤" userId="S::ysy9639@cau.ac.kr::42c2e0bb-7178-4fce-bb46-2fd3fbb3cf9d" providerId="AD" clId="Web-{66C4FA74-E1BD-FE8B-DBC5-4AA0CA557639}" dt="2018-12-25T20:25:50.030" v="6" actId="1076"/>
      <pc:docMkLst>
        <pc:docMk/>
      </pc:docMkLst>
      <pc:sldChg chg="addSp delSp modSp">
        <pc:chgData name="염승윤" userId="S::ysy9639@cau.ac.kr::42c2e0bb-7178-4fce-bb46-2fd3fbb3cf9d" providerId="AD" clId="Web-{66C4FA74-E1BD-FE8B-DBC5-4AA0CA557639}" dt="2018-12-25T20:25:50.030" v="6" actId="1076"/>
        <pc:sldMkLst>
          <pc:docMk/>
          <pc:sldMk cId="0" sldId="313"/>
        </pc:sldMkLst>
        <pc:picChg chg="add mod">
          <ac:chgData name="염승윤" userId="S::ysy9639@cau.ac.kr::42c2e0bb-7178-4fce-bb46-2fd3fbb3cf9d" providerId="AD" clId="Web-{66C4FA74-E1BD-FE8B-DBC5-4AA0CA557639}" dt="2018-12-25T20:25:50.030" v="6" actId="1076"/>
          <ac:picMkLst>
            <pc:docMk/>
            <pc:sldMk cId="0" sldId="313"/>
            <ac:picMk id="5" creationId="{2298EB13-8FF1-4593-8F7D-544E68838043}"/>
          </ac:picMkLst>
        </pc:picChg>
        <pc:picChg chg="add del mod">
          <ac:chgData name="염승윤" userId="S::ysy9639@cau.ac.kr::42c2e0bb-7178-4fce-bb46-2fd3fbb3cf9d" providerId="AD" clId="Web-{66C4FA74-E1BD-FE8B-DBC5-4AA0CA557639}" dt="2018-12-25T20:25:48.812" v="5"/>
          <ac:picMkLst>
            <pc:docMk/>
            <pc:sldMk cId="0" sldId="313"/>
            <ac:picMk id="7" creationId="{FC1A7FF1-FBE0-49C4-842A-F450B9731A3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1A63DA-708D-47E5-97D9-FBDBC33D8B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301F7-3F64-41B0-8AED-E1196D3E93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3C3DD-C979-488C-8391-1D85BB94FAA3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DD147E-1103-4B0B-A7F9-2C7F8B5ABE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630E4-ACA9-478B-8675-3F634A34CA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0157B-AEF7-4A80-9640-2654C672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51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머리글 갤체 틀 5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/>
          </p:nvPr>
        </p:nvSpPr>
        <p:spPr>
          <a:xfrm>
            <a:off x="388493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latin typeface="맑은 고딕" charset="0"/>
                <a:ea typeface="맑은 고딕" charset="0"/>
              </a:rPr>
              <a:t>25/12/2018</a:t>
            </a:fld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latin typeface="맑은 고딕" charset="0"/>
                <a:ea typeface="맑은 고딕" charset="0"/>
              </a:rPr>
              <a:t>17</a:t>
            </a:fld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5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465FC-9F90-40D7-AD06-EF3A9E538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680" y="2161568"/>
            <a:ext cx="5178081" cy="10715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B697B7-9B39-4EF6-84B9-6252C2A46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3872" y="3267294"/>
            <a:ext cx="2514600" cy="3651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03991-54DF-4203-9249-CC821019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B4B5-F651-40E1-B20E-DF6AA5ECD6B6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85FA0-0BA9-42A2-8F79-6FFB1CF2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7A17F-B456-4B16-9136-417D1AA9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AEB8-C3D5-4F2A-A2DE-62C51A9D5FC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20A012-EE58-488C-81E2-F31501ABF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68408" y="476672"/>
            <a:ext cx="1069975" cy="791845"/>
          </a:xfrm>
          <a:prstGeom prst="rect">
            <a:avLst/>
          </a:prstGeom>
          <a:noFill/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0EC26E-9721-4638-9914-FD9317B3D846}"/>
              </a:ext>
            </a:extLst>
          </p:cNvPr>
          <p:cNvGrpSpPr/>
          <p:nvPr userDrawn="1"/>
        </p:nvGrpSpPr>
        <p:grpSpPr>
          <a:xfrm>
            <a:off x="7901001" y="1567843"/>
            <a:ext cx="977900" cy="941070"/>
            <a:chOff x="7567295" y="1607185"/>
            <a:chExt cx="977900" cy="941070"/>
          </a:xfrm>
        </p:grpSpPr>
        <p:sp>
          <p:nvSpPr>
            <p:cNvPr id="9" name="도형 7">
              <a:extLst>
                <a:ext uri="{FF2B5EF4-FFF2-40B4-BE49-F238E27FC236}">
                  <a16:creationId xmlns:a16="http://schemas.microsoft.com/office/drawing/2014/main" id="{E68B55F4-C87B-4F5B-A324-5A39F027D4B8}"/>
                </a:ext>
              </a:extLst>
            </p:cNvPr>
            <p:cNvSpPr>
              <a:spLocks/>
            </p:cNvSpPr>
            <p:nvPr/>
          </p:nvSpPr>
          <p:spPr>
            <a:xfrm>
              <a:off x="7568565" y="1628775"/>
              <a:ext cx="46355" cy="55054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>
              <a:extLst>
                <a:ext uri="{FF2B5EF4-FFF2-40B4-BE49-F238E27FC236}">
                  <a16:creationId xmlns:a16="http://schemas.microsoft.com/office/drawing/2014/main" id="{317773E0-5501-4EB4-8E1B-692FB77E8E3F}"/>
                </a:ext>
              </a:extLst>
            </p:cNvPr>
            <p:cNvSpPr>
              <a:spLocks/>
            </p:cNvSpPr>
            <p:nvPr/>
          </p:nvSpPr>
          <p:spPr>
            <a:xfrm rot="5400000">
              <a:off x="8032750" y="1141730"/>
              <a:ext cx="46355" cy="97726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1">
              <a:extLst>
                <a:ext uri="{FF2B5EF4-FFF2-40B4-BE49-F238E27FC236}">
                  <a16:creationId xmlns:a16="http://schemas.microsoft.com/office/drawing/2014/main" id="{4530478D-AA66-4212-95D7-9FB3D0613729}"/>
                </a:ext>
              </a:extLst>
            </p:cNvPr>
            <p:cNvSpPr>
              <a:spLocks/>
            </p:cNvSpPr>
            <p:nvPr/>
          </p:nvSpPr>
          <p:spPr>
            <a:xfrm>
              <a:off x="8498840" y="1617980"/>
              <a:ext cx="46355" cy="93027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2">
              <a:extLst>
                <a:ext uri="{FF2B5EF4-FFF2-40B4-BE49-F238E27FC236}">
                  <a16:creationId xmlns:a16="http://schemas.microsoft.com/office/drawing/2014/main" id="{531D3413-CDF9-45FD-87FC-AFC9CA0F0D2D}"/>
                </a:ext>
              </a:extLst>
            </p:cNvPr>
            <p:cNvSpPr>
              <a:spLocks/>
            </p:cNvSpPr>
            <p:nvPr/>
          </p:nvSpPr>
          <p:spPr>
            <a:xfrm rot="5400000">
              <a:off x="8267700" y="2292985"/>
              <a:ext cx="46355" cy="46164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16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하늘, 건물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95E32172-7731-4022-A383-5D890D53C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8" t="4774" r="22036" b="-4294"/>
          <a:stretch/>
        </p:blipFill>
        <p:spPr>
          <a:xfrm>
            <a:off x="-737561" y="-459432"/>
            <a:ext cx="4829935" cy="8003949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5925B7-C5E3-48D3-AB47-137B6210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B4B5-F651-40E1-B20E-DF6AA5ECD6B6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6B4A2-705D-46AD-94EA-30EBAE5A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1EF2E-C8FD-4488-89F0-925D44C8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AEB8-C3D5-4F2A-A2DE-62C51A9D5F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C001E0-5ACB-4799-AA47-91CC91E407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8724" y="1901187"/>
            <a:ext cx="7201892" cy="48202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58DFD-3279-4A83-A76D-7A7DDBAF6E97}"/>
              </a:ext>
            </a:extLst>
          </p:cNvPr>
          <p:cNvSpPr txBox="1"/>
          <p:nvPr userDrawn="1"/>
        </p:nvSpPr>
        <p:spPr>
          <a:xfrm>
            <a:off x="7780261" y="635706"/>
            <a:ext cx="4829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E5563E7-5D68-4181-964E-305DF20FC342}"/>
              </a:ext>
            </a:extLst>
          </p:cNvPr>
          <p:cNvGrpSpPr/>
          <p:nvPr userDrawn="1"/>
        </p:nvGrpSpPr>
        <p:grpSpPr>
          <a:xfrm>
            <a:off x="9706597" y="235159"/>
            <a:ext cx="977900" cy="941070"/>
            <a:chOff x="7567295" y="1607185"/>
            <a:chExt cx="977900" cy="941070"/>
          </a:xfrm>
        </p:grpSpPr>
        <p:sp>
          <p:nvSpPr>
            <p:cNvPr id="15" name="도형 7">
              <a:extLst>
                <a:ext uri="{FF2B5EF4-FFF2-40B4-BE49-F238E27FC236}">
                  <a16:creationId xmlns:a16="http://schemas.microsoft.com/office/drawing/2014/main" id="{6C6ACFA8-5E47-46EF-825E-066A25F6DF04}"/>
                </a:ext>
              </a:extLst>
            </p:cNvPr>
            <p:cNvSpPr>
              <a:spLocks/>
            </p:cNvSpPr>
            <p:nvPr/>
          </p:nvSpPr>
          <p:spPr>
            <a:xfrm>
              <a:off x="7568565" y="1628775"/>
              <a:ext cx="46355" cy="55054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9">
              <a:extLst>
                <a:ext uri="{FF2B5EF4-FFF2-40B4-BE49-F238E27FC236}">
                  <a16:creationId xmlns:a16="http://schemas.microsoft.com/office/drawing/2014/main" id="{BCC073CC-3D68-470E-AD0A-F547443A0973}"/>
                </a:ext>
              </a:extLst>
            </p:cNvPr>
            <p:cNvSpPr>
              <a:spLocks/>
            </p:cNvSpPr>
            <p:nvPr/>
          </p:nvSpPr>
          <p:spPr>
            <a:xfrm rot="5400000">
              <a:off x="8032750" y="1141730"/>
              <a:ext cx="46355" cy="97726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11">
              <a:extLst>
                <a:ext uri="{FF2B5EF4-FFF2-40B4-BE49-F238E27FC236}">
                  <a16:creationId xmlns:a16="http://schemas.microsoft.com/office/drawing/2014/main" id="{21CE8AA1-8610-4187-B4F9-75AAAECCD358}"/>
                </a:ext>
              </a:extLst>
            </p:cNvPr>
            <p:cNvSpPr>
              <a:spLocks/>
            </p:cNvSpPr>
            <p:nvPr/>
          </p:nvSpPr>
          <p:spPr>
            <a:xfrm>
              <a:off x="8498840" y="1617980"/>
              <a:ext cx="46355" cy="93027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도형 12">
              <a:extLst>
                <a:ext uri="{FF2B5EF4-FFF2-40B4-BE49-F238E27FC236}">
                  <a16:creationId xmlns:a16="http://schemas.microsoft.com/office/drawing/2014/main" id="{8C0393DC-3AE2-45CF-9370-26122CBB0559}"/>
                </a:ext>
              </a:extLst>
            </p:cNvPr>
            <p:cNvSpPr>
              <a:spLocks/>
            </p:cNvSpPr>
            <p:nvPr/>
          </p:nvSpPr>
          <p:spPr>
            <a:xfrm rot="5400000">
              <a:off x="8267700" y="2292985"/>
              <a:ext cx="46355" cy="46164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5659446-DFB7-40C1-B5EA-325B70B34DCF}"/>
              </a:ext>
            </a:extLst>
          </p:cNvPr>
          <p:cNvSpPr txBox="1"/>
          <p:nvPr userDrawn="1"/>
        </p:nvSpPr>
        <p:spPr>
          <a:xfrm>
            <a:off x="6490005" y="1418284"/>
            <a:ext cx="590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DATA STRUCTURE : FINAL PRESENTATION</a:t>
            </a:r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6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3CBF6F2E-12ED-4E9F-8C55-AD8255265909}"/>
              </a:ext>
            </a:extLst>
          </p:cNvPr>
          <p:cNvGrpSpPr/>
          <p:nvPr userDrawn="1"/>
        </p:nvGrpSpPr>
        <p:grpSpPr>
          <a:xfrm>
            <a:off x="335280" y="365125"/>
            <a:ext cx="1151890" cy="6127750"/>
            <a:chOff x="335280" y="365125"/>
            <a:chExt cx="1151890" cy="61277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8DA13-1454-4AC1-8A8C-780645094FD7}"/>
                </a:ext>
              </a:extLst>
            </p:cNvPr>
            <p:cNvSpPr/>
            <p:nvPr userDrawn="1"/>
          </p:nvSpPr>
          <p:spPr>
            <a:xfrm>
              <a:off x="335280" y="365125"/>
              <a:ext cx="1151890" cy="61277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6CF684-7CFA-4E9C-9A53-3F504B1D4883}"/>
                </a:ext>
              </a:extLst>
            </p:cNvPr>
            <p:cNvSpPr/>
            <p:nvPr userDrawn="1"/>
          </p:nvSpPr>
          <p:spPr>
            <a:xfrm>
              <a:off x="695325" y="680720"/>
              <a:ext cx="791845" cy="5495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5A6EA6F-BD6F-4DD6-957E-A523E2533C5D}"/>
              </a:ext>
            </a:extLst>
          </p:cNvPr>
          <p:cNvGrpSpPr/>
          <p:nvPr userDrawn="1"/>
        </p:nvGrpSpPr>
        <p:grpSpPr>
          <a:xfrm rot="10800000">
            <a:off x="10704195" y="365125"/>
            <a:ext cx="1151890" cy="6127750"/>
            <a:chOff x="10704195" y="365125"/>
            <a:chExt cx="1151890" cy="612775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389B23-2BA3-4EDF-AD1D-C0D2C44F8C8C}"/>
                </a:ext>
              </a:extLst>
            </p:cNvPr>
            <p:cNvSpPr/>
            <p:nvPr userDrawn="1"/>
          </p:nvSpPr>
          <p:spPr>
            <a:xfrm>
              <a:off x="10704195" y="365125"/>
              <a:ext cx="1151890" cy="61277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7664718-4AEB-43B8-9352-E659B5F0DF13}"/>
                </a:ext>
              </a:extLst>
            </p:cNvPr>
            <p:cNvSpPr/>
            <p:nvPr userDrawn="1"/>
          </p:nvSpPr>
          <p:spPr>
            <a:xfrm>
              <a:off x="11064240" y="680720"/>
              <a:ext cx="791845" cy="5495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0B375AD-82A1-4BA9-9141-1BAA7264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845820"/>
            <a:ext cx="6593840" cy="92583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0BADD-0996-4D1C-9230-45150EFB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844675"/>
            <a:ext cx="10008870" cy="417639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A0F1D-9B20-4C4E-9AB9-B28BDBD4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6B09B4B5-F651-40E1-B20E-DF6AA5ECD6B6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790A3-5DDE-46A7-8E8B-A443BEFA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03951-38C1-4173-A2E3-694191FF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035BAEB8-C3D5-4F2A-A2DE-62C51A9D5F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D5726-102A-4171-90DB-78E6156880FE}"/>
              </a:ext>
            </a:extLst>
          </p:cNvPr>
          <p:cNvSpPr txBox="1"/>
          <p:nvPr userDrawn="1"/>
        </p:nvSpPr>
        <p:spPr>
          <a:xfrm>
            <a:off x="2176780" y="6167755"/>
            <a:ext cx="77050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: FINAL PRESENTATION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B0BBF49-CFBA-4CD4-B361-AD6A2B429648}"/>
              </a:ext>
            </a:extLst>
          </p:cNvPr>
          <p:cNvSpPr/>
          <p:nvPr userDrawn="1"/>
        </p:nvSpPr>
        <p:spPr>
          <a:xfrm rot="5400000">
            <a:off x="2232025" y="300990"/>
            <a:ext cx="408305" cy="35179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5F8B85C-9849-44AD-B8F0-65C04FAEF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7710" y="239395"/>
            <a:ext cx="6724650" cy="615950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189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690D6746-311A-496D-94C5-C098BB64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032" y="3905936"/>
            <a:ext cx="4992508" cy="925984"/>
          </a:xfrm>
        </p:spPr>
        <p:txBody>
          <a:bodyPr>
            <a:noAutofit/>
          </a:bodyPr>
          <a:lstStyle>
            <a:lvl1pPr algn="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04519C62-8483-40C7-826C-F722B30F66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4017" y="4927227"/>
            <a:ext cx="6336705" cy="315913"/>
          </a:xfrm>
        </p:spPr>
        <p:txBody>
          <a:bodyPr>
            <a:noAutofit/>
          </a:bodyPr>
          <a:lstStyle>
            <a:lvl1pPr marL="0" indent="0" algn="r"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1900"/>
            </a:lvl2pPr>
            <a:lvl3pPr algn="r">
              <a:defRPr sz="1900"/>
            </a:lvl3pPr>
            <a:lvl4pPr algn="r">
              <a:defRPr sz="1900"/>
            </a:lvl4pPr>
            <a:lvl5pPr algn="r">
              <a:defRPr sz="19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1FCF35-444E-4CB4-8346-9C13B1BE2CBA}"/>
              </a:ext>
            </a:extLst>
          </p:cNvPr>
          <p:cNvGrpSpPr/>
          <p:nvPr userDrawn="1"/>
        </p:nvGrpSpPr>
        <p:grpSpPr>
          <a:xfrm>
            <a:off x="10887590" y="3284984"/>
            <a:ext cx="977900" cy="941070"/>
            <a:chOff x="7567295" y="1607185"/>
            <a:chExt cx="977900" cy="941070"/>
          </a:xfrm>
        </p:grpSpPr>
        <p:sp>
          <p:nvSpPr>
            <p:cNvPr id="14" name="도형 7">
              <a:extLst>
                <a:ext uri="{FF2B5EF4-FFF2-40B4-BE49-F238E27FC236}">
                  <a16:creationId xmlns:a16="http://schemas.microsoft.com/office/drawing/2014/main" id="{C145D89E-692E-45E6-B0CA-DF0D89B6E480}"/>
                </a:ext>
              </a:extLst>
            </p:cNvPr>
            <p:cNvSpPr>
              <a:spLocks/>
            </p:cNvSpPr>
            <p:nvPr/>
          </p:nvSpPr>
          <p:spPr>
            <a:xfrm>
              <a:off x="7568565" y="1628775"/>
              <a:ext cx="46355" cy="55054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9">
              <a:extLst>
                <a:ext uri="{FF2B5EF4-FFF2-40B4-BE49-F238E27FC236}">
                  <a16:creationId xmlns:a16="http://schemas.microsoft.com/office/drawing/2014/main" id="{8F79CD3E-52B2-4F02-934A-BC8839A6E735}"/>
                </a:ext>
              </a:extLst>
            </p:cNvPr>
            <p:cNvSpPr>
              <a:spLocks/>
            </p:cNvSpPr>
            <p:nvPr/>
          </p:nvSpPr>
          <p:spPr>
            <a:xfrm rot="5400000">
              <a:off x="8032750" y="1141730"/>
              <a:ext cx="46355" cy="97726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1">
              <a:extLst>
                <a:ext uri="{FF2B5EF4-FFF2-40B4-BE49-F238E27FC236}">
                  <a16:creationId xmlns:a16="http://schemas.microsoft.com/office/drawing/2014/main" id="{FDF13ABF-358C-422C-9042-BE41B1C119ED}"/>
                </a:ext>
              </a:extLst>
            </p:cNvPr>
            <p:cNvSpPr>
              <a:spLocks/>
            </p:cNvSpPr>
            <p:nvPr/>
          </p:nvSpPr>
          <p:spPr>
            <a:xfrm>
              <a:off x="8498840" y="1617980"/>
              <a:ext cx="46355" cy="93027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12">
              <a:extLst>
                <a:ext uri="{FF2B5EF4-FFF2-40B4-BE49-F238E27FC236}">
                  <a16:creationId xmlns:a16="http://schemas.microsoft.com/office/drawing/2014/main" id="{5E523A99-E24B-4190-9AAE-8BD07CE1FABB}"/>
                </a:ext>
              </a:extLst>
            </p:cNvPr>
            <p:cNvSpPr>
              <a:spLocks/>
            </p:cNvSpPr>
            <p:nvPr/>
          </p:nvSpPr>
          <p:spPr>
            <a:xfrm rot="5400000">
              <a:off x="8267700" y="2292985"/>
              <a:ext cx="46355" cy="46164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28A56F5-5B70-4FBD-914D-0B181226A5A0}"/>
              </a:ext>
            </a:extLst>
          </p:cNvPr>
          <p:cNvSpPr txBox="1"/>
          <p:nvPr userDrawn="1"/>
        </p:nvSpPr>
        <p:spPr>
          <a:xfrm>
            <a:off x="6393557" y="3630111"/>
            <a:ext cx="590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DATA STRUCTURE : FINAL PRESENTATION</a:t>
            </a:r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림 20" descr="하늘, 건물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2D3F1D4A-CA1E-4968-8699-F62C578DC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8" t="4774" r="22036" b="-4294"/>
          <a:stretch/>
        </p:blipFill>
        <p:spPr>
          <a:xfrm>
            <a:off x="-737561" y="-459432"/>
            <a:ext cx="4829935" cy="800394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73440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BB1D41-32EE-4158-931E-FBB3226A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E6B3A-99C9-45D0-AAD3-22829AAA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36D8C-2F1B-456C-B5DC-2B3DA9229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B4B5-F651-40E1-B20E-DF6AA5ECD6B6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8EB6B-38E9-475F-8B22-091BAD46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40E94-76FE-4EE9-8151-1586863A4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BAEB8-C3D5-4F2A-A2DE-62C51A9D5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75" r:id="rId1"/>
    <p:sldLayoutId id="2147485476" r:id="rId2"/>
    <p:sldLayoutId id="2147485477" r:id="rId3"/>
    <p:sldLayoutId id="2147485478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 txBox="1">
            <a:spLocks noGrp="1"/>
          </p:cNvSpPr>
          <p:nvPr>
            <p:ph type="subTitle" idx="1"/>
          </p:nvPr>
        </p:nvSpPr>
        <p:spPr>
          <a:xfrm>
            <a:off x="1524000" y="1377950"/>
            <a:ext cx="9144000" cy="16554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FontTx/>
              <a:buNone/>
            </a:pPr>
            <a:r>
              <a:rPr lang="en-US" altLang="ko-KR" sz="6000" b="1" strike="noStrike" cap="none" spc="-150" dirty="0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자료구조설계</a:t>
            </a:r>
            <a:endParaRPr lang="ko-KR" altLang="en-US" sz="6000" b="1" strike="noStrike" cap="none" dirty="0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68205" y="476885"/>
            <a:ext cx="1069975" cy="791845"/>
          </a:xfrm>
          <a:prstGeom prst="rect">
            <a:avLst/>
          </a:prstGeom>
          <a:noFill/>
        </p:spPr>
      </p:pic>
      <p:sp>
        <p:nvSpPr>
          <p:cNvPr id="2" name="텍스트 상자 1"/>
          <p:cNvSpPr txBox="1">
            <a:spLocks/>
          </p:cNvSpPr>
          <p:nvPr/>
        </p:nvSpPr>
        <p:spPr>
          <a:xfrm>
            <a:off x="4224020" y="1793240"/>
            <a:ext cx="374459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Data Structure :</a:t>
            </a:r>
            <a:endParaRPr lang="ko-KR" altLang="en-US" sz="18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6671945" y="2870835"/>
            <a:ext cx="487045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염’s 최종 프레젠테이션</a:t>
            </a:r>
            <a:endParaRPr lang="ko-KR" altLang="en-US" sz="18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259580" y="4030345"/>
            <a:ext cx="4572635" cy="2338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컴퓨터공학부 김성윤(20173046)</a:t>
            </a:r>
            <a:endParaRPr lang="ko-KR" altLang="en-US" sz="18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경영학부      양의현(20115135)</a:t>
            </a:r>
            <a:endParaRPr lang="ko-KR" altLang="en-US" sz="18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컴퓨터공학부 염승윤(20154098)</a:t>
            </a:r>
            <a:endParaRPr lang="ko-KR" altLang="en-US" sz="18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컴퓨터공학부 이상묵(20173596)</a:t>
            </a:r>
            <a:endParaRPr lang="ko-KR" altLang="en-US" sz="18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컴퓨터공학부 이제홍(20134652)</a:t>
            </a:r>
            <a:endParaRPr lang="ko-KR" altLang="en-US" sz="18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컴퓨터공학부 황제웅(20160753)</a:t>
            </a:r>
            <a:endParaRPr lang="ko-KR" altLang="en-US" sz="18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4974590" y="3274695"/>
            <a:ext cx="4968875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Final presentation</a:t>
            </a:r>
            <a:endParaRPr lang="ko-KR" altLang="en-US" sz="20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B03151-505E-4BC2-8E70-643CFE6FAA45}"/>
              </a:ext>
            </a:extLst>
          </p:cNvPr>
          <p:cNvGrpSpPr/>
          <p:nvPr/>
        </p:nvGrpSpPr>
        <p:grpSpPr>
          <a:xfrm>
            <a:off x="7901305" y="1567815"/>
            <a:ext cx="977900" cy="941070"/>
            <a:chOff x="7901305" y="1567815"/>
            <a:chExt cx="977900" cy="941070"/>
          </a:xfrm>
        </p:grpSpPr>
        <p:sp>
          <p:nvSpPr>
            <p:cNvPr id="8" name="도형 7"/>
            <p:cNvSpPr>
              <a:spLocks/>
            </p:cNvSpPr>
            <p:nvPr/>
          </p:nvSpPr>
          <p:spPr>
            <a:xfrm>
              <a:off x="7902575" y="1589405"/>
              <a:ext cx="46355" cy="55054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5400000">
              <a:off x="8366760" y="1102360"/>
              <a:ext cx="46355" cy="97726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8832850" y="1578610"/>
              <a:ext cx="46355" cy="93027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5400000">
              <a:off x="8601710" y="2253615"/>
              <a:ext cx="46355" cy="461645"/>
            </a:xfrm>
            <a:prstGeom prst="rect">
              <a:avLst/>
            </a:prstGeom>
            <a:solidFill>
              <a:srgbClr val="C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Yeom Seoung Yun/AppData/Roaming/PolarisOffice/ETemp/7696_8645568/fImage17361940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35" y="1600835"/>
            <a:ext cx="3170555" cy="2557780"/>
          </a:xfrm>
          <a:prstGeom prst="rect">
            <a:avLst/>
          </a:prstGeom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>
            <a:off x="4495800" y="1002665"/>
            <a:ext cx="341503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Smart-CAU</a:t>
            </a:r>
            <a:endParaRPr lang="ko-KR" altLang="en-US" sz="4000" b="1" strike="noStrike" cap="none" dirty="0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659380" y="4969510"/>
            <a:ext cx="1703705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맑은 고딕" charset="0"/>
                <a:ea typeface="맑은 고딕" charset="0"/>
              </a:rPr>
              <a:t>실시간</a:t>
            </a:r>
            <a:endParaRPr lang="ko-KR" altLang="en-US" sz="4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7797800" y="4958080"/>
            <a:ext cx="239014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맑은 고딕" charset="0"/>
                <a:ea typeface="맑은 고딕" charset="0"/>
              </a:rPr>
              <a:t>접속자 수</a:t>
            </a:r>
            <a:endParaRPr lang="ko-KR" altLang="en-US" sz="4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idx="14"/>
          </p:nvPr>
        </p:nvSpPr>
        <p:spPr>
          <a:xfrm>
            <a:off x="3267710" y="239395"/>
            <a:ext cx="6725920" cy="617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문제해결(자료수집)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strike="noStrike" cap="none" dirty="0">
                <a:latin typeface="맑은 고딕" charset="0"/>
                <a:ea typeface="맑은 고딕" charset="0"/>
              </a:rPr>
              <a:t>엘리베이터 탑승 대기 인원</a:t>
            </a:r>
            <a:endParaRPr lang="ko-KR" altLang="en-US" sz="25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643380" y="2116455"/>
            <a:ext cx="3655695" cy="20256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AP 위치 조사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엘리베이터와 계단에 서로 다른 AP가 존재</a:t>
            </a: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strike="noStrike" cap="none" dirty="0">
                <a:latin typeface="맑은 고딕" charset="0"/>
                <a:ea typeface="맑은 고딕" charset="0"/>
              </a:rPr>
              <a:t>문제해결(자료수집)</a:t>
            </a:r>
            <a:endParaRPr lang="ko-KR" altLang="en-US" sz="320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6060" y="771525"/>
            <a:ext cx="5719445" cy="5327650"/>
          </a:xfrm>
          <a:prstGeom prst="rect">
            <a:avLst/>
          </a:prstGeom>
          <a:noFill/>
        </p:spPr>
      </p:pic>
      <p:sp>
        <p:nvSpPr>
          <p:cNvPr id="20" name="텍스트 상자 19"/>
          <p:cNvSpPr txBox="1">
            <a:spLocks/>
          </p:cNvSpPr>
          <p:nvPr/>
        </p:nvSpPr>
        <p:spPr>
          <a:xfrm>
            <a:off x="5621655" y="790575"/>
            <a:ext cx="765810" cy="314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bd:60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5875020" y="1864360"/>
            <a:ext cx="1104265" cy="314960"/>
          </a:xfrm>
          <a:prstGeom prst="rect">
            <a:avLst/>
          </a:prstGeom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6092825" y="2540000"/>
            <a:ext cx="723265" cy="314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bb:e0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6979285" y="4398010"/>
            <a:ext cx="659765" cy="314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f7:e0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7548880" y="4867275"/>
            <a:ext cx="655955" cy="314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ff:d0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8968740" y="2278380"/>
            <a:ext cx="727710" cy="314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c8:50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9091930" y="2990215"/>
            <a:ext cx="681990" cy="314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cf:d0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10075545" y="5654040"/>
            <a:ext cx="666750" cy="314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f5:a0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6899275" y="3701415"/>
            <a:ext cx="928370" cy="314960"/>
          </a:xfrm>
          <a:prstGeom prst="rect">
            <a:avLst/>
          </a:prstGeom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8776970" y="3592830"/>
            <a:ext cx="928370" cy="314960"/>
          </a:xfrm>
          <a:prstGeom prst="rect">
            <a:avLst/>
          </a:prstGeom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1285" y="1604645"/>
            <a:ext cx="3496310" cy="429133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0715" y="1604645"/>
            <a:ext cx="3300095" cy="429133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715" y="2637155"/>
            <a:ext cx="3669030" cy="1800225"/>
          </a:xfrm>
          <a:prstGeom prst="rect">
            <a:avLst/>
          </a:prstGeom>
          <a:noFill/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0F88AF69-15B2-4503-9161-F8E8429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845820"/>
            <a:ext cx="6595110" cy="92710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strike="noStrike" cap="none" dirty="0">
                <a:latin typeface="맑은 고딕" charset="0"/>
                <a:ea typeface="맑은 고딕" charset="0"/>
              </a:rPr>
              <a:t>엘리베이터 탑승 대기 인원</a:t>
            </a:r>
            <a:endParaRPr lang="ko-KR" altLang="en-US" sz="25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idx="14"/>
          </p:nvPr>
        </p:nvSpPr>
        <p:spPr>
          <a:xfrm>
            <a:off x="3267710" y="239395"/>
            <a:ext cx="6725920" cy="617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문제해결(자료수집)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자료수집</a:t>
            </a:r>
            <a:endParaRPr lang="ko-KR" altLang="en-US" sz="4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11/5 ~ 11/16 (2주) 데이터 수집 진행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엘레베이터 앞 대기열을 통한 현재 엘레베이터 위치 예측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엘레베이터 앞 대기열, 해당 층의 강의 인원 수와 엘레베이터 대기 시간의 상관관계를 찾으려 노력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서버에서 엘레베이터 앞 대기인원 수 데이터를 가지고 엘레베이터 대기시간 예측하고 예측한 데이터를 기반으로 최적의 경로 출력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14"/>
          </p:nvPr>
        </p:nvSpPr>
        <p:spPr>
          <a:xfrm>
            <a:off x="3267710" y="239395"/>
            <a:ext cx="6725920" cy="617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문제해결(자료수집)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2940" y="1628775"/>
            <a:ext cx="8059420" cy="3600450"/>
          </a:xfrm>
          <a:prstGeom prst="rect">
            <a:avLst/>
          </a:prstGeom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>
            <a:off x="4295775" y="5229225"/>
            <a:ext cx="3834130" cy="924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가로축 : 요일과 시간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세로축 : 층수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데이터 : 엘리베이터 앞 대기인원 수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1116BE8-79D4-41D8-A69A-7881B37A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845820"/>
            <a:ext cx="6594475" cy="926465"/>
          </a:xfrm>
        </p:spPr>
        <p:txBody>
          <a:bodyPr/>
          <a:lstStyle/>
          <a:p>
            <a:r>
              <a:rPr lang="ko-KR" altLang="en-US" dirty="0"/>
              <a:t>자료조사</a:t>
            </a:r>
          </a:p>
        </p:txBody>
      </p:sp>
      <p:sp>
        <p:nvSpPr>
          <p:cNvPr id="8" name="텍스트 개체 틀 7"/>
          <p:cNvSpPr txBox="1">
            <a:spLocks noGrp="1"/>
          </p:cNvSpPr>
          <p:nvPr>
            <p:ph type="body" idx="14"/>
          </p:nvPr>
        </p:nvSpPr>
        <p:spPr>
          <a:xfrm>
            <a:off x="3267710" y="239395"/>
            <a:ext cx="6725920" cy="617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문제해결(자료수집)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>
            <a:off x="2279650" y="1087120"/>
            <a:ext cx="478853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Elevator Simulation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127760" y="1087120"/>
            <a:ext cx="149479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STEP 2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695325" y="1974850"/>
            <a:ext cx="5669280" cy="326390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인구 이동 시뮬레이션</a:t>
            </a: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24시간 계속 조사 할 수 없으므로 시뮬레이터의 필요성을 느꼈다.</a:t>
            </a: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이동 패턴과 유사하게 사전조사팀과 긴밀히 협조하여 제작하였다.</a:t>
            </a: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8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각 층의 인원수와 실제 엘리베이터 위치를 csv로 내보낸다. (엘리베이터 위치는 알고리즘 검증용)</a:t>
            </a: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05" y="1317625"/>
            <a:ext cx="4136390" cy="4359275"/>
          </a:xfrm>
          <a:prstGeom prst="rect">
            <a:avLst/>
          </a:prstGeom>
          <a:noFill/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01314CE2-5064-4B7B-98B2-A619EE176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7710" y="239395"/>
            <a:ext cx="6725920" cy="61722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strike="noStrike" cap="none" dirty="0">
                <a:latin typeface="맑은 고딕" charset="0"/>
                <a:ea typeface="맑은 고딕" charset="0"/>
              </a:rPr>
              <a:t>문제해결(시뮬레이션)</a:t>
            </a:r>
            <a:endParaRPr lang="ko-KR" altLang="en-US" sz="320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엘리베이터 사용자 패턴</a:t>
            </a:r>
            <a:endParaRPr lang="ko-KR" altLang="en-US" sz="4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하행 엘리베이터 case </a:t>
            </a: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고층(8,7층) </a:t>
            </a:r>
            <a:r>
              <a:rPr lang="en-US" altLang="ko-KR" sz="2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2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번 엘리베이터에 이용자들이 많아 엘리베이터 수용 인원이외의 나머지 이용자들은 계단으로 이동하거나 2번 엘리베이터로 이동</a:t>
            </a: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상행 엘리베이터 case</a:t>
            </a: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사람이 엄청 붐비는 상황에서 1층에서 시작한다고 가정했을 때 2층~3층은 그냥 에스컬레이터나 계단을 사용함</a:t>
            </a: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3. 15:00 1층에 전층 모두 가는 엘리베이터를 사용했을 때 2층 3층은 그대로 pass하나 4층 부터 9층까지 모두 정지</a:t>
            </a: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4. 사용자는 엘리베이터가 오면 상행 하행 상관없이 무조건 탑승한다. </a:t>
            </a: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14"/>
          </p:nvPr>
        </p:nvSpPr>
        <p:spPr>
          <a:xfrm>
            <a:off x="3267710" y="239395"/>
            <a:ext cx="6725920" cy="617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문제해결(시뮬레이션)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>
            <a:off x="1181735" y="1078865"/>
            <a:ext cx="9328785" cy="5848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엘리베이터 인구 이동 시뮬레이션 결과 (월요일)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5340" y="1565910"/>
            <a:ext cx="10554335" cy="4525010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756920" y="2165350"/>
            <a:ext cx="456565" cy="1189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대기인원수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633730" y="5336540"/>
            <a:ext cx="100584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시간(초)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9519285" y="5702300"/>
            <a:ext cx="9461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층 구분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개체 틀 7"/>
          <p:cNvSpPr txBox="1">
            <a:spLocks noGrp="1"/>
          </p:cNvSpPr>
          <p:nvPr>
            <p:ph type="body" idx="14"/>
          </p:nvPr>
        </p:nvSpPr>
        <p:spPr>
          <a:xfrm>
            <a:off x="3267710" y="239395"/>
            <a:ext cx="6725920" cy="617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문제해결(시뮬레이션)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>
            <a:off x="505460" y="1649095"/>
            <a:ext cx="6357620" cy="42621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대기 시간 산출</a:t>
            </a:r>
            <a:endParaRPr lang="ko-KR" altLang="en-US" sz="2800" b="1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예시로 7층의 사람 데이터를 분석.</a:t>
            </a:r>
            <a:endParaRPr lang="ko-KR" altLang="en-US" sz="20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인구의의 변화량을 계산, 실제 E/V 이동과 비교/분석 결과 의도했던 대로, 엘리베이터가 도착한 시점에 많은 인구 이탈이 감지됨.</a:t>
            </a:r>
            <a:endParaRPr lang="ko-KR" altLang="en-US" sz="20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이를 통하여 엘리베이터의 도착 시점을 알 수 있음.</a:t>
            </a:r>
            <a:endParaRPr lang="ko-KR" altLang="en-US" sz="20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7696_8645568/image15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4605" y="721360"/>
            <a:ext cx="4303395" cy="2411730"/>
          </a:xfrm>
          <a:prstGeom prst="rect">
            <a:avLst/>
          </a:prstGeom>
          <a:noFill/>
        </p:spPr>
      </p:pic>
      <p:pic>
        <p:nvPicPr>
          <p:cNvPr id="5" name="그림 4" descr="C:/Users/Yeom Seoung Yun/AppData/Roaming/PolarisOffice/ETemp/7696_8645568/image1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8620" y="3151505"/>
            <a:ext cx="4562475" cy="2764155"/>
          </a:xfrm>
          <a:prstGeom prst="rect">
            <a:avLst/>
          </a:prstGeom>
          <a:noFill/>
        </p:spPr>
      </p:pic>
      <p:sp>
        <p:nvSpPr>
          <p:cNvPr id="6" name="텍스트 개체 틀 5"/>
          <p:cNvSpPr txBox="1">
            <a:spLocks noGrp="1"/>
          </p:cNvSpPr>
          <p:nvPr>
            <p:ph type="body" idx="14"/>
          </p:nvPr>
        </p:nvSpPr>
        <p:spPr>
          <a:xfrm>
            <a:off x="3267710" y="239395"/>
            <a:ext cx="6725920" cy="617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문제해결(시뮬레이션)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684780" y="1736725"/>
            <a:ext cx="2049145" cy="5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2519680" y="1137920"/>
            <a:ext cx="4789170" cy="4616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Floor Path Finding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415415" y="1147445"/>
            <a:ext cx="1495425" cy="4616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STEP 3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6484620" y="1995805"/>
            <a:ext cx="5379720" cy="3075305"/>
            <a:chOff x="6484620" y="1995805"/>
            <a:chExt cx="5379720" cy="3075305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484620" y="1995805"/>
              <a:ext cx="5379720" cy="3075305"/>
            </a:xfrm>
            <a:prstGeom prst="rect">
              <a:avLst/>
            </a:prstGeom>
            <a:noFill/>
          </p:spPr>
        </p:pic>
        <p:sp>
          <p:nvSpPr>
            <p:cNvPr id="98" name="도형 97"/>
            <p:cNvSpPr>
              <a:spLocks/>
            </p:cNvSpPr>
            <p:nvPr/>
          </p:nvSpPr>
          <p:spPr>
            <a:xfrm>
              <a:off x="10203815" y="2341880"/>
              <a:ext cx="129540" cy="1860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9" name="도형 98"/>
            <p:cNvSpPr>
              <a:spLocks/>
            </p:cNvSpPr>
            <p:nvPr/>
          </p:nvSpPr>
          <p:spPr>
            <a:xfrm>
              <a:off x="9736455" y="4053205"/>
              <a:ext cx="129540" cy="1860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도형 99"/>
            <p:cNvSpPr>
              <a:spLocks/>
            </p:cNvSpPr>
            <p:nvPr/>
          </p:nvSpPr>
          <p:spPr>
            <a:xfrm>
              <a:off x="8413750" y="2804795"/>
              <a:ext cx="129540" cy="1860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도형 100"/>
            <p:cNvSpPr>
              <a:spLocks/>
            </p:cNvSpPr>
            <p:nvPr/>
          </p:nvSpPr>
          <p:spPr>
            <a:xfrm>
              <a:off x="9321800" y="3199765"/>
              <a:ext cx="129540" cy="18605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도형 101"/>
            <p:cNvSpPr>
              <a:spLocks/>
            </p:cNvSpPr>
            <p:nvPr/>
          </p:nvSpPr>
          <p:spPr>
            <a:xfrm>
              <a:off x="8135620" y="3014980"/>
              <a:ext cx="129540" cy="18605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도형 102"/>
            <p:cNvSpPr>
              <a:spLocks/>
            </p:cNvSpPr>
            <p:nvPr/>
          </p:nvSpPr>
          <p:spPr>
            <a:xfrm>
              <a:off x="10181590" y="3864610"/>
              <a:ext cx="129540" cy="18605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도형 103"/>
            <p:cNvSpPr>
              <a:spLocks/>
            </p:cNvSpPr>
            <p:nvPr/>
          </p:nvSpPr>
          <p:spPr>
            <a:xfrm>
              <a:off x="9723755" y="440309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도형 104"/>
            <p:cNvSpPr>
              <a:spLocks/>
            </p:cNvSpPr>
            <p:nvPr/>
          </p:nvSpPr>
          <p:spPr>
            <a:xfrm>
              <a:off x="9119235" y="438531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도형 105"/>
            <p:cNvSpPr>
              <a:spLocks/>
            </p:cNvSpPr>
            <p:nvPr/>
          </p:nvSpPr>
          <p:spPr>
            <a:xfrm>
              <a:off x="8689975" y="438531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도형 106"/>
            <p:cNvSpPr>
              <a:spLocks/>
            </p:cNvSpPr>
            <p:nvPr/>
          </p:nvSpPr>
          <p:spPr>
            <a:xfrm>
              <a:off x="8250555" y="4401185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도형 107"/>
            <p:cNvSpPr>
              <a:spLocks/>
            </p:cNvSpPr>
            <p:nvPr/>
          </p:nvSpPr>
          <p:spPr>
            <a:xfrm>
              <a:off x="7795895" y="440309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9" name="도형 108"/>
            <p:cNvSpPr>
              <a:spLocks/>
            </p:cNvSpPr>
            <p:nvPr/>
          </p:nvSpPr>
          <p:spPr>
            <a:xfrm>
              <a:off x="8651240" y="386080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0" name="도형 109"/>
            <p:cNvSpPr>
              <a:spLocks/>
            </p:cNvSpPr>
            <p:nvPr/>
          </p:nvSpPr>
          <p:spPr>
            <a:xfrm>
              <a:off x="8983345" y="386080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1" name="도형 110"/>
            <p:cNvSpPr>
              <a:spLocks/>
            </p:cNvSpPr>
            <p:nvPr/>
          </p:nvSpPr>
          <p:spPr>
            <a:xfrm>
              <a:off x="7886065" y="386080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도형 111"/>
            <p:cNvSpPr>
              <a:spLocks/>
            </p:cNvSpPr>
            <p:nvPr/>
          </p:nvSpPr>
          <p:spPr>
            <a:xfrm>
              <a:off x="8356600" y="386080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도형 112"/>
            <p:cNvSpPr>
              <a:spLocks/>
            </p:cNvSpPr>
            <p:nvPr/>
          </p:nvSpPr>
          <p:spPr>
            <a:xfrm>
              <a:off x="7622540" y="4200525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4" name="도형 113"/>
            <p:cNvSpPr>
              <a:spLocks/>
            </p:cNvSpPr>
            <p:nvPr/>
          </p:nvSpPr>
          <p:spPr>
            <a:xfrm>
              <a:off x="7886065" y="359029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5" name="도형 114"/>
            <p:cNvSpPr>
              <a:spLocks/>
            </p:cNvSpPr>
            <p:nvPr/>
          </p:nvSpPr>
          <p:spPr>
            <a:xfrm>
              <a:off x="8006715" y="3292475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6" name="도형 115"/>
            <p:cNvSpPr>
              <a:spLocks/>
            </p:cNvSpPr>
            <p:nvPr/>
          </p:nvSpPr>
          <p:spPr>
            <a:xfrm>
              <a:off x="7016750" y="4746625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7" name="도형 116"/>
            <p:cNvSpPr>
              <a:spLocks/>
            </p:cNvSpPr>
            <p:nvPr/>
          </p:nvSpPr>
          <p:spPr>
            <a:xfrm>
              <a:off x="7598410" y="323850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도형 117"/>
            <p:cNvSpPr>
              <a:spLocks/>
            </p:cNvSpPr>
            <p:nvPr/>
          </p:nvSpPr>
          <p:spPr>
            <a:xfrm>
              <a:off x="7315835" y="3960495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9" name="도형 118"/>
            <p:cNvSpPr>
              <a:spLocks/>
            </p:cNvSpPr>
            <p:nvPr/>
          </p:nvSpPr>
          <p:spPr>
            <a:xfrm>
              <a:off x="7879080" y="250698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0" name="도형 119"/>
            <p:cNvSpPr>
              <a:spLocks/>
            </p:cNvSpPr>
            <p:nvPr/>
          </p:nvSpPr>
          <p:spPr>
            <a:xfrm>
              <a:off x="8093075" y="247142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1" name="도형 120"/>
            <p:cNvSpPr>
              <a:spLocks/>
            </p:cNvSpPr>
            <p:nvPr/>
          </p:nvSpPr>
          <p:spPr>
            <a:xfrm>
              <a:off x="8564880" y="247142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2" name="도형 121"/>
            <p:cNvSpPr>
              <a:spLocks/>
            </p:cNvSpPr>
            <p:nvPr/>
          </p:nvSpPr>
          <p:spPr>
            <a:xfrm>
              <a:off x="9589135" y="247142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3" name="도형 122"/>
            <p:cNvSpPr>
              <a:spLocks/>
            </p:cNvSpPr>
            <p:nvPr/>
          </p:nvSpPr>
          <p:spPr>
            <a:xfrm>
              <a:off x="9060815" y="247142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4" name="도형 123"/>
            <p:cNvSpPr>
              <a:spLocks/>
            </p:cNvSpPr>
            <p:nvPr/>
          </p:nvSpPr>
          <p:spPr>
            <a:xfrm>
              <a:off x="9159875" y="300736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5" name="도형 124"/>
            <p:cNvSpPr>
              <a:spLocks/>
            </p:cNvSpPr>
            <p:nvPr/>
          </p:nvSpPr>
          <p:spPr>
            <a:xfrm>
              <a:off x="9717405" y="300736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6" name="도형 125"/>
            <p:cNvSpPr>
              <a:spLocks/>
            </p:cNvSpPr>
            <p:nvPr/>
          </p:nvSpPr>
          <p:spPr>
            <a:xfrm>
              <a:off x="10074910" y="300228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7" name="도형 126"/>
            <p:cNvSpPr>
              <a:spLocks/>
            </p:cNvSpPr>
            <p:nvPr/>
          </p:nvSpPr>
          <p:spPr>
            <a:xfrm>
              <a:off x="10751185" y="377190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8" name="도형 127"/>
            <p:cNvSpPr>
              <a:spLocks/>
            </p:cNvSpPr>
            <p:nvPr/>
          </p:nvSpPr>
          <p:spPr>
            <a:xfrm>
              <a:off x="10916285" y="3423285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9" name="도형 128"/>
            <p:cNvSpPr>
              <a:spLocks/>
            </p:cNvSpPr>
            <p:nvPr/>
          </p:nvSpPr>
          <p:spPr>
            <a:xfrm>
              <a:off x="11017885" y="312801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0" name="도형 129"/>
            <p:cNvSpPr>
              <a:spLocks/>
            </p:cNvSpPr>
            <p:nvPr/>
          </p:nvSpPr>
          <p:spPr>
            <a:xfrm>
              <a:off x="11099800" y="2943225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1" name="도형 130"/>
            <p:cNvSpPr>
              <a:spLocks/>
            </p:cNvSpPr>
            <p:nvPr/>
          </p:nvSpPr>
          <p:spPr>
            <a:xfrm>
              <a:off x="11163935" y="273558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2" name="도형 131"/>
            <p:cNvSpPr>
              <a:spLocks/>
            </p:cNvSpPr>
            <p:nvPr/>
          </p:nvSpPr>
          <p:spPr>
            <a:xfrm>
              <a:off x="11262360" y="2527300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3" name="도형 132"/>
            <p:cNvSpPr>
              <a:spLocks/>
            </p:cNvSpPr>
            <p:nvPr/>
          </p:nvSpPr>
          <p:spPr>
            <a:xfrm>
              <a:off x="11339195" y="2322195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4" name="도형 133"/>
            <p:cNvSpPr>
              <a:spLocks/>
            </p:cNvSpPr>
            <p:nvPr/>
          </p:nvSpPr>
          <p:spPr>
            <a:xfrm>
              <a:off x="10585450" y="4218305"/>
              <a:ext cx="129540" cy="18605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35" name="도형 134"/>
            <p:cNvCxnSpPr>
              <a:stCxn id="36" idx="6"/>
            </p:cNvCxnSpPr>
            <p:nvPr/>
          </p:nvCxnSpPr>
          <p:spPr>
            <a:xfrm flipV="1">
              <a:off x="8006715" y="2573655"/>
              <a:ext cx="87630" cy="2730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도형 135"/>
            <p:cNvCxnSpPr>
              <a:stCxn id="37" idx="6"/>
              <a:endCxn id="38" idx="2"/>
            </p:cNvCxnSpPr>
            <p:nvPr/>
          </p:nvCxnSpPr>
          <p:spPr>
            <a:xfrm>
              <a:off x="8221345" y="2564130"/>
              <a:ext cx="345440" cy="190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도형 136"/>
            <p:cNvCxnSpPr>
              <a:stCxn id="40" idx="6"/>
              <a:endCxn id="39" idx="2"/>
            </p:cNvCxnSpPr>
            <p:nvPr/>
          </p:nvCxnSpPr>
          <p:spPr>
            <a:xfrm>
              <a:off x="9189085" y="2564130"/>
              <a:ext cx="401320" cy="190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도형 137"/>
            <p:cNvCxnSpPr>
              <a:stCxn id="38" idx="6"/>
              <a:endCxn id="40" idx="2"/>
            </p:cNvCxnSpPr>
            <p:nvPr/>
          </p:nvCxnSpPr>
          <p:spPr>
            <a:xfrm>
              <a:off x="8693150" y="2564130"/>
              <a:ext cx="368300" cy="190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도형 138"/>
            <p:cNvCxnSpPr>
              <a:stCxn id="39" idx="6"/>
              <a:endCxn id="13" idx="3"/>
            </p:cNvCxnSpPr>
            <p:nvPr/>
          </p:nvCxnSpPr>
          <p:spPr>
            <a:xfrm flipV="1">
              <a:off x="9717405" y="2499995"/>
              <a:ext cx="506730" cy="6540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도형 139"/>
            <p:cNvCxnSpPr>
              <a:stCxn id="43" idx="7"/>
              <a:endCxn id="13" idx="3"/>
            </p:cNvCxnSpPr>
            <p:nvPr/>
          </p:nvCxnSpPr>
          <p:spPr>
            <a:xfrm flipV="1">
              <a:off x="10184765" y="2499995"/>
              <a:ext cx="39370" cy="53149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도형 140"/>
            <p:cNvCxnSpPr>
              <a:stCxn id="42" idx="6"/>
              <a:endCxn id="43" idx="2"/>
            </p:cNvCxnSpPr>
            <p:nvPr/>
          </p:nvCxnSpPr>
          <p:spPr>
            <a:xfrm flipV="1">
              <a:off x="9845040" y="3094990"/>
              <a:ext cx="231140" cy="698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도형 141"/>
            <p:cNvCxnSpPr>
              <a:stCxn id="42" idx="1"/>
              <a:endCxn id="39" idx="4"/>
            </p:cNvCxnSpPr>
            <p:nvPr/>
          </p:nvCxnSpPr>
          <p:spPr>
            <a:xfrm flipH="1" flipV="1">
              <a:off x="9653270" y="2656840"/>
              <a:ext cx="83820" cy="37909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도형 142"/>
            <p:cNvCxnSpPr>
              <a:stCxn id="15" idx="0"/>
              <a:endCxn id="38" idx="3"/>
            </p:cNvCxnSpPr>
            <p:nvPr/>
          </p:nvCxnSpPr>
          <p:spPr>
            <a:xfrm flipV="1">
              <a:off x="8477885" y="2629535"/>
              <a:ext cx="106680" cy="17716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도형 143"/>
            <p:cNvCxnSpPr>
              <a:stCxn id="15" idx="5"/>
              <a:endCxn id="41" idx="2"/>
            </p:cNvCxnSpPr>
            <p:nvPr/>
          </p:nvCxnSpPr>
          <p:spPr>
            <a:xfrm>
              <a:off x="8523605" y="2962275"/>
              <a:ext cx="637540" cy="13906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도형 144"/>
            <p:cNvCxnSpPr>
              <a:stCxn id="41" idx="6"/>
              <a:endCxn id="42" idx="2"/>
            </p:cNvCxnSpPr>
            <p:nvPr/>
          </p:nvCxnSpPr>
          <p:spPr>
            <a:xfrm>
              <a:off x="9288145" y="3100070"/>
              <a:ext cx="430530" cy="190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도형 145"/>
            <p:cNvCxnSpPr>
              <a:stCxn id="15" idx="3"/>
              <a:endCxn id="17" idx="6"/>
            </p:cNvCxnSpPr>
            <p:nvPr/>
          </p:nvCxnSpPr>
          <p:spPr>
            <a:xfrm flipH="1">
              <a:off x="8263890" y="2962275"/>
              <a:ext cx="170180" cy="14668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도형 146"/>
            <p:cNvCxnSpPr>
              <a:stCxn id="34" idx="0"/>
              <a:endCxn id="36" idx="3"/>
            </p:cNvCxnSpPr>
            <p:nvPr/>
          </p:nvCxnSpPr>
          <p:spPr>
            <a:xfrm flipV="1">
              <a:off x="7663180" y="2665095"/>
              <a:ext cx="236220" cy="57467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도형 147"/>
            <p:cNvCxnSpPr>
              <a:stCxn id="35" idx="0"/>
              <a:endCxn id="34" idx="3"/>
            </p:cNvCxnSpPr>
            <p:nvPr/>
          </p:nvCxnSpPr>
          <p:spPr>
            <a:xfrm flipV="1">
              <a:off x="7380605" y="3395980"/>
              <a:ext cx="237490" cy="56578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도형 148"/>
            <p:cNvCxnSpPr>
              <a:stCxn id="33" idx="0"/>
              <a:endCxn id="35" idx="3"/>
            </p:cNvCxnSpPr>
            <p:nvPr/>
          </p:nvCxnSpPr>
          <p:spPr>
            <a:xfrm flipV="1">
              <a:off x="7080250" y="4118610"/>
              <a:ext cx="256540" cy="62928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도형 149"/>
            <p:cNvCxnSpPr>
              <a:stCxn id="32" idx="7"/>
              <a:endCxn id="17" idx="3"/>
            </p:cNvCxnSpPr>
            <p:nvPr/>
          </p:nvCxnSpPr>
          <p:spPr>
            <a:xfrm flipV="1">
              <a:off x="8116570" y="3172460"/>
              <a:ext cx="39370" cy="14795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도형 150"/>
            <p:cNvCxnSpPr>
              <a:stCxn id="26" idx="0"/>
              <a:endCxn id="29" idx="4"/>
            </p:cNvCxnSpPr>
            <p:nvPr/>
          </p:nvCxnSpPr>
          <p:spPr>
            <a:xfrm flipV="1">
              <a:off x="7950200" y="3775075"/>
              <a:ext cx="1270" cy="8826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도형 151"/>
            <p:cNvCxnSpPr>
              <a:stCxn id="29" idx="7"/>
              <a:endCxn id="32" idx="3"/>
            </p:cNvCxnSpPr>
            <p:nvPr/>
          </p:nvCxnSpPr>
          <p:spPr>
            <a:xfrm flipV="1">
              <a:off x="7995285" y="3449955"/>
              <a:ext cx="31750" cy="16827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도형 152"/>
            <p:cNvCxnSpPr>
              <a:stCxn id="28" idx="6"/>
              <a:endCxn id="26" idx="3"/>
            </p:cNvCxnSpPr>
            <p:nvPr/>
          </p:nvCxnSpPr>
          <p:spPr>
            <a:xfrm flipV="1">
              <a:off x="7751445" y="4018915"/>
              <a:ext cx="154940" cy="27622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도형 153"/>
            <p:cNvCxnSpPr>
              <a:stCxn id="28" idx="3"/>
              <a:endCxn id="35" idx="4"/>
            </p:cNvCxnSpPr>
            <p:nvPr/>
          </p:nvCxnSpPr>
          <p:spPr>
            <a:xfrm flipH="1" flipV="1">
              <a:off x="7379970" y="4145280"/>
              <a:ext cx="262890" cy="21399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도형 154"/>
            <p:cNvCxnSpPr>
              <a:stCxn id="28" idx="6"/>
              <a:endCxn id="23" idx="1"/>
            </p:cNvCxnSpPr>
            <p:nvPr/>
          </p:nvCxnSpPr>
          <p:spPr>
            <a:xfrm>
              <a:off x="7751445" y="4293235"/>
              <a:ext cx="64770" cy="13906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도형 155"/>
            <p:cNvCxnSpPr>
              <a:stCxn id="26" idx="6"/>
              <a:endCxn id="27" idx="2"/>
            </p:cNvCxnSpPr>
            <p:nvPr/>
          </p:nvCxnSpPr>
          <p:spPr>
            <a:xfrm>
              <a:off x="8013700" y="3953510"/>
              <a:ext cx="344170" cy="190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도형 156"/>
            <p:cNvCxnSpPr>
              <a:stCxn id="27" idx="6"/>
              <a:endCxn id="24" idx="2"/>
            </p:cNvCxnSpPr>
            <p:nvPr/>
          </p:nvCxnSpPr>
          <p:spPr>
            <a:xfrm>
              <a:off x="8484870" y="3953510"/>
              <a:ext cx="167640" cy="190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도형 157"/>
            <p:cNvCxnSpPr>
              <a:stCxn id="24" idx="6"/>
              <a:endCxn id="25" idx="2"/>
            </p:cNvCxnSpPr>
            <p:nvPr/>
          </p:nvCxnSpPr>
          <p:spPr>
            <a:xfrm>
              <a:off x="8779510" y="3953510"/>
              <a:ext cx="204470" cy="190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도형 158"/>
            <p:cNvCxnSpPr>
              <a:stCxn id="23" idx="6"/>
              <a:endCxn id="22" idx="2"/>
            </p:cNvCxnSpPr>
            <p:nvPr/>
          </p:nvCxnSpPr>
          <p:spPr>
            <a:xfrm flipV="1">
              <a:off x="7924800" y="4493895"/>
              <a:ext cx="327660" cy="317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도형 159"/>
            <p:cNvCxnSpPr>
              <a:stCxn id="22" idx="6"/>
              <a:endCxn id="21" idx="2"/>
            </p:cNvCxnSpPr>
            <p:nvPr/>
          </p:nvCxnSpPr>
          <p:spPr>
            <a:xfrm flipV="1">
              <a:off x="8378825" y="4478020"/>
              <a:ext cx="312420" cy="1714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도형 160"/>
            <p:cNvCxnSpPr>
              <a:stCxn id="21" idx="6"/>
              <a:endCxn id="20" idx="2"/>
            </p:cNvCxnSpPr>
            <p:nvPr/>
          </p:nvCxnSpPr>
          <p:spPr>
            <a:xfrm>
              <a:off x="8818245" y="4478020"/>
              <a:ext cx="302260" cy="190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도형 161"/>
            <p:cNvCxnSpPr/>
            <p:nvPr/>
          </p:nvCxnSpPr>
          <p:spPr>
            <a:xfrm>
              <a:off x="8841740" y="4478020"/>
              <a:ext cx="392430" cy="190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도형 162"/>
            <p:cNvCxnSpPr>
              <a:stCxn id="20" idx="0"/>
              <a:endCxn id="25" idx="5"/>
            </p:cNvCxnSpPr>
            <p:nvPr/>
          </p:nvCxnSpPr>
          <p:spPr>
            <a:xfrm flipH="1" flipV="1">
              <a:off x="9092565" y="4018915"/>
              <a:ext cx="92710" cy="36766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도형 163"/>
            <p:cNvCxnSpPr>
              <a:stCxn id="25" idx="7"/>
              <a:endCxn id="16" idx="4"/>
            </p:cNvCxnSpPr>
            <p:nvPr/>
          </p:nvCxnSpPr>
          <p:spPr>
            <a:xfrm flipV="1">
              <a:off x="9093200" y="3384550"/>
              <a:ext cx="294640" cy="50482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도형 164"/>
            <p:cNvCxnSpPr>
              <a:stCxn id="16" idx="1"/>
              <a:endCxn id="41" idx="5"/>
            </p:cNvCxnSpPr>
            <p:nvPr/>
          </p:nvCxnSpPr>
          <p:spPr>
            <a:xfrm flipH="1" flipV="1">
              <a:off x="9268460" y="3165475"/>
              <a:ext cx="73660" cy="6286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도형 165"/>
            <p:cNvCxnSpPr>
              <a:stCxn id="25" idx="6"/>
              <a:endCxn id="14" idx="1"/>
            </p:cNvCxnSpPr>
            <p:nvPr/>
          </p:nvCxnSpPr>
          <p:spPr>
            <a:xfrm>
              <a:off x="9111615" y="3953510"/>
              <a:ext cx="643890" cy="12763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도형 166"/>
            <p:cNvCxnSpPr>
              <a:stCxn id="20" idx="6"/>
              <a:endCxn id="19" idx="2"/>
            </p:cNvCxnSpPr>
            <p:nvPr/>
          </p:nvCxnSpPr>
          <p:spPr>
            <a:xfrm>
              <a:off x="9247505" y="4478020"/>
              <a:ext cx="478790" cy="1968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도형 167"/>
            <p:cNvCxnSpPr>
              <a:stCxn id="14" idx="7"/>
              <a:endCxn id="18" idx="2"/>
            </p:cNvCxnSpPr>
            <p:nvPr/>
          </p:nvCxnSpPr>
          <p:spPr>
            <a:xfrm flipV="1">
              <a:off x="9846310" y="3957320"/>
              <a:ext cx="337820" cy="12509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도형 168"/>
            <p:cNvCxnSpPr>
              <a:stCxn id="19" idx="0"/>
              <a:endCxn id="14" idx="4"/>
            </p:cNvCxnSpPr>
            <p:nvPr/>
          </p:nvCxnSpPr>
          <p:spPr>
            <a:xfrm flipV="1">
              <a:off x="9787890" y="4237990"/>
              <a:ext cx="13970" cy="16700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도형 169"/>
            <p:cNvCxnSpPr>
              <a:stCxn id="18" idx="6"/>
              <a:endCxn id="44" idx="3"/>
            </p:cNvCxnSpPr>
            <p:nvPr/>
          </p:nvCxnSpPr>
          <p:spPr>
            <a:xfrm flipV="1">
              <a:off x="10310495" y="3930015"/>
              <a:ext cx="461010" cy="2857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도형 170"/>
            <p:cNvCxnSpPr>
              <a:stCxn id="51" idx="7"/>
              <a:endCxn id="44" idx="4"/>
            </p:cNvCxnSpPr>
            <p:nvPr/>
          </p:nvCxnSpPr>
          <p:spPr>
            <a:xfrm flipV="1">
              <a:off x="10694670" y="3956685"/>
              <a:ext cx="121920" cy="29019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도형 171"/>
            <p:cNvCxnSpPr>
              <a:stCxn id="44" idx="7"/>
              <a:endCxn id="45" idx="3"/>
            </p:cNvCxnSpPr>
            <p:nvPr/>
          </p:nvCxnSpPr>
          <p:spPr>
            <a:xfrm flipV="1">
              <a:off x="10861040" y="3580765"/>
              <a:ext cx="74930" cy="21907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도형 172"/>
            <p:cNvCxnSpPr>
              <a:stCxn id="45" idx="0"/>
              <a:endCxn id="46" idx="3"/>
            </p:cNvCxnSpPr>
            <p:nvPr/>
          </p:nvCxnSpPr>
          <p:spPr>
            <a:xfrm flipV="1">
              <a:off x="10979785" y="3286125"/>
              <a:ext cx="57150" cy="13906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도형 173"/>
            <p:cNvCxnSpPr>
              <a:stCxn id="46" idx="0"/>
              <a:endCxn id="47" idx="3"/>
            </p:cNvCxnSpPr>
            <p:nvPr/>
          </p:nvCxnSpPr>
          <p:spPr>
            <a:xfrm flipV="1">
              <a:off x="11082020" y="3101340"/>
              <a:ext cx="38100" cy="2857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도형 174"/>
            <p:cNvCxnSpPr>
              <a:stCxn id="47" idx="0"/>
              <a:endCxn id="48" idx="3"/>
            </p:cNvCxnSpPr>
            <p:nvPr/>
          </p:nvCxnSpPr>
          <p:spPr>
            <a:xfrm flipV="1">
              <a:off x="11162665" y="2893060"/>
              <a:ext cx="21590" cy="5143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도형 175"/>
            <p:cNvCxnSpPr>
              <a:stCxn id="48" idx="0"/>
            </p:cNvCxnSpPr>
            <p:nvPr/>
          </p:nvCxnSpPr>
          <p:spPr>
            <a:xfrm flipV="1">
              <a:off x="11227435" y="2648585"/>
              <a:ext cx="27940" cy="8826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도형 176"/>
            <p:cNvCxnSpPr>
              <a:stCxn id="49" idx="0"/>
              <a:endCxn id="50" idx="3"/>
            </p:cNvCxnSpPr>
            <p:nvPr/>
          </p:nvCxnSpPr>
          <p:spPr>
            <a:xfrm flipV="1">
              <a:off x="11325860" y="2479675"/>
              <a:ext cx="33020" cy="4889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도형 177"/>
            <p:cNvCxnSpPr>
              <a:stCxn id="18" idx="0"/>
              <a:endCxn id="43" idx="4"/>
            </p:cNvCxnSpPr>
            <p:nvPr/>
          </p:nvCxnSpPr>
          <p:spPr>
            <a:xfrm flipH="1" flipV="1">
              <a:off x="10139680" y="3187700"/>
              <a:ext cx="107950" cy="67881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도형 178"/>
          <p:cNvSpPr>
            <a:spLocks/>
          </p:cNvSpPr>
          <p:nvPr/>
        </p:nvSpPr>
        <p:spPr>
          <a:xfrm>
            <a:off x="7694930" y="5245735"/>
            <a:ext cx="206375" cy="217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0" name="도형 179"/>
          <p:cNvSpPr>
            <a:spLocks/>
          </p:cNvSpPr>
          <p:nvPr/>
        </p:nvSpPr>
        <p:spPr>
          <a:xfrm>
            <a:off x="7694295" y="5654675"/>
            <a:ext cx="206375" cy="21780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1" name="텍스트 상자 180"/>
          <p:cNvSpPr txBox="1">
            <a:spLocks/>
          </p:cNvSpPr>
          <p:nvPr/>
        </p:nvSpPr>
        <p:spPr>
          <a:xfrm>
            <a:off x="7990205" y="5215255"/>
            <a:ext cx="1008380" cy="2927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엘리베이터</a:t>
            </a:r>
            <a:endParaRPr lang="ko-KR" altLang="en-US" sz="13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2" name="텍스트 상자 181"/>
          <p:cNvSpPr txBox="1">
            <a:spLocks/>
          </p:cNvSpPr>
          <p:nvPr/>
        </p:nvSpPr>
        <p:spPr>
          <a:xfrm>
            <a:off x="7995920" y="5619750"/>
            <a:ext cx="513080" cy="2927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계단</a:t>
            </a:r>
            <a:endParaRPr lang="ko-KR" altLang="en-US" sz="13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3" name="텍스트 상자 182"/>
          <p:cNvSpPr txBox="1">
            <a:spLocks/>
          </p:cNvSpPr>
          <p:nvPr/>
        </p:nvSpPr>
        <p:spPr>
          <a:xfrm>
            <a:off x="8002905" y="6003925"/>
            <a:ext cx="1656715" cy="2927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강의실, 과사무실 등</a:t>
            </a:r>
            <a:endParaRPr lang="ko-KR" altLang="en-US" sz="13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" name="도형 183"/>
          <p:cNvSpPr>
            <a:spLocks/>
          </p:cNvSpPr>
          <p:nvPr/>
        </p:nvSpPr>
        <p:spPr>
          <a:xfrm>
            <a:off x="7690485" y="6064885"/>
            <a:ext cx="206375" cy="217805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5" name="텍스트 상자 184"/>
          <p:cNvSpPr txBox="1">
            <a:spLocks/>
          </p:cNvSpPr>
          <p:nvPr/>
        </p:nvSpPr>
        <p:spPr>
          <a:xfrm>
            <a:off x="742950" y="1697355"/>
            <a:ext cx="5868035" cy="285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2800" b="1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Node: 이동수단(엘리베이터, 계단, (에스컬레이터)) + 근처에 위치한 강의실끼리 묶어 하나의 Node로 설정</a:t>
            </a:r>
            <a:endParaRPr lang="ko-KR" altLang="en-US" sz="20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Edge의 가중치: Node 간 이동시간(단위: 초)</a:t>
            </a:r>
            <a:endParaRPr lang="ko-KR" altLang="en-US" sz="20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6" name="도형 185"/>
          <p:cNvSpPr>
            <a:spLocks/>
          </p:cNvSpPr>
          <p:nvPr/>
        </p:nvSpPr>
        <p:spPr>
          <a:xfrm rot="5400000">
            <a:off x="784225" y="2750820"/>
            <a:ext cx="290830" cy="25019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7" name="도형 186"/>
          <p:cNvSpPr>
            <a:spLocks/>
          </p:cNvSpPr>
          <p:nvPr/>
        </p:nvSpPr>
        <p:spPr>
          <a:xfrm rot="5400000">
            <a:off x="784225" y="3996055"/>
            <a:ext cx="290830" cy="25019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sz="quarter" idx="13"/>
          </p:nvPr>
        </p:nvSpPr>
        <p:spPr>
          <a:xfrm>
            <a:off x="3267710" y="239395"/>
            <a:ext cx="6726555" cy="6178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strike="noStrike" cap="none" dirty="0">
                <a:latin typeface="맑은 고딕" charset="0"/>
                <a:ea typeface="맑은 고딕" charset="0"/>
              </a:rPr>
              <a:t>문제해결(최적 경로 찾기)</a:t>
            </a:r>
            <a:endParaRPr lang="ko-KR" altLang="en-US" sz="320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type="body" sz="quarter" idx="13"/>
          </p:nvPr>
        </p:nvSpPr>
        <p:spPr>
          <a:xfrm>
            <a:off x="4511675" y="1909445"/>
            <a:ext cx="7203440" cy="46793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1.문제 파악</a:t>
            </a:r>
            <a:endParaRPr lang="ko-KR" altLang="en-US" sz="24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2.문제 해결</a:t>
            </a:r>
            <a:endParaRPr lang="ko-KR" altLang="en-US" sz="24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2.1자료조사</a:t>
            </a:r>
            <a:endParaRPr lang="ko-KR" altLang="en-US" sz="24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2.2엘레베이터 인구 이동 시뮬레이터</a:t>
            </a:r>
            <a:endParaRPr lang="ko-KR" altLang="en-US" sz="24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2.3최적 경로 알고리즘 </a:t>
            </a:r>
            <a:endParaRPr lang="ko-KR" altLang="en-US" sz="24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2.4UI와 데모영상</a:t>
            </a:r>
            <a:endParaRPr lang="ko-KR" altLang="en-US" sz="24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2.5역할분담</a:t>
            </a:r>
            <a:endParaRPr lang="ko-KR" altLang="en-US" sz="24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3.평가</a:t>
            </a:r>
            <a:endParaRPr lang="ko-KR" altLang="en-US" sz="24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4. 앞으로 발전 가능성</a:t>
            </a:r>
            <a:endParaRPr lang="ko-KR" altLang="en-US" sz="24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5. Q&amp;A</a:t>
            </a:r>
            <a:endParaRPr lang="ko-KR" altLang="en-US" sz="24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911424" y="1225867"/>
            <a:ext cx="503618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Making xlsv, CSV</a:t>
            </a:r>
            <a:endParaRPr lang="ko-KR" altLang="en-US" sz="2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085" y="2071370"/>
            <a:ext cx="7108190" cy="382524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21600" y="2073910"/>
            <a:ext cx="3626485" cy="3837305"/>
          </a:xfrm>
          <a:prstGeom prst="rect">
            <a:avLst/>
          </a:prstGeom>
          <a:noFill/>
        </p:spPr>
      </p:pic>
      <p:sp>
        <p:nvSpPr>
          <p:cNvPr id="6" name="텍스트 개체 틀 5"/>
          <p:cNvSpPr txBox="1">
            <a:spLocks noGrp="1"/>
          </p:cNvSpPr>
          <p:nvPr>
            <p:ph type="body" idx="1"/>
          </p:nvPr>
        </p:nvSpPr>
        <p:spPr>
          <a:xfrm>
            <a:off x="3267710" y="239395"/>
            <a:ext cx="6726555" cy="6178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문제해결(최적 경로 찾기)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알고리즘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strike="noStrike" cap="none" dirty="0">
                <a:latin typeface="맑은 고딕" charset="0"/>
                <a:ea typeface="맑은 고딕" charset="0"/>
              </a:rPr>
              <a:t>지상에서 지상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2800" b="0" strike="noStrike" cap="none" dirty="0">
                <a:latin typeface="맑은 고딕" charset="0"/>
                <a:ea typeface="맑은 고딕" charset="0"/>
              </a:rPr>
              <a:t>지하에서 지하로 이동하는 경우</a:t>
            </a:r>
            <a:endParaRPr lang="en-US" altLang="ko-KR" sz="2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800" dirty="0">
                <a:latin typeface="맑은 고딕" charset="0"/>
                <a:ea typeface="맑은 고딕" charset="0"/>
              </a:rPr>
              <a:t>    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출발지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~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도착지 </a:t>
            </a:r>
            <a:r>
              <a:rPr lang="ko-KR" altLang="en-US" sz="2800" b="1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소요시간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(1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층 경유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X)</a:t>
            </a: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strike="noStrike" cap="none" dirty="0">
                <a:latin typeface="맑은 고딕" charset="0"/>
                <a:ea typeface="맑은 고딕" charset="0"/>
              </a:rPr>
              <a:t>지상에서 지하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2800" b="0" strike="noStrike" cap="none" dirty="0">
                <a:latin typeface="맑은 고딕" charset="0"/>
                <a:ea typeface="맑은 고딕" charset="0"/>
              </a:rPr>
              <a:t>지하에서 지상으로 이동하는 경우</a:t>
            </a:r>
            <a:endParaRPr lang="en-US" altLang="ko-KR" sz="2800" b="0" strike="noStrike" cap="none" dirty="0">
              <a:latin typeface="맑은 고딕" charset="0"/>
              <a:ea typeface="맑은 고딕" charset="0"/>
            </a:endParaRPr>
          </a:p>
          <a:p>
            <a:pPr marL="514350" indent="-5143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ea"/>
              <a:buAutoNum type="circleNumDbPlain"/>
            </a:pPr>
            <a:r>
              <a:rPr lang="ko-KR" altLang="en-US" sz="2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출발지</a:t>
            </a:r>
            <a:r>
              <a:rPr lang="en-US" altLang="ko-KR" sz="2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~1</a:t>
            </a:r>
            <a:r>
              <a:rPr lang="ko-KR" altLang="en-US" sz="2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층 </a:t>
            </a:r>
            <a:r>
              <a:rPr lang="ko-KR" altLang="en-US" sz="2800" b="1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소요시간</a:t>
            </a:r>
            <a:r>
              <a:rPr lang="en-US" altLang="ko-KR" sz="2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r>
              <a:rPr lang="en-US" altLang="ko-KR" sz="2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2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층</a:t>
            </a:r>
            <a:r>
              <a:rPr lang="en-US" altLang="ko-KR" sz="2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~</a:t>
            </a:r>
            <a:r>
              <a:rPr lang="ko-KR" altLang="en-US" sz="2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도착지 </a:t>
            </a:r>
            <a:r>
              <a:rPr lang="ko-KR" altLang="en-US" sz="2800" b="1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소요시간</a:t>
            </a:r>
            <a:r>
              <a:rPr lang="en-US" altLang="ko-KR" sz="2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(1</a:t>
            </a:r>
            <a:r>
              <a:rPr lang="ko-KR" altLang="en-US" sz="2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층 경유</a:t>
            </a:r>
            <a:r>
              <a:rPr lang="en-US" altLang="ko-KR" sz="2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)</a:t>
            </a:r>
          </a:p>
          <a:p>
            <a:pPr marL="514350" indent="-5143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ea"/>
              <a:buAutoNum type="circleNumDbPlain"/>
            </a:pPr>
            <a:r>
              <a:rPr lang="ko-KR" altLang="en-US" sz="2800" b="0" strike="noStrike" cap="none" dirty="0">
                <a:latin typeface="맑은 고딕" charset="0"/>
                <a:ea typeface="맑은 고딕" charset="0"/>
              </a:rPr>
              <a:t>출발지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~</a:t>
            </a:r>
            <a:r>
              <a:rPr lang="ko-KR" altLang="en-US" sz="2800" b="0" strike="noStrike" cap="none" dirty="0">
                <a:latin typeface="맑은 고딕" charset="0"/>
                <a:ea typeface="맑은 고딕" charset="0"/>
              </a:rPr>
              <a:t>도착지 </a:t>
            </a:r>
            <a:r>
              <a:rPr lang="ko-KR" altLang="en-US" sz="2800" b="1" strike="noStrike" cap="none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소요시간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(1</a:t>
            </a:r>
            <a:r>
              <a:rPr lang="ko-KR" altLang="en-US" sz="2800" b="0" strike="noStrike" cap="none" dirty="0">
                <a:latin typeface="맑은 고딕" charset="0"/>
                <a:ea typeface="맑은 고딕" charset="0"/>
              </a:rPr>
              <a:t>층 경유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X)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ko-KR" altLang="en-US" sz="2800" dirty="0">
                <a:latin typeface="맑은 고딕" charset="0"/>
                <a:ea typeface="맑은 고딕" charset="0"/>
              </a:rPr>
              <a:t>중 소요시간이 적은 것 선택</a:t>
            </a:r>
            <a:endParaRPr lang="en-US" altLang="ko-KR" sz="2800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800" dirty="0">
                <a:latin typeface="맑은 고딕" charset="0"/>
                <a:ea typeface="맑은 고딕" charset="0"/>
              </a:rPr>
              <a:t>(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지하에 멈추는 엘리베이터가 소수이므로 대기 시간이 김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.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ko-KR" altLang="en-US" sz="2800" dirty="0">
                <a:latin typeface="맑은 고딕" charset="0"/>
                <a:ea typeface="맑은 고딕" charset="0"/>
              </a:rPr>
              <a:t>따라서 지하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~1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층 또는 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1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층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~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지하를 에스컬레이터 또는 계단을 이용하고 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1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층에서 엘리베이터를 타는 경우를 고려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)</a:t>
            </a:r>
          </a:p>
          <a:p>
            <a:pPr marL="514350" indent="-5143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ea"/>
              <a:buAutoNum type="circleNumDbPlain"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3267710" y="239395"/>
            <a:ext cx="6726555" cy="6178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문제해결(최적 경로 찾기)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32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strike="noStrike" cap="none" dirty="0">
                <a:latin typeface="맑은 고딕" charset="0"/>
                <a:ea typeface="맑은 고딕" charset="0"/>
              </a:rPr>
              <a:t>소요시간 계산 알고리즘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10000"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strike="noStrike" cap="none" dirty="0">
                <a:latin typeface="맑은 고딕" charset="0"/>
                <a:ea typeface="맑은 고딕" charset="0"/>
              </a:rPr>
              <a:t>출발층에서 도착층까지 이동 가능한 모든 이동수단에 대해</a:t>
            </a:r>
            <a:endParaRPr lang="en-US" altLang="ko-KR" sz="2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  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 각각 소요시간을 계산 후 최솟값 선택</a:t>
            </a:r>
            <a:endParaRPr lang="en-US" altLang="ko-KR" sz="2800" b="0" strike="noStrike" cap="none" dirty="0"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en-US" altLang="ko-KR" sz="2800" dirty="0">
              <a:latin typeface="맑은 고딕" charset="0"/>
              <a:ea typeface="맑은 고딕" charset="0"/>
            </a:endParaRPr>
          </a:p>
          <a:p>
            <a:pPr marL="457200" indent="-4572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charset="0"/>
                <a:ea typeface="맑은 고딕" charset="0"/>
              </a:rPr>
              <a:t>소요 시간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=(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출발지에서 </a:t>
            </a:r>
            <a:r>
              <a:rPr lang="ko-KR" altLang="en-US" sz="2800" dirty="0" err="1">
                <a:latin typeface="맑은 고딕" charset="0"/>
                <a:ea typeface="맑은 고딕" charset="0"/>
              </a:rPr>
              <a:t>출발층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 이동수단까지 이동시간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)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800" dirty="0">
                <a:latin typeface="맑은 고딕" charset="0"/>
                <a:ea typeface="맑은 고딕" charset="0"/>
              </a:rPr>
              <a:t>  +(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엘리베이터의 경우 대기시간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) + (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층간 이동시간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)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800" dirty="0">
                <a:latin typeface="맑은 고딕" charset="0"/>
                <a:ea typeface="맑은 고딕" charset="0"/>
              </a:rPr>
              <a:t>  +(</a:t>
            </a:r>
            <a:r>
              <a:rPr lang="ko-KR" altLang="en-US" sz="2800" dirty="0" err="1">
                <a:latin typeface="맑은 고딕" charset="0"/>
                <a:ea typeface="맑은 고딕" charset="0"/>
              </a:rPr>
              <a:t>도착층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 이동수단에서 도착지까지 이동시간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)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 </a:t>
            </a:r>
            <a:endParaRPr lang="en-US" altLang="ko-KR" sz="2800" dirty="0"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en-US" altLang="ko-KR" sz="2800" b="0" strike="noStrike" cap="none" dirty="0"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strike="noStrike" cap="none" dirty="0">
                <a:latin typeface="맑은 고딕" charset="0"/>
                <a:ea typeface="맑은 고딕" charset="0"/>
              </a:rPr>
              <a:t>층내 이동시간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2800" b="0" strike="noStrike" cap="none" dirty="0">
                <a:latin typeface="맑은 고딕" charset="0"/>
                <a:ea typeface="맑은 고딕" charset="0"/>
              </a:rPr>
              <a:t>층간 이동시간은 </a:t>
            </a:r>
            <a:r>
              <a:rPr lang="ko-KR" altLang="en-US" sz="2800" b="0" strike="noStrike" cap="none" dirty="0" err="1">
                <a:latin typeface="맑은 고딕" charset="0"/>
                <a:ea typeface="맑은 고딕" charset="0"/>
              </a:rPr>
              <a:t>비유동적</a:t>
            </a:r>
            <a:endParaRPr lang="en-US" altLang="ko-KR" sz="2800" dirty="0"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dirty="0">
                <a:latin typeface="맑은 고딕" charset="0"/>
                <a:ea typeface="맑은 고딕" charset="0"/>
              </a:rPr>
              <a:t>엘리베이터 대기시간은 사용자의 이용시간에 따라 유동적</a:t>
            </a:r>
            <a:endParaRPr lang="en-US" altLang="ko-KR" sz="2800" dirty="0"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3267710" y="239395"/>
            <a:ext cx="6726555" cy="6178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문제해결(최적 경로 찾기)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08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>
            <a:off x="4413885" y="1020445"/>
            <a:ext cx="6914515" cy="110109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입력: 출발층, 출발지 노드 번호, 도착층, 도착지 노드 번호</a:t>
            </a: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예시: 310관 1층 정문-&gt;310관 7층 727호</a:t>
            </a: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1084580" y="2240280"/>
            <a:ext cx="6813550" cy="3642360"/>
            <a:chOff x="1084580" y="2240280"/>
            <a:chExt cx="6813550" cy="3642360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84580" y="2240280"/>
              <a:ext cx="6813550" cy="3642360"/>
            </a:xfrm>
            <a:prstGeom prst="rect">
              <a:avLst/>
            </a:prstGeom>
            <a:noFill/>
          </p:spPr>
        </p:pic>
        <p:sp>
          <p:nvSpPr>
            <p:cNvPr id="103" name="도형 102"/>
            <p:cNvSpPr>
              <a:spLocks/>
            </p:cNvSpPr>
            <p:nvPr/>
          </p:nvSpPr>
          <p:spPr>
            <a:xfrm>
              <a:off x="5795645" y="2650490"/>
              <a:ext cx="164465" cy="2203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도형 103"/>
            <p:cNvSpPr>
              <a:spLocks/>
            </p:cNvSpPr>
            <p:nvPr/>
          </p:nvSpPr>
          <p:spPr>
            <a:xfrm>
              <a:off x="5203190" y="4676775"/>
              <a:ext cx="164465" cy="2203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도형 104"/>
            <p:cNvSpPr>
              <a:spLocks/>
            </p:cNvSpPr>
            <p:nvPr/>
          </p:nvSpPr>
          <p:spPr>
            <a:xfrm>
              <a:off x="3528695" y="3197225"/>
              <a:ext cx="164465" cy="2203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도형 105"/>
            <p:cNvSpPr>
              <a:spLocks/>
            </p:cNvSpPr>
            <p:nvPr/>
          </p:nvSpPr>
          <p:spPr>
            <a:xfrm>
              <a:off x="4678680" y="3665220"/>
              <a:ext cx="164465" cy="22034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도형 106"/>
            <p:cNvSpPr>
              <a:spLocks/>
            </p:cNvSpPr>
            <p:nvPr/>
          </p:nvSpPr>
          <p:spPr>
            <a:xfrm>
              <a:off x="3175635" y="3447415"/>
              <a:ext cx="164465" cy="22034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도형 107"/>
            <p:cNvSpPr>
              <a:spLocks/>
            </p:cNvSpPr>
            <p:nvPr/>
          </p:nvSpPr>
          <p:spPr>
            <a:xfrm>
              <a:off x="5767705" y="4453890"/>
              <a:ext cx="164465" cy="22034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9" name="도형 108"/>
            <p:cNvSpPr>
              <a:spLocks/>
            </p:cNvSpPr>
            <p:nvPr/>
          </p:nvSpPr>
          <p:spPr>
            <a:xfrm>
              <a:off x="5187950" y="509143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0" name="도형 109"/>
            <p:cNvSpPr>
              <a:spLocks/>
            </p:cNvSpPr>
            <p:nvPr/>
          </p:nvSpPr>
          <p:spPr>
            <a:xfrm>
              <a:off x="4420870" y="507047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1" name="도형 110"/>
            <p:cNvSpPr>
              <a:spLocks/>
            </p:cNvSpPr>
            <p:nvPr/>
          </p:nvSpPr>
          <p:spPr>
            <a:xfrm>
              <a:off x="3877945" y="507047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도형 111"/>
            <p:cNvSpPr>
              <a:spLocks/>
            </p:cNvSpPr>
            <p:nvPr/>
          </p:nvSpPr>
          <p:spPr>
            <a:xfrm>
              <a:off x="3321685" y="508889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도형 112"/>
            <p:cNvSpPr>
              <a:spLocks/>
            </p:cNvSpPr>
            <p:nvPr/>
          </p:nvSpPr>
          <p:spPr>
            <a:xfrm>
              <a:off x="2746375" y="509143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4" name="도형 113"/>
            <p:cNvSpPr>
              <a:spLocks/>
            </p:cNvSpPr>
            <p:nvPr/>
          </p:nvSpPr>
          <p:spPr>
            <a:xfrm>
              <a:off x="3828415" y="444944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5" name="도형 114"/>
            <p:cNvSpPr>
              <a:spLocks/>
            </p:cNvSpPr>
            <p:nvPr/>
          </p:nvSpPr>
          <p:spPr>
            <a:xfrm>
              <a:off x="4249420" y="444944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6" name="도형 115"/>
            <p:cNvSpPr>
              <a:spLocks/>
            </p:cNvSpPr>
            <p:nvPr/>
          </p:nvSpPr>
          <p:spPr>
            <a:xfrm>
              <a:off x="2860040" y="444944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7" name="도형 116"/>
            <p:cNvSpPr>
              <a:spLocks/>
            </p:cNvSpPr>
            <p:nvPr/>
          </p:nvSpPr>
          <p:spPr>
            <a:xfrm>
              <a:off x="3456305" y="444944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도형 117"/>
            <p:cNvSpPr>
              <a:spLocks/>
            </p:cNvSpPr>
            <p:nvPr/>
          </p:nvSpPr>
          <p:spPr>
            <a:xfrm>
              <a:off x="2526665" y="485140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9" name="도형 118"/>
            <p:cNvSpPr>
              <a:spLocks/>
            </p:cNvSpPr>
            <p:nvPr/>
          </p:nvSpPr>
          <p:spPr>
            <a:xfrm>
              <a:off x="2860040" y="412813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0" name="도형 119"/>
            <p:cNvSpPr>
              <a:spLocks/>
            </p:cNvSpPr>
            <p:nvPr/>
          </p:nvSpPr>
          <p:spPr>
            <a:xfrm>
              <a:off x="3013075" y="377507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1" name="도형 120"/>
            <p:cNvSpPr>
              <a:spLocks/>
            </p:cNvSpPr>
            <p:nvPr/>
          </p:nvSpPr>
          <p:spPr>
            <a:xfrm>
              <a:off x="1758315" y="549783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2" name="도형 121"/>
            <p:cNvSpPr>
              <a:spLocks/>
            </p:cNvSpPr>
            <p:nvPr/>
          </p:nvSpPr>
          <p:spPr>
            <a:xfrm>
              <a:off x="2496185" y="371157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3" name="도형 122"/>
            <p:cNvSpPr>
              <a:spLocks/>
            </p:cNvSpPr>
            <p:nvPr/>
          </p:nvSpPr>
          <p:spPr>
            <a:xfrm>
              <a:off x="2138680" y="456755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4" name="도형 123"/>
            <p:cNvSpPr>
              <a:spLocks/>
            </p:cNvSpPr>
            <p:nvPr/>
          </p:nvSpPr>
          <p:spPr>
            <a:xfrm>
              <a:off x="2851150" y="284543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5" name="도형 124"/>
            <p:cNvSpPr>
              <a:spLocks/>
            </p:cNvSpPr>
            <p:nvPr/>
          </p:nvSpPr>
          <p:spPr>
            <a:xfrm>
              <a:off x="3122930" y="280416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6" name="도형 125"/>
            <p:cNvSpPr>
              <a:spLocks/>
            </p:cNvSpPr>
            <p:nvPr/>
          </p:nvSpPr>
          <p:spPr>
            <a:xfrm>
              <a:off x="3719830" y="280416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7" name="도형 126"/>
            <p:cNvSpPr>
              <a:spLocks/>
            </p:cNvSpPr>
            <p:nvPr/>
          </p:nvSpPr>
          <p:spPr>
            <a:xfrm>
              <a:off x="5017135" y="280416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8" name="도형 127"/>
            <p:cNvSpPr>
              <a:spLocks/>
            </p:cNvSpPr>
            <p:nvPr/>
          </p:nvSpPr>
          <p:spPr>
            <a:xfrm>
              <a:off x="4348480" y="280416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9" name="도형 128"/>
            <p:cNvSpPr>
              <a:spLocks/>
            </p:cNvSpPr>
            <p:nvPr/>
          </p:nvSpPr>
          <p:spPr>
            <a:xfrm>
              <a:off x="4472940" y="343789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0" name="도형 129"/>
            <p:cNvSpPr>
              <a:spLocks/>
            </p:cNvSpPr>
            <p:nvPr/>
          </p:nvSpPr>
          <p:spPr>
            <a:xfrm>
              <a:off x="5179695" y="343789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1" name="도형 130"/>
            <p:cNvSpPr>
              <a:spLocks/>
            </p:cNvSpPr>
            <p:nvPr/>
          </p:nvSpPr>
          <p:spPr>
            <a:xfrm>
              <a:off x="5632450" y="343217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2" name="도형 131"/>
            <p:cNvSpPr>
              <a:spLocks/>
            </p:cNvSpPr>
            <p:nvPr/>
          </p:nvSpPr>
          <p:spPr>
            <a:xfrm>
              <a:off x="6489065" y="434403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3" name="도형 132"/>
            <p:cNvSpPr>
              <a:spLocks/>
            </p:cNvSpPr>
            <p:nvPr/>
          </p:nvSpPr>
          <p:spPr>
            <a:xfrm>
              <a:off x="6697345" y="393128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4" name="도형 133"/>
            <p:cNvSpPr>
              <a:spLocks/>
            </p:cNvSpPr>
            <p:nvPr/>
          </p:nvSpPr>
          <p:spPr>
            <a:xfrm>
              <a:off x="6826250" y="358140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5" name="도형 134"/>
            <p:cNvSpPr>
              <a:spLocks/>
            </p:cNvSpPr>
            <p:nvPr/>
          </p:nvSpPr>
          <p:spPr>
            <a:xfrm>
              <a:off x="6929755" y="336169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6" name="도형 135"/>
            <p:cNvSpPr>
              <a:spLocks/>
            </p:cNvSpPr>
            <p:nvPr/>
          </p:nvSpPr>
          <p:spPr>
            <a:xfrm>
              <a:off x="7011670" y="311594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7" name="도형 136"/>
            <p:cNvSpPr>
              <a:spLocks/>
            </p:cNvSpPr>
            <p:nvPr/>
          </p:nvSpPr>
          <p:spPr>
            <a:xfrm>
              <a:off x="7136130" y="2868930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8" name="도형 137"/>
            <p:cNvSpPr>
              <a:spLocks/>
            </p:cNvSpPr>
            <p:nvPr/>
          </p:nvSpPr>
          <p:spPr>
            <a:xfrm>
              <a:off x="7233920" y="262572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9" name="도형 138"/>
            <p:cNvSpPr>
              <a:spLocks/>
            </p:cNvSpPr>
            <p:nvPr/>
          </p:nvSpPr>
          <p:spPr>
            <a:xfrm>
              <a:off x="6278245" y="4872355"/>
              <a:ext cx="164465" cy="2203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40" name="도형 139"/>
            <p:cNvCxnSpPr>
              <a:stCxn id="35" idx="6"/>
            </p:cNvCxnSpPr>
            <p:nvPr/>
          </p:nvCxnSpPr>
          <p:spPr>
            <a:xfrm flipV="1">
              <a:off x="3013075" y="2924175"/>
              <a:ext cx="109220" cy="3175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도형 140"/>
            <p:cNvCxnSpPr>
              <a:stCxn id="36" idx="6"/>
              <a:endCxn id="37" idx="2"/>
            </p:cNvCxnSpPr>
            <p:nvPr/>
          </p:nvCxnSpPr>
          <p:spPr>
            <a:xfrm>
              <a:off x="3284855" y="2912745"/>
              <a:ext cx="435610" cy="127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도형 141"/>
            <p:cNvCxnSpPr>
              <a:stCxn id="37" idx="6"/>
              <a:endCxn id="39" idx="2"/>
            </p:cNvCxnSpPr>
            <p:nvPr/>
          </p:nvCxnSpPr>
          <p:spPr>
            <a:xfrm>
              <a:off x="3882390" y="2912745"/>
              <a:ext cx="466725" cy="127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도형 142"/>
            <p:cNvCxnSpPr>
              <a:stCxn id="38" idx="6"/>
              <a:endCxn id="12" idx="3"/>
            </p:cNvCxnSpPr>
            <p:nvPr/>
          </p:nvCxnSpPr>
          <p:spPr>
            <a:xfrm flipV="1">
              <a:off x="5180330" y="2836545"/>
              <a:ext cx="640080" cy="7747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도형 143"/>
            <p:cNvCxnSpPr>
              <a:stCxn id="42" idx="7"/>
              <a:endCxn id="12" idx="3"/>
            </p:cNvCxnSpPr>
            <p:nvPr/>
          </p:nvCxnSpPr>
          <p:spPr>
            <a:xfrm flipV="1">
              <a:off x="5772150" y="2836545"/>
              <a:ext cx="48260" cy="62865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도형 144"/>
            <p:cNvCxnSpPr>
              <a:stCxn id="41" idx="6"/>
              <a:endCxn id="42" idx="2"/>
            </p:cNvCxnSpPr>
            <p:nvPr/>
          </p:nvCxnSpPr>
          <p:spPr>
            <a:xfrm flipV="1">
              <a:off x="5342890" y="3541395"/>
              <a:ext cx="291465" cy="698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도형 145"/>
            <p:cNvCxnSpPr>
              <a:stCxn id="14" idx="3"/>
              <a:endCxn id="16" idx="6"/>
            </p:cNvCxnSpPr>
            <p:nvPr/>
          </p:nvCxnSpPr>
          <p:spPr>
            <a:xfrm flipH="1">
              <a:off x="3338195" y="3383915"/>
              <a:ext cx="214630" cy="17208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도형 146"/>
            <p:cNvCxnSpPr>
              <a:stCxn id="33" idx="0"/>
              <a:endCxn id="35" idx="3"/>
            </p:cNvCxnSpPr>
            <p:nvPr/>
          </p:nvCxnSpPr>
          <p:spPr>
            <a:xfrm flipV="1">
              <a:off x="2578100" y="3032760"/>
              <a:ext cx="297180" cy="68072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도형 147"/>
            <p:cNvCxnSpPr>
              <a:stCxn id="34" idx="0"/>
              <a:endCxn id="33" idx="3"/>
            </p:cNvCxnSpPr>
            <p:nvPr/>
          </p:nvCxnSpPr>
          <p:spPr>
            <a:xfrm flipV="1">
              <a:off x="2219325" y="3897630"/>
              <a:ext cx="300355" cy="66929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도형 148"/>
            <p:cNvCxnSpPr>
              <a:stCxn id="32" idx="0"/>
              <a:endCxn id="34" idx="3"/>
            </p:cNvCxnSpPr>
            <p:nvPr/>
          </p:nvCxnSpPr>
          <p:spPr>
            <a:xfrm flipV="1">
              <a:off x="1839595" y="4753610"/>
              <a:ext cx="323215" cy="74485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도형 149"/>
            <p:cNvCxnSpPr>
              <a:stCxn id="29" idx="7"/>
              <a:endCxn id="16" idx="3"/>
            </p:cNvCxnSpPr>
            <p:nvPr/>
          </p:nvCxnSpPr>
          <p:spPr>
            <a:xfrm flipV="1">
              <a:off x="3151505" y="3632835"/>
              <a:ext cx="48260" cy="17526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도형 150"/>
            <p:cNvCxnSpPr>
              <a:stCxn id="25" idx="0"/>
              <a:endCxn id="28" idx="4"/>
            </p:cNvCxnSpPr>
            <p:nvPr/>
          </p:nvCxnSpPr>
          <p:spPr>
            <a:xfrm flipV="1">
              <a:off x="2941320" y="4347210"/>
              <a:ext cx="1270" cy="10223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도형 151"/>
            <p:cNvCxnSpPr>
              <a:stCxn id="28" idx="7"/>
              <a:endCxn id="29" idx="3"/>
            </p:cNvCxnSpPr>
            <p:nvPr/>
          </p:nvCxnSpPr>
          <p:spPr>
            <a:xfrm flipV="1">
              <a:off x="2997835" y="3961765"/>
              <a:ext cx="39370" cy="19939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도형 152"/>
            <p:cNvCxnSpPr>
              <a:stCxn id="27" idx="6"/>
              <a:endCxn id="25" idx="3"/>
            </p:cNvCxnSpPr>
            <p:nvPr/>
          </p:nvCxnSpPr>
          <p:spPr>
            <a:xfrm flipV="1">
              <a:off x="2688590" y="4636770"/>
              <a:ext cx="195580" cy="32512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도형 153"/>
            <p:cNvCxnSpPr>
              <a:stCxn id="27" idx="3"/>
              <a:endCxn id="34" idx="4"/>
            </p:cNvCxnSpPr>
            <p:nvPr/>
          </p:nvCxnSpPr>
          <p:spPr>
            <a:xfrm flipH="1" flipV="1">
              <a:off x="2219325" y="4786630"/>
              <a:ext cx="332105" cy="25209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도형 154"/>
            <p:cNvCxnSpPr>
              <a:stCxn id="27" idx="6"/>
              <a:endCxn id="22" idx="1"/>
            </p:cNvCxnSpPr>
            <p:nvPr/>
          </p:nvCxnSpPr>
          <p:spPr>
            <a:xfrm>
              <a:off x="2689225" y="4961255"/>
              <a:ext cx="81280" cy="16319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도형 155"/>
            <p:cNvCxnSpPr>
              <a:stCxn id="25" idx="6"/>
              <a:endCxn id="26" idx="2"/>
            </p:cNvCxnSpPr>
            <p:nvPr/>
          </p:nvCxnSpPr>
          <p:spPr>
            <a:xfrm>
              <a:off x="3022600" y="4558665"/>
              <a:ext cx="435610" cy="127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도형 156"/>
            <p:cNvCxnSpPr>
              <a:stCxn id="26" idx="6"/>
              <a:endCxn id="23" idx="2"/>
            </p:cNvCxnSpPr>
            <p:nvPr/>
          </p:nvCxnSpPr>
          <p:spPr>
            <a:xfrm>
              <a:off x="3618865" y="4558665"/>
              <a:ext cx="211455" cy="127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도형 157"/>
            <p:cNvCxnSpPr>
              <a:stCxn id="23" idx="6"/>
              <a:endCxn id="24" idx="2"/>
            </p:cNvCxnSpPr>
            <p:nvPr/>
          </p:nvCxnSpPr>
          <p:spPr>
            <a:xfrm>
              <a:off x="3991610" y="4558665"/>
              <a:ext cx="259080" cy="127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도형 158"/>
            <p:cNvCxnSpPr>
              <a:stCxn id="22" idx="6"/>
              <a:endCxn id="21" idx="2"/>
            </p:cNvCxnSpPr>
            <p:nvPr/>
          </p:nvCxnSpPr>
          <p:spPr>
            <a:xfrm flipV="1">
              <a:off x="2909570" y="5198745"/>
              <a:ext cx="412750" cy="317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도형 159"/>
            <p:cNvCxnSpPr>
              <a:stCxn id="21" idx="6"/>
              <a:endCxn id="20" idx="2"/>
            </p:cNvCxnSpPr>
            <p:nvPr/>
          </p:nvCxnSpPr>
          <p:spPr>
            <a:xfrm flipV="1">
              <a:off x="3483610" y="5179695"/>
              <a:ext cx="394970" cy="2032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도형 160"/>
            <p:cNvCxnSpPr>
              <a:stCxn id="20" idx="6"/>
              <a:endCxn id="19" idx="2"/>
            </p:cNvCxnSpPr>
            <p:nvPr/>
          </p:nvCxnSpPr>
          <p:spPr>
            <a:xfrm>
              <a:off x="4040505" y="5179695"/>
              <a:ext cx="382270" cy="127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도형 161"/>
            <p:cNvCxnSpPr/>
            <p:nvPr/>
          </p:nvCxnSpPr>
          <p:spPr>
            <a:xfrm>
              <a:off x="4069715" y="5179695"/>
              <a:ext cx="495935" cy="127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도형 162"/>
            <p:cNvCxnSpPr>
              <a:stCxn id="19" idx="0"/>
              <a:endCxn id="24" idx="5"/>
            </p:cNvCxnSpPr>
            <p:nvPr/>
          </p:nvCxnSpPr>
          <p:spPr>
            <a:xfrm flipH="1" flipV="1">
              <a:off x="4387850" y="4636770"/>
              <a:ext cx="116205" cy="43434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도형 163"/>
            <p:cNvCxnSpPr>
              <a:stCxn id="19" idx="6"/>
              <a:endCxn id="18" idx="2"/>
            </p:cNvCxnSpPr>
            <p:nvPr/>
          </p:nvCxnSpPr>
          <p:spPr>
            <a:xfrm>
              <a:off x="4584065" y="5179695"/>
              <a:ext cx="603885" cy="2159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도형 164"/>
            <p:cNvCxnSpPr>
              <a:stCxn id="13" idx="7"/>
              <a:endCxn id="17" idx="2"/>
            </p:cNvCxnSpPr>
            <p:nvPr/>
          </p:nvCxnSpPr>
          <p:spPr>
            <a:xfrm flipV="1">
              <a:off x="5341620" y="4563110"/>
              <a:ext cx="426720" cy="14605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도형 165"/>
            <p:cNvCxnSpPr>
              <a:stCxn id="18" idx="0"/>
              <a:endCxn id="13" idx="4"/>
            </p:cNvCxnSpPr>
            <p:nvPr/>
          </p:nvCxnSpPr>
          <p:spPr>
            <a:xfrm flipV="1">
              <a:off x="5269230" y="4895215"/>
              <a:ext cx="17145" cy="19685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도형 166"/>
            <p:cNvCxnSpPr>
              <a:stCxn id="17" idx="6"/>
              <a:endCxn id="43" idx="3"/>
            </p:cNvCxnSpPr>
            <p:nvPr/>
          </p:nvCxnSpPr>
          <p:spPr>
            <a:xfrm flipV="1">
              <a:off x="5930265" y="4530090"/>
              <a:ext cx="584200" cy="3365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도형 167"/>
            <p:cNvCxnSpPr>
              <a:stCxn id="50" idx="7"/>
              <a:endCxn id="43" idx="4"/>
            </p:cNvCxnSpPr>
            <p:nvPr/>
          </p:nvCxnSpPr>
          <p:spPr>
            <a:xfrm flipV="1">
              <a:off x="6417310" y="4562475"/>
              <a:ext cx="155575" cy="34226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도형 168"/>
            <p:cNvCxnSpPr>
              <a:stCxn id="43" idx="7"/>
              <a:endCxn id="44" idx="3"/>
            </p:cNvCxnSpPr>
            <p:nvPr/>
          </p:nvCxnSpPr>
          <p:spPr>
            <a:xfrm flipV="1">
              <a:off x="6628130" y="4117340"/>
              <a:ext cx="93345" cy="25908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도형 169"/>
            <p:cNvCxnSpPr>
              <a:stCxn id="44" idx="0"/>
              <a:endCxn id="45" idx="3"/>
            </p:cNvCxnSpPr>
            <p:nvPr/>
          </p:nvCxnSpPr>
          <p:spPr>
            <a:xfrm flipV="1">
              <a:off x="6778625" y="3768725"/>
              <a:ext cx="71755" cy="16319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도형 170"/>
            <p:cNvCxnSpPr>
              <a:stCxn id="45" idx="0"/>
              <a:endCxn id="46" idx="3"/>
            </p:cNvCxnSpPr>
            <p:nvPr/>
          </p:nvCxnSpPr>
          <p:spPr>
            <a:xfrm flipV="1">
              <a:off x="6908165" y="3549015"/>
              <a:ext cx="46990" cy="3365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도형 171"/>
            <p:cNvCxnSpPr>
              <a:stCxn id="46" idx="0"/>
              <a:endCxn id="47" idx="3"/>
            </p:cNvCxnSpPr>
            <p:nvPr/>
          </p:nvCxnSpPr>
          <p:spPr>
            <a:xfrm flipV="1">
              <a:off x="7011670" y="3302635"/>
              <a:ext cx="24765" cy="6096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도형 172"/>
            <p:cNvCxnSpPr>
              <a:stCxn id="47" idx="0"/>
            </p:cNvCxnSpPr>
            <p:nvPr/>
          </p:nvCxnSpPr>
          <p:spPr>
            <a:xfrm flipV="1">
              <a:off x="7092950" y="3013075"/>
              <a:ext cx="33655" cy="10477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도형 173"/>
            <p:cNvCxnSpPr>
              <a:stCxn id="48" idx="0"/>
              <a:endCxn id="49" idx="3"/>
            </p:cNvCxnSpPr>
            <p:nvPr/>
          </p:nvCxnSpPr>
          <p:spPr>
            <a:xfrm flipV="1">
              <a:off x="7217410" y="2813050"/>
              <a:ext cx="40640" cy="5715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도형 174"/>
            <p:cNvCxnSpPr>
              <a:stCxn id="17" idx="0"/>
              <a:endCxn id="42" idx="4"/>
            </p:cNvCxnSpPr>
            <p:nvPr/>
          </p:nvCxnSpPr>
          <p:spPr>
            <a:xfrm flipH="1" flipV="1">
              <a:off x="5714365" y="3651250"/>
              <a:ext cx="135890" cy="80327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도형 175"/>
            <p:cNvCxnSpPr>
              <a:stCxn id="13" idx="2"/>
              <a:endCxn id="24" idx="6"/>
            </p:cNvCxnSpPr>
            <p:nvPr/>
          </p:nvCxnSpPr>
          <p:spPr>
            <a:xfrm flipH="1" flipV="1">
              <a:off x="4412615" y="4558030"/>
              <a:ext cx="791845" cy="229235"/>
            </a:xfrm>
            <a:prstGeom prst="straightConnector1">
              <a:avLst/>
            </a:prstGeom>
            <a:ln w="76200" cap="flat" cmpd="sng">
              <a:solidFill>
                <a:srgbClr val="FF0000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도형 176"/>
            <p:cNvCxnSpPr>
              <a:stCxn id="24" idx="7"/>
              <a:endCxn id="15" idx="3"/>
            </p:cNvCxnSpPr>
            <p:nvPr/>
          </p:nvCxnSpPr>
          <p:spPr>
            <a:xfrm flipV="1">
              <a:off x="4387850" y="3852545"/>
              <a:ext cx="314960" cy="629920"/>
            </a:xfrm>
            <a:prstGeom prst="straightConnector1">
              <a:avLst/>
            </a:prstGeom>
            <a:ln w="76200" cap="flat" cmpd="sng">
              <a:solidFill>
                <a:srgbClr val="FF0000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도형 177"/>
            <p:cNvCxnSpPr>
              <a:stCxn id="15" idx="1"/>
              <a:endCxn id="40" idx="5"/>
            </p:cNvCxnSpPr>
            <p:nvPr/>
          </p:nvCxnSpPr>
          <p:spPr>
            <a:xfrm flipH="1" flipV="1">
              <a:off x="4612005" y="3625215"/>
              <a:ext cx="92075" cy="74295"/>
            </a:xfrm>
            <a:prstGeom prst="straightConnector1">
              <a:avLst/>
            </a:prstGeom>
            <a:ln w="76200" cap="flat" cmpd="sng">
              <a:solidFill>
                <a:srgbClr val="FF0000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도형 178"/>
            <p:cNvCxnSpPr>
              <a:stCxn id="39" idx="6"/>
              <a:endCxn id="38" idx="2"/>
            </p:cNvCxnSpPr>
            <p:nvPr/>
          </p:nvCxnSpPr>
          <p:spPr>
            <a:xfrm>
              <a:off x="4510405" y="2912745"/>
              <a:ext cx="507365" cy="127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도형 179"/>
            <p:cNvCxnSpPr>
              <a:stCxn id="40" idx="2"/>
              <a:endCxn id="14" idx="6"/>
            </p:cNvCxnSpPr>
            <p:nvPr/>
          </p:nvCxnSpPr>
          <p:spPr>
            <a:xfrm flipH="1" flipV="1">
              <a:off x="3690620" y="3307080"/>
              <a:ext cx="782955" cy="240665"/>
            </a:xfrm>
            <a:prstGeom prst="straightConnector1">
              <a:avLst/>
            </a:prstGeom>
            <a:ln w="76200" cap="flat" cmpd="sng">
              <a:solidFill>
                <a:srgbClr val="FF0000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도형 180"/>
            <p:cNvCxnSpPr>
              <a:stCxn id="14" idx="7"/>
              <a:endCxn id="37" idx="3"/>
            </p:cNvCxnSpPr>
            <p:nvPr/>
          </p:nvCxnSpPr>
          <p:spPr>
            <a:xfrm flipV="1">
              <a:off x="3667760" y="2990215"/>
              <a:ext cx="77470" cy="240665"/>
            </a:xfrm>
            <a:prstGeom prst="straightConnector1">
              <a:avLst/>
            </a:prstGeom>
            <a:ln w="76200" cap="flat" cmpd="sng">
              <a:solidFill>
                <a:srgbClr val="FF0000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도형 181"/>
            <p:cNvCxnSpPr>
              <a:stCxn id="38" idx="5"/>
              <a:endCxn id="41" idx="1"/>
            </p:cNvCxnSpPr>
            <p:nvPr/>
          </p:nvCxnSpPr>
          <p:spPr>
            <a:xfrm>
              <a:off x="5155565" y="2989580"/>
              <a:ext cx="48260" cy="480695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도형 182"/>
            <p:cNvCxnSpPr>
              <a:stCxn id="40" idx="6"/>
              <a:endCxn id="41" idx="2"/>
            </p:cNvCxnSpPr>
            <p:nvPr/>
          </p:nvCxnSpPr>
          <p:spPr>
            <a:xfrm>
              <a:off x="4636135" y="3547110"/>
              <a:ext cx="544830" cy="1270"/>
            </a:xfrm>
            <a:prstGeom prst="line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도형 183"/>
            <p:cNvSpPr>
              <a:spLocks/>
            </p:cNvSpPr>
            <p:nvPr/>
          </p:nvSpPr>
          <p:spPr>
            <a:xfrm>
              <a:off x="5128895" y="4293235"/>
              <a:ext cx="1151255" cy="288925"/>
            </a:xfrm>
            <a:prstGeom prst="wedgeRectCallout">
              <a:avLst>
                <a:gd name="adj1" fmla="val -29839"/>
                <a:gd name="adj2" fmla="val 102151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AElevator</a:t>
              </a: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5" name="도형 184"/>
            <p:cNvSpPr>
              <a:spLocks/>
            </p:cNvSpPr>
            <p:nvPr/>
          </p:nvSpPr>
          <p:spPr>
            <a:xfrm>
              <a:off x="3338195" y="4033520"/>
              <a:ext cx="995680" cy="285750"/>
            </a:xfrm>
            <a:prstGeom prst="wedgeRectCallout">
              <a:avLst>
                <a:gd name="adj1" fmla="val 47150"/>
                <a:gd name="adj2" fmla="val 11506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712/713</a:t>
              </a: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6" name="도형 185"/>
            <p:cNvSpPr>
              <a:spLocks/>
            </p:cNvSpPr>
            <p:nvPr/>
          </p:nvSpPr>
          <p:spPr>
            <a:xfrm>
              <a:off x="4718685" y="3197860"/>
              <a:ext cx="759460" cy="319405"/>
            </a:xfrm>
            <a:prstGeom prst="wedgeRectCallout">
              <a:avLst>
                <a:gd name="adj1" fmla="val -30687"/>
                <a:gd name="adj2" fmla="val 100591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cStair</a:t>
              </a: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7" name="도형 186"/>
            <p:cNvSpPr>
              <a:spLocks/>
            </p:cNvSpPr>
            <p:nvPr/>
          </p:nvSpPr>
          <p:spPr>
            <a:xfrm>
              <a:off x="4083050" y="2992120"/>
              <a:ext cx="590550" cy="301625"/>
            </a:xfrm>
            <a:prstGeom prst="wedgeRectCallout">
              <a:avLst>
                <a:gd name="adj1" fmla="val 21770"/>
                <a:gd name="adj2" fmla="val 124849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730</a:t>
              </a: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8" name="도형 187"/>
            <p:cNvSpPr>
              <a:spLocks/>
            </p:cNvSpPr>
            <p:nvPr/>
          </p:nvSpPr>
          <p:spPr>
            <a:xfrm>
              <a:off x="2573020" y="2852420"/>
              <a:ext cx="1050925" cy="301625"/>
            </a:xfrm>
            <a:prstGeom prst="wedgeRectCallout">
              <a:avLst>
                <a:gd name="adj1" fmla="val 36727"/>
                <a:gd name="adj2" fmla="val 94109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BElevator</a:t>
              </a: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9" name="도형 188"/>
            <p:cNvSpPr>
              <a:spLocks/>
            </p:cNvSpPr>
            <p:nvPr/>
          </p:nvSpPr>
          <p:spPr>
            <a:xfrm>
              <a:off x="3454400" y="2409190"/>
              <a:ext cx="587375" cy="264160"/>
            </a:xfrm>
            <a:prstGeom prst="wedgeRectCallout">
              <a:avLst>
                <a:gd name="adj1" fmla="val 12176"/>
                <a:gd name="adj2" fmla="val 9832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727</a:t>
              </a:r>
              <a:endParaRPr lang="ko-KR" altLang="en-US" sz="13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90" name="그림 18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" b="69150"/>
          <a:stretch>
            <a:fillRect/>
          </a:stretch>
        </p:blipFill>
        <p:spPr>
          <a:xfrm>
            <a:off x="6931660" y="4696460"/>
            <a:ext cx="4341495" cy="142938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93" name="텍스트 개체 틀 1">
            <a:extLst>
              <a:ext uri="{FF2B5EF4-FFF2-40B4-BE49-F238E27FC236}">
                <a16:creationId xmlns:a16="http://schemas.microsoft.com/office/drawing/2014/main" id="{7EFB42B1-ED93-4369-8447-50A5B1DD0F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695" y="1122045"/>
            <a:ext cx="6593840" cy="9258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strike="noStrike" cap="none" dirty="0">
                <a:latin typeface="맑은 고딕" charset="0"/>
                <a:ea typeface="맑은 고딕" charset="0"/>
              </a:rPr>
              <a:t>층내 이동 예시</a:t>
            </a:r>
          </a:p>
        </p:txBody>
      </p:sp>
      <p:sp>
        <p:nvSpPr>
          <p:cNvPr id="191" name="텍스트 개체 틀 190"/>
          <p:cNvSpPr txBox="1">
            <a:spLocks noGrp="1"/>
          </p:cNvSpPr>
          <p:nvPr>
            <p:ph type="body" idx="1"/>
          </p:nvPr>
        </p:nvSpPr>
        <p:spPr>
          <a:xfrm>
            <a:off x="3267710" y="239395"/>
            <a:ext cx="6726555" cy="6178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문제해결(최적 경로 찾기)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127760" y="845820"/>
            <a:ext cx="10008870" cy="9258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strike="noStrike" cap="none" dirty="0">
                <a:latin typeface="맑은 고딕" charset="0"/>
                <a:ea typeface="맑은 고딕" charset="0"/>
              </a:rPr>
              <a:t>층간이동 예시</a:t>
            </a: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(7F 727</a:t>
            </a:r>
            <a:r>
              <a:rPr lang="en-US" altLang="ko-KR" sz="4400" b="0" strike="noStrike" cap="none" dirty="0">
                <a:latin typeface="맑은 고딕" charset="0"/>
                <a:ea typeface="맑은 고딕" charset="0"/>
                <a:sym typeface="Wingdings" panose="05000000000000000000" pitchFamily="2" charset="2"/>
              </a:rPr>
              <a:t>B4F </a:t>
            </a:r>
            <a:r>
              <a:rPr lang="en-US" altLang="ko-KR" sz="4400" b="0" strike="noStrike" cap="none" dirty="0" err="1">
                <a:latin typeface="맑은 고딕" charset="0"/>
                <a:ea typeface="맑은 고딕" charset="0"/>
                <a:sym typeface="Wingdings" panose="05000000000000000000" pitchFamily="2" charset="2"/>
              </a:rPr>
              <a:t>TousLesJour</a:t>
            </a:r>
            <a:r>
              <a:rPr lang="en-US" altLang="ko-KR" sz="4400" b="0" strike="noStrike" cap="none" dirty="0">
                <a:latin typeface="맑은 고딕" charset="0"/>
                <a:ea typeface="맑은 고딕" charset="0"/>
                <a:sym typeface="Wingdings" panose="05000000000000000000" pitchFamily="2" charset="2"/>
              </a:rPr>
              <a:t>)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dirty="0">
                <a:latin typeface="맑은 고딕" charset="0"/>
                <a:ea typeface="맑은 고딕" charset="0"/>
              </a:rPr>
              <a:t>지상에서 지하로 이동하는 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Case 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이므로 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1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층을 경유하지 않는 경로와 경유하는 경로 두 개를 고려</a:t>
            </a:r>
            <a:endParaRPr lang="en-US" altLang="ko-KR" sz="2800" b="0" strike="noStrike" cap="none" dirty="0"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>
                <a:latin typeface="맑은 고딕" charset="0"/>
                <a:ea typeface="맑은 고딕" charset="0"/>
              </a:rPr>
              <a:t>1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층을 경유하지 않는 경로 중 최단시간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B7B304-7531-444A-880F-A8D4C0D8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5" y="3324225"/>
            <a:ext cx="9145270" cy="18230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17F25DF-C82C-46E4-85CF-2F5B6909C0EF}"/>
              </a:ext>
            </a:extLst>
          </p:cNvPr>
          <p:cNvSpPr/>
          <p:nvPr/>
        </p:nvSpPr>
        <p:spPr>
          <a:xfrm>
            <a:off x="1523365" y="3972560"/>
            <a:ext cx="1584325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B01767-AE68-4C6B-87EB-8F090DFA6010}"/>
              </a:ext>
            </a:extLst>
          </p:cNvPr>
          <p:cNvSpPr/>
          <p:nvPr/>
        </p:nvSpPr>
        <p:spPr>
          <a:xfrm>
            <a:off x="3226435" y="4323080"/>
            <a:ext cx="673100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53478-AD39-4D69-A4BE-9162E6306648}"/>
              </a:ext>
            </a:extLst>
          </p:cNvPr>
          <p:cNvSpPr txBox="1"/>
          <p:nvPr/>
        </p:nvSpPr>
        <p:spPr>
          <a:xfrm>
            <a:off x="6203950" y="3327400"/>
            <a:ext cx="1796415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추천 이동수단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8F517-5AC7-4E45-B8A9-53DDE30065B0}"/>
              </a:ext>
            </a:extLst>
          </p:cNvPr>
          <p:cNvSpPr txBox="1"/>
          <p:nvPr/>
        </p:nvSpPr>
        <p:spPr>
          <a:xfrm>
            <a:off x="6203950" y="3972560"/>
            <a:ext cx="1288415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소요 시간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7584A-14B9-4667-9C11-464567E4E1C9}"/>
              </a:ext>
            </a:extLst>
          </p:cNvPr>
          <p:cNvSpPr txBox="1"/>
          <p:nvPr/>
        </p:nvSpPr>
        <p:spPr>
          <a:xfrm>
            <a:off x="5189220" y="5534660"/>
            <a:ext cx="1796415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추천 이동경로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2E7926-5E0B-4389-8261-23E665876C2C}"/>
              </a:ext>
            </a:extLst>
          </p:cNvPr>
          <p:cNvSpPr/>
          <p:nvPr/>
        </p:nvSpPr>
        <p:spPr>
          <a:xfrm>
            <a:off x="1555115" y="4691380"/>
            <a:ext cx="9112885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1B01BE-3141-4814-974C-26C4B2F75C2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107690" y="3527425"/>
            <a:ext cx="3096260" cy="661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3F6703-3858-47C0-B1F8-5E6CE1D991F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899535" y="4172585"/>
            <a:ext cx="2304415" cy="3663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1BE696-BE25-4888-8792-4D039B98E1C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6096000" y="5123180"/>
            <a:ext cx="15875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 txBox="1">
            <a:spLocks noGrp="1"/>
          </p:cNvSpPr>
          <p:nvPr>
            <p:ph type="body" idx="2"/>
          </p:nvPr>
        </p:nvSpPr>
        <p:spPr>
          <a:xfrm>
            <a:off x="3267710" y="239395"/>
            <a:ext cx="6726555" cy="6178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문제해결(최적 경로 찾기)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43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4997D1B-1076-48BF-B3D9-C40A62CA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55" y="2501900"/>
            <a:ext cx="3674745" cy="18522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41CC82-FD62-43AA-9D2B-A97B21FE1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55" y="2501900"/>
            <a:ext cx="3983990" cy="3387090"/>
          </a:xfrm>
          <a:prstGeom prst="rect">
            <a:avLst/>
          </a:prstGeom>
        </p:spPr>
      </p:pic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127760" y="845820"/>
            <a:ext cx="9721215" cy="9258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strike="noStrike" cap="none" dirty="0">
                <a:latin typeface="맑은 고딕" charset="0"/>
                <a:ea typeface="맑은 고딕" charset="0"/>
              </a:rPr>
              <a:t>층간이동 예시</a:t>
            </a: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(7F 727</a:t>
            </a:r>
            <a:r>
              <a:rPr lang="en-US" altLang="ko-KR" sz="4400" b="0" strike="noStrike" cap="none" dirty="0">
                <a:latin typeface="맑은 고딕" charset="0"/>
                <a:ea typeface="맑은 고딕" charset="0"/>
                <a:sym typeface="Wingdings" panose="05000000000000000000" pitchFamily="2" charset="2"/>
              </a:rPr>
              <a:t>B4F </a:t>
            </a:r>
            <a:r>
              <a:rPr lang="en-US" altLang="ko-KR" sz="4400" b="0" strike="noStrike" cap="none" dirty="0" err="1">
                <a:latin typeface="맑은 고딕" charset="0"/>
                <a:ea typeface="맑은 고딕" charset="0"/>
                <a:sym typeface="Wingdings" panose="05000000000000000000" pitchFamily="2" charset="2"/>
              </a:rPr>
              <a:t>TousLesJour</a:t>
            </a:r>
            <a:r>
              <a:rPr lang="en-US" altLang="ko-KR" sz="4400" b="0" strike="noStrike" cap="none" dirty="0">
                <a:latin typeface="맑은 고딕" charset="0"/>
                <a:ea typeface="맑은 고딕" charset="0"/>
                <a:sym typeface="Wingdings" panose="05000000000000000000" pitchFamily="2" charset="2"/>
              </a:rPr>
              <a:t>)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054100" y="1771650"/>
            <a:ext cx="10008870" cy="41763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>
                <a:latin typeface="맑은 고딕" charset="0"/>
                <a:ea typeface="맑은 고딕" charset="0"/>
              </a:rPr>
              <a:t>1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층을 경유하는 경로 중 최단시간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116814-D97B-44FD-A93C-556D34761352}"/>
              </a:ext>
            </a:extLst>
          </p:cNvPr>
          <p:cNvSpPr/>
          <p:nvPr/>
        </p:nvSpPr>
        <p:spPr>
          <a:xfrm>
            <a:off x="5705475" y="3428365"/>
            <a:ext cx="697865" cy="7200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500" b="1" dirty="0">
                <a:solidFill>
                  <a:schemeClr val="tx1"/>
                </a:solidFill>
              </a:rPr>
              <a:t>+</a:t>
            </a:r>
            <a:endParaRPr lang="ko-KR" altLang="en-US" sz="55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653B70-74FF-48F4-8A7E-75B2CF39F4DA}"/>
              </a:ext>
            </a:extLst>
          </p:cNvPr>
          <p:cNvSpPr/>
          <p:nvPr/>
        </p:nvSpPr>
        <p:spPr>
          <a:xfrm>
            <a:off x="1416685" y="2861945"/>
            <a:ext cx="3856355" cy="2016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D359F8-3BA6-4E73-8C5D-27AA4ECCFE38}"/>
              </a:ext>
            </a:extLst>
          </p:cNvPr>
          <p:cNvSpPr txBox="1"/>
          <p:nvPr/>
        </p:nvSpPr>
        <p:spPr>
          <a:xfrm>
            <a:off x="5951855" y="4702810"/>
            <a:ext cx="3753485" cy="708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7</a:t>
            </a:r>
            <a:r>
              <a:rPr lang="ko-KR" altLang="en-US" sz="2000" dirty="0"/>
              <a:t>층에서 </a:t>
            </a:r>
            <a:r>
              <a:rPr lang="en-US" altLang="ko-KR" sz="2000" dirty="0"/>
              <a:t>1</a:t>
            </a:r>
            <a:r>
              <a:rPr lang="ko-KR" altLang="en-US" sz="2000" dirty="0"/>
              <a:t>층까지 이동가능한</a:t>
            </a:r>
            <a:endParaRPr lang="en-US" altLang="ko-KR" sz="2000" dirty="0"/>
          </a:p>
          <a:p>
            <a:r>
              <a:rPr lang="ko-KR" altLang="en-US" sz="2000" dirty="0"/>
              <a:t>모든 이동수단에 대한 소요시간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2B2363-E9F5-4D6A-A430-00E5B1F9541C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273675" y="3870325"/>
            <a:ext cx="678180" cy="1186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DACCDBE-B371-4BE5-A180-C35B589BBA4A}"/>
              </a:ext>
            </a:extLst>
          </p:cNvPr>
          <p:cNvSpPr/>
          <p:nvPr/>
        </p:nvSpPr>
        <p:spPr>
          <a:xfrm>
            <a:off x="2658110" y="2466975"/>
            <a:ext cx="431800" cy="4318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9B08413-29B8-4DB3-8C25-A7CFB9CF5006}"/>
              </a:ext>
            </a:extLst>
          </p:cNvPr>
          <p:cNvSpPr/>
          <p:nvPr/>
        </p:nvSpPr>
        <p:spPr>
          <a:xfrm>
            <a:off x="7099935" y="2466975"/>
            <a:ext cx="431800" cy="4318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1B6C89-9295-4E0F-8850-8FB5A7751221}"/>
              </a:ext>
            </a:extLst>
          </p:cNvPr>
          <p:cNvSpPr txBox="1"/>
          <p:nvPr/>
        </p:nvSpPr>
        <p:spPr>
          <a:xfrm>
            <a:off x="4788535" y="2320290"/>
            <a:ext cx="690880" cy="4000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/>
              <a:t>경유</a:t>
            </a:r>
            <a:endParaRPr lang="ko-KR" altLang="en-US" sz="20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49B6AE6-85E8-4B9C-9A0E-65966BB65440}"/>
              </a:ext>
            </a:extLst>
          </p:cNvPr>
          <p:cNvCxnSpPr>
            <a:cxnSpLocks/>
          </p:cNvCxnSpPr>
          <p:nvPr/>
        </p:nvCxnSpPr>
        <p:spPr>
          <a:xfrm flipV="1">
            <a:off x="3140075" y="2533015"/>
            <a:ext cx="1697990" cy="16319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0215A75-2F91-4EE4-BD09-3696DEC4C82C}"/>
              </a:ext>
            </a:extLst>
          </p:cNvPr>
          <p:cNvCxnSpPr>
            <a:cxnSpLocks/>
            <a:stCxn id="29" idx="3"/>
            <a:endCxn id="26" idx="2"/>
          </p:cNvCxnSpPr>
          <p:nvPr/>
        </p:nvCxnSpPr>
        <p:spPr>
          <a:xfrm>
            <a:off x="5485765" y="2520315"/>
            <a:ext cx="1614170" cy="16319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F04ED1F-2064-41DE-A39B-43D4BCEBDD4A}"/>
              </a:ext>
            </a:extLst>
          </p:cNvPr>
          <p:cNvSpPr txBox="1"/>
          <p:nvPr/>
        </p:nvSpPr>
        <p:spPr>
          <a:xfrm>
            <a:off x="4704715" y="3150235"/>
            <a:ext cx="474980" cy="4000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36086-5BD0-45BF-9940-292E9E23BE10}"/>
              </a:ext>
            </a:extLst>
          </p:cNvPr>
          <p:cNvSpPr txBox="1"/>
          <p:nvPr/>
        </p:nvSpPr>
        <p:spPr>
          <a:xfrm>
            <a:off x="2998470" y="5126355"/>
            <a:ext cx="474980" cy="4000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F55AB0-69D1-4DB7-B47A-18B332776A4B}"/>
              </a:ext>
            </a:extLst>
          </p:cNvPr>
          <p:cNvSpPr txBox="1"/>
          <p:nvPr/>
        </p:nvSpPr>
        <p:spPr>
          <a:xfrm>
            <a:off x="1449705" y="3150235"/>
            <a:ext cx="1442085" cy="4000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0414EE-9300-4E45-8FE9-EDECD4B0ED98}"/>
              </a:ext>
            </a:extLst>
          </p:cNvPr>
          <p:cNvSpPr txBox="1"/>
          <p:nvPr/>
        </p:nvSpPr>
        <p:spPr>
          <a:xfrm>
            <a:off x="1419225" y="4819650"/>
            <a:ext cx="1442085" cy="4000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CB24D32-086D-4E1F-9300-CC9202DB66D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139950" y="3550285"/>
            <a:ext cx="0" cy="12693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5350294-6351-422A-A6C1-99A16DDCA66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3235960" y="3550285"/>
            <a:ext cx="1706245" cy="15760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803291C-38C0-42B3-9E3E-76A79D6214D5}"/>
              </a:ext>
            </a:extLst>
          </p:cNvPr>
          <p:cNvSpPr txBox="1"/>
          <p:nvPr/>
        </p:nvSpPr>
        <p:spPr>
          <a:xfrm>
            <a:off x="6905625" y="3191510"/>
            <a:ext cx="1104265" cy="4000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E9296-0397-4FCC-B419-03B3BC38FF74}"/>
              </a:ext>
            </a:extLst>
          </p:cNvPr>
          <p:cNvSpPr txBox="1"/>
          <p:nvPr/>
        </p:nvSpPr>
        <p:spPr>
          <a:xfrm>
            <a:off x="8627745" y="3550920"/>
            <a:ext cx="474980" cy="4000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3610EC-0E6C-4189-9617-827ACB70F785}"/>
              </a:ext>
            </a:extLst>
          </p:cNvPr>
          <p:cNvSpPr txBox="1"/>
          <p:nvPr/>
        </p:nvSpPr>
        <p:spPr>
          <a:xfrm>
            <a:off x="1438275" y="5488940"/>
            <a:ext cx="3399790" cy="4000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BB2879-FAF0-41AA-985E-784E049E3B0A}"/>
              </a:ext>
            </a:extLst>
          </p:cNvPr>
          <p:cNvSpPr txBox="1"/>
          <p:nvPr/>
        </p:nvSpPr>
        <p:spPr>
          <a:xfrm>
            <a:off x="6892290" y="3911600"/>
            <a:ext cx="3350260" cy="4000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51" name="텍스트 개체 틀 50"/>
          <p:cNvSpPr txBox="1">
            <a:spLocks noGrp="1"/>
          </p:cNvSpPr>
          <p:nvPr>
            <p:ph type="body" idx="2"/>
          </p:nvPr>
        </p:nvSpPr>
        <p:spPr>
          <a:xfrm>
            <a:off x="3267710" y="239395"/>
            <a:ext cx="6726555" cy="6178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문제해결(최적 경로 찾기)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81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127760" y="845820"/>
            <a:ext cx="9792970" cy="9258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strike="noStrike" cap="none" dirty="0">
                <a:latin typeface="맑은 고딕" charset="0"/>
                <a:ea typeface="맑은 고딕" charset="0"/>
              </a:rPr>
              <a:t>층간이동 예시</a:t>
            </a: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(7F 727</a:t>
            </a:r>
            <a:r>
              <a:rPr lang="en-US" altLang="ko-KR" sz="4400" b="0" strike="noStrike" cap="none" dirty="0">
                <a:latin typeface="맑은 고딕" charset="0"/>
                <a:ea typeface="맑은 고딕" charset="0"/>
                <a:sym typeface="Wingdings" panose="05000000000000000000" pitchFamily="2" charset="2"/>
              </a:rPr>
              <a:t>B4F </a:t>
            </a:r>
            <a:r>
              <a:rPr lang="en-US" altLang="ko-KR" sz="4400" b="0" strike="noStrike" cap="none" dirty="0" err="1">
                <a:latin typeface="맑은 고딕" charset="0"/>
                <a:ea typeface="맑은 고딕" charset="0"/>
                <a:sym typeface="Wingdings" panose="05000000000000000000" pitchFamily="2" charset="2"/>
              </a:rPr>
              <a:t>TousLesJour</a:t>
            </a:r>
            <a:r>
              <a:rPr lang="en-US" altLang="ko-KR" sz="4400" b="0" strike="noStrike" cap="none" dirty="0">
                <a:latin typeface="맑은 고딕" charset="0"/>
                <a:ea typeface="맑은 고딕" charset="0"/>
                <a:sym typeface="Wingdings" panose="05000000000000000000" pitchFamily="2" charset="2"/>
              </a:rPr>
              <a:t>)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127760" y="1694180"/>
            <a:ext cx="10008870" cy="41763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>
                <a:latin typeface="맑은 고딕" charset="0"/>
                <a:ea typeface="맑은 고딕" charset="0"/>
              </a:rPr>
              <a:t>1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층을 경유하는 경로 중 최단시간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54E665-83B9-43D0-988B-86D14D138C8F}"/>
              </a:ext>
            </a:extLst>
          </p:cNvPr>
          <p:cNvGrpSpPr/>
          <p:nvPr/>
        </p:nvGrpSpPr>
        <p:grpSpPr>
          <a:xfrm>
            <a:off x="1657350" y="2024380"/>
            <a:ext cx="9479280" cy="3870960"/>
            <a:chOff x="1657350" y="2024380"/>
            <a:chExt cx="9479280" cy="387096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E720DC-8E55-4B34-96BB-9F858A445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7350" y="2651760"/>
              <a:ext cx="5354320" cy="124841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77D5D2F-2522-4604-9C77-3E5D002710D3}"/>
                </a:ext>
              </a:extLst>
            </p:cNvPr>
            <p:cNvSpPr/>
            <p:nvPr/>
          </p:nvSpPr>
          <p:spPr>
            <a:xfrm>
              <a:off x="1675765" y="2919095"/>
              <a:ext cx="1399540" cy="3816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FCF3C0-E8BE-4F4E-8EBB-3052F4154CC5}"/>
                </a:ext>
              </a:extLst>
            </p:cNvPr>
            <p:cNvSpPr/>
            <p:nvPr/>
          </p:nvSpPr>
          <p:spPr>
            <a:xfrm>
              <a:off x="3947160" y="2919095"/>
              <a:ext cx="1017905" cy="3816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8FC8FB-882F-4748-AD9B-59036CA4BBD2}"/>
                </a:ext>
              </a:extLst>
            </p:cNvPr>
            <p:cNvSpPr txBox="1"/>
            <p:nvPr/>
          </p:nvSpPr>
          <p:spPr>
            <a:xfrm>
              <a:off x="7318375" y="2024380"/>
              <a:ext cx="3818255" cy="10153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7</a:t>
              </a:r>
              <a:r>
                <a:rPr lang="ko-KR" altLang="en-US" sz="2000" dirty="0"/>
                <a:t>층에서 </a:t>
              </a:r>
              <a:r>
                <a:rPr lang="en-US" altLang="ko-KR" sz="2000" dirty="0"/>
                <a:t>1</a:t>
              </a:r>
              <a:r>
                <a:rPr lang="ko-KR" altLang="en-US" sz="2000" dirty="0"/>
                <a:t>층까지는 </a:t>
              </a:r>
              <a:r>
                <a:rPr lang="en-US" altLang="ko-KR" sz="2000" dirty="0" err="1"/>
                <a:t>Belevator</a:t>
              </a:r>
              <a:endParaRPr lang="en-US" altLang="ko-KR" sz="2000" dirty="0"/>
            </a:p>
            <a:p>
              <a:r>
                <a:rPr lang="en-US" altLang="ko-KR" sz="2000" dirty="0"/>
                <a:t>1</a:t>
              </a:r>
              <a:r>
                <a:rPr lang="ko-KR" altLang="en-US" sz="2000" dirty="0"/>
                <a:t>층에서 </a:t>
              </a:r>
              <a:r>
                <a:rPr lang="en-US" altLang="ko-KR" sz="2000" dirty="0"/>
                <a:t>B4</a:t>
              </a:r>
              <a:r>
                <a:rPr lang="ko-KR" altLang="en-US" sz="2000" dirty="0"/>
                <a:t>층가지는 </a:t>
              </a:r>
              <a:r>
                <a:rPr lang="en-US" altLang="ko-KR" sz="2000" dirty="0" err="1"/>
                <a:t>dStair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추천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A9A24A5-EF94-441D-99A4-1F3950BACA91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 flipV="1">
              <a:off x="4965065" y="2532380"/>
              <a:ext cx="2353310" cy="5772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286DC4E-740C-4AB2-9BE6-2E517DD8F5D8}"/>
                </a:ext>
              </a:extLst>
            </p:cNvPr>
            <p:cNvCxnSpPr>
              <a:cxnSpLocks/>
              <a:stCxn id="27" idx="0"/>
              <a:endCxn id="31" idx="1"/>
            </p:cNvCxnSpPr>
            <p:nvPr/>
          </p:nvCxnSpPr>
          <p:spPr>
            <a:xfrm flipV="1">
              <a:off x="2375535" y="2532380"/>
              <a:ext cx="4942840" cy="386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D9148A-F102-4DA7-8CE4-2D4898DEABB5}"/>
                </a:ext>
              </a:extLst>
            </p:cNvPr>
            <p:cNvSpPr/>
            <p:nvPr/>
          </p:nvSpPr>
          <p:spPr>
            <a:xfrm>
              <a:off x="3120390" y="3223895"/>
              <a:ext cx="594360" cy="3816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C8F298-AF76-4D60-8E41-245FBF7F8648}"/>
                </a:ext>
              </a:extLst>
            </p:cNvPr>
            <p:cNvSpPr txBox="1"/>
            <p:nvPr/>
          </p:nvSpPr>
          <p:spPr>
            <a:xfrm>
              <a:off x="7573010" y="3215005"/>
              <a:ext cx="1331595" cy="4000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소요 시간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91F277-A3E6-4B4C-A277-1301FF4B2D89}"/>
                </a:ext>
              </a:extLst>
            </p:cNvPr>
            <p:cNvSpPr txBox="1"/>
            <p:nvPr/>
          </p:nvSpPr>
          <p:spPr>
            <a:xfrm>
              <a:off x="3417570" y="5495290"/>
              <a:ext cx="1814195" cy="4000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추천 이동경로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19E7E44-812F-4615-A1EA-AE89F387B9E7}"/>
                </a:ext>
              </a:extLst>
            </p:cNvPr>
            <p:cNvSpPr/>
            <p:nvPr/>
          </p:nvSpPr>
          <p:spPr>
            <a:xfrm>
              <a:off x="1683385" y="3560445"/>
              <a:ext cx="5126355" cy="3816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23B9DD6-D5DE-47F5-ADFF-EB588FE15B94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3714750" y="3415030"/>
              <a:ext cx="3858260" cy="6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8781C56-A888-4320-923C-FA69E98401B8}"/>
                </a:ext>
              </a:extLst>
            </p:cNvPr>
            <p:cNvCxnSpPr>
              <a:cxnSpLocks/>
              <a:stCxn id="43" idx="2"/>
              <a:endCxn id="42" idx="0"/>
            </p:cNvCxnSpPr>
            <p:nvPr/>
          </p:nvCxnSpPr>
          <p:spPr>
            <a:xfrm>
              <a:off x="4246245" y="3942080"/>
              <a:ext cx="78105" cy="15532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A206A43-326E-4924-9221-7AC2AB968F66}"/>
                </a:ext>
              </a:extLst>
            </p:cNvPr>
            <p:cNvSpPr txBox="1"/>
            <p:nvPr/>
          </p:nvSpPr>
          <p:spPr>
            <a:xfrm>
              <a:off x="1685925" y="4154805"/>
              <a:ext cx="449580" cy="35369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7F</a:t>
              </a:r>
              <a:endParaRPr lang="ko-KR" altLang="en-US" sz="2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0B4C09-2EE9-4E42-95B7-1422BF23A66A}"/>
                </a:ext>
              </a:extLst>
            </p:cNvPr>
            <p:cNvSpPr txBox="1"/>
            <p:nvPr/>
          </p:nvSpPr>
          <p:spPr>
            <a:xfrm>
              <a:off x="4334510" y="4151630"/>
              <a:ext cx="449580" cy="35369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1F</a:t>
              </a:r>
              <a:endParaRPr lang="ko-KR" altLang="en-US" sz="2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574694-7E5A-42C5-BA75-04C0FD16DFDA}"/>
                </a:ext>
              </a:extLst>
            </p:cNvPr>
            <p:cNvSpPr txBox="1"/>
            <p:nvPr/>
          </p:nvSpPr>
          <p:spPr>
            <a:xfrm>
              <a:off x="5941060" y="4151630"/>
              <a:ext cx="597535" cy="35369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B4F</a:t>
              </a:r>
              <a:endParaRPr lang="ko-KR" altLang="en-US" sz="2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A3ED17D-033A-462F-93CD-CBD0AD0B2435}"/>
                </a:ext>
              </a:extLst>
            </p:cNvPr>
            <p:cNvSpPr txBox="1"/>
            <p:nvPr/>
          </p:nvSpPr>
          <p:spPr>
            <a:xfrm>
              <a:off x="1727835" y="3550920"/>
              <a:ext cx="440690" cy="35369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E80F78-0653-41E5-9AAC-80C0A04BC7B8}"/>
                </a:ext>
              </a:extLst>
            </p:cNvPr>
            <p:cNvSpPr txBox="1"/>
            <p:nvPr/>
          </p:nvSpPr>
          <p:spPr>
            <a:xfrm>
              <a:off x="3879850" y="3536315"/>
              <a:ext cx="883285" cy="35369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B8355A-23F3-4C4D-8BCA-969EEFECF300}"/>
                </a:ext>
              </a:extLst>
            </p:cNvPr>
            <p:cNvSpPr txBox="1"/>
            <p:nvPr/>
          </p:nvSpPr>
          <p:spPr>
            <a:xfrm>
              <a:off x="4965065" y="3546475"/>
              <a:ext cx="1717675" cy="35369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F6165B62-C379-489B-A000-94FD774AE018}"/>
                </a:ext>
              </a:extLst>
            </p:cNvPr>
            <p:cNvCxnSpPr>
              <a:cxnSpLocks/>
              <a:stCxn id="60" idx="2"/>
              <a:endCxn id="57" idx="0"/>
            </p:cNvCxnSpPr>
            <p:nvPr/>
          </p:nvCxnSpPr>
          <p:spPr>
            <a:xfrm flipH="1">
              <a:off x="1886585" y="3904615"/>
              <a:ext cx="61595" cy="25019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C71DCB70-2A3B-4FB1-AF67-3AF1A19BC369}"/>
                </a:ext>
              </a:extLst>
            </p:cNvPr>
            <p:cNvCxnSpPr>
              <a:cxnSpLocks/>
              <a:stCxn id="63" idx="2"/>
              <a:endCxn id="58" idx="0"/>
            </p:cNvCxnSpPr>
            <p:nvPr/>
          </p:nvCxnSpPr>
          <p:spPr>
            <a:xfrm>
              <a:off x="4321810" y="3889375"/>
              <a:ext cx="213360" cy="2622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FAF958C-9581-45B2-A1FA-7831367AB27F}"/>
                </a:ext>
              </a:extLst>
            </p:cNvPr>
            <p:cNvCxnSpPr>
              <a:cxnSpLocks/>
              <a:stCxn id="64" idx="2"/>
              <a:endCxn id="59" idx="0"/>
            </p:cNvCxnSpPr>
            <p:nvPr/>
          </p:nvCxnSpPr>
          <p:spPr>
            <a:xfrm>
              <a:off x="5823585" y="3900170"/>
              <a:ext cx="384175" cy="25209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텍스트 개체 틀 68"/>
          <p:cNvSpPr txBox="1">
            <a:spLocks noGrp="1"/>
          </p:cNvSpPr>
          <p:nvPr>
            <p:ph type="body" idx="2"/>
          </p:nvPr>
        </p:nvSpPr>
        <p:spPr>
          <a:xfrm>
            <a:off x="3267710" y="239395"/>
            <a:ext cx="6726555" cy="6178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문제해결(최적 경로 찾기)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9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127760" y="845820"/>
            <a:ext cx="10225405" cy="9258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strike="noStrike" cap="none" dirty="0">
                <a:latin typeface="맑은 고딕" charset="0"/>
                <a:ea typeface="맑은 고딕" charset="0"/>
              </a:rPr>
              <a:t>층간이동 예시</a:t>
            </a: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(7F 727</a:t>
            </a:r>
            <a:r>
              <a:rPr lang="en-US" altLang="ko-KR" sz="4400" b="0" strike="noStrike" cap="none" dirty="0">
                <a:latin typeface="맑은 고딕" charset="0"/>
                <a:ea typeface="맑은 고딕" charset="0"/>
                <a:sym typeface="Wingdings" panose="05000000000000000000" pitchFamily="2" charset="2"/>
              </a:rPr>
              <a:t>B4F </a:t>
            </a:r>
            <a:r>
              <a:rPr lang="en-US" altLang="ko-KR" sz="4400" b="0" strike="noStrike" cap="none" dirty="0" err="1">
                <a:latin typeface="맑은 고딕" charset="0"/>
                <a:ea typeface="맑은 고딕" charset="0"/>
                <a:sym typeface="Wingdings" panose="05000000000000000000" pitchFamily="2" charset="2"/>
              </a:rPr>
              <a:t>TousLesJour</a:t>
            </a:r>
            <a:r>
              <a:rPr lang="en-US" altLang="ko-KR" sz="4400" b="0" strike="noStrike" cap="none" dirty="0">
                <a:latin typeface="맑은 고딕" charset="0"/>
                <a:ea typeface="맑은 고딕" charset="0"/>
                <a:sym typeface="Wingdings" panose="05000000000000000000" pitchFamily="2" charset="2"/>
              </a:rPr>
              <a:t>)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strike="noStrike" cap="none" dirty="0">
                <a:latin typeface="맑은 고딕" charset="0"/>
                <a:ea typeface="맑은 고딕" charset="0"/>
              </a:rPr>
              <a:t>최종 추천 경로</a:t>
            </a: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DF1535-DB0F-4DD1-9AEA-A4D4A6379E23}"/>
              </a:ext>
            </a:extLst>
          </p:cNvPr>
          <p:cNvGrpSpPr/>
          <p:nvPr/>
        </p:nvGrpSpPr>
        <p:grpSpPr>
          <a:xfrm>
            <a:off x="1487805" y="2311400"/>
            <a:ext cx="9504680" cy="3683000"/>
            <a:chOff x="1487805" y="2311400"/>
            <a:chExt cx="9504680" cy="3683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E720DC-8E55-4B34-96BB-9F858A445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7805" y="2311400"/>
              <a:ext cx="5405755" cy="12604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4A980B7-C6DC-47A7-A5D3-CD604ACA6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805" y="4368800"/>
              <a:ext cx="8156575" cy="162623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BA444-79D5-4449-9739-64894C245CB2}"/>
                </a:ext>
              </a:extLst>
            </p:cNvPr>
            <p:cNvSpPr txBox="1"/>
            <p:nvPr/>
          </p:nvSpPr>
          <p:spPr>
            <a:xfrm>
              <a:off x="3028950" y="2887345"/>
              <a:ext cx="513715" cy="35687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01FA0C-184A-4D24-BEAA-BBD539A52637}"/>
                </a:ext>
              </a:extLst>
            </p:cNvPr>
            <p:cNvSpPr txBox="1"/>
            <p:nvPr/>
          </p:nvSpPr>
          <p:spPr>
            <a:xfrm>
              <a:off x="3098165" y="5299075"/>
              <a:ext cx="508635" cy="35687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B859F9-5E9E-4C7B-B178-4CBEB037EC2C}"/>
                </a:ext>
              </a:extLst>
            </p:cNvPr>
            <p:cNvSpPr txBox="1"/>
            <p:nvPr/>
          </p:nvSpPr>
          <p:spPr>
            <a:xfrm>
              <a:off x="1487805" y="3698240"/>
              <a:ext cx="699770" cy="562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500" dirty="0">
                  <a:solidFill>
                    <a:srgbClr val="FF0000"/>
                  </a:solidFill>
                </a:rPr>
                <a:t>VS</a:t>
              </a:r>
              <a:endParaRPr lang="ko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FA0484-D917-471B-9130-872CE40A860D}"/>
                </a:ext>
              </a:extLst>
            </p:cNvPr>
            <p:cNvSpPr txBox="1"/>
            <p:nvPr/>
          </p:nvSpPr>
          <p:spPr>
            <a:xfrm>
              <a:off x="8249920" y="2606040"/>
              <a:ext cx="1483360" cy="699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500" dirty="0">
                  <a:solidFill>
                    <a:srgbClr val="FF0000"/>
                  </a:solidFill>
                </a:rPr>
                <a:t>LOSE</a:t>
              </a:r>
              <a:endParaRPr lang="ko-KR" altLang="en-US" sz="45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E0C8A6-51B4-4A15-A5C9-EE712A6CFD62}"/>
                </a:ext>
              </a:extLst>
            </p:cNvPr>
            <p:cNvSpPr txBox="1"/>
            <p:nvPr/>
          </p:nvSpPr>
          <p:spPr>
            <a:xfrm>
              <a:off x="7250430" y="4685665"/>
              <a:ext cx="4154805" cy="699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500" dirty="0">
                  <a:solidFill>
                    <a:srgbClr val="FF0000"/>
                  </a:solidFill>
                </a:rPr>
                <a:t>WIN(</a:t>
              </a:r>
              <a:r>
                <a:rPr lang="ko-KR" altLang="en-US" sz="4500" dirty="0">
                  <a:solidFill>
                    <a:srgbClr val="FF0000"/>
                  </a:solidFill>
                </a:rPr>
                <a:t>최종 추천</a:t>
              </a:r>
              <a:r>
                <a:rPr lang="en-US" altLang="ko-KR" sz="4500" dirty="0">
                  <a:solidFill>
                    <a:srgbClr val="FF0000"/>
                  </a:solidFill>
                </a:rPr>
                <a:t>)</a:t>
              </a:r>
              <a:endParaRPr lang="ko-KR" altLang="en-US" sz="4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텍스트 개체 틀 19"/>
          <p:cNvSpPr txBox="1">
            <a:spLocks noGrp="1"/>
          </p:cNvSpPr>
          <p:nvPr>
            <p:ph type="body" idx="2"/>
          </p:nvPr>
        </p:nvSpPr>
        <p:spPr>
          <a:xfrm>
            <a:off x="3267710" y="239395"/>
            <a:ext cx="6726555" cy="6178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문제해결(최적 경로 찾기)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3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2741930" y="1317625"/>
            <a:ext cx="478917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User Interface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1710690" y="1317625"/>
            <a:ext cx="149606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STEP 4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104900" y="1941830"/>
            <a:ext cx="4585970" cy="38201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User Interface</a:t>
            </a:r>
            <a:endParaRPr lang="ko-KR" altLang="en-US" sz="2800" b="1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스마트폰 앱으로 구동</a:t>
            </a: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사용자가 현 위치와 목표 위치를 입력하면 해당 정보가 서버로 전송된다.</a:t>
            </a: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서버는 전송된 데이터와 가지고 있는 엘레베이터 대기시간을 이용하여 최적의 경로를 사용자에게 전송</a:t>
            </a: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화면에 경로가 출력된다.</a:t>
            </a:r>
            <a:endParaRPr lang="ko-KR" altLang="en-US" sz="18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 sz="quarter" idx="13"/>
          </p:nvPr>
        </p:nvSpPr>
        <p:spPr>
          <a:xfrm>
            <a:off x="3267710" y="239395"/>
            <a:ext cx="6725920" cy="6172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strike="noStrike" cap="none" dirty="0">
                <a:latin typeface="맑은 고딕" charset="0"/>
                <a:ea typeface="맑은 고딕" charset="0"/>
              </a:rPr>
              <a:t>문제해결(UI)</a:t>
            </a:r>
            <a:endParaRPr lang="ko-KR" altLang="en-US" sz="320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298EB13-8FF1-4593-8F7D-544E6883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44" y="1316515"/>
            <a:ext cx="273750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5571490" y="3428365"/>
            <a:ext cx="23691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데모 영상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10297-793E-476C-862D-D1F22C98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90" y="3905885"/>
            <a:ext cx="4993005" cy="926465"/>
          </a:xfrm>
        </p:spPr>
        <p:txBody>
          <a:bodyPr/>
          <a:lstStyle/>
          <a:p>
            <a:r>
              <a:rPr lang="ko-KR" altLang="en-US" sz="6000" dirty="0"/>
              <a:t>문제파악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DA159-706F-4076-8CE1-CCA749B997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5070" y="4769485"/>
            <a:ext cx="6336665" cy="3162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Understanding Problem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987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923925" y="1536700"/>
            <a:ext cx="5792470" cy="38919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7207250" y="1421130"/>
            <a:ext cx="2733040" cy="4120515"/>
          </a:xfrm>
          <a:prstGeom prst="roundRect">
            <a:avLst/>
          </a:prstGeom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7471410" y="1828165"/>
            <a:ext cx="2202815" cy="32740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66825" y="2075815"/>
          <a:ext cx="1595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텍스트 상자 7"/>
          <p:cNvSpPr txBox="1">
            <a:spLocks/>
          </p:cNvSpPr>
          <p:nvPr/>
        </p:nvSpPr>
        <p:spPr>
          <a:xfrm>
            <a:off x="3448050" y="1130935"/>
            <a:ext cx="640080" cy="37338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308100" y="4165600"/>
            <a:ext cx="1602740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예상 대기시간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4463415" y="4636135"/>
            <a:ext cx="1405890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최적의 경로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5866765" y="4170045"/>
            <a:ext cx="1776095" cy="653415"/>
          </a:xfrm>
          <a:prstGeom prst="straightConnector1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>
            <a:off x="7640320" y="3846830"/>
            <a:ext cx="1863090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경로와 대기시간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 flipH="1">
            <a:off x="5165725" y="2584450"/>
            <a:ext cx="2672715" cy="2054225"/>
          </a:xfrm>
          <a:prstGeom prst="straightConnector1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13"/>
          <p:cNvSpPr txBox="1">
            <a:spLocks/>
          </p:cNvSpPr>
          <p:nvPr/>
        </p:nvSpPr>
        <p:spPr>
          <a:xfrm>
            <a:off x="7835900" y="2260600"/>
            <a:ext cx="144589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현 위치와 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도착지 입력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7562215" y="2025015"/>
            <a:ext cx="410845" cy="46418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①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>
            <a:off x="2094865" y="3896360"/>
            <a:ext cx="4445" cy="305435"/>
          </a:xfrm>
          <a:prstGeom prst="straightConnector1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6"/>
          <p:cNvSpPr txBox="1">
            <a:spLocks/>
          </p:cNvSpPr>
          <p:nvPr/>
        </p:nvSpPr>
        <p:spPr>
          <a:xfrm>
            <a:off x="4881880" y="4004945"/>
            <a:ext cx="422910" cy="46482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②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>
            <a:stCxn id="9" idx="3"/>
          </p:cNvCxnSpPr>
          <p:nvPr/>
        </p:nvCxnSpPr>
        <p:spPr>
          <a:xfrm>
            <a:off x="2910205" y="4351655"/>
            <a:ext cx="2257425" cy="287020"/>
          </a:xfrm>
          <a:prstGeom prst="straightConnector1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>
            <a:spLocks/>
          </p:cNvSpPr>
          <p:nvPr/>
        </p:nvSpPr>
        <p:spPr>
          <a:xfrm>
            <a:off x="7529195" y="3476625"/>
            <a:ext cx="456565" cy="46482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③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1003300" y="1677670"/>
            <a:ext cx="2607945" cy="3009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엘리베이터 대기인원 데이터</a:t>
            </a: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개체 틀 20"/>
          <p:cNvSpPr txBox="1">
            <a:spLocks noGrp="1"/>
          </p:cNvSpPr>
          <p:nvPr>
            <p:ph type="body" idx="14"/>
          </p:nvPr>
        </p:nvSpPr>
        <p:spPr>
          <a:xfrm>
            <a:off x="3267710" y="239395"/>
            <a:ext cx="6725920" cy="617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문제해결(UI)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952240" y="2102485"/>
          <a:ext cx="19970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텍스트 상자 22"/>
          <p:cNvSpPr txBox="1">
            <a:spLocks/>
          </p:cNvSpPr>
          <p:nvPr/>
        </p:nvSpPr>
        <p:spPr>
          <a:xfrm>
            <a:off x="3818890" y="1715135"/>
            <a:ext cx="2230755" cy="3009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층별 이동 시간 데이터</a:t>
            </a: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935355" y="1947544"/>
            <a:ext cx="3037205" cy="38919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774565" y="1943100"/>
            <a:ext cx="2866390" cy="38912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8345170" y="1827530"/>
            <a:ext cx="2732405" cy="4119880"/>
          </a:xfrm>
          <a:prstGeom prst="roundRect">
            <a:avLst/>
          </a:prstGeom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8609330" y="2256790"/>
            <a:ext cx="2202180" cy="32734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5410200" y="3422650"/>
            <a:ext cx="1602105" cy="372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예상 대기시간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5511800" y="3937635"/>
            <a:ext cx="1405255" cy="372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최적의 경로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8800465" y="3588385"/>
            <a:ext cx="1863090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(웹 페이지)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90" y="1228725"/>
            <a:ext cx="2162810" cy="705485"/>
          </a:xfrm>
          <a:prstGeom prst="rect">
            <a:avLst/>
          </a:prstGeom>
          <a:noFill/>
        </p:spPr>
      </p:pic>
      <p:pic>
        <p:nvPicPr>
          <p:cNvPr id="23" name="그림 22" descr="C:/Users/Yeom Seoung Yun/AppData/Roaming/PolarisOffice/ETemp/7696_8645568/fImage150461007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9515" y="1273810"/>
            <a:ext cx="2509520" cy="675005"/>
          </a:xfrm>
          <a:prstGeom prst="rect">
            <a:avLst/>
          </a:prstGeom>
          <a:noFill/>
        </p:spPr>
      </p:pic>
      <p:sp>
        <p:nvSpPr>
          <p:cNvPr id="24" name="텍스트 상자 23"/>
          <p:cNvSpPr txBox="1">
            <a:spLocks/>
          </p:cNvSpPr>
          <p:nvPr/>
        </p:nvSpPr>
        <p:spPr>
          <a:xfrm>
            <a:off x="659765" y="4328160"/>
            <a:ext cx="3578860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엘리베이터 인구 변동 시뮬레이터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1234440" y="4686300"/>
            <a:ext cx="2383790" cy="633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최적의 경로 알고리즘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(JAVA)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1442085" y="2185670"/>
            <a:ext cx="200533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Github repository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5499100" y="2174875"/>
            <a:ext cx="15055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Web hosting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>
            <a:endCxn id="12" idx="1"/>
          </p:cNvCxnSpPr>
          <p:nvPr/>
        </p:nvCxnSpPr>
        <p:spPr>
          <a:xfrm>
            <a:off x="7211695" y="3898900"/>
            <a:ext cx="1589405" cy="14605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flipV="1">
            <a:off x="3853815" y="3898900"/>
            <a:ext cx="1352550" cy="12065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상자 29"/>
          <p:cNvSpPr txBox="1">
            <a:spLocks/>
          </p:cNvSpPr>
          <p:nvPr/>
        </p:nvSpPr>
        <p:spPr>
          <a:xfrm>
            <a:off x="1064895" y="2713990"/>
            <a:ext cx="2766695" cy="656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요일 시간대별 엘리베이터 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앞 대기 인원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 idx="14"/>
          </p:nvPr>
        </p:nvSpPr>
        <p:spPr>
          <a:xfrm>
            <a:off x="3267710" y="239395"/>
            <a:ext cx="6725920" cy="617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문제해결(UI)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>
            <a:off x="1068705" y="3326130"/>
            <a:ext cx="2766695" cy="656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 층별 Node 간 이동시간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(csv)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8978E-A7B0-4FA6-9994-F48CAEF0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456487"/>
            <a:ext cx="10008870" cy="45645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과거 발표 자료</a:t>
            </a:r>
          </a:p>
          <a:p>
            <a:pPr marL="0" indent="0">
              <a:buNone/>
            </a:pPr>
            <a:r>
              <a:rPr lang="en-US" altLang="ko-KR" sz="1500" dirty="0">
                <a:ea typeface="맑은 고딕" panose="020F0502020204030204"/>
              </a:rPr>
              <a:t>https://github.com/noahluftyang/design-of-data-structure-assignment-2nd/tree/master/slides</a:t>
            </a:r>
            <a:endParaRPr lang="ko-KR" sz="1500" dirty="0"/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시뮬레이터 &amp; 최적 경로 찾기 알고리즘</a:t>
            </a:r>
            <a:endParaRPr lang="ko-KR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1300" dirty="0">
                <a:ea typeface="맑은 고딕"/>
              </a:rPr>
              <a:t>https://github.com/noahluftyang/design-of-data-structure-assignment-2nd/tree/master/server/src/main/java/com/shortcut/server</a:t>
            </a:r>
            <a:endParaRPr lang="ko-KR" altLang="en-US" sz="1300" dirty="0">
              <a:ea typeface="맑은 고딕" panose="020F0502020204030204"/>
            </a:endParaRPr>
          </a:p>
          <a:p>
            <a:pPr marL="0" indent="0">
              <a:buNone/>
            </a:pPr>
            <a:endParaRPr lang="en-US" altLang="ko-KR" sz="1300" dirty="0">
              <a:ea typeface="맑은 고딕"/>
            </a:endParaRPr>
          </a:p>
          <a:p>
            <a:r>
              <a:rPr lang="en-US" altLang="ko-KR" sz="2000" dirty="0">
                <a:ea typeface="맑은 고딕"/>
              </a:rPr>
              <a:t>UI</a:t>
            </a:r>
            <a:endParaRPr lang="ko-KR" sz="2000" dirty="0">
              <a:ea typeface="맑은 고딕" panose="020F0502020204030204"/>
            </a:endParaRPr>
          </a:p>
          <a:p>
            <a:pPr marL="0" indent="0">
              <a:buNone/>
            </a:pPr>
            <a:r>
              <a:rPr lang="en-US" sz="1500" dirty="0">
                <a:ea typeface="맑은 고딕"/>
              </a:rPr>
              <a:t>https://github.com/noahluftyang/design-of-data-structure-assignment-2nd/tree/master/app/src</a:t>
            </a:r>
            <a:endParaRPr lang="en-US" sz="1500" dirty="0"/>
          </a:p>
          <a:p>
            <a:pPr marL="0" indent="0">
              <a:buNone/>
            </a:pPr>
            <a:endParaRPr lang="en-US" sz="1500" dirty="0">
              <a:ea typeface="맑은 고딕"/>
            </a:endParaRPr>
          </a:p>
          <a:p>
            <a:r>
              <a:rPr lang="en-US" altLang="ko-KR" sz="2000" dirty="0" err="1">
                <a:ea typeface="맑은 고딕"/>
              </a:rPr>
              <a:t>실행</a:t>
            </a:r>
            <a:r>
              <a:rPr lang="en-US" altLang="ko-KR" sz="2000" dirty="0">
                <a:ea typeface="맑은 고딕"/>
              </a:rPr>
              <a:t> URL(</a:t>
            </a:r>
            <a:r>
              <a:rPr lang="en-US" altLang="ko-KR" sz="2000" dirty="0" err="1">
                <a:ea typeface="맑은 고딕"/>
              </a:rPr>
              <a:t>양의현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학우가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서버를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켜야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정상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작동</a:t>
            </a:r>
            <a:r>
              <a:rPr lang="en-US" altLang="ko-KR" sz="2000" dirty="0">
                <a:ea typeface="맑은 고딕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ea typeface="맑은 고딕"/>
              </a:rPr>
              <a:t>http://c21d61f2.ngrok.io/</a:t>
            </a:r>
            <a:endParaRPr lang="en-US" dirty="0"/>
          </a:p>
          <a:p>
            <a:pPr marL="0" indent="0">
              <a:buNone/>
            </a:pPr>
            <a:endParaRPr lang="ko-KR" sz="1300" dirty="0">
              <a:ea typeface="맑은 고딕"/>
            </a:endParaRPr>
          </a:p>
          <a:p>
            <a:pPr marL="0" indent="0">
              <a:buNone/>
            </a:pPr>
            <a:endParaRPr lang="ko-KR" sz="1300" dirty="0">
              <a:ea typeface="맑은 고딕"/>
            </a:endParaRPr>
          </a:p>
          <a:p>
            <a:pPr marL="0" indent="0">
              <a:buNone/>
            </a:pPr>
            <a:endParaRPr lang="ko-KR" altLang="en-US" sz="1300" dirty="0">
              <a:ea typeface="맑은 고딕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9ABE4-5FCE-4831-AC1E-3DB47FC5D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문제해결</a:t>
            </a:r>
            <a:r>
              <a:rPr lang="en-US" dirty="0">
                <a:ea typeface="맑은 고딕"/>
              </a:rPr>
              <a:t>(UI)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695573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127760" y="1844675"/>
            <a:ext cx="10084435" cy="41770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자료수집 : 염승윤, 이상묵, 이제홍</a:t>
            </a:r>
            <a:endParaRPr lang="ko-KR" altLang="en-US" sz="3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알고리즘 : 김성윤(최적 경로 추천)</a:t>
            </a:r>
            <a:endParaRPr lang="ko-KR" altLang="en-US" sz="3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황제웅(엘리베이터 시뮬레이터)</a:t>
            </a:r>
            <a:endParaRPr lang="ko-KR" altLang="en-US" sz="3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3. UI 및 서버 구축 : 양의현</a:t>
            </a:r>
            <a:endParaRPr lang="ko-KR" altLang="en-US" sz="3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14"/>
          </p:nvPr>
        </p:nvSpPr>
        <p:spPr>
          <a:xfrm>
            <a:off x="3267710" y="239395"/>
            <a:ext cx="6725920" cy="617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문제해결(역할분담)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2523490" y="1117600"/>
            <a:ext cx="6698615" cy="8312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대기시간과 비교</a:t>
            </a:r>
            <a:endParaRPr lang="ko-KR" altLang="en-US" sz="4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6341745" y="1774825"/>
            <a:ext cx="2666365" cy="3695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:EVALUATION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776855" y="1976755"/>
            <a:ext cx="2666365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평가 방법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3604895" y="2535555"/>
            <a:ext cx="5906135" cy="17538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같은 시간에 각각 모든 엘리베이터 앞에서 기다리면서 엘리베이터의 대기시간, 그리고 총 합쳐서 걸린 시간을 측정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- 완전 탐색 알고리즘의 증명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- 엘리베이터 대기시간 예측 알고리즘의 증명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- 경로 탐색 알고리즘의 시간 예측 증명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5400000">
            <a:off x="2508885" y="2083435"/>
            <a:ext cx="290195" cy="249555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 txBox="1">
            <a:spLocks noGrp="1"/>
          </p:cNvSpPr>
          <p:nvPr>
            <p:ph type="body" idx="14"/>
          </p:nvPr>
        </p:nvSpPr>
        <p:spPr>
          <a:xfrm>
            <a:off x="3267710" y="239395"/>
            <a:ext cx="6725285" cy="6165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평가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>
            <a:off x="1824355" y="824230"/>
            <a:ext cx="6698615" cy="8312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대기시간과 비교</a:t>
            </a:r>
            <a:endParaRPr lang="ko-KR" altLang="en-US" sz="4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5372100" y="1482090"/>
            <a:ext cx="2666365" cy="3695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:EVALUATION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47215" y="3068955"/>
            <a:ext cx="7533005" cy="3215005"/>
            <a:chOff x="1847215" y="3068955"/>
            <a:chExt cx="7533005" cy="321500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847215" y="3068955"/>
              <a:ext cx="7533005" cy="3215005"/>
            </a:xfrm>
            <a:prstGeom prst="rect">
              <a:avLst/>
            </a:prstGeom>
            <a:noFill/>
          </p:spPr>
        </p:pic>
        <p:sp>
          <p:nvSpPr>
            <p:cNvPr id="7" name="도형 6"/>
            <p:cNvSpPr>
              <a:spLocks/>
            </p:cNvSpPr>
            <p:nvPr/>
          </p:nvSpPr>
          <p:spPr>
            <a:xfrm>
              <a:off x="4187190" y="3794125"/>
              <a:ext cx="1271270" cy="327660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BElevator</a:t>
              </a:r>
              <a:endParaRPr lang="ko-KR" altLang="en-US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>
              <a:off x="7283450" y="3796665"/>
              <a:ext cx="1271270" cy="327660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CElevator</a:t>
              </a:r>
              <a:endParaRPr lang="ko-KR" altLang="en-US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6733540" y="4792980"/>
              <a:ext cx="1271270" cy="327660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AElevator</a:t>
              </a:r>
              <a:endParaRPr lang="ko-KR" altLang="en-US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>
              <a:off x="4739005" y="4225925"/>
              <a:ext cx="167640" cy="17272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6909435" y="3940810"/>
              <a:ext cx="151130" cy="18034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flipV="1">
              <a:off x="6396990" y="4917440"/>
              <a:ext cx="182880" cy="18923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" name="텍스트 상자 12"/>
          <p:cNvSpPr txBox="1">
            <a:spLocks/>
          </p:cNvSpPr>
          <p:nvPr/>
        </p:nvSpPr>
        <p:spPr>
          <a:xfrm>
            <a:off x="2384425" y="2478405"/>
            <a:ext cx="5513070" cy="8299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프로그램상에서 대응되는 엘리베이터의 위치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5400000">
            <a:off x="2115820" y="2538730"/>
            <a:ext cx="289560" cy="24892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1B410539-769B-446B-867F-F05A37F03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844675"/>
            <a:ext cx="10009505" cy="417703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/>
          <p:cNvSpPr txBox="1">
            <a:spLocks noGrp="1"/>
          </p:cNvSpPr>
          <p:nvPr>
            <p:ph type="body" idx="14"/>
          </p:nvPr>
        </p:nvSpPr>
        <p:spPr>
          <a:xfrm>
            <a:off x="3267710" y="239395"/>
            <a:ext cx="6725285" cy="6165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평가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>
            <a:off x="1915160" y="937260"/>
            <a:ext cx="6698615" cy="8312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대기시간과 비교</a:t>
            </a:r>
            <a:endParaRPr lang="ko-KR" altLang="en-US" sz="4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372100" y="1583690"/>
            <a:ext cx="2666365" cy="3695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:EVALUATION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5400000">
            <a:off x="2187575" y="2080895"/>
            <a:ext cx="289560" cy="24892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2456180" y="2004695"/>
            <a:ext cx="529209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평가 시나리오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431540" y="3855085"/>
            <a:ext cx="6193790" cy="148463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456180" y="2665095"/>
            <a:ext cx="6953250" cy="34499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5080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 1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점심시간(11:50) 7층에서 1층까지 이동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 2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강의 끝난시간(14:50) 7층에서 1층까지 이동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 3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강의 시작할때(10:50) 1층 or 지하5층에서	7층 이동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idx="14"/>
          </p:nvPr>
        </p:nvSpPr>
        <p:spPr>
          <a:xfrm>
            <a:off x="3267710" y="239395"/>
            <a:ext cx="6725285" cy="6165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평가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063750" y="2973070"/>
          <a:ext cx="8497570" cy="173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단위(초)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11:50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14:50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10:50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엘리베이터 구분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C(B5)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예상 총 걸린시간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744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694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723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142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110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98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129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109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117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 총 걸린시간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237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200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614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42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149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120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122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100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320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비교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313%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347%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117%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338%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73%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81%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105%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109%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99%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텍스트 상자 2"/>
          <p:cNvSpPr txBox="1">
            <a:spLocks/>
          </p:cNvSpPr>
          <p:nvPr/>
        </p:nvSpPr>
        <p:spPr>
          <a:xfrm>
            <a:off x="2063750" y="955675"/>
            <a:ext cx="6698615" cy="830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대기시간과 비교</a:t>
            </a:r>
            <a:endParaRPr lang="ko-KR" altLang="en-US" sz="4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5400000">
            <a:off x="2371725" y="1926590"/>
            <a:ext cx="289560" cy="24892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2639695" y="1850390"/>
            <a:ext cx="529209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2400" dirty="0" err="1">
                <a:solidFill>
                  <a:schemeClr val="tx1"/>
                </a:solidFill>
                <a:latin typeface="맑은 고딕"/>
                <a:ea typeface="맑은 고딕"/>
              </a:rPr>
              <a:t>개선</a:t>
            </a:r>
            <a:r>
              <a:rPr lang="en-US" altLang="ko-KR" sz="2400" dirty="0">
                <a:solidFill>
                  <a:schemeClr val="tx1"/>
                </a:solidFill>
                <a:latin typeface="맑은 고딕"/>
                <a:ea typeface="맑은 고딕"/>
              </a:rPr>
              <a:t> 전 </a:t>
            </a:r>
            <a:r>
              <a:rPr lang="en-US" altLang="ko-KR" sz="2400" dirty="0" err="1">
                <a:solidFill>
                  <a:schemeClr val="tx1"/>
                </a:solidFill>
                <a:latin typeface="맑은 고딕"/>
                <a:ea typeface="맑은 고딕"/>
              </a:rPr>
              <a:t>평가</a:t>
            </a:r>
            <a:endParaRPr lang="en-US" altLang="ko-KR" sz="2400" b="0" strike="noStrike" cap="none" dirty="0" err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10800000">
            <a:off x="4166235" y="2697480"/>
            <a:ext cx="219710" cy="19050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6319520" y="2630805"/>
            <a:ext cx="180086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시나리오2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10800000">
            <a:off x="6189345" y="2697480"/>
            <a:ext cx="219710" cy="19050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8420100" y="2619375"/>
            <a:ext cx="180086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시나리오3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10800000">
            <a:off x="8222615" y="2697480"/>
            <a:ext cx="219710" cy="19050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2063750" y="4926965"/>
            <a:ext cx="5533390" cy="6477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*비교값 = 예상시간*100/실제 시간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*실제 시간을 100이라고 가정했을때의 예상시간 비율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5565140" y="1602740"/>
            <a:ext cx="2666365" cy="3695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:EVALUATION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4272915" y="2619375"/>
            <a:ext cx="180086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시나리오1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개체 틀 17"/>
          <p:cNvSpPr txBox="1">
            <a:spLocks noGrp="1"/>
          </p:cNvSpPr>
          <p:nvPr>
            <p:ph type="body" sz="quarter" idx="13"/>
          </p:nvPr>
        </p:nvSpPr>
        <p:spPr>
          <a:xfrm>
            <a:off x="3267710" y="239395"/>
            <a:ext cx="6725285" cy="6165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strike="noStrike" cap="none" dirty="0">
                <a:latin typeface="맑은 고딕" charset="0"/>
                <a:ea typeface="맑은 고딕" charset="0"/>
              </a:rPr>
              <a:t>평가</a:t>
            </a:r>
            <a:endParaRPr lang="ko-KR" altLang="en-US" sz="320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25730"/>
              </p:ext>
            </p:extLst>
          </p:nvPr>
        </p:nvGraphicFramePr>
        <p:xfrm>
          <a:off x="2063750" y="2973070"/>
          <a:ext cx="8497570" cy="173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단위(초)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11:50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14:50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10:50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엘리베이터 구분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C(B5)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예상 총 걸린시간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244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212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kern="1200" cap="non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121</a:t>
                      </a:r>
                      <a:endParaRPr lang="ko-KR"/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110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111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94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132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 총 걸린시간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237</a:t>
                      </a:r>
                      <a:endParaRPr lang="ko-KR" altLang="en-US" sz="1600" b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</a:t>
                      </a:r>
                      <a:endParaRPr lang="ko-KR" altLang="en-US" sz="1600" b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614</a:t>
                      </a:r>
                      <a:endParaRPr lang="ko-KR" altLang="en-US" sz="1600" b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42</a:t>
                      </a:r>
                      <a:endParaRPr lang="ko-KR" altLang="en-US" sz="1600" b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149</a:t>
                      </a:r>
                      <a:endParaRPr lang="ko-KR" altLang="en-US" sz="1600" b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120</a:t>
                      </a:r>
                      <a:endParaRPr lang="ko-KR" altLang="en-US" sz="1600" b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122</a:t>
                      </a:r>
                      <a:endParaRPr lang="ko-KR" altLang="en-US" sz="1600" b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1600" b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320</a:t>
                      </a:r>
                      <a:endParaRPr lang="ko-KR" altLang="en-US" sz="1600" b="0" strike="noStrike" kern="1200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비교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102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34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238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81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91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91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94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41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텍스트 상자 5"/>
          <p:cNvSpPr txBox="1">
            <a:spLocks/>
          </p:cNvSpPr>
          <p:nvPr/>
        </p:nvSpPr>
        <p:spPr>
          <a:xfrm>
            <a:off x="2063750" y="955675"/>
            <a:ext cx="6700520" cy="8324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대기시간과 비교</a:t>
            </a:r>
            <a:endParaRPr lang="ko-KR" altLang="en-US" sz="4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639695" y="1850390"/>
            <a:ext cx="529399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10800000">
            <a:off x="4166235" y="2697480"/>
            <a:ext cx="221615" cy="192405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6319520" y="2630805"/>
            <a:ext cx="1802765" cy="340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시나리오2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10800000">
            <a:off x="6189345" y="2697480"/>
            <a:ext cx="221615" cy="192405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8420100" y="2619375"/>
            <a:ext cx="1802765" cy="340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시나리오3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10800000">
            <a:off x="8222615" y="2697480"/>
            <a:ext cx="221615" cy="192405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2063750" y="4926965"/>
            <a:ext cx="553529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*비교값 = 예상시간*100/실제 시간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*실제 시간을 100이라고 가정했을때의 예상시간 비율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5565140" y="1602740"/>
            <a:ext cx="2668270" cy="3714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:EVALUATION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4272915" y="2619375"/>
            <a:ext cx="1802765" cy="340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시나리오1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개체 틀 15"/>
          <p:cNvSpPr txBox="1">
            <a:spLocks noGrp="1"/>
          </p:cNvSpPr>
          <p:nvPr>
            <p:ph type="body" idx="14"/>
          </p:nvPr>
        </p:nvSpPr>
        <p:spPr>
          <a:xfrm>
            <a:off x="3256280" y="261620"/>
            <a:ext cx="6727190" cy="6184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평가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76977D05-1077-4F2E-A11B-31AC294BE587}"/>
              </a:ext>
            </a:extLst>
          </p:cNvPr>
          <p:cNvSpPr txBox="1">
            <a:spLocks/>
          </p:cNvSpPr>
          <p:nvPr/>
        </p:nvSpPr>
        <p:spPr>
          <a:xfrm>
            <a:off x="2639695" y="1850390"/>
            <a:ext cx="529209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2400" dirty="0" err="1">
                <a:solidFill>
                  <a:schemeClr val="tx1"/>
                </a:solidFill>
                <a:latin typeface="맑은 고딕"/>
                <a:ea typeface="맑은 고딕"/>
              </a:rPr>
              <a:t>개선</a:t>
            </a:r>
            <a:r>
              <a:rPr lang="en-US" altLang="ko-KR" sz="2400" dirty="0">
                <a:solidFill>
                  <a:schemeClr val="tx1"/>
                </a:solidFill>
                <a:latin typeface="맑은 고딕"/>
                <a:ea typeface="맑은 고딕"/>
              </a:rPr>
              <a:t> 후 </a:t>
            </a:r>
            <a:r>
              <a:rPr lang="en-US" altLang="ko-KR" sz="2400" dirty="0" err="1">
                <a:solidFill>
                  <a:schemeClr val="tx1"/>
                </a:solidFill>
                <a:latin typeface="맑은 고딕"/>
                <a:ea typeface="맑은 고딕"/>
              </a:rPr>
              <a:t>평가</a:t>
            </a:r>
            <a:endParaRPr lang="en-US" altLang="ko-KR" sz="2400" b="0" strike="noStrike" cap="none" dirty="0" err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도형 4">
            <a:extLst>
              <a:ext uri="{FF2B5EF4-FFF2-40B4-BE49-F238E27FC236}">
                <a16:creationId xmlns:a16="http://schemas.microsoft.com/office/drawing/2014/main" id="{708C6A38-F53D-4086-B621-EEDA9DD0BD14}"/>
              </a:ext>
            </a:extLst>
          </p:cNvPr>
          <p:cNvSpPr>
            <a:spLocks/>
          </p:cNvSpPr>
          <p:nvPr/>
        </p:nvSpPr>
        <p:spPr>
          <a:xfrm rot="5400000">
            <a:off x="2371725" y="1926590"/>
            <a:ext cx="289560" cy="24892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645920" y="1684655"/>
            <a:ext cx="4446270" cy="38906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6967220" y="1603375"/>
            <a:ext cx="2731770" cy="4119245"/>
          </a:xfrm>
          <a:prstGeom prst="roundRect">
            <a:avLst/>
          </a:prstGeom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248525" y="1976119"/>
            <a:ext cx="2202180" cy="32734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11350" y="2110740"/>
          <a:ext cx="16833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텍스트 상자 5"/>
          <p:cNvSpPr txBox="1">
            <a:spLocks/>
          </p:cNvSpPr>
          <p:nvPr/>
        </p:nvSpPr>
        <p:spPr>
          <a:xfrm>
            <a:off x="2212340" y="4324350"/>
            <a:ext cx="1602105" cy="372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예상 대기시간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4240530" y="4784090"/>
            <a:ext cx="1405255" cy="372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최적의 경로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flipV="1">
            <a:off x="5643880" y="4318000"/>
            <a:ext cx="1775460" cy="652780"/>
          </a:xfrm>
          <a:prstGeom prst="straightConnector1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>
            <a:spLocks/>
          </p:cNvSpPr>
          <p:nvPr/>
        </p:nvSpPr>
        <p:spPr>
          <a:xfrm>
            <a:off x="7417435" y="3994785"/>
            <a:ext cx="1862455" cy="6489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경로와 대기시간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>
            <a:endCxn id="7" idx="0"/>
          </p:cNvCxnSpPr>
          <p:nvPr/>
        </p:nvCxnSpPr>
        <p:spPr>
          <a:xfrm flipH="1">
            <a:off x="4942840" y="2732405"/>
            <a:ext cx="2672715" cy="2053590"/>
          </a:xfrm>
          <a:prstGeom prst="straightConnector1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>
            <a:off x="7613015" y="2408555"/>
            <a:ext cx="1445260" cy="6489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현 위치와 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도착지 입력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7339330" y="2172970"/>
            <a:ext cx="410210" cy="46355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①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2"/>
          <p:cNvCxnSpPr>
            <a:endCxn id="6" idx="0"/>
          </p:cNvCxnSpPr>
          <p:nvPr/>
        </p:nvCxnSpPr>
        <p:spPr>
          <a:xfrm>
            <a:off x="3011170" y="3970020"/>
            <a:ext cx="3175" cy="356235"/>
          </a:xfrm>
          <a:prstGeom prst="straightConnector1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13"/>
          <p:cNvSpPr txBox="1">
            <a:spLocks/>
          </p:cNvSpPr>
          <p:nvPr/>
        </p:nvSpPr>
        <p:spPr>
          <a:xfrm>
            <a:off x="4796155" y="4093210"/>
            <a:ext cx="422275" cy="46418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②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6" idx="3"/>
          </p:cNvCxnSpPr>
          <p:nvPr/>
        </p:nvCxnSpPr>
        <p:spPr>
          <a:xfrm>
            <a:off x="3812540" y="4509135"/>
            <a:ext cx="1131570" cy="276860"/>
          </a:xfrm>
          <a:prstGeom prst="straightConnector1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>
            <a:spLocks/>
          </p:cNvSpPr>
          <p:nvPr/>
        </p:nvSpPr>
        <p:spPr>
          <a:xfrm>
            <a:off x="7418070" y="3530600"/>
            <a:ext cx="455930" cy="46418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③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1296670" y="868045"/>
            <a:ext cx="5156835" cy="6489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중앙대 정보통신처에서 실시간으로 제공해 주는 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SMART-CAU AP위치별 접속자 수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개체 틀 17"/>
          <p:cNvSpPr txBox="1">
            <a:spLocks noGrp="1"/>
          </p:cNvSpPr>
          <p:nvPr>
            <p:ph type="body" idx="1"/>
          </p:nvPr>
        </p:nvSpPr>
        <p:spPr>
          <a:xfrm>
            <a:off x="3267710" y="239395"/>
            <a:ext cx="6726555" cy="6178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앞으로 활용 가능성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772795" y="1496695"/>
            <a:ext cx="6210935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예시) http://openapi.cau.ac.kr:80/SMART_CAU/accessnum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>
            <a:endCxn id="5" idx="0"/>
          </p:cNvCxnSpPr>
          <p:nvPr/>
        </p:nvCxnSpPr>
        <p:spPr>
          <a:xfrm>
            <a:off x="2738120" y="1859280"/>
            <a:ext cx="15240" cy="252095"/>
          </a:xfrm>
          <a:prstGeom prst="straightConnector1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952240" y="2102485"/>
          <a:ext cx="19970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17027" y="836433"/>
            <a:ext cx="8946515" cy="9271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맑은 고딕" charset="0"/>
                <a:ea typeface="맑은 고딕" charset="0"/>
              </a:rPr>
              <a:t>310관 강의실을 빠르게 이동하는 방법은?</a:t>
            </a:r>
            <a:endParaRPr lang="ko-KR" altLang="en-US" sz="4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271270" y="4077335"/>
            <a:ext cx="10009505" cy="417703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결국 최단시간은 엘리베이터가 얼마나 빠르게 오느냐에 크게 영향을 받음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각 엘리베이터에 대해 대기+이동시간, 각 계단에 대해 이동시간을 예측하고 무엇이 빠를지 판단하여 사용자에게 추천 경로와 소요 시간을 제공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계단의 이동시간은 고정되어 있다고 판단. 엘리베이터의 경우, 시간대별  유동적인 대기+이동 시간을 어떤 방법으로 예측할지가 관건. 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04F3DB7-AC84-4596-8FE8-90782D03B1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7710" y="239395"/>
            <a:ext cx="6725285" cy="616585"/>
          </a:xfrm>
        </p:spPr>
        <p:txBody>
          <a:bodyPr/>
          <a:lstStyle/>
          <a:p>
            <a:r>
              <a:rPr lang="ko-KR" altLang="en-US" dirty="0"/>
              <a:t>문제파악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1110" y="1616710"/>
            <a:ext cx="2068830" cy="206883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6975" y="1662430"/>
            <a:ext cx="2233930" cy="2236470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5052695" y="2226945"/>
            <a:ext cx="1037590" cy="1334135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4295" y="1692275"/>
            <a:ext cx="490220" cy="4533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Yeom Seoung Yun/AppData/Roaming/PolarisOffice/ETemp/7696_8645568/fImage450071373239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1530" y="1195070"/>
            <a:ext cx="10570210" cy="4678045"/>
          </a:xfrm>
          <a:prstGeom prst="rect">
            <a:avLst/>
          </a:prstGeom>
          <a:noFill/>
        </p:spPr>
      </p:pic>
      <p:cxnSp>
        <p:nvCxnSpPr>
          <p:cNvPr id="3" name="도형 2"/>
          <p:cNvCxnSpPr/>
          <p:nvPr/>
        </p:nvCxnSpPr>
        <p:spPr>
          <a:xfrm flipV="1">
            <a:off x="4003040" y="5141595"/>
            <a:ext cx="7327265" cy="14605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3267710" y="239395"/>
            <a:ext cx="6726555" cy="6178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앞으로 활용 가능성</a:t>
            </a:r>
            <a:endParaRPr lang="ko-KR" altLang="en-US" sz="3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A79D800-B50A-4A3B-BF00-2D56E7B6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90" y="3905885"/>
            <a:ext cx="4993005" cy="926465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2D9CA3-95CC-4A0C-BFBD-93395D7A4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3805" y="4926965"/>
            <a:ext cx="6337300" cy="31686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5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엘리베이터와 계단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사람이 몰리는 시간대에는 엘리베이터는 Worst Case를 고려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742950" indent="-28575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-US" altLang="ko-KR" sz="2400" b="0" strike="noStrike" cap="none" dirty="0">
                <a:latin typeface="Arial" charset="0"/>
                <a:ea typeface="Arial" charset="0"/>
              </a:rPr>
              <a:t>Ex) 엘리베이터의 Worst Case는 해당 엘리베이터가 갈 수 있는 모든 층에서 멈추었다가 이동하는 것</a:t>
            </a:r>
            <a:endParaRPr lang="ko-KR" altLang="en-US" sz="2400" b="0" strike="noStrike" cap="none" dirty="0">
              <a:latin typeface="Arial" charset="0"/>
              <a:ea typeface="Arial" charset="0"/>
            </a:endParaRPr>
          </a:p>
          <a:p>
            <a:pPr marL="742950" indent="-28575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-US" altLang="ko-KR" sz="2400" b="0" strike="noStrike" cap="none" dirty="0">
                <a:latin typeface="Arial" charset="0"/>
                <a:ea typeface="Arial" charset="0"/>
              </a:rPr>
              <a:t>붐비는 시간대는 수업이 마치고 시작하는 시간인 각 시간대의  30분~05분으로 설정</a:t>
            </a:r>
            <a:endParaRPr lang="ko-KR" altLang="en-US" sz="2400" b="0" strike="noStrike" cap="none" dirty="0">
              <a:latin typeface="Arial" charset="0"/>
              <a:ea typeface="Arial" charset="0"/>
            </a:endParaRPr>
          </a:p>
          <a:p>
            <a:pPr marL="742950" indent="-28575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endParaRPr lang="ko-KR" altLang="en-US" sz="2400" b="0" strike="noStrike" cap="none" dirty="0">
              <a:latin typeface="Arial" charset="0"/>
              <a:ea typeface="Arial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계단의 경우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742950" indent="-2857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-US" altLang="ko-KR" sz="2400" b="0" strike="noStrike" cap="none" dirty="0">
                <a:latin typeface="Arial" charset="0"/>
                <a:ea typeface="Arial" charset="0"/>
              </a:rPr>
              <a:t>대기시간이 없으며 붐비더라도 이동속도에 큰 영향을 주지는 않는다고 생각, Worst Case = Best Case</a:t>
            </a:r>
            <a:endParaRPr lang="ko-KR" altLang="en-US" sz="2400" b="0" strike="noStrike" cap="none" dirty="0">
              <a:latin typeface="Arial" charset="0"/>
              <a:ea typeface="Arial" charset="0"/>
            </a:endParaRPr>
          </a:p>
          <a:p>
            <a:pPr marL="742950" indent="-2857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-US" altLang="ko-KR" sz="2400" b="0" strike="noStrike" cap="none" dirty="0">
                <a:latin typeface="Arial" charset="0"/>
                <a:ea typeface="Arial" charset="0"/>
              </a:rPr>
              <a:t>에스컬레이터가 지하에서 1층으로 올라오는 구간, 1층에서 2~3층에 올라가는 구간에 연결되어 있지만, 계단으로 이동하는 것과 시간상 차이가 미미하므로 에스컬레이터 또한 계단으로 처리</a:t>
            </a:r>
            <a:endParaRPr lang="ko-KR" altLang="en-US" sz="2400" b="0" strike="noStrike" cap="none" dirty="0">
              <a:latin typeface="Arial" charset="0"/>
              <a:ea typeface="Arial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4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98DC76E-8952-41A4-A047-36143D3717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7710" y="239395"/>
            <a:ext cx="6725285" cy="616585"/>
          </a:xfrm>
        </p:spPr>
        <p:txBody>
          <a:bodyPr/>
          <a:lstStyle/>
          <a:p>
            <a:r>
              <a:rPr lang="ko-KR" altLang="en-US" dirty="0"/>
              <a:t>문제파악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F3E6576-0F3F-4EE3-8492-FF355BA4A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7710" y="239395"/>
            <a:ext cx="6725285" cy="616585"/>
          </a:xfrm>
        </p:spPr>
        <p:txBody>
          <a:bodyPr/>
          <a:lstStyle/>
          <a:p>
            <a:r>
              <a:rPr lang="ko-KR" altLang="en-US" dirty="0"/>
              <a:t>문제파악</a:t>
            </a:r>
          </a:p>
        </p:txBody>
      </p:sp>
      <p:pic>
        <p:nvPicPr>
          <p:cNvPr id="10" name="그림 9" descr="C:/Users/Yeom Seoung Yun/AppData/Roaming/PolarisOffice/ETemp/7696_8645568/image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0940" y="1819910"/>
            <a:ext cx="2234565" cy="2237105"/>
          </a:xfrm>
          <a:prstGeom prst="rect">
            <a:avLst/>
          </a:prstGeom>
          <a:noFill/>
        </p:spPr>
      </p:pic>
      <p:sp>
        <p:nvSpPr>
          <p:cNvPr id="11" name="내용 개체 틀 10"/>
          <p:cNvSpPr txBox="1">
            <a:spLocks noGrp="1"/>
          </p:cNvSpPr>
          <p:nvPr>
            <p:ph idx="14"/>
          </p:nvPr>
        </p:nvSpPr>
        <p:spPr>
          <a:xfrm>
            <a:off x="1282700" y="4269105"/>
            <a:ext cx="10009505" cy="417703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예상 대기 시간 : </a:t>
            </a:r>
            <a:r>
              <a:rPr lang="en-US" altLang="ko-KR" sz="20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현 엘리베이터 위치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 &amp; </a:t>
            </a:r>
            <a:r>
              <a:rPr lang="en-US" altLang="ko-KR" sz="20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상행 하행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 &amp; 엘리베이터 속력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D60E0-78CF-481F-8A30-708D9B75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90" y="3905885"/>
            <a:ext cx="4993005" cy="926465"/>
          </a:xfrm>
        </p:spPr>
        <p:txBody>
          <a:bodyPr/>
          <a:lstStyle/>
          <a:p>
            <a:r>
              <a:rPr lang="ko-KR" altLang="en-US" dirty="0"/>
              <a:t>문제해결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0D410-4070-41FF-8F12-21D61CBA9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5390" y="4769485"/>
            <a:ext cx="6336665" cy="3162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Solving Problem</a:t>
            </a:r>
          </a:p>
        </p:txBody>
      </p:sp>
    </p:spTree>
    <p:extLst>
      <p:ext uri="{BB962C8B-B14F-4D97-AF65-F5344CB8AC3E}">
        <p14:creationId xmlns:p14="http://schemas.microsoft.com/office/powerpoint/2010/main" val="65198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다이어그램 43"/>
          <p:cNvGrpSpPr/>
          <p:nvPr/>
        </p:nvGrpSpPr>
        <p:grpSpPr>
          <a:xfrm>
            <a:off x="1541145" y="1706880"/>
            <a:ext cx="9276080" cy="3441700"/>
            <a:chOff x="1541145" y="1706880"/>
            <a:chExt cx="9276080" cy="3441700"/>
          </a:xfrm>
        </p:grpSpPr>
        <p:sp>
          <p:nvSpPr>
            <p:cNvPr id="45" name="다이어그램 44"/>
            <p:cNvSpPr>
              <a:spLocks/>
            </p:cNvSpPr>
            <p:nvPr/>
          </p:nvSpPr>
          <p:spPr>
            <a:xfrm rot="5400000">
              <a:off x="1778635" y="2409190"/>
              <a:ext cx="639445" cy="821055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</a:schemeClr>
            </a:solidFill>
            <a:ln w="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algn="just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다이어그램 45"/>
            <p:cNvSpPr>
              <a:spLocks/>
            </p:cNvSpPr>
            <p:nvPr/>
          </p:nvSpPr>
          <p:spPr>
            <a:xfrm>
              <a:off x="1541145" y="1706880"/>
              <a:ext cx="1213485" cy="752475"/>
            </a:xfrm>
            <a:prstGeom prst="roundRect">
              <a:avLst>
                <a:gd name="adj" fmla="val 16670"/>
              </a:avLst>
            </a:prstGeom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vert="horz" wrap="square" lIns="60960" tIns="60960" rIns="60960" bIns="60960" numCol="1" anchor="ctr" upright="1">
              <a:noAutofit/>
            </a:bodyPr>
            <a:lstStyle/>
            <a:p>
              <a:pPr marL="0" indent="0" algn="ctr" defTabSz="457200" eaLnBrk="0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FontTx/>
                <a:buNone/>
              </a:pPr>
              <a:r>
                <a:rPr lang="en-US" altLang="ko-KR" sz="16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자료수집</a:t>
              </a:r>
              <a:endParaRPr lang="ko-KR" altLang="en-US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다이어그램 46"/>
            <p:cNvSpPr>
              <a:spLocks/>
            </p:cNvSpPr>
            <p:nvPr/>
          </p:nvSpPr>
          <p:spPr>
            <a:xfrm>
              <a:off x="2999740" y="1805305"/>
              <a:ext cx="3656330" cy="60896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l" defTabSz="457200" eaLnBrk="0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FontTx/>
                <a:buNone/>
              </a:pPr>
              <a:r>
                <a:rPr lang="en-US" altLang="ko-KR" sz="15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요일/시간별 각 층 대기인원 추세 파악</a:t>
              </a:r>
              <a:endParaRPr lang="ko-KR" altLang="en-US" sz="15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다이어그램 47"/>
            <p:cNvSpPr>
              <a:spLocks/>
            </p:cNvSpPr>
            <p:nvPr/>
          </p:nvSpPr>
          <p:spPr>
            <a:xfrm rot="5400000">
              <a:off x="2887980" y="3305810"/>
              <a:ext cx="639445" cy="821055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</a:schemeClr>
            </a:solidFill>
            <a:ln w="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algn="just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다이어그램 48"/>
            <p:cNvSpPr>
              <a:spLocks/>
            </p:cNvSpPr>
            <p:nvPr/>
          </p:nvSpPr>
          <p:spPr>
            <a:xfrm>
              <a:off x="2650490" y="2603500"/>
              <a:ext cx="1213485" cy="752475"/>
            </a:xfrm>
            <a:prstGeom prst="roundRect">
              <a:avLst>
                <a:gd name="adj" fmla="val 16670"/>
              </a:avLst>
            </a:prstGeom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vert="horz" wrap="square" lIns="60960" tIns="60960" rIns="60960" bIns="60960" numCol="1" anchor="ctr" upright="1">
              <a:noAutofit/>
            </a:bodyPr>
            <a:lstStyle/>
            <a:p>
              <a:pPr marL="0" indent="0" algn="ctr" defTabSz="457200" eaLnBrk="0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시뮬레이션</a:t>
              </a:r>
              <a:endParaRPr lang="ko-KR" altLang="en-US" sz="1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다이어그램 49"/>
            <p:cNvSpPr>
              <a:spLocks/>
            </p:cNvSpPr>
            <p:nvPr/>
          </p:nvSpPr>
          <p:spPr>
            <a:xfrm>
              <a:off x="4114800" y="2701925"/>
              <a:ext cx="6703060" cy="60896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l" defTabSz="457200" eaLnBrk="0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FontTx/>
                <a:buNone/>
              </a:pPr>
              <a:r>
                <a:rPr lang="en-US" altLang="ko-KR" sz="15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각 층의 엘리베이터 대기 인원수를 가지고 엘리베이터 시뮬레이션을 제작</a:t>
              </a:r>
              <a:endParaRPr lang="ko-KR" altLang="en-US" sz="15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다이어그램 50"/>
            <p:cNvSpPr>
              <a:spLocks/>
            </p:cNvSpPr>
            <p:nvPr/>
          </p:nvSpPr>
          <p:spPr>
            <a:xfrm rot="5400000">
              <a:off x="3997325" y="4203065"/>
              <a:ext cx="639445" cy="821055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</a:schemeClr>
            </a:solidFill>
            <a:ln w="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algn="just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다이어그램 51"/>
            <p:cNvSpPr>
              <a:spLocks/>
            </p:cNvSpPr>
            <p:nvPr/>
          </p:nvSpPr>
          <p:spPr>
            <a:xfrm>
              <a:off x="3759835" y="3500120"/>
              <a:ext cx="1213485" cy="752475"/>
            </a:xfrm>
            <a:prstGeom prst="roundRect">
              <a:avLst>
                <a:gd name="adj" fmla="val 16670"/>
              </a:avLst>
            </a:prstGeom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vert="horz" wrap="square" lIns="60960" tIns="60960" rIns="60960" bIns="60960" numCol="1" anchor="ctr" upright="1">
              <a:noAutofit/>
            </a:bodyPr>
            <a:lstStyle/>
            <a:p>
              <a:pPr marL="0" indent="0" algn="ctr" defTabSz="457200" eaLnBrk="0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FontTx/>
                <a:buNone/>
              </a:pPr>
              <a:r>
                <a:rPr lang="en-US" altLang="ko-KR" sz="16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대기시간 예측</a:t>
              </a:r>
              <a:endParaRPr lang="ko-KR" altLang="en-US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4" name="다이어그램 53"/>
            <p:cNvSpPr>
              <a:spLocks/>
            </p:cNvSpPr>
            <p:nvPr/>
          </p:nvSpPr>
          <p:spPr>
            <a:xfrm>
              <a:off x="4869815" y="4396740"/>
              <a:ext cx="1213485" cy="752475"/>
            </a:xfrm>
            <a:prstGeom prst="roundRect">
              <a:avLst>
                <a:gd name="adj" fmla="val 16670"/>
              </a:avLst>
            </a:prstGeom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vert="horz" wrap="square" lIns="60960" tIns="60960" rIns="60960" bIns="60960" numCol="1" anchor="ctr" upright="1">
              <a:noAutofit/>
            </a:bodyPr>
            <a:lstStyle/>
            <a:p>
              <a:pPr marL="0" indent="0" algn="ctr" defTabSz="457200" eaLnBrk="0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FontTx/>
                <a:buNone/>
              </a:pPr>
              <a:r>
                <a:rPr lang="en-US" altLang="ko-KR" sz="16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최적 경로 찾기</a:t>
              </a:r>
              <a:endParaRPr lang="ko-KR" altLang="en-US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다이어그램 54"/>
            <p:cNvSpPr>
              <a:spLocks/>
            </p:cNvSpPr>
            <p:nvPr/>
          </p:nvSpPr>
          <p:spPr>
            <a:xfrm>
              <a:off x="5198745" y="3599815"/>
              <a:ext cx="5561330" cy="608965"/>
            </a:xfrm>
            <a:prstGeom prst="rect">
              <a:avLst/>
            </a:prstGeom>
            <a:ln w="0">
              <a:noFill/>
              <a:prstDash/>
            </a:ln>
          </p:spPr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l" defTabSz="457200" eaLnBrk="0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FontTx/>
                <a:buNone/>
              </a:pPr>
              <a:r>
                <a:rPr lang="en-US" altLang="ko-KR" sz="15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엘리베이터 도착 간격을 통한 최대, 최소, 평균 대기시간 예측</a:t>
              </a:r>
              <a:endParaRPr lang="ko-KR" altLang="en-US" sz="15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7" name="다이어그램 56"/>
          <p:cNvSpPr>
            <a:spLocks/>
          </p:cNvSpPr>
          <p:nvPr/>
        </p:nvSpPr>
        <p:spPr>
          <a:xfrm>
            <a:off x="6384290" y="4495165"/>
            <a:ext cx="6124575" cy="6089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ctr" upright="1">
            <a:noAutofit/>
          </a:bodyPr>
          <a:lstStyle/>
          <a:p>
            <a:pPr marL="0" indent="0" algn="l" defTabSz="4572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ko-KR" sz="15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대기시간을 노드의 가중치로 하고 다익스트라 알고리즘을 </a:t>
            </a: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ko-KR" sz="15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통해 최적의 경로를 출력</a:t>
            </a: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다이어그램 57"/>
          <p:cNvSpPr>
            <a:spLocks/>
          </p:cNvSpPr>
          <p:nvPr/>
        </p:nvSpPr>
        <p:spPr>
          <a:xfrm rot="5400000">
            <a:off x="5068570" y="5082540"/>
            <a:ext cx="638810" cy="82042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accent1">
              <a:tint val="50000"/>
            </a:schemeClr>
          </a:solidFill>
          <a:ln w="0" cap="flat" cmpd="sng">
            <a:solidFill>
              <a:schemeClr val="lt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다이어그램 58"/>
          <p:cNvSpPr>
            <a:spLocks/>
          </p:cNvSpPr>
          <p:nvPr/>
        </p:nvSpPr>
        <p:spPr>
          <a:xfrm>
            <a:off x="5862320" y="5332730"/>
            <a:ext cx="1212850" cy="751840"/>
          </a:xfrm>
          <a:prstGeom prst="roundRect">
            <a:avLst>
              <a:gd name="adj" fmla="val 16670"/>
            </a:avLst>
          </a:prstGeom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60960" tIns="60960" rIns="60960" bIns="60960" anchor="ctr" upright="1">
            <a:noAutofit/>
          </a:bodyPr>
          <a:lstStyle/>
          <a:p>
            <a:pPr marL="0" indent="0" algn="ctr" defTabSz="4572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User Interface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다이어그램 59"/>
          <p:cNvSpPr>
            <a:spLocks/>
          </p:cNvSpPr>
          <p:nvPr/>
        </p:nvSpPr>
        <p:spPr>
          <a:xfrm>
            <a:off x="7272020" y="5329555"/>
            <a:ext cx="4222115" cy="6089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ctr" upright="1">
            <a:noAutofit/>
          </a:bodyPr>
          <a:lstStyle/>
          <a:p>
            <a:pPr marL="0" indent="0" algn="l" defTabSz="4572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ko-KR" sz="15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사용자가 직관적으로 알 수 있게 화면으로 출력</a:t>
            </a:r>
            <a:endParaRPr lang="ko-KR" altLang="en-US" sz="15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5400000">
            <a:off x="2799080" y="1974850"/>
            <a:ext cx="289560" cy="24892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5400000">
            <a:off x="3858895" y="2887980"/>
            <a:ext cx="289560" cy="24892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5400000">
            <a:off x="5009515" y="3779520"/>
            <a:ext cx="289560" cy="24892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5400000">
            <a:off x="6115050" y="4535170"/>
            <a:ext cx="289560" cy="24892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5400000">
            <a:off x="7107555" y="5504815"/>
            <a:ext cx="289560" cy="248920"/>
          </a:xfrm>
          <a:prstGeom prst="triangle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5858147-3BB1-4D65-B5A0-5F91AB99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847725"/>
            <a:ext cx="6593840" cy="925830"/>
          </a:xfrm>
        </p:spPr>
        <p:txBody>
          <a:bodyPr/>
          <a:lstStyle/>
          <a:p>
            <a:r>
              <a:rPr lang="en-US" altLang="ko-KR" dirty="0"/>
              <a:t>FLOWCHART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691048C-CA4F-4848-8BD9-A159BE09F4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7710" y="239395"/>
            <a:ext cx="6725285" cy="616585"/>
          </a:xfrm>
        </p:spPr>
        <p:txBody>
          <a:bodyPr/>
          <a:lstStyle/>
          <a:p>
            <a:r>
              <a:rPr lang="ko-KR" altLang="en-US" dirty="0"/>
              <a:t>문제해결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>
            <a:off x="779145" y="1480185"/>
            <a:ext cx="5951855" cy="5537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자료수집</a:t>
            </a:r>
            <a:endParaRPr lang="ko-KR" altLang="en-US" sz="3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745740" y="2549525"/>
            <a:ext cx="7035800" cy="23253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90" dirty="0">
                <a:ln w="9525" cap="flat" cmpd="sng">
                  <a:solidFill>
                    <a:srgbClr val="333944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사전조사팀에서 진행</a:t>
            </a:r>
            <a:endParaRPr lang="ko-KR" altLang="en-US" sz="2000" b="0" strike="noStrike" cap="none" dirty="0">
              <a:ln w="9525" cap="flat" cmpd="sng">
                <a:solidFill>
                  <a:srgbClr val="333944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defTabSz="914400" eaLnBrk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0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요일별, 시간별 엘레베이터 앞 인구 변동 데이터</a:t>
            </a:r>
            <a:endParaRPr lang="ko-KR" altLang="en-US" sz="2400" b="0" strike="noStrike" cap="none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defTabSz="914400" eaLnBrk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0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&amp;</a:t>
            </a:r>
            <a:endParaRPr lang="ko-KR" altLang="en-US" sz="2400" b="0" strike="noStrike" cap="none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defTabSz="914400" eaLnBrk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0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엘레베이터 실제 대기시간</a:t>
            </a:r>
            <a:endParaRPr lang="ko-KR" altLang="en-US" sz="2400" b="0" strike="noStrike" cap="none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defTabSz="914400" eaLnBrk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487170" y="1546860"/>
            <a:ext cx="1349375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STEP 1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C6D6853-1D98-47DE-AA78-DC8EC1207D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7710" y="239395"/>
            <a:ext cx="6725920" cy="61722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strike="noStrike" cap="none" dirty="0">
                <a:latin typeface="맑은 고딕" charset="0"/>
                <a:ea typeface="맑은 고딕" charset="0"/>
              </a:rPr>
              <a:t>문제해결(자료수집)</a:t>
            </a:r>
            <a:endParaRPr lang="ko-KR" altLang="en-US" sz="320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Pages>40</Pages>
  <Words>1553</Words>
  <Characters>0</Characters>
  <Application>Microsoft Office PowerPoint</Application>
  <DocSecurity>0</DocSecurity>
  <PresentationFormat>와이드스크린</PresentationFormat>
  <Lines>0</Lines>
  <Paragraphs>472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abc</vt:lpstr>
      <vt:lpstr>PowerPoint 프레젠테이션</vt:lpstr>
      <vt:lpstr>PowerPoint 프레젠테이션</vt:lpstr>
      <vt:lpstr>문제파악</vt:lpstr>
      <vt:lpstr>310관 강의실을 빠르게 이동하는 방법은?</vt:lpstr>
      <vt:lpstr>엘리베이터와 계단</vt:lpstr>
      <vt:lpstr>PowerPoint 프레젠테이션</vt:lpstr>
      <vt:lpstr>문제해결</vt:lpstr>
      <vt:lpstr>FLOWCHART</vt:lpstr>
      <vt:lpstr>PowerPoint 프레젠테이션</vt:lpstr>
      <vt:lpstr>PowerPoint 프레젠테이션</vt:lpstr>
      <vt:lpstr>엘리베이터 탑승 대기 인원</vt:lpstr>
      <vt:lpstr>엘리베이터 탑승 대기 인원</vt:lpstr>
      <vt:lpstr>자료수집</vt:lpstr>
      <vt:lpstr>자료조사</vt:lpstr>
      <vt:lpstr>PowerPoint 프레젠테이션</vt:lpstr>
      <vt:lpstr>엘리베이터 사용자 패턴</vt:lpstr>
      <vt:lpstr>PowerPoint 프레젠테이션</vt:lpstr>
      <vt:lpstr>PowerPoint 프레젠테이션</vt:lpstr>
      <vt:lpstr>PowerPoint 프레젠테이션</vt:lpstr>
      <vt:lpstr>PowerPoint 프레젠테이션</vt:lpstr>
      <vt:lpstr>알고리즘</vt:lpstr>
      <vt:lpstr>소요시간 계산 알고리즘</vt:lpstr>
      <vt:lpstr>층내 이동 예시</vt:lpstr>
      <vt:lpstr>층간이동 예시(7F 727B4F TousLesJour)</vt:lpstr>
      <vt:lpstr>층간이동 예시(7F 727B4F TousLesJour)</vt:lpstr>
      <vt:lpstr>층간이동 예시(7F 727B4F TousLesJour)</vt:lpstr>
      <vt:lpstr>층간이동 예시(7F 727B4F TousLesJour)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Who Doctor</dc:creator>
  <cp:lastModifiedBy>TC Kanade</cp:lastModifiedBy>
  <cp:revision>137</cp:revision>
  <dcterms:modified xsi:type="dcterms:W3CDTF">2018-12-26T06:08:20Z</dcterms:modified>
</cp:coreProperties>
</file>