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7"/>
  </p:notesMasterIdLst>
  <p:sldIdLst>
    <p:sldId id="256" r:id="rId2"/>
    <p:sldId id="266" r:id="rId3"/>
    <p:sldId id="265" r:id="rId4"/>
    <p:sldId id="267" r:id="rId5"/>
    <p:sldId id="270" r:id="rId6"/>
    <p:sldId id="268" r:id="rId7"/>
    <p:sldId id="269" r:id="rId8"/>
    <p:sldId id="264" r:id="rId9"/>
    <p:sldId id="258" r:id="rId10"/>
    <p:sldId id="257" r:id="rId11"/>
    <p:sldId id="259" r:id="rId12"/>
    <p:sldId id="260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71B60-90A7-438D-84F7-56D728A1353E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45315-C689-498F-885C-DDF6EA632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3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슬라이드는 미완성입니다</a:t>
            </a:r>
            <a:r>
              <a:rPr lang="en-US" altLang="ko-KR" dirty="0"/>
              <a:t>. </a:t>
            </a:r>
            <a:r>
              <a:rPr lang="ko-KR" altLang="en-US" dirty="0"/>
              <a:t>내용 부탁드립니다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45315-C689-498F-885C-DDF6EA6321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73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4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07/11/2018</a:t>
            </a:fld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pixabay.com/ko/%EA%B3%84%EB%8B%A8-%EC%83%81%EC%8A%B9-%EA%B3%84%EB%8B%A8-%EB%8B%A8%EA%B3%84-%EB%86%92%EC%9D%80-%EC%B6%9C%ED%98%84-%EC%A0%90%EC%B0%A8%EC%A0%81%EC%9C%BC%EB%A1%9C-1014065/" TargetMode="External"/><Relationship Id="rId7" Type="http://schemas.openxmlformats.org/officeDocument/2006/relationships/hyperlink" Target="https://openclipart.org/detail/204661/alarm-clock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elevator-people-silhouette-down-44013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commons.wikimedia.org/wiki/File:Orange_question.sv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082" y="1266358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defTabSz="508000"/>
            <a:r>
              <a:rPr lang="en-US" altLang="ko-KR" sz="6000" dirty="0" err="1">
                <a:solidFill>
                  <a:srgbClr val="295776"/>
                </a:solidFill>
                <a:latin typeface="맑은 고딕" charset="0"/>
                <a:ea typeface="맑은 고딕" charset="0"/>
              </a:rPr>
              <a:t>자료구조설계</a:t>
            </a:r>
            <a:r>
              <a:rPr lang="en-US" altLang="ko-KR" sz="6000" dirty="0">
                <a:solidFill>
                  <a:srgbClr val="295776"/>
                </a:solidFill>
                <a:latin typeface="맑은 고딕" charset="0"/>
                <a:ea typeface="맑은 고딕" charset="0"/>
              </a:rPr>
              <a:t> 팀 </a:t>
            </a:r>
            <a:r>
              <a:rPr lang="en-US" altLang="ko-KR" sz="6000" dirty="0" err="1">
                <a:solidFill>
                  <a:srgbClr val="295776"/>
                </a:solidFill>
                <a:latin typeface="맑은 고딕" charset="0"/>
                <a:ea typeface="맑은 고딕" charset="0"/>
              </a:rPr>
              <a:t>프로젝트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47500" lnSpcReduction="20000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3200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컴퓨터공학부 </a:t>
            </a:r>
            <a:r>
              <a:rPr lang="en-US" altLang="ko-KR" sz="3200" dirty="0" err="1">
                <a:solidFill>
                  <a:srgbClr val="57768B"/>
                </a:solidFill>
                <a:latin typeface="맑은 고딕" charset="0"/>
                <a:ea typeface="맑은 고딕" charset="0"/>
              </a:rPr>
              <a:t>김성윤</a:t>
            </a:r>
            <a:r>
              <a:rPr lang="en-US" altLang="ko-KR" sz="3200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(20173046)</a:t>
            </a:r>
            <a:endParaRPr lang="ko-KR" altLang="en-US" sz="3200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3200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경영학부 </a:t>
            </a:r>
            <a:r>
              <a:rPr lang="en-US" altLang="ko-KR" sz="3200" dirty="0" err="1">
                <a:solidFill>
                  <a:srgbClr val="57768B"/>
                </a:solidFill>
                <a:latin typeface="맑은 고딕" charset="0"/>
                <a:ea typeface="맑은 고딕" charset="0"/>
              </a:rPr>
              <a:t>양의현</a:t>
            </a:r>
            <a:r>
              <a:rPr lang="en-US" altLang="ko-KR" sz="3200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(20115135)</a:t>
            </a:r>
            <a:endParaRPr lang="ko-KR" altLang="en-US" sz="3200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3200" dirty="0" err="1">
                <a:solidFill>
                  <a:srgbClr val="57768B"/>
                </a:solidFill>
                <a:latin typeface="맑은 고딕" charset="0"/>
                <a:ea typeface="맑은 고딕" charset="0"/>
              </a:rPr>
              <a:t>컴퓨터공학부</a:t>
            </a:r>
            <a:r>
              <a:rPr lang="en-US" altLang="ko-KR" sz="3200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3200" dirty="0" err="1">
                <a:solidFill>
                  <a:srgbClr val="57768B"/>
                </a:solidFill>
                <a:latin typeface="맑은 고딕" charset="0"/>
                <a:ea typeface="맑은 고딕" charset="0"/>
              </a:rPr>
              <a:t>염승윤</a:t>
            </a:r>
            <a:r>
              <a:rPr lang="en-US" altLang="ko-KR" sz="3200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(20154098)</a:t>
            </a:r>
            <a:endParaRPr lang="ko-KR" altLang="en-US" sz="3200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3200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컴퓨터공학부 </a:t>
            </a:r>
            <a:r>
              <a:rPr lang="en-US" altLang="ko-KR" sz="3200" dirty="0" err="1">
                <a:solidFill>
                  <a:srgbClr val="57768B"/>
                </a:solidFill>
                <a:latin typeface="맑은 고딕" charset="0"/>
                <a:ea typeface="맑은 고딕" charset="0"/>
              </a:rPr>
              <a:t>이상묵</a:t>
            </a:r>
            <a:r>
              <a:rPr lang="en-US" altLang="ko-KR" sz="3200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(20173596)</a:t>
            </a:r>
            <a:endParaRPr lang="ko-KR" altLang="en-US" sz="3200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3200" dirty="0" err="1">
                <a:solidFill>
                  <a:srgbClr val="57768B"/>
                </a:solidFill>
                <a:latin typeface="맑은 고딕" charset="0"/>
                <a:ea typeface="맑은 고딕" charset="0"/>
              </a:rPr>
              <a:t>컴퓨터공학부</a:t>
            </a:r>
            <a:r>
              <a:rPr lang="en-US" altLang="ko-KR" sz="3200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3200" dirty="0" err="1">
                <a:solidFill>
                  <a:srgbClr val="57768B"/>
                </a:solidFill>
                <a:latin typeface="맑은 고딕" charset="0"/>
                <a:ea typeface="맑은 고딕" charset="0"/>
              </a:rPr>
              <a:t>이제홍</a:t>
            </a:r>
            <a:r>
              <a:rPr lang="en-US" altLang="ko-KR" sz="3200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(20134652)</a:t>
            </a:r>
            <a:endParaRPr lang="ko-KR" altLang="en-US" sz="3200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3200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200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컴퓨터 공학부 </a:t>
            </a:r>
            <a:r>
              <a:rPr lang="en-US" altLang="ko-KR" sz="3200" dirty="0" err="1">
                <a:solidFill>
                  <a:srgbClr val="57768B"/>
                </a:solidFill>
                <a:latin typeface="맑은 고딕" charset="0"/>
                <a:ea typeface="맑은 고딕" charset="0"/>
              </a:rPr>
              <a:t>황제웅</a:t>
            </a:r>
            <a:r>
              <a:rPr lang="en-US" altLang="ko-KR" sz="3200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(20160753)</a:t>
            </a:r>
            <a:endParaRPr lang="ko-KR" altLang="en-US" sz="3200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:/Users/Yeom Seoung Yun/AppData/Roaming/PolarisOffice/ETemp/340_19295728/fImage7460579846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085" y="-11430"/>
            <a:ext cx="3858260" cy="6858635"/>
          </a:xfrm>
          <a:prstGeom prst="rect">
            <a:avLst/>
          </a:prstGeom>
          <a:noFill/>
        </p:spPr>
      </p:pic>
      <p:pic>
        <p:nvPicPr>
          <p:cNvPr id="4" name="그림 3" descr="C:/Users/Yeom Seoung Yun/AppData/Roaming/PolarisOffice/ETemp/340_19295728/fImage77635786334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870" y="0"/>
            <a:ext cx="3858260" cy="6858635"/>
          </a:xfrm>
          <a:prstGeom prst="rect">
            <a:avLst/>
          </a:prstGeom>
          <a:noFill/>
        </p:spPr>
      </p:pic>
      <p:pic>
        <p:nvPicPr>
          <p:cNvPr id="3" name="내용 개체 틀 2" descr="C:/Users/Yeom Seoung Yun/AppData/Roaming/PolarisOffice/ETemp/340_19295728/fImage78946736500.jpeg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785" y="-3810"/>
            <a:ext cx="4003040" cy="6851015"/>
          </a:xfrm>
          <a:prstGeom prst="rect">
            <a:avLst/>
          </a:prstGeom>
          <a:noFill/>
        </p:spPr>
      </p:pic>
      <p:sp>
        <p:nvSpPr>
          <p:cNvPr id="6" name="도형 5"/>
          <p:cNvSpPr>
            <a:spLocks/>
          </p:cNvSpPr>
          <p:nvPr/>
        </p:nvSpPr>
        <p:spPr>
          <a:xfrm>
            <a:off x="8188960" y="4617720"/>
            <a:ext cx="3810635" cy="2195195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8169910" y="2407920"/>
            <a:ext cx="3810635" cy="2195195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4200525" y="4648200"/>
            <a:ext cx="3810635" cy="2195195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4158615" y="2426970"/>
            <a:ext cx="3810635" cy="2195195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4162425" y="1853565"/>
            <a:ext cx="3810635" cy="520065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147320" y="5607050"/>
            <a:ext cx="3810635" cy="1236345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161925" y="3366770"/>
            <a:ext cx="3810635" cy="2210435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154305" y="1922145"/>
            <a:ext cx="3810635" cy="1395095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8245475" y="4651375"/>
            <a:ext cx="534035" cy="370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7층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8249285" y="2414905"/>
            <a:ext cx="534035" cy="370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6층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4249420" y="4681220"/>
            <a:ext cx="534035" cy="370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5층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4192905" y="2463800"/>
            <a:ext cx="534035" cy="370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4층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>
            <a:off x="193040" y="5606415"/>
            <a:ext cx="534035" cy="370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3층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>
            <a:off x="4199890" y="1856740"/>
            <a:ext cx="534035" cy="370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3층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151130" y="3426460"/>
            <a:ext cx="534035" cy="370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2층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>
            <a:off x="177800" y="1928495"/>
            <a:ext cx="534035" cy="370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1층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>
            <a:off x="9644380" y="6129655"/>
            <a:ext cx="455930" cy="41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9644380" y="5389880"/>
            <a:ext cx="455930" cy="41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>
            <a:off x="9648190" y="4643120"/>
            <a:ext cx="455930" cy="41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>
            <a:off x="9636760" y="4040505"/>
            <a:ext cx="455930" cy="41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9636760" y="3300730"/>
            <a:ext cx="455930" cy="41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>
            <a:off x="9640570" y="2553970"/>
            <a:ext cx="455930" cy="41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>
            <a:off x="5781040" y="6247130"/>
            <a:ext cx="455930" cy="41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>
            <a:off x="5781040" y="5507355"/>
            <a:ext cx="455930" cy="41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>
            <a:off x="5784850" y="4760595"/>
            <a:ext cx="455930" cy="41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>
            <a:off x="5769610" y="4040505"/>
            <a:ext cx="455930" cy="41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5769610" y="3300730"/>
            <a:ext cx="455930" cy="41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>
            <a:off x="5773420" y="2553970"/>
            <a:ext cx="455930" cy="41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>
            <a:off x="1778000" y="5086985"/>
            <a:ext cx="455930" cy="41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>
            <a:off x="1778000" y="4347210"/>
            <a:ext cx="455930" cy="41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>
            <a:off x="1781810" y="3600450"/>
            <a:ext cx="455930" cy="41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>
            <a:off x="5758180" y="1857375"/>
            <a:ext cx="455930" cy="41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>
            <a:off x="1755140" y="6405880"/>
            <a:ext cx="455930" cy="41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>
            <a:off x="1747520" y="5738495"/>
            <a:ext cx="455930" cy="41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>
            <a:off x="8176895" y="0"/>
            <a:ext cx="1502410" cy="5397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14:35~14:38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>
            <a:off x="4177030" y="-7620"/>
            <a:ext cx="1502410" cy="5397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14:38~14:42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>
            <a:off x="52070" y="-3810"/>
            <a:ext cx="1502410" cy="5397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14:43~14:49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C:/Users/Yeom Seoung Yun/AppData/Roaming/PolarisOffice/ETemp/340_19295728/fImage827371039169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135" y="79375"/>
            <a:ext cx="4131310" cy="6642735"/>
          </a:xfrm>
          <a:prstGeom prst="rect">
            <a:avLst/>
          </a:prstGeom>
          <a:noFill/>
        </p:spPr>
      </p:pic>
      <p:sp>
        <p:nvSpPr>
          <p:cNvPr id="4" name="도형 3"/>
          <p:cNvSpPr>
            <a:spLocks/>
          </p:cNvSpPr>
          <p:nvPr/>
        </p:nvSpPr>
        <p:spPr>
          <a:xfrm>
            <a:off x="1694815" y="4696460"/>
            <a:ext cx="455930" cy="41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163955" y="2243455"/>
            <a:ext cx="455930" cy="41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3021330" y="2849880"/>
            <a:ext cx="455930" cy="41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Yeom Seoung Yun/AppData/Roaming/PolarisOffice/ETemp/340_19295728/fImage967621285724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540" y="136525"/>
            <a:ext cx="4403725" cy="6540500"/>
          </a:xfrm>
          <a:prstGeom prst="rect">
            <a:avLst/>
          </a:prstGeom>
          <a:noFill/>
        </p:spPr>
      </p:pic>
      <p:sp>
        <p:nvSpPr>
          <p:cNvPr id="8" name="도형 7"/>
          <p:cNvSpPr>
            <a:spLocks/>
          </p:cNvSpPr>
          <p:nvPr/>
        </p:nvSpPr>
        <p:spPr>
          <a:xfrm>
            <a:off x="5963285" y="4518025"/>
            <a:ext cx="455930" cy="41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5614670" y="2190115"/>
            <a:ext cx="455930" cy="41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7017385" y="2807970"/>
            <a:ext cx="455930" cy="41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flipH="1" flipV="1">
            <a:off x="5527675" y="2411095"/>
            <a:ext cx="91440" cy="2331720"/>
          </a:xfrm>
          <a:prstGeom prst="straightConnector1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>
            <a:off x="5550535" y="2411095"/>
            <a:ext cx="1399540" cy="568960"/>
          </a:xfrm>
          <a:prstGeom prst="straightConnector1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flipV="1">
            <a:off x="6858000" y="2399665"/>
            <a:ext cx="23495" cy="523875"/>
          </a:xfrm>
          <a:prstGeom prst="straightConnector1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C:/Users/Yeom Seoung Yun/AppData/Roaming/PolarisOffice/ETemp/340_19295728/fImage1037721501478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165" y="147955"/>
            <a:ext cx="4264025" cy="6608445"/>
          </a:xfrm>
          <a:prstGeom prst="rect">
            <a:avLst/>
          </a:prstGeom>
          <a:noFill/>
        </p:spPr>
      </p:pic>
      <p:sp>
        <p:nvSpPr>
          <p:cNvPr id="15" name="도형 14"/>
          <p:cNvSpPr>
            <a:spLocks/>
          </p:cNvSpPr>
          <p:nvPr/>
        </p:nvSpPr>
        <p:spPr>
          <a:xfrm>
            <a:off x="9557385" y="5029835"/>
            <a:ext cx="455930" cy="41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9242425" y="2440305"/>
            <a:ext cx="455930" cy="41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>
            <a:off x="11054080" y="3058160"/>
            <a:ext cx="455930" cy="41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>
            <a:off x="3707765" y="136525"/>
            <a:ext cx="41973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7F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>
            <a:off x="6849745" y="140335"/>
            <a:ext cx="900430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6F~ 3F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11231880" y="132715"/>
            <a:ext cx="41973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2F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1104880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2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2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2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4992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77978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7층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latin typeface="맑은 고딕" charset="0"/>
                          <a:ea typeface="맑은 고딕" charset="0"/>
                        </a:rPr>
                        <a:t>250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6층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latin typeface="맑은 고딕" charset="0"/>
                          <a:ea typeface="맑은 고딕" charset="0"/>
                        </a:rPr>
                        <a:t>235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5층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latin typeface="맑은 고딕" charset="0"/>
                          <a:ea typeface="맑은 고딕" charset="0"/>
                        </a:rPr>
                        <a:t>343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4층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latin typeface="맑은 고딕" charset="0"/>
                          <a:ea typeface="맑은 고딕" charset="0"/>
                        </a:rPr>
                        <a:t>90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3층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latin typeface="맑은 고딕" charset="0"/>
                          <a:ea typeface="맑은 고딕" charset="0"/>
                        </a:rPr>
                        <a:t>143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2층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??</a:t>
                      </a:r>
                      <a:endParaRPr lang="ko-KR" altLang="en-US" sz="20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1층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??</a:t>
                      </a:r>
                      <a:endParaRPr lang="ko-KR" altLang="en-US" sz="20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78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1번 엘베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18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35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측정 불가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셀수 없음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78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2번 엘베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16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40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978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3번 엘베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도형 4"/>
          <p:cNvSpPr>
            <a:spLocks/>
          </p:cNvSpPr>
          <p:nvPr/>
        </p:nvSpPr>
        <p:spPr>
          <a:xfrm>
            <a:off x="614045" y="273050"/>
            <a:ext cx="4015740" cy="12788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월요일 14:43~14:50</a:t>
            </a:r>
            <a:endParaRPr lang="ko-KR" altLang="en-US" sz="3000" b="0" strike="noStrike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98805" y="5102225"/>
          <a:ext cx="56337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6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Access point에 잡힌 스마트폰 갯수(개)</a:t>
                      </a:r>
                      <a:endParaRPr lang="ko-KR" altLang="en-US" sz="15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직접 센 사람 수(명)</a:t>
                      </a:r>
                      <a:endParaRPr lang="ko-KR" altLang="en-US" sz="15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1104880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2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2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2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4992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77978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7층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latin typeface="맑은 고딕" charset="0"/>
                          <a:ea typeface="맑은 고딕" charset="0"/>
                        </a:rPr>
                        <a:t>250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6층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latin typeface="맑은 고딕" charset="0"/>
                          <a:ea typeface="맑은 고딕" charset="0"/>
                        </a:rPr>
                        <a:t>235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5층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latin typeface="맑은 고딕" charset="0"/>
                          <a:ea typeface="맑은 고딕" charset="0"/>
                        </a:rPr>
                        <a:t>343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4층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latin typeface="맑은 고딕" charset="0"/>
                          <a:ea typeface="맑은 고딕" charset="0"/>
                        </a:rPr>
                        <a:t>90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3층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latin typeface="맑은 고딕" charset="0"/>
                          <a:ea typeface="맑은 고딕" charset="0"/>
                        </a:rPr>
                        <a:t>143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2층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??</a:t>
                      </a:r>
                      <a:endParaRPr lang="ko-KR" altLang="en-US" sz="20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1층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??</a:t>
                      </a:r>
                      <a:endParaRPr lang="ko-KR" altLang="en-US" sz="20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78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1번 엘베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18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35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측정 불가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셀수 없음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78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2번 엘베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16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40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978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3번 엘베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도형 4"/>
          <p:cNvSpPr>
            <a:spLocks/>
          </p:cNvSpPr>
          <p:nvPr/>
        </p:nvSpPr>
        <p:spPr>
          <a:xfrm>
            <a:off x="614045" y="273050"/>
            <a:ext cx="4015740" cy="12788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월요일 14:43~14:50</a:t>
            </a:r>
            <a:endParaRPr lang="ko-KR" altLang="en-US" sz="3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614045" y="4833620"/>
            <a:ext cx="1112393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같은 시점에서 조사한것이 아닌 7층부터 내려가면서 조사했기 때문에 사람수가 현저하게 적게 나옴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 flipV="1">
            <a:off x="1762760" y="1580515"/>
            <a:ext cx="7563485" cy="1270"/>
          </a:xfrm>
          <a:prstGeom prst="straightConnector1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1104880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2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2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2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4992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77978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7층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latin typeface="맑은 고딕" charset="0"/>
                          <a:ea typeface="맑은 고딕" charset="0"/>
                        </a:rPr>
                        <a:t>250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6층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latin typeface="맑은 고딕" charset="0"/>
                          <a:ea typeface="맑은 고딕" charset="0"/>
                        </a:rPr>
                        <a:t>235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5층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latin typeface="맑은 고딕" charset="0"/>
                          <a:ea typeface="맑은 고딕" charset="0"/>
                        </a:rPr>
                        <a:t>343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4층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latin typeface="맑은 고딕" charset="0"/>
                          <a:ea typeface="맑은 고딕" charset="0"/>
                        </a:rPr>
                        <a:t>90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3층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latin typeface="맑은 고딕" charset="0"/>
                          <a:ea typeface="맑은 고딕" charset="0"/>
                        </a:rPr>
                        <a:t>143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2층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??</a:t>
                      </a:r>
                      <a:endParaRPr lang="ko-KR" altLang="en-US" sz="20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1층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??</a:t>
                      </a:r>
                      <a:endParaRPr lang="ko-KR" altLang="en-US" sz="20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78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1번 엘베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18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35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측정 불가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셀수 없음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78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2번 엘베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16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40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978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3번 엘베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20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도형 4"/>
          <p:cNvSpPr>
            <a:spLocks/>
          </p:cNvSpPr>
          <p:nvPr/>
        </p:nvSpPr>
        <p:spPr>
          <a:xfrm>
            <a:off x="614045" y="273050"/>
            <a:ext cx="4015740" cy="12788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월요일 14:43~14:50</a:t>
            </a:r>
            <a:endParaRPr lang="ko-KR" altLang="en-US" sz="3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636905" y="4867910"/>
            <a:ext cx="541655" cy="389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612775" y="4904105"/>
            <a:ext cx="541655" cy="389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635635" y="4915535"/>
            <a:ext cx="1105662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당시 7층 강의실이 14:35분쯤에 동시에 끝나서 위치가 강의실 쪽으로 인원들이 밀려나 있어서 엘리베이터 중앙에 있는 AP에 접속 한것이 아닌 강의실이나 복도 AP를 계속 잡고 있어서 인원수가 맞지 않는다.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엘리베이터 사용자 패턴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1. 하행 엘리베이터 case </a:t>
            </a:r>
            <a:endParaRPr lang="ko-KR" altLang="en-US" sz="2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고층(8,7층) 1번 엘리베이터에 이용자들이 많아 엘리베이터 수용 인원이외의 나머지 이용자들은 계단으로 이동하거나 2번 엘리베이터로 이동</a:t>
            </a:r>
            <a:endParaRPr lang="ko-KR" altLang="en-US" sz="2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2. 상행 엘리베이터 case</a:t>
            </a:r>
            <a:endParaRPr lang="ko-KR" altLang="en-US" sz="2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사람이 엄청 붐비는 상황에서 1층에서 시작한다고 가정했을 때 2층~3층은 그냥 에스컬레이터나 계단을 사용함</a:t>
            </a:r>
            <a:endParaRPr lang="ko-KR" altLang="en-US" sz="2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3. 15:00 1층에 전층 모두 가는 엘리베이터를 사용했을 때 2층 3층은 그대로 pass하나 4층 부터 9층까지 모두 정지</a:t>
            </a:r>
            <a:endParaRPr lang="ko-KR" altLang="en-US" sz="2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2A408-CE72-46F9-B2CF-E42C07F9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프로그램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9991A-F7E8-42EF-96BC-4A3127F5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사용자로부터 입력 받는 정보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현재의 위치</a:t>
            </a:r>
            <a:r>
              <a:rPr lang="en-US" altLang="ko-KR" dirty="0"/>
              <a:t>(</a:t>
            </a:r>
            <a:r>
              <a:rPr lang="ko-KR" altLang="en-US" dirty="0"/>
              <a:t>몇 층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목적지</a:t>
            </a:r>
            <a:r>
              <a:rPr lang="en-US" altLang="ko-KR" dirty="0"/>
              <a:t>(</a:t>
            </a:r>
            <a:r>
              <a:rPr lang="ko-KR" altLang="en-US" dirty="0"/>
              <a:t>도착 강의실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사용자가 선택할 수 있는 옵션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계단을 이용 여부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20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520B9-DB8C-48DE-B094-E5FCD0EA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제약조건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6D327-48DE-46A6-A6CD-86BEE5AD7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프로그램이 경로를 탐색할 때 제외하는 이동수단</a:t>
            </a:r>
            <a:endParaRPr lang="en-US" altLang="ko-KR" dirty="0"/>
          </a:p>
          <a:p>
            <a:pPr lvl="1" indent="-342900"/>
            <a:r>
              <a:rPr lang="ko-KR" altLang="en-US" dirty="0"/>
              <a:t>따로 문을 열어야 하는 등 잘 알려지지 않은 비상계단</a:t>
            </a:r>
            <a:endParaRPr lang="en-US" altLang="ko-KR" dirty="0"/>
          </a:p>
          <a:p>
            <a:pPr lvl="1" indent="-342900"/>
            <a:r>
              <a:rPr lang="ko-KR" altLang="en-US" dirty="0"/>
              <a:t>비슷한 경우의 비상 엘리베이터</a:t>
            </a:r>
            <a:endParaRPr lang="en-US" altLang="ko-KR" dirty="0"/>
          </a:p>
          <a:p>
            <a:pPr lvl="1" indent="-342900"/>
            <a:r>
              <a:rPr lang="ko-KR" altLang="en-US" dirty="0"/>
              <a:t>이런 비상경로들은 항상 사람이 적기 때문에</a:t>
            </a:r>
            <a:r>
              <a:rPr lang="en-US" altLang="ko-KR" dirty="0"/>
              <a:t>, </a:t>
            </a:r>
            <a:r>
              <a:rPr lang="ko-KR" altLang="en-US" dirty="0"/>
              <a:t>경로추천 시</a:t>
            </a:r>
            <a:r>
              <a:rPr lang="en-US" altLang="ko-KR" dirty="0"/>
              <a:t>, </a:t>
            </a:r>
            <a:r>
              <a:rPr lang="ko-KR" altLang="en-US" dirty="0"/>
              <a:t>항상 이 곳들을 중심으로 경로를 추천하게 될 요소가 있음</a:t>
            </a:r>
            <a:r>
              <a:rPr lang="en-US" altLang="ko-KR" dirty="0"/>
              <a:t>(</a:t>
            </a:r>
            <a:r>
              <a:rPr lang="ko-KR" altLang="en-US" dirty="0"/>
              <a:t>비상용은 비상용일 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특정 경로를 중간 지점으로 경유하여 이동하는 경우는 제외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454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57928-5388-4EDA-AC1D-5EC38A7D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엘리베이터와 계단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04A0E-CC71-4F46-A9E8-219947F93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005064"/>
            <a:ext cx="10973435" cy="4526915"/>
          </a:xfrm>
        </p:spPr>
        <p:txBody>
          <a:bodyPr/>
          <a:lstStyle/>
          <a:p>
            <a:r>
              <a:rPr lang="ko-KR" altLang="en-US" dirty="0"/>
              <a:t>결국 최소시간은 엘리베이터와 계단의 시간싸움이 될 것</a:t>
            </a:r>
            <a:endParaRPr lang="en-US" altLang="ko-KR" dirty="0"/>
          </a:p>
          <a:p>
            <a:pPr lvl="1"/>
            <a:r>
              <a:rPr lang="ko-KR" altLang="en-US" dirty="0"/>
              <a:t>엘리베이터를 탄다고 가정하였을 때의 예상시간</a:t>
            </a:r>
            <a:r>
              <a:rPr lang="en-US" altLang="ko-KR" dirty="0"/>
              <a:t>(</a:t>
            </a:r>
            <a:r>
              <a:rPr lang="ko-KR" altLang="en-US" dirty="0"/>
              <a:t>엘리베이터 자체의 시간</a:t>
            </a:r>
            <a:r>
              <a:rPr lang="en-US" altLang="ko-KR" dirty="0"/>
              <a:t>+</a:t>
            </a:r>
            <a:r>
              <a:rPr lang="ko-KR" altLang="en-US" dirty="0"/>
              <a:t>엘리베이터가 붐빌 경우</a:t>
            </a:r>
            <a:r>
              <a:rPr lang="en-US" altLang="ko-KR" dirty="0"/>
              <a:t>, </a:t>
            </a:r>
            <a:r>
              <a:rPr lang="ko-KR" altLang="en-US" dirty="0"/>
              <a:t>그것을 기다리는 시간</a:t>
            </a:r>
            <a:r>
              <a:rPr lang="en-US" altLang="ko-KR" dirty="0"/>
              <a:t>)</a:t>
            </a:r>
            <a:r>
              <a:rPr lang="ko-KR" altLang="en-US" dirty="0"/>
              <a:t>과 단순히 계단을 이용하여 올라가는 시간 중 무엇이 빠른 지를 판단하여 사용자에게 제공</a:t>
            </a:r>
            <a:endParaRPr lang="en-US" altLang="ko-KR" dirty="0"/>
          </a:p>
          <a:p>
            <a:pPr lvl="1"/>
            <a:r>
              <a:rPr lang="ko-KR" altLang="en-US" dirty="0"/>
              <a:t>계단의 이용시간은 고정되어 있다고 판단</a:t>
            </a:r>
            <a:r>
              <a:rPr lang="en-US" altLang="ko-KR" dirty="0"/>
              <a:t>, </a:t>
            </a:r>
            <a:r>
              <a:rPr lang="ko-KR" altLang="en-US" dirty="0"/>
              <a:t>엘리베이터가 붐빌 경우</a:t>
            </a:r>
            <a:r>
              <a:rPr lang="en-US" altLang="ko-KR" dirty="0"/>
              <a:t>, </a:t>
            </a:r>
            <a:r>
              <a:rPr lang="ko-KR" altLang="en-US" dirty="0"/>
              <a:t>어떤 식으로 시간 예상을 해야 하는지가 관건이 될 것이라고 생각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63A450-D04B-4853-945D-1F4C8B247D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75520" y="1368152"/>
            <a:ext cx="2636912" cy="26369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F718E7-AA27-4752-B66F-1BA2946AD6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81609" y="1417568"/>
            <a:ext cx="2520280" cy="25237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C5CCC5-956F-42C8-A135-13A3733396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flipH="1">
            <a:off x="5128754" y="2577454"/>
            <a:ext cx="1036533" cy="13331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F2B8B7-3E01-49C3-865A-8553E58720F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402578" y="2001108"/>
            <a:ext cx="488883" cy="45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2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931F4-F9BC-4E07-86B6-04945C34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엘리베이터와 계단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6F262-5A1D-4FB2-9A07-7A991AA0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엘리베이터의 이용 </a:t>
            </a:r>
            <a:r>
              <a:rPr lang="en-US" altLang="ko-KR" dirty="0"/>
              <a:t>case</a:t>
            </a:r>
          </a:p>
          <a:p>
            <a:pPr lvl="1"/>
            <a:r>
              <a:rPr lang="ko-KR" altLang="en-US" dirty="0"/>
              <a:t>엘리베이터의 최하층에서 상행</a:t>
            </a:r>
            <a:endParaRPr lang="en-US" altLang="ko-KR" dirty="0"/>
          </a:p>
          <a:p>
            <a:pPr lvl="1"/>
            <a:r>
              <a:rPr lang="ko-KR" altLang="en-US" dirty="0"/>
              <a:t>엘리베이터의 최하층으로 하행</a:t>
            </a:r>
            <a:endParaRPr lang="en-US" altLang="ko-KR" dirty="0"/>
          </a:p>
          <a:p>
            <a:pPr lvl="1"/>
            <a:r>
              <a:rPr lang="ko-KR" altLang="en-US" dirty="0"/>
              <a:t>중간층에서 상행</a:t>
            </a:r>
            <a:endParaRPr lang="en-US" altLang="ko-KR" dirty="0"/>
          </a:p>
          <a:p>
            <a:pPr lvl="1"/>
            <a:r>
              <a:rPr lang="ko-KR" altLang="en-US" dirty="0"/>
              <a:t>중간층에서 하행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289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C557B-29D6-4C42-9511-85EC1186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엘리베이터와 계단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69903-2175-4F54-881F-036CAF777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일단 사람이 몰리는 시간대에는 엘리베이터는 </a:t>
            </a:r>
            <a:r>
              <a:rPr lang="en-US" altLang="ko-KR" dirty="0"/>
              <a:t>Worst Case</a:t>
            </a:r>
            <a:r>
              <a:rPr lang="ko-KR" altLang="en-US" dirty="0"/>
              <a:t>만을 고려</a:t>
            </a:r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엘리베이터의 </a:t>
            </a:r>
            <a:r>
              <a:rPr lang="en-US" altLang="ko-KR" dirty="0"/>
              <a:t>Worst Case</a:t>
            </a:r>
            <a:r>
              <a:rPr lang="ko-KR" altLang="en-US" dirty="0"/>
              <a:t>는 해당 엘리베이터가 갈 수 있는 모든 층에서 멈추었다가 이동하는 것</a:t>
            </a:r>
            <a:endParaRPr lang="en-US" altLang="ko-KR" dirty="0"/>
          </a:p>
          <a:p>
            <a:pPr lvl="1"/>
            <a:r>
              <a:rPr lang="ko-KR" altLang="en-US" dirty="0"/>
              <a:t>일단 붐비는 시간대</a:t>
            </a:r>
            <a:r>
              <a:rPr lang="en-US" altLang="ko-KR" dirty="0"/>
              <a:t>(</a:t>
            </a:r>
            <a:r>
              <a:rPr lang="ko-KR" altLang="en-US" dirty="0"/>
              <a:t>각 시간 </a:t>
            </a:r>
            <a:r>
              <a:rPr lang="en-US" altLang="ko-KR" dirty="0"/>
              <a:t>45</a:t>
            </a:r>
            <a:r>
              <a:rPr lang="ko-KR" altLang="en-US" dirty="0"/>
              <a:t>분</a:t>
            </a:r>
            <a:r>
              <a:rPr lang="en-US" altLang="ko-KR" dirty="0"/>
              <a:t>~05</a:t>
            </a:r>
            <a:r>
              <a:rPr lang="ko-KR" altLang="en-US" dirty="0"/>
              <a:t>분</a:t>
            </a:r>
            <a:r>
              <a:rPr lang="en-US" altLang="ko-KR" dirty="0"/>
              <a:t>)Worst Case</a:t>
            </a:r>
            <a:r>
              <a:rPr lang="ko-KR" altLang="en-US" dirty="0"/>
              <a:t>로 진행을 해서 경로 예측이 비현실적이라고 생각된다면 좀 더 구체화된 기준을 제시할 예정</a:t>
            </a:r>
            <a:endParaRPr lang="en-US" altLang="ko-KR" dirty="0"/>
          </a:p>
          <a:p>
            <a:r>
              <a:rPr lang="ko-KR" altLang="en-US" dirty="0"/>
              <a:t>만원문제</a:t>
            </a:r>
            <a:endParaRPr lang="en-US" altLang="ko-KR" dirty="0"/>
          </a:p>
          <a:p>
            <a:pPr lvl="1"/>
            <a:r>
              <a:rPr lang="ko-KR" altLang="en-US" dirty="0"/>
              <a:t>엘리베이터는 정원이 만원이 되면</a:t>
            </a:r>
            <a:r>
              <a:rPr lang="en-US" altLang="ko-KR" dirty="0"/>
              <a:t>, </a:t>
            </a:r>
            <a:r>
              <a:rPr lang="ko-KR" altLang="en-US" dirty="0"/>
              <a:t>중간에서 엘리베이터를 세우려고 하더라도 무시하고 사람이 내리는 층까지 이동한다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만원문제에 대한 고려나</a:t>
            </a:r>
            <a:r>
              <a:rPr lang="en-US" altLang="ko-KR" dirty="0"/>
              <a:t>, </a:t>
            </a:r>
            <a:r>
              <a:rPr lang="ko-KR" altLang="en-US" dirty="0"/>
              <a:t>처리에 대해서는 아직 이르다고 생각하고 좀 더 머리를 맞대기로 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184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3DB3A-33B3-4C26-8419-E5B9C5A8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엘리베이터와 계단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429C5-E8B2-4C00-A3B3-D88A82350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계단의 경우</a:t>
            </a:r>
            <a:endParaRPr lang="en-US" altLang="ko-KR" dirty="0"/>
          </a:p>
          <a:p>
            <a:pPr lvl="1"/>
            <a:r>
              <a:rPr lang="ko-KR" altLang="en-US" dirty="0"/>
              <a:t>엘리베이터처럼 기다렸다 </a:t>
            </a:r>
            <a:r>
              <a:rPr lang="ko-KR" altLang="en-US" dirty="0" err="1"/>
              <a:t>탑승한다던지</a:t>
            </a:r>
            <a:r>
              <a:rPr lang="en-US" altLang="ko-KR" dirty="0"/>
              <a:t>, </a:t>
            </a:r>
            <a:r>
              <a:rPr lang="ko-KR" altLang="en-US" dirty="0"/>
              <a:t>붐비더라도 이동속도에 큰 영향을 주지는 않는다고 생각</a:t>
            </a:r>
            <a:r>
              <a:rPr lang="en-US" altLang="ko-KR" dirty="0"/>
              <a:t>, Worst Case = Best Case</a:t>
            </a:r>
          </a:p>
          <a:p>
            <a:pPr lvl="1"/>
            <a:r>
              <a:rPr lang="ko-KR" altLang="en-US" dirty="0"/>
              <a:t>에스컬레이터가 지하에서 </a:t>
            </a:r>
            <a:r>
              <a:rPr lang="en-US" altLang="ko-KR" dirty="0"/>
              <a:t>1</a:t>
            </a:r>
            <a:r>
              <a:rPr lang="ko-KR" altLang="en-US" dirty="0"/>
              <a:t>층으로 올라오는 구간</a:t>
            </a:r>
            <a:r>
              <a:rPr lang="en-US" altLang="ko-KR" dirty="0"/>
              <a:t>, 1</a:t>
            </a:r>
            <a:r>
              <a:rPr lang="ko-KR" altLang="en-US" dirty="0"/>
              <a:t>층에서 </a:t>
            </a:r>
            <a:r>
              <a:rPr lang="en-US" altLang="ko-KR" dirty="0"/>
              <a:t>2~3</a:t>
            </a:r>
            <a:r>
              <a:rPr lang="ko-KR" altLang="en-US" dirty="0"/>
              <a:t>층에 올라가는 구간에 연결되어 있지만</a:t>
            </a:r>
            <a:r>
              <a:rPr lang="en-US" altLang="ko-KR" dirty="0"/>
              <a:t>, </a:t>
            </a:r>
            <a:r>
              <a:rPr lang="ko-KR" altLang="en-US" dirty="0"/>
              <a:t>계단으로 이동하는 것과 시간상 차이가 미미하고</a:t>
            </a:r>
            <a:r>
              <a:rPr lang="en-US" altLang="ko-KR" dirty="0"/>
              <a:t>, 1</a:t>
            </a:r>
            <a:r>
              <a:rPr lang="ko-KR" altLang="en-US" dirty="0"/>
              <a:t>층에서 지하로 내려가는 구간은 계단으로 이루어져 있으므로</a:t>
            </a:r>
            <a:r>
              <a:rPr lang="en-US" altLang="ko-KR" dirty="0"/>
              <a:t>, </a:t>
            </a:r>
            <a:r>
              <a:rPr lang="ko-KR" altLang="en-US" dirty="0"/>
              <a:t>같은 계단으로 취급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871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자료조사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건너뛰는 엘리베이터의 각 층 이동시간 </a:t>
            </a:r>
            <a:r>
              <a:rPr lang="en-US" altLang="ko-KR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20</a:t>
            </a:r>
            <a:r>
              <a:rPr lang="ko-KR" altLang="en-US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초</a:t>
            </a:r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 층 운행 엘리베이터의 각 층 이동시간 </a:t>
            </a:r>
            <a:r>
              <a:rPr lang="en-US" altLang="ko-KR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16</a:t>
            </a:r>
            <a:r>
              <a:rPr lang="ko-KR" altLang="en-US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초</a:t>
            </a:r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엘리베이터의 각 층의 문이 열리고 닫히는데 걸리는 시간 </a:t>
            </a:r>
            <a:r>
              <a:rPr lang="en-US" altLang="ko-KR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각 </a:t>
            </a:r>
            <a:r>
              <a:rPr lang="en-US" altLang="ko-KR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altLang="en-US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초</a:t>
            </a:r>
            <a:r>
              <a:rPr lang="en-US" altLang="ko-KR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</a:p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ko-KR" altLang="en-US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계단의 각 층 이동 시간 </a:t>
            </a: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</a:t>
            </a:r>
            <a:r>
              <a:rPr lang="ko-KR" altLang="en-US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18</a:t>
            </a:r>
            <a:r>
              <a:rPr lang="ko-KR" altLang="en-US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초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Yeom Seoung Yun/AppData/Roaming/PolarisOffice/ETemp/340_19295728/fImage2743357741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" y="99060"/>
            <a:ext cx="11972290" cy="5951855"/>
          </a:xfrm>
          <a:prstGeom prst="rect">
            <a:avLst/>
          </a:prstGeom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>
            <a:off x="1814830" y="6103620"/>
            <a:ext cx="856234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3층 143 		4층 90 		5층 343 		6층 235 		7층 250 		8층 97</a:t>
            </a: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5015230" y="102235"/>
            <a:ext cx="4037964" cy="45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월요일 15:00에 강의가 끝나는 강의실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Pages>9</Pages>
  <Words>782</Words>
  <Characters>0</Characters>
  <Application>Microsoft Office PowerPoint</Application>
  <DocSecurity>0</DocSecurity>
  <PresentationFormat>와이드스크린</PresentationFormat>
  <Lines>0</Lines>
  <Paragraphs>283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오피스 테마</vt:lpstr>
      <vt:lpstr>자료구조설계 팀 프로젝트</vt:lpstr>
      <vt:lpstr>프로그램 UI</vt:lpstr>
      <vt:lpstr>제약조건</vt:lpstr>
      <vt:lpstr>엘리베이터와 계단</vt:lpstr>
      <vt:lpstr>엘리베이터와 계단</vt:lpstr>
      <vt:lpstr>엘리베이터와 계단</vt:lpstr>
      <vt:lpstr>엘리베이터와 계단</vt:lpstr>
      <vt:lpstr>자료조사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엘리베이터 사용자 패턴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Who Doctor</dc:creator>
  <cp:lastModifiedBy>blaxh1101@naver.com</cp:lastModifiedBy>
  <cp:revision>8</cp:revision>
  <dcterms:modified xsi:type="dcterms:W3CDTF">2018-11-07T02:46:57Z</dcterms:modified>
</cp:coreProperties>
</file>