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6" r:id="rId5"/>
    <p:sldId id="257" r:id="rId6"/>
    <p:sldId id="259" r:id="rId7"/>
    <p:sldId id="258" r:id="rId8"/>
    <p:sldId id="261" r:id="rId9"/>
    <p:sldId id="268" r:id="rId10"/>
    <p:sldId id="262" r:id="rId11"/>
    <p:sldId id="270" r:id="rId12"/>
    <p:sldId id="269" r:id="rId13"/>
    <p:sldId id="271" r:id="rId14"/>
    <p:sldId id="267"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C79E37"/>
    <a:srgbClr val="202E54"/>
    <a:srgbClr val="FF2549"/>
    <a:srgbClr val="1D3A00"/>
    <a:srgbClr val="007033"/>
    <a:srgbClr val="5EEC3C"/>
    <a:srgbClr val="990099"/>
    <a:srgbClr val="CC0099"/>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3CC49-1A85-4315-A89F-D87359F3E71A}" v="233" dt="2021-06-11T00:18:08.818"/>
    <p1510:client id="{79B959D4-BD12-4408-BB6B-1EDC810435F6}" v="1210" dt="2021-06-10T23:13:00.047"/>
    <p1510:client id="{808C3C9B-6E86-4973-8A5C-12804218FAA2}" v="589" dt="2021-06-10T22:01:34.263"/>
    <p1510:client id="{A92EAFA6-9937-4F5B-AD60-F9D0B7D1CE90}" v="325" dt="2021-06-10T22:37:07.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3"/>
    <p:restoredTop sz="94662"/>
  </p:normalViewPr>
  <p:slideViewPr>
    <p:cSldViewPr>
      <p:cViewPr varScale="1">
        <p:scale>
          <a:sx n="85" d="100"/>
          <a:sy n="85" d="100"/>
        </p:scale>
        <p:origin x="192" y="10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655520"/>
            <a:ext cx="8231372" cy="763525"/>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197405"/>
            <a:ext cx="6413609"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8313305" cy="1391153"/>
          </a:xfrm>
        </p:spPr>
        <p:txBody>
          <a:bodyPr>
            <a:normAutofit fontScale="90000"/>
          </a:bodyPr>
          <a:lstStyle/>
          <a:p>
            <a:r>
              <a:rPr lang="en-US" dirty="0">
                <a:cs typeface="Calibri"/>
              </a:rPr>
              <a:t>World of Warcraft </a:t>
            </a:r>
            <a:br>
              <a:rPr lang="en-US" dirty="0">
                <a:cs typeface="Calibri"/>
              </a:rPr>
            </a:br>
            <a:r>
              <a:rPr lang="en-US" dirty="0">
                <a:cs typeface="Calibri"/>
              </a:rPr>
              <a:t>Player vs Player (PVP) </a:t>
            </a:r>
            <a:br>
              <a:rPr lang="en-US" dirty="0">
                <a:cs typeface="Calibri"/>
              </a:rPr>
            </a:br>
            <a:r>
              <a:rPr lang="en-US" dirty="0">
                <a:cs typeface="Calibri"/>
              </a:rPr>
              <a:t>Character Analysis</a:t>
            </a:r>
            <a:endParaRPr lang="en-US" dirty="0"/>
          </a:p>
        </p:txBody>
      </p:sp>
      <p:sp>
        <p:nvSpPr>
          <p:cNvPr id="3" name="Subtitle 2"/>
          <p:cNvSpPr>
            <a:spLocks noGrp="1"/>
          </p:cNvSpPr>
          <p:nvPr>
            <p:ph type="subTitle" idx="1"/>
          </p:nvPr>
        </p:nvSpPr>
        <p:spPr/>
        <p:txBody>
          <a:bodyPr>
            <a:normAutofit fontScale="55000" lnSpcReduction="20000"/>
          </a:bodyPr>
          <a:lstStyle/>
          <a:p>
            <a:r>
              <a:rPr lang="en-US" dirty="0"/>
              <a:t>Scripting for Data Analysis</a:t>
            </a:r>
          </a:p>
          <a:p>
            <a:r>
              <a:rPr lang="en-US" dirty="0"/>
              <a:t>Noah Mott and Leticia Spencer</a:t>
            </a:r>
          </a:p>
          <a:p>
            <a:r>
              <a:rPr lang="en-US" dirty="0"/>
              <a:t>Project Presentation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cs typeface="Calibri"/>
              </a:rPr>
              <a:t>Distribution by Role</a:t>
            </a:r>
            <a:endParaRPr lang="en-US" dirty="0"/>
          </a:p>
        </p:txBody>
      </p:sp>
      <p:pic>
        <p:nvPicPr>
          <p:cNvPr id="11" name="Picture 11" descr="Chart, bar chart&#10;&#10;Description automatically generated">
            <a:extLst>
              <a:ext uri="{FF2B5EF4-FFF2-40B4-BE49-F238E27FC236}">
                <a16:creationId xmlns:a16="http://schemas.microsoft.com/office/drawing/2014/main" id="{86048CF2-3E6D-4CC7-9AAC-690FFE88888F}"/>
              </a:ext>
            </a:extLst>
          </p:cNvPr>
          <p:cNvPicPr>
            <a:picLocks noChangeAspect="1"/>
          </p:cNvPicPr>
          <p:nvPr/>
        </p:nvPicPr>
        <p:blipFill>
          <a:blip r:embed="rId2"/>
          <a:stretch>
            <a:fillRect/>
          </a:stretch>
        </p:blipFill>
        <p:spPr>
          <a:xfrm>
            <a:off x="277416" y="1466150"/>
            <a:ext cx="4713683" cy="3223232"/>
          </a:xfrm>
          <a:prstGeom prst="rect">
            <a:avLst/>
          </a:prstGeom>
        </p:spPr>
      </p:pic>
      <p:sp>
        <p:nvSpPr>
          <p:cNvPr id="14" name="TextBox 13">
            <a:extLst>
              <a:ext uri="{FF2B5EF4-FFF2-40B4-BE49-F238E27FC236}">
                <a16:creationId xmlns:a16="http://schemas.microsoft.com/office/drawing/2014/main" id="{92441391-F4B6-42ED-91BE-16C8071A7FE7}"/>
              </a:ext>
            </a:extLst>
          </p:cNvPr>
          <p:cNvSpPr txBox="1"/>
          <p:nvPr/>
        </p:nvSpPr>
        <p:spPr>
          <a:xfrm>
            <a:off x="5307805" y="1700211"/>
            <a:ext cx="2743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Roles: Healer, Tank, Damage Dealer (DPS)</a:t>
            </a:r>
          </a:p>
          <a:p>
            <a:pPr marL="285750" indent="-285750">
              <a:buFont typeface="Arial"/>
              <a:buChar char="•"/>
            </a:pPr>
            <a:r>
              <a:rPr lang="en-US">
                <a:cs typeface="Calibri"/>
              </a:rPr>
              <a:t>DPS more common</a:t>
            </a:r>
            <a:endParaRPr lang="en-US" dirty="0">
              <a:cs typeface="Calibri"/>
            </a:endParaRPr>
          </a:p>
          <a:p>
            <a:pPr marL="285750" indent="-285750">
              <a:buFont typeface="Arial"/>
              <a:buChar char="•"/>
            </a:pPr>
            <a:r>
              <a:rPr lang="en-US">
                <a:cs typeface="Calibri"/>
              </a:rPr>
              <a:t>Tanks almost non-existent</a:t>
            </a:r>
            <a:endParaRPr lang="en-US" dirty="0">
              <a:cs typeface="Calibri"/>
            </a:endParaRPr>
          </a:p>
          <a:p>
            <a:pPr marL="285750" indent="-285750">
              <a:buFont typeface="Arial"/>
              <a:buChar char="•"/>
            </a:pPr>
            <a:r>
              <a:rPr lang="en-US">
                <a:cs typeface="Calibri"/>
              </a:rPr>
              <a:t>Reasons</a:t>
            </a:r>
            <a:endParaRPr lang="en-US" dirty="0">
              <a:cs typeface="Calibri"/>
            </a:endParaRPr>
          </a:p>
          <a:p>
            <a:pPr marL="742950" lvl="1" indent="-285750">
              <a:buFont typeface="Arial"/>
              <a:buChar char="•"/>
            </a:pPr>
            <a:r>
              <a:rPr lang="en-US">
                <a:cs typeface="Calibri"/>
              </a:rPr>
              <a:t>Mechanics</a:t>
            </a:r>
            <a:endParaRPr lang="en-US" dirty="0">
              <a:cs typeface="Calibri"/>
            </a:endParaRPr>
          </a:p>
          <a:p>
            <a:pPr marL="742950" lvl="1" indent="-285750">
              <a:buFont typeface="Arial"/>
              <a:buChar char="•"/>
            </a:pPr>
            <a:r>
              <a:rPr lang="en-US">
                <a:cs typeface="Calibri"/>
              </a:rPr>
              <a:t>PVE vs PVP</a:t>
            </a:r>
            <a:endParaRPr lang="en-US" dirty="0">
              <a:cs typeface="Calibri"/>
            </a:endParaRPr>
          </a:p>
          <a:p>
            <a:endParaRPr lang="en-US" dirty="0">
              <a:cs typeface="Calibri"/>
            </a:endParaRPr>
          </a:p>
        </p:txBody>
      </p:sp>
    </p:spTree>
    <p:extLst>
      <p:ext uri="{BB962C8B-B14F-4D97-AF65-F5344CB8AC3E}">
        <p14:creationId xmlns:p14="http://schemas.microsoft.com/office/powerpoint/2010/main" val="304143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cs typeface="Calibri"/>
              </a:rPr>
              <a:t>Conclusion</a:t>
            </a:r>
            <a:endParaRPr lang="en-US" dirty="0"/>
          </a:p>
        </p:txBody>
      </p:sp>
      <p:sp>
        <p:nvSpPr>
          <p:cNvPr id="5" name="Content Placeholder 4"/>
          <p:cNvSpPr>
            <a:spLocks noGrp="1"/>
          </p:cNvSpPr>
          <p:nvPr>
            <p:ph idx="1"/>
          </p:nvPr>
        </p:nvSpPr>
        <p:spPr/>
        <p:txBody>
          <a:bodyPr vert="horz" lIns="91440" tIns="45720" rIns="91440" bIns="45720" rtlCol="0" anchor="t">
            <a:normAutofit fontScale="70000" lnSpcReduction="20000"/>
          </a:bodyPr>
          <a:lstStyle/>
          <a:p>
            <a:pPr marL="0" indent="0">
              <a:buNone/>
            </a:pPr>
            <a:endParaRPr lang="en-US" dirty="0">
              <a:ea typeface="+mn-lt"/>
              <a:cs typeface="+mn-lt"/>
            </a:endParaRPr>
          </a:p>
          <a:p>
            <a:r>
              <a:rPr lang="en-US" dirty="0">
                <a:ea typeface="+mn-lt"/>
                <a:cs typeface="+mn-lt"/>
              </a:rPr>
              <a:t>World of Warcraft has been able to, for the most part, been able to balance out their characters with relation to power and abilities</a:t>
            </a:r>
          </a:p>
          <a:p>
            <a:r>
              <a:rPr lang="en-US" dirty="0">
                <a:ea typeface="+mn-lt"/>
                <a:cs typeface="+mn-lt"/>
              </a:rPr>
              <a:t>If you want to play both versus the environment or vs other players you must shift between specializations and equip completely different sets of items</a:t>
            </a:r>
          </a:p>
          <a:p>
            <a:r>
              <a:rPr lang="en-US" dirty="0">
                <a:ea typeface="+mn-lt"/>
                <a:cs typeface="+mn-lt"/>
              </a:rPr>
              <a:t>the belief is still strong that Demon Hunters are a broken class for PVP</a:t>
            </a:r>
          </a:p>
          <a:p>
            <a:r>
              <a:rPr lang="en-US" dirty="0">
                <a:ea typeface="+mn-lt"/>
                <a:cs typeface="+mn-lt"/>
              </a:rPr>
              <a:t>intellect seems to be the best predictor of total wins</a:t>
            </a:r>
          </a:p>
          <a:p>
            <a:r>
              <a:rPr lang="en-US" dirty="0">
                <a:cs typeface="Calibri"/>
              </a:rPr>
              <a:t>Gender selection on it's own is not a good predictor of total wins</a:t>
            </a:r>
          </a:p>
        </p:txBody>
      </p:sp>
      <p:pic>
        <p:nvPicPr>
          <p:cNvPr id="2" name="Picture 2" descr="A picture containing text, outdoor&#10;&#10;Description automatically generated">
            <a:extLst>
              <a:ext uri="{FF2B5EF4-FFF2-40B4-BE49-F238E27FC236}">
                <a16:creationId xmlns:a16="http://schemas.microsoft.com/office/drawing/2014/main" id="{1676D5E2-3E0A-47B2-9A39-19576EBAB743}"/>
              </a:ext>
            </a:extLst>
          </p:cNvPr>
          <p:cNvPicPr>
            <a:picLocks noChangeAspect="1"/>
          </p:cNvPicPr>
          <p:nvPr/>
        </p:nvPicPr>
        <p:blipFill>
          <a:blip r:embed="rId2"/>
          <a:stretch>
            <a:fillRect/>
          </a:stretch>
        </p:blipFill>
        <p:spPr>
          <a:xfrm>
            <a:off x="7589089" y="41149"/>
            <a:ext cx="1373758" cy="1157749"/>
          </a:xfrm>
          <a:prstGeom prst="rect">
            <a:avLst/>
          </a:prstGeom>
        </p:spPr>
      </p:pic>
    </p:spTree>
    <p:extLst>
      <p:ext uri="{BB962C8B-B14F-4D97-AF65-F5344CB8AC3E}">
        <p14:creationId xmlns:p14="http://schemas.microsoft.com/office/powerpoint/2010/main" val="197533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433880"/>
            <a:ext cx="6413609" cy="725349"/>
          </a:xfrm>
        </p:spPr>
        <p:txBody>
          <a:bodyPr anchor="ctr">
            <a:normAutofit/>
          </a:bodyPr>
          <a:lstStyle/>
          <a:p>
            <a:r>
              <a:rPr lang="en-US" dirty="0"/>
              <a:t>Q&amp;A</a:t>
            </a:r>
          </a:p>
        </p:txBody>
      </p:sp>
      <p:grpSp>
        <p:nvGrpSpPr>
          <p:cNvPr id="3" name="Group 2">
            <a:extLst>
              <a:ext uri="{FF2B5EF4-FFF2-40B4-BE49-F238E27FC236}">
                <a16:creationId xmlns:a16="http://schemas.microsoft.com/office/drawing/2014/main" id="{02CF7E84-8864-44F5-8EA4-D293EFA47436}"/>
              </a:ext>
            </a:extLst>
          </p:cNvPr>
          <p:cNvGrpSpPr/>
          <p:nvPr/>
        </p:nvGrpSpPr>
        <p:grpSpPr>
          <a:xfrm>
            <a:off x="3579994" y="1382978"/>
            <a:ext cx="3511061" cy="3511061"/>
            <a:chOff x="3579994" y="1323447"/>
            <a:chExt cx="3511061" cy="3511061"/>
          </a:xfrm>
        </p:grpSpPr>
        <p:pic>
          <p:nvPicPr>
            <p:cNvPr id="15" name="Picture 15">
              <a:extLst>
                <a:ext uri="{FF2B5EF4-FFF2-40B4-BE49-F238E27FC236}">
                  <a16:creationId xmlns:a16="http://schemas.microsoft.com/office/drawing/2014/main" id="{8CAD7B75-474A-4D1D-8B38-AD9A4660D618}"/>
                </a:ext>
              </a:extLst>
            </p:cNvPr>
            <p:cNvPicPr>
              <a:picLocks noChangeAspect="1"/>
            </p:cNvPicPr>
            <p:nvPr/>
          </p:nvPicPr>
          <p:blipFill>
            <a:blip r:embed="rId2"/>
            <a:stretch>
              <a:fillRect/>
            </a:stretch>
          </p:blipFill>
          <p:spPr>
            <a:xfrm>
              <a:off x="3579994" y="1323447"/>
              <a:ext cx="3511061" cy="3511061"/>
            </a:xfrm>
            <a:prstGeom prst="rect">
              <a:avLst/>
            </a:prstGeom>
            <a:noFill/>
          </p:spPr>
        </p:pic>
        <p:pic>
          <p:nvPicPr>
            <p:cNvPr id="2" name="Picture 2" descr="Icon&#10;&#10;Description automatically generated">
              <a:extLst>
                <a:ext uri="{FF2B5EF4-FFF2-40B4-BE49-F238E27FC236}">
                  <a16:creationId xmlns:a16="http://schemas.microsoft.com/office/drawing/2014/main" id="{34C11D4E-9FB2-45C9-B070-E79B39A98C6C}"/>
                </a:ext>
              </a:extLst>
            </p:cNvPr>
            <p:cNvPicPr>
              <a:picLocks noChangeAspect="1"/>
            </p:cNvPicPr>
            <p:nvPr/>
          </p:nvPicPr>
          <p:blipFill>
            <a:blip r:embed="rId3"/>
            <a:stretch>
              <a:fillRect/>
            </a:stretch>
          </p:blipFill>
          <p:spPr>
            <a:xfrm>
              <a:off x="4248148" y="2322010"/>
              <a:ext cx="2177657" cy="2243748"/>
            </a:xfrm>
            <a:prstGeom prst="rect">
              <a:avLst/>
            </a:prstGeom>
          </p:spPr>
        </p:pic>
      </p:grpSp>
    </p:spTree>
    <p:extLst>
      <p:ext uri="{BB962C8B-B14F-4D97-AF65-F5344CB8AC3E}">
        <p14:creationId xmlns:p14="http://schemas.microsoft.com/office/powerpoint/2010/main" val="9271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a:rPr>
              <a:t>Agenda</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a:rPr>
              <a:t>Program Description</a:t>
            </a:r>
            <a:endParaRPr lang="en-US" dirty="0"/>
          </a:p>
          <a:p>
            <a:r>
              <a:rPr lang="en-US" dirty="0">
                <a:cs typeface="Calibri"/>
              </a:rPr>
              <a:t>Data and its sources</a:t>
            </a:r>
          </a:p>
          <a:p>
            <a:r>
              <a:rPr lang="en-US">
                <a:cs typeface="Calibri"/>
              </a:rPr>
              <a:t>Analysis Question #1</a:t>
            </a:r>
            <a:endParaRPr lang="en-US" dirty="0">
              <a:cs typeface="Calibri"/>
            </a:endParaRPr>
          </a:p>
          <a:p>
            <a:r>
              <a:rPr lang="en-US">
                <a:cs typeface="Calibri"/>
              </a:rPr>
              <a:t>Analysis Question #2</a:t>
            </a:r>
            <a:endParaRPr lang="en-US" dirty="0">
              <a:cs typeface="Calibri"/>
            </a:endParaRPr>
          </a:p>
          <a:p>
            <a:r>
              <a:rPr lang="en-US">
                <a:cs typeface="Calibri"/>
              </a:rPr>
              <a:t>Output</a:t>
            </a:r>
            <a:endParaRPr lang="en-US" dirty="0">
              <a:cs typeface="Calibri"/>
            </a:endParaRPr>
          </a:p>
          <a:p>
            <a:r>
              <a:rPr lang="en-US">
                <a:cs typeface="Calibri"/>
              </a:rPr>
              <a:t>Conclusion</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cs typeface="Calibri"/>
              </a:rPr>
              <a:t>Program </a:t>
            </a:r>
            <a:r>
              <a:rPr lang="en-US" dirty="0">
                <a:cs typeface="Calibri"/>
              </a:rPr>
              <a:t>Description</a:t>
            </a:r>
            <a:endParaRPr lang="en-US" dirty="0"/>
          </a:p>
        </p:txBody>
      </p:sp>
      <p:sp>
        <p:nvSpPr>
          <p:cNvPr id="5" name="Content Placeholder 4"/>
          <p:cNvSpPr>
            <a:spLocks noGrp="1"/>
          </p:cNvSpPr>
          <p:nvPr>
            <p:ph idx="1"/>
          </p:nvPr>
        </p:nvSpPr>
        <p:spPr/>
        <p:txBody>
          <a:bodyPr vert="horz" lIns="91440" tIns="45720" rIns="91440" bIns="45720" rtlCol="0" anchor="t">
            <a:normAutofit/>
          </a:bodyPr>
          <a:lstStyle/>
          <a:p>
            <a:r>
              <a:rPr lang="en-US" sz="2000" dirty="0">
                <a:ea typeface="+mn-lt"/>
                <a:cs typeface="+mn-lt"/>
              </a:rPr>
              <a:t>This program is designed to pull in data from the Blizzard Application Programming Interface (API). This project focuses on the 3 versus 3 (3v3) Player versus Player (PVP) leaderboard. </a:t>
            </a:r>
          </a:p>
          <a:p>
            <a:r>
              <a:rPr lang="en-US" sz="2000" dirty="0">
                <a:ea typeface="+mn-lt"/>
                <a:cs typeface="+mn-lt"/>
              </a:rPr>
              <a:t>Our goal was to gather insights about the selections and statistics that make up a winning player in PVP. </a:t>
            </a:r>
            <a:endParaRPr lang="en-US" sz="2000">
              <a:cs typeface="Calibri"/>
            </a:endParaRPr>
          </a:p>
        </p:txBody>
      </p:sp>
      <p:pic>
        <p:nvPicPr>
          <p:cNvPr id="2" name="Picture 2" descr="A picture containing text, lamp&#10;&#10;Description automatically generated">
            <a:extLst>
              <a:ext uri="{FF2B5EF4-FFF2-40B4-BE49-F238E27FC236}">
                <a16:creationId xmlns:a16="http://schemas.microsoft.com/office/drawing/2014/main" id="{7CEE469E-1DE7-4EA2-BE8F-3925D225EB6F}"/>
              </a:ext>
            </a:extLst>
          </p:cNvPr>
          <p:cNvPicPr>
            <a:picLocks noChangeAspect="1"/>
          </p:cNvPicPr>
          <p:nvPr/>
        </p:nvPicPr>
        <p:blipFill>
          <a:blip r:embed="rId2"/>
          <a:stretch>
            <a:fillRect/>
          </a:stretch>
        </p:blipFill>
        <p:spPr>
          <a:xfrm>
            <a:off x="3903785" y="3204201"/>
            <a:ext cx="2860430" cy="18252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B26E5AFA-5550-4AD1-B31F-857A5D4919CA}"/>
              </a:ext>
            </a:extLst>
          </p:cNvPr>
          <p:cNvPicPr>
            <a:picLocks noChangeAspect="1"/>
          </p:cNvPicPr>
          <p:nvPr/>
        </p:nvPicPr>
        <p:blipFill>
          <a:blip r:embed="rId2"/>
          <a:stretch>
            <a:fillRect/>
          </a:stretch>
        </p:blipFill>
        <p:spPr>
          <a:xfrm>
            <a:off x="6673756" y="2255357"/>
            <a:ext cx="2141519" cy="2916567"/>
          </a:xfrm>
          <a:prstGeom prst="rect">
            <a:avLst/>
          </a:prstGeom>
        </p:spPr>
      </p:pic>
      <p:sp>
        <p:nvSpPr>
          <p:cNvPr id="4" name="Title 3"/>
          <p:cNvSpPr>
            <a:spLocks noGrp="1"/>
          </p:cNvSpPr>
          <p:nvPr>
            <p:ph type="title"/>
          </p:nvPr>
        </p:nvSpPr>
        <p:spPr/>
        <p:txBody>
          <a:bodyPr>
            <a:normAutofit/>
          </a:bodyPr>
          <a:lstStyle/>
          <a:p>
            <a:r>
              <a:rPr lang="en-US" dirty="0"/>
              <a:t>Data and it’s sources</a:t>
            </a:r>
          </a:p>
        </p:txBody>
      </p:sp>
      <p:pic>
        <p:nvPicPr>
          <p:cNvPr id="2" name="Picture 2" descr="Text&#10;&#10;Description automatically generated">
            <a:extLst>
              <a:ext uri="{FF2B5EF4-FFF2-40B4-BE49-F238E27FC236}">
                <a16:creationId xmlns:a16="http://schemas.microsoft.com/office/drawing/2014/main" id="{02A6A11A-9DF6-47D4-9F4B-39C183D781BE}"/>
              </a:ext>
            </a:extLst>
          </p:cNvPr>
          <p:cNvPicPr>
            <a:picLocks noChangeAspect="1"/>
          </p:cNvPicPr>
          <p:nvPr/>
        </p:nvPicPr>
        <p:blipFill>
          <a:blip r:embed="rId3"/>
          <a:stretch>
            <a:fillRect/>
          </a:stretch>
        </p:blipFill>
        <p:spPr>
          <a:xfrm>
            <a:off x="4891112" y="1246883"/>
            <a:ext cx="2066360" cy="249814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1B041A6-DF7E-4407-8404-686FEDE4BB0F}"/>
              </a:ext>
            </a:extLst>
          </p:cNvPr>
          <p:cNvSpPr txBox="1"/>
          <p:nvPr/>
        </p:nvSpPr>
        <p:spPr>
          <a:xfrm>
            <a:off x="3897824" y="22559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6" name="TextBox 5">
            <a:extLst>
              <a:ext uri="{FF2B5EF4-FFF2-40B4-BE49-F238E27FC236}">
                <a16:creationId xmlns:a16="http://schemas.microsoft.com/office/drawing/2014/main" id="{5A1F1033-F8C2-445B-93E1-E94413C6A9CE}"/>
              </a:ext>
            </a:extLst>
          </p:cNvPr>
          <p:cNvSpPr txBox="1"/>
          <p:nvPr/>
        </p:nvSpPr>
        <p:spPr>
          <a:xfrm>
            <a:off x="298076" y="1310108"/>
            <a:ext cx="44815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Data was initially pulled from the Blizzard API</a:t>
            </a:r>
          </a:p>
          <a:p>
            <a:pPr marL="742950" lvl="1" indent="-285750">
              <a:buFont typeface="Arial"/>
              <a:buChar char="•"/>
            </a:pPr>
            <a:r>
              <a:rPr lang="en-US" dirty="0">
                <a:cs typeface="Calibri"/>
              </a:rPr>
              <a:t>Data was pulled in from the 3v3 Leaderboard Endpoint</a:t>
            </a:r>
          </a:p>
          <a:p>
            <a:pPr marL="742950" lvl="1" indent="-285750">
              <a:buFont typeface="Arial"/>
              <a:buChar char="•"/>
            </a:pPr>
            <a:r>
              <a:rPr lang="en-US" dirty="0">
                <a:cs typeface="Calibri"/>
              </a:rPr>
              <a:t>Looping through the leaderboard to get the statistics endpoints for each player</a:t>
            </a:r>
          </a:p>
          <a:p>
            <a:pPr marL="285750" indent="-285750">
              <a:buFont typeface="Arial"/>
              <a:buChar char="•"/>
            </a:pPr>
            <a:r>
              <a:rPr lang="en-US" dirty="0">
                <a:cs typeface="Calibri"/>
              </a:rPr>
              <a:t>Data was uploaded into the MongoDB Atlas Cloud Database and accessed from there.</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170111"/>
            <a:ext cx="6413609" cy="725349"/>
          </a:xfrm>
        </p:spPr>
        <p:txBody>
          <a:bodyPr anchor="ctr">
            <a:normAutofit/>
          </a:bodyPr>
          <a:lstStyle/>
          <a:p>
            <a:r>
              <a:rPr lang="en-US">
                <a:cs typeface="Calibri"/>
              </a:rPr>
              <a:t>Question #1</a:t>
            </a:r>
            <a:endParaRPr lang="en-US" dirty="0"/>
          </a:p>
        </p:txBody>
      </p:sp>
      <p:sp>
        <p:nvSpPr>
          <p:cNvPr id="2" name="TextBox 1">
            <a:extLst>
              <a:ext uri="{FF2B5EF4-FFF2-40B4-BE49-F238E27FC236}">
                <a16:creationId xmlns:a16="http://schemas.microsoft.com/office/drawing/2014/main" id="{AC6F5ED8-8B63-487E-B107-A92924FA162E}"/>
              </a:ext>
            </a:extLst>
          </p:cNvPr>
          <p:cNvSpPr txBox="1"/>
          <p:nvPr/>
        </p:nvSpPr>
        <p:spPr>
          <a:xfrm>
            <a:off x="1981761" y="1603562"/>
            <a:ext cx="58612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ymbol"/>
              </a:rPr>
              <a:t>·</a:t>
            </a:r>
            <a:r>
              <a:rPr lang="en-US" sz="1200" dirty="0">
                <a:latin typeface="Times New Roman"/>
                <a:cs typeface="Times New Roman"/>
              </a:rPr>
              <a:t>       </a:t>
            </a:r>
            <a:r>
              <a:rPr lang="en-US" sz="2400" dirty="0">
                <a:cs typeface="Calibri"/>
              </a:rPr>
              <a:t>What is the distribution of the top </a:t>
            </a:r>
            <a:r>
              <a:rPr lang="en-US" sz="2400">
                <a:cs typeface="Calibri"/>
              </a:rPr>
              <a:t>1000 3v3 players by faction choice.</a:t>
            </a:r>
          </a:p>
          <a:p>
            <a:pPr marL="800100" lvl="1" indent="-342900">
              <a:buFont typeface="Arial"/>
              <a:buChar char="•"/>
            </a:pPr>
            <a:r>
              <a:rPr lang="en-US" sz="2400">
                <a:cs typeface="Calibri"/>
              </a:rPr>
              <a:t>We can see from the results below the specific counts of the 1000 players on the 3v3 leaderboard. </a:t>
            </a:r>
          </a:p>
          <a:p>
            <a:pPr marL="800100" lvl="1" indent="-342900">
              <a:buFont typeface="Arial"/>
              <a:buChar char="•"/>
            </a:pPr>
            <a:r>
              <a:rPr lang="en-US" sz="2400">
                <a:cs typeface="Calibri"/>
              </a:rPr>
              <a:t>Note the disparity in horde players vs alliance players. More than twice as many players on the leaderboard have selected horde characters.</a:t>
            </a:r>
            <a:endParaRPr lang="en-US">
              <a:cs typeface="Calibri"/>
            </a:endParaRPr>
          </a:p>
        </p:txBody>
      </p:sp>
    </p:spTree>
    <p:extLst>
      <p:ext uri="{BB962C8B-B14F-4D97-AF65-F5344CB8AC3E}">
        <p14:creationId xmlns:p14="http://schemas.microsoft.com/office/powerpoint/2010/main" val="318735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170111"/>
            <a:ext cx="6413609" cy="725349"/>
          </a:xfrm>
        </p:spPr>
        <p:txBody>
          <a:bodyPr anchor="ctr">
            <a:normAutofit fontScale="90000"/>
          </a:bodyPr>
          <a:lstStyle/>
          <a:p>
            <a:r>
              <a:rPr lang="en-US" dirty="0">
                <a:ea typeface="+mj-lt"/>
                <a:cs typeface="+mj-lt"/>
              </a:rPr>
              <a:t>Distribution of Classes and Roles on the 3v3 Leaderboard</a:t>
            </a:r>
            <a:endParaRPr lang="en-US" dirty="0"/>
          </a:p>
        </p:txBody>
      </p:sp>
      <p:pic>
        <p:nvPicPr>
          <p:cNvPr id="22" name="Picture 22" descr="Chart, bar chart&#10;&#10;Description automatically generated">
            <a:extLst>
              <a:ext uri="{FF2B5EF4-FFF2-40B4-BE49-F238E27FC236}">
                <a16:creationId xmlns:a16="http://schemas.microsoft.com/office/drawing/2014/main" id="{E9DF4474-AC66-4774-B23F-ED8E290F30DC}"/>
              </a:ext>
            </a:extLst>
          </p:cNvPr>
          <p:cNvPicPr>
            <a:picLocks noChangeAspect="1"/>
          </p:cNvPicPr>
          <p:nvPr/>
        </p:nvPicPr>
        <p:blipFill>
          <a:blip r:embed="rId2"/>
          <a:stretch>
            <a:fillRect/>
          </a:stretch>
        </p:blipFill>
        <p:spPr>
          <a:xfrm>
            <a:off x="3253383" y="1636043"/>
            <a:ext cx="3263411" cy="1880088"/>
          </a:xfrm>
          <a:prstGeom prst="rect">
            <a:avLst/>
          </a:prstGeom>
          <a:ln>
            <a:noFill/>
          </a:ln>
          <a:effectLst>
            <a:outerShdw blurRad="292100" dist="139700" dir="2700000" algn="tl" rotWithShape="0">
              <a:srgbClr val="333333">
                <a:alpha val="65000"/>
              </a:srgbClr>
            </a:outerShdw>
          </a:effectLst>
        </p:spPr>
      </p:pic>
      <p:pic>
        <p:nvPicPr>
          <p:cNvPr id="2" name="Picture 4" descr="Text&#10;&#10;Description automatically generated">
            <a:extLst>
              <a:ext uri="{FF2B5EF4-FFF2-40B4-BE49-F238E27FC236}">
                <a16:creationId xmlns:a16="http://schemas.microsoft.com/office/drawing/2014/main" id="{3C96BEAF-33D8-45CB-AF24-6424AB7D00F3}"/>
              </a:ext>
            </a:extLst>
          </p:cNvPr>
          <p:cNvPicPr>
            <a:picLocks noChangeAspect="1"/>
          </p:cNvPicPr>
          <p:nvPr/>
        </p:nvPicPr>
        <p:blipFill>
          <a:blip r:embed="rId3"/>
          <a:stretch>
            <a:fillRect/>
          </a:stretch>
        </p:blipFill>
        <p:spPr>
          <a:xfrm>
            <a:off x="3461254" y="3872012"/>
            <a:ext cx="2743200" cy="402229"/>
          </a:xfrm>
          <a:prstGeom prst="rect">
            <a:avLst/>
          </a:prstGeom>
        </p:spPr>
      </p:pic>
    </p:spTree>
    <p:extLst>
      <p:ext uri="{BB962C8B-B14F-4D97-AF65-F5344CB8AC3E}">
        <p14:creationId xmlns:p14="http://schemas.microsoft.com/office/powerpoint/2010/main" val="356435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cs typeface="Calibri"/>
              </a:rPr>
              <a:t>Question #2</a:t>
            </a:r>
            <a:endParaRPr lang="en-US" dirty="0"/>
          </a:p>
        </p:txBody>
      </p:sp>
      <p:sp>
        <p:nvSpPr>
          <p:cNvPr id="2" name="TextBox 1">
            <a:extLst>
              <a:ext uri="{FF2B5EF4-FFF2-40B4-BE49-F238E27FC236}">
                <a16:creationId xmlns:a16="http://schemas.microsoft.com/office/drawing/2014/main" id="{01C058A7-B623-4125-B902-5C4746D20DC0}"/>
              </a:ext>
            </a:extLst>
          </p:cNvPr>
          <p:cNvSpPr txBox="1"/>
          <p:nvPr/>
        </p:nvSpPr>
        <p:spPr>
          <a:xfrm>
            <a:off x="903617" y="1286414"/>
            <a:ext cx="7110321"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What is the distribution by class on the 3v3 leaderboard?</a:t>
            </a:r>
          </a:p>
          <a:p>
            <a:pPr marL="285750" indent="-285750">
              <a:buFont typeface="Arial"/>
              <a:buChar char="•"/>
            </a:pPr>
            <a:endParaRPr lang="en-US" sz="1600" dirty="0">
              <a:ea typeface="+mn-lt"/>
              <a:cs typeface="+mn-lt"/>
            </a:endParaRPr>
          </a:p>
          <a:p>
            <a:pPr marL="742950" lvl="1" indent="-285750">
              <a:buFont typeface="Arial"/>
              <a:buChar char="•"/>
            </a:pPr>
            <a:r>
              <a:rPr lang="en-US" sz="1600">
                <a:ea typeface="+mn-lt"/>
                <a:cs typeface="+mn-lt"/>
              </a:rPr>
              <a:t>We </a:t>
            </a:r>
            <a:r>
              <a:rPr lang="en-US" sz="1600">
                <a:cs typeface="Calibri"/>
              </a:rPr>
              <a:t>can see from the results of this graph that the most chosen class of those on the leaderboard is the Paladin. </a:t>
            </a:r>
            <a:endParaRPr lang="en-US" sz="1600" dirty="0">
              <a:cs typeface="Calibri"/>
            </a:endParaRPr>
          </a:p>
          <a:p>
            <a:pPr marL="742950" lvl="1" indent="-285750">
              <a:buFont typeface="Arial"/>
              <a:buChar char="•"/>
            </a:pPr>
            <a:r>
              <a:rPr lang="en-US" sz="1600">
                <a:cs typeface="Calibri"/>
              </a:rPr>
              <a:t>Additionally, priests have a similar </a:t>
            </a:r>
            <a:r>
              <a:rPr lang="en-US" sz="1600" dirty="0">
                <a:cs typeface="Calibri"/>
              </a:rPr>
              <a:t>ability. While priests can only wear cloth, they make up for their lack of armor by having a great deal of mitigation, a magical absorption shield, and the ability to do a great deal </a:t>
            </a:r>
            <a:r>
              <a:rPr lang="en-US" sz="1600">
                <a:cs typeface="Calibri"/>
              </a:rPr>
              <a:t>of damage or healing depending on the specialization chosen.</a:t>
            </a:r>
            <a:endParaRPr lang="en-US" sz="1600" dirty="0">
              <a:cs typeface="Calibri"/>
            </a:endParaRPr>
          </a:p>
          <a:p>
            <a:pPr marL="628650" lvl="1" indent="-171450">
              <a:buFont typeface="Arial"/>
              <a:buChar char="•"/>
            </a:pPr>
            <a:r>
              <a:rPr lang="en-US" sz="1600">
                <a:cs typeface="Calibri"/>
              </a:rPr>
              <a:t>Interestingly, Warlocks, Hunters, and Demon Hunters tend to be lower in </a:t>
            </a:r>
            <a:r>
              <a:rPr lang="en-US" sz="1600" dirty="0">
                <a:cs typeface="Calibri"/>
              </a:rPr>
              <a:t>the numbers. Warlocks and Hunters are likely lower because so much of their damage is attributed to their pets or companions, </a:t>
            </a:r>
            <a:r>
              <a:rPr lang="en-US" sz="1600">
                <a:cs typeface="Calibri"/>
              </a:rPr>
              <a:t>non-player characters who use artificial intelligence to cause damage.</a:t>
            </a:r>
            <a:endParaRPr lang="en-US" sz="1600" dirty="0">
              <a:cs typeface="Calibri"/>
            </a:endParaRPr>
          </a:p>
          <a:p>
            <a:pPr marL="628650" lvl="1" indent="-171450">
              <a:buFont typeface="Arial"/>
              <a:buChar char="•"/>
            </a:pPr>
            <a:r>
              <a:rPr lang="en-US" sz="1600">
                <a:cs typeface="Calibri"/>
              </a:rPr>
              <a:t>Demon </a:t>
            </a:r>
            <a:r>
              <a:rPr lang="en-US" sz="1600" dirty="0">
                <a:cs typeface="Calibri"/>
              </a:rPr>
              <a:t>Hunters are likely selected lower because they are currently considered broken as a class, doing very low damage currently.</a:t>
            </a:r>
          </a:p>
        </p:txBody>
      </p:sp>
    </p:spTree>
    <p:extLst>
      <p:ext uri="{BB962C8B-B14F-4D97-AF65-F5344CB8AC3E}">
        <p14:creationId xmlns:p14="http://schemas.microsoft.com/office/powerpoint/2010/main" val="422548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170111"/>
            <a:ext cx="6413609" cy="725349"/>
          </a:xfrm>
        </p:spPr>
        <p:txBody>
          <a:bodyPr anchor="ctr">
            <a:normAutofit fontScale="90000"/>
          </a:bodyPr>
          <a:lstStyle/>
          <a:p>
            <a:r>
              <a:rPr lang="en-US" dirty="0">
                <a:ea typeface="+mj-lt"/>
                <a:cs typeface="+mj-lt"/>
              </a:rPr>
              <a:t>Distribution of Classes and Roles on the 3v3 Leaderboard</a:t>
            </a:r>
            <a:endParaRPr lang="en-US" dirty="0"/>
          </a:p>
        </p:txBody>
      </p:sp>
      <p:pic>
        <p:nvPicPr>
          <p:cNvPr id="3" name="Picture 5" descr="Chart&#10;&#10;Description automatically generated">
            <a:extLst>
              <a:ext uri="{FF2B5EF4-FFF2-40B4-BE49-F238E27FC236}">
                <a16:creationId xmlns:a16="http://schemas.microsoft.com/office/drawing/2014/main" id="{DDDDF3FF-91B0-451D-A838-4DD8BE5D2278}"/>
              </a:ext>
            </a:extLst>
          </p:cNvPr>
          <p:cNvPicPr>
            <a:picLocks noChangeAspect="1"/>
          </p:cNvPicPr>
          <p:nvPr/>
        </p:nvPicPr>
        <p:blipFill>
          <a:blip r:embed="rId2"/>
          <a:stretch>
            <a:fillRect/>
          </a:stretch>
        </p:blipFill>
        <p:spPr>
          <a:xfrm>
            <a:off x="2682307" y="1583519"/>
            <a:ext cx="5026494" cy="2895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491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cs typeface="Calibri"/>
              </a:rPr>
              <a:t>Question #3</a:t>
            </a:r>
            <a:endParaRPr lang="en-US" dirty="0"/>
          </a:p>
        </p:txBody>
      </p:sp>
      <p:sp>
        <p:nvSpPr>
          <p:cNvPr id="2" name="TextBox 1">
            <a:extLst>
              <a:ext uri="{FF2B5EF4-FFF2-40B4-BE49-F238E27FC236}">
                <a16:creationId xmlns:a16="http://schemas.microsoft.com/office/drawing/2014/main" id="{977FFAC2-BE03-44DE-A463-E06A2F2D6978}"/>
              </a:ext>
            </a:extLst>
          </p:cNvPr>
          <p:cNvSpPr txBox="1"/>
          <p:nvPr/>
        </p:nvSpPr>
        <p:spPr>
          <a:xfrm>
            <a:off x="1356504" y="1372679"/>
            <a:ext cx="5967322"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Symbol"/>
              </a:rPr>
              <a:t>·</a:t>
            </a:r>
            <a:r>
              <a:rPr lang="en-US" sz="1000" dirty="0">
                <a:latin typeface="Times New Roman"/>
                <a:cs typeface="Times New Roman"/>
              </a:rPr>
              <a:t>    </a:t>
            </a:r>
            <a:r>
              <a:rPr lang="en-US" sz="1100" dirty="0">
                <a:latin typeface="Times New Roman"/>
                <a:cs typeface="Times New Roman"/>
              </a:rPr>
              <a:t>   </a:t>
            </a:r>
            <a:r>
              <a:rPr lang="en-US" sz="2000">
                <a:cs typeface="Calibri"/>
              </a:rPr>
              <a:t>What is the distribution of the top 1000  3v3 by the role of the player?</a:t>
            </a:r>
          </a:p>
          <a:p>
            <a:pPr marL="628650" lvl="1" indent="-171450">
              <a:buFont typeface="Arial"/>
              <a:buChar char="•"/>
            </a:pPr>
            <a:r>
              <a:rPr lang="en-US" sz="1400">
                <a:cs typeface="Calibri"/>
              </a:rPr>
              <a:t>Noticeable right away is the vast difference between the different roles. This disparity is due to two factors. First, there are simply far more damage dealer specializations in the game as opposed to each of the other two. This accounts for a larger number of damage dealer roles. However, the number of tanks is interesting. Such a low number is indicative of the fact that players who typically play against other players as opposed to playing against the environment of the game like the utility that damage dealers and healers have access to. </a:t>
            </a:r>
          </a:p>
          <a:p>
            <a:pPr marL="628650" lvl="1" indent="-171450">
              <a:buFont typeface="Arial"/>
              <a:buChar char="•"/>
            </a:pPr>
            <a:r>
              <a:rPr lang="en-US" sz="1400">
                <a:cs typeface="Calibri"/>
              </a:rPr>
              <a:t>Players tend to be far more unpredictable, so a role that is designed specifically for taking damage by keeping a non player character (NPC) focused on them is somewhat useless when a human player will know quickly where the biggest threat is coming from and adapt to deal with it.</a:t>
            </a:r>
          </a:p>
        </p:txBody>
      </p:sp>
    </p:spTree>
    <p:extLst>
      <p:ext uri="{BB962C8B-B14F-4D97-AF65-F5344CB8AC3E}">
        <p14:creationId xmlns:p14="http://schemas.microsoft.com/office/powerpoint/2010/main" val="242860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79D7C883158743A7B32ABD0C2294D6" ma:contentTypeVersion="4" ma:contentTypeDescription="Create a new document." ma:contentTypeScope="" ma:versionID="c35433dcc0ae758572c415e78f58e26b">
  <xsd:schema xmlns:xsd="http://www.w3.org/2001/XMLSchema" xmlns:xs="http://www.w3.org/2001/XMLSchema" xmlns:p="http://schemas.microsoft.com/office/2006/metadata/properties" xmlns:ns2="c9a49aed-3c33-409c-9519-20c9880e4744" targetNamespace="http://schemas.microsoft.com/office/2006/metadata/properties" ma:root="true" ma:fieldsID="a9a6c3f1b614ca02069e648f509dddf7" ns2:_="">
    <xsd:import namespace="c9a49aed-3c33-409c-9519-20c9880e47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a49aed-3c33-409c-9519-20c9880e4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CBC9BB-8250-4135-90E2-2CBC30934896}">
  <ds:schemaRefs>
    <ds:schemaRef ds:uri="http://schemas.microsoft.com/sharepoint/v3/contenttype/forms"/>
  </ds:schemaRefs>
</ds:datastoreItem>
</file>

<file path=customXml/itemProps2.xml><?xml version="1.0" encoding="utf-8"?>
<ds:datastoreItem xmlns:ds="http://schemas.openxmlformats.org/officeDocument/2006/customXml" ds:itemID="{05768429-E2E2-49BD-BFD2-05B498E5A4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7AC8E4-E92F-4A8A-950F-7BCECBE6C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a49aed-3c33-409c-9519-20c9880e4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On-screen Show (16:9)</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World of Warcraft  Player vs Player (PVP)  Character Analysis</vt:lpstr>
      <vt:lpstr>Agenda</vt:lpstr>
      <vt:lpstr>Program Description</vt:lpstr>
      <vt:lpstr>Data and it’s sources</vt:lpstr>
      <vt:lpstr>Question #1</vt:lpstr>
      <vt:lpstr>Distribution of Classes and Roles on the 3v3 Leaderboard</vt:lpstr>
      <vt:lpstr>Question #2</vt:lpstr>
      <vt:lpstr>Distribution of Classes and Roles on the 3v3 Leaderboard</vt:lpstr>
      <vt:lpstr>Question #3</vt:lpstr>
      <vt:lpstr>Distribution by Role</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dc:title>
  <dc:creator/>
  <cp:lastModifiedBy/>
  <cp:revision>252</cp:revision>
  <dcterms:created xsi:type="dcterms:W3CDTF">2017-08-01T15:40:51Z</dcterms:created>
  <dcterms:modified xsi:type="dcterms:W3CDTF">2021-06-11T00:18:13Z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0x0101001279D7C883158743A7B32ABD0C2294D6</vt:lpwstr>
  </property>
</Properties>
</file>