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2" r:id="rId10"/>
    <p:sldId id="266" r:id="rId11"/>
    <p:sldId id="267" r:id="rId12"/>
    <p:sldId id="268" r:id="rId13"/>
    <p:sldId id="273" r:id="rId14"/>
    <p:sldId id="270" r:id="rId15"/>
    <p:sldId id="269" r:id="rId16"/>
    <p:sldId id="271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43476-2C32-470F-A0C6-B75A3D7C4242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8BCDB-94FF-4FD9-89C8-43EBF28D3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5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BCDB-94FF-4FD9-89C8-43EBF28D3D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7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653-FF61-46B4-B72E-AF0E858EFE8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653-FF61-46B4-B72E-AF0E858EFE8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5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653-FF61-46B4-B72E-AF0E858EFE8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9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653-FF61-46B4-B72E-AF0E858EFE8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9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653-FF61-46B4-B72E-AF0E858EFE8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653-FF61-46B4-B72E-AF0E858EFE8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9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653-FF61-46B4-B72E-AF0E858EFE8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4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653-FF61-46B4-B72E-AF0E858EFE8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653-FF61-46B4-B72E-AF0E858EFE8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8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653-FF61-46B4-B72E-AF0E858EFE8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5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9653-FF61-46B4-B72E-AF0E858EFE8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9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9653-FF61-46B4-B72E-AF0E858EFE8A}" type="datetimeFigureOut">
              <a:rPr lang="en-US" smtClean="0"/>
              <a:t>5/7/2014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BD094-0EDB-4EF3-8619-FAF6EA79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3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Spam Filtering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Noah </a:t>
            </a:r>
            <a:r>
              <a:rPr lang="en-US" dirty="0" smtClean="0"/>
              <a:t>Portnoy and Andrew Sousa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4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4544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Majority method</a:t>
            </a:r>
            <a:endParaRPr lang="en-US" sz="3200" dirty="0">
              <a:latin typeface="+mn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286000" y="4939145"/>
            <a:ext cx="6033655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0" y="4475019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 = 0.9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382055"/>
              </p:ext>
            </p:extLst>
          </p:nvPr>
        </p:nvGraphicFramePr>
        <p:xfrm>
          <a:off x="4419600" y="1447802"/>
          <a:ext cx="3906054" cy="4952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3902"/>
                <a:gridCol w="1662152"/>
              </a:tblGrid>
              <a:tr h="5111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spam ranking</a:t>
                      </a:r>
                      <a:endParaRPr lang="en-US" b="1" dirty="0"/>
                    </a:p>
                  </a:txBody>
                  <a:tcPr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dreamed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apology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signup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sincere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click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0.957991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earn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0.946141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financially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0.944645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marketing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0.944504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sales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0.941633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0.935902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0.08116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tuatha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0.071936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flowed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0.050182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listmaster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0.047491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maintainer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0.045326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88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4544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Mean averaging method</a:t>
            </a:r>
            <a:endParaRPr lang="en-US" sz="32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000" y="4267200"/>
                <a:ext cx="3149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𝑚𝑒𝑠𝑠𝑎𝑔𝑒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𝑖𝑠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𝑠𝑝𝑎𝑚</m:t>
                        </m:r>
                      </m:e>
                    </m:d>
                  </m:oMath>
                </a14:m>
                <a:r>
                  <a:rPr lang="en-US" dirty="0" smtClean="0"/>
                  <a:t> = 0.6618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267200"/>
                <a:ext cx="314964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5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28311"/>
              </p:ext>
            </p:extLst>
          </p:nvPr>
        </p:nvGraphicFramePr>
        <p:xfrm>
          <a:off x="4419600" y="1447802"/>
          <a:ext cx="3906054" cy="4952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3902"/>
                <a:gridCol w="1662152"/>
              </a:tblGrid>
              <a:tr h="5111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spam ranking</a:t>
                      </a:r>
                      <a:endParaRPr lang="en-US" b="1" dirty="0"/>
                    </a:p>
                  </a:txBody>
                  <a:tcPr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dreamed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apology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signup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sincere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click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0.957991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earn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0.946141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financially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0.944645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marketing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0.944504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sales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0.941633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0.935902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0.08116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tuatha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0.071936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flowed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0.050182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listmaster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0.047491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maintainer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0.045326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2890391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Compare the mean</a:t>
            </a:r>
          </a:p>
          <a:p>
            <a:r>
              <a:rPr lang="en-US" sz="3200" dirty="0" smtClean="0"/>
              <a:t>to a threshold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7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4544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Naïve Bayes classifier method</a:t>
            </a:r>
            <a:endParaRPr lang="en-US" sz="32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6200" y="2208663"/>
                <a:ext cx="8991600" cy="1644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𝑚𝑒𝑠𝑠𝑎𝑔𝑒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𝑖𝑠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𝑠𝑝𝑎𝑚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⋯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⋯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15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⋯(1−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15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𝑖𝑓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𝑚𝑒𝑠𝑠𝑎𝑔𝑒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𝑖𝑠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𝑠𝑝𝑎𝑚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≥</m:t>
                      </m:r>
                      <m:r>
                        <a:rPr lang="en-US" i="1">
                          <a:latin typeface="Cambria Math"/>
                        </a:rPr>
                        <m:t>𝑡h𝑟𝑒𝑠h𝑜𝑙𝑑</m:t>
                      </m:r>
                      <m:r>
                        <a:rPr lang="en-US" i="1">
                          <a:latin typeface="Cambria Math"/>
                        </a:rPr>
                        <m:t>  → </m:t>
                      </m:r>
                      <m:r>
                        <a:rPr lang="en-US" i="1">
                          <a:latin typeface="Cambria Math"/>
                        </a:rPr>
                        <m:t>𝑠𝑝𝑎𝑚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208663"/>
                <a:ext cx="8991600" cy="1644040"/>
              </a:xfrm>
              <a:prstGeom prst="rect">
                <a:avLst/>
              </a:prstGeom>
              <a:blipFill rotWithShape="1">
                <a:blip r:embed="rId2"/>
                <a:stretch>
                  <a:fillRect l="-610" t="-1852" b="-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7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45448" cy="1143000"/>
          </a:xfrm>
        </p:spPr>
        <p:txBody>
          <a:bodyPr>
            <a:normAutofit/>
          </a:bodyPr>
          <a:lstStyle/>
          <a:p>
            <a:r>
              <a:rPr lang="en-US" sz="3200" dirty="0"/>
              <a:t>Naïve Bayes classifier method</a:t>
            </a:r>
            <a:endParaRPr lang="en-US" sz="32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3096" y="4267200"/>
                <a:ext cx="385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𝑚𝑒𝑠𝑠𝑎𝑔𝑒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𝑖𝑠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𝑠𝑝𝑎𝑚</m:t>
                        </m:r>
                      </m:e>
                    </m:d>
                  </m:oMath>
                </a14:m>
                <a:r>
                  <a:rPr lang="en-US" dirty="0" smtClean="0"/>
                  <a:t> = 0.999999995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6" y="4267200"/>
                <a:ext cx="385176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7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266935"/>
              </p:ext>
            </p:extLst>
          </p:nvPr>
        </p:nvGraphicFramePr>
        <p:xfrm>
          <a:off x="4419600" y="1447802"/>
          <a:ext cx="3906054" cy="4952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3902"/>
                <a:gridCol w="1662152"/>
              </a:tblGrid>
              <a:tr h="5111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spam ranking</a:t>
                      </a:r>
                      <a:endParaRPr lang="en-US" b="1" dirty="0"/>
                    </a:p>
                  </a:txBody>
                  <a:tcPr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dreamed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apology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signup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sincere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click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0.957991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earn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0.946141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financially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0.944645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marketing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0.944504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sales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0.941633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0.935902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0.08116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tuatha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0.071936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flowed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0.050182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listmaster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0.047491</a:t>
                      </a:r>
                    </a:p>
                  </a:txBody>
                  <a:tcPr marL="9525" marR="9525" marT="9525" marB="0" anchor="b"/>
                </a:tc>
              </a:tr>
              <a:tr h="296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maintainer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0.045326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0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Noah\Copy\Documents\GitHub\PySpamFilter\documents\ignoring_headers_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-1"/>
            <a:ext cx="890168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79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oah\Desktop\considering_headers_ful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47" y="0"/>
            <a:ext cx="86415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Noah\Copy\Documents\GitHub\PySpamFilter\documents\considering_headers_fu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6" y="-4763"/>
            <a:ext cx="8842162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0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3124200"/>
            <a:ext cx="6553200" cy="6096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/>
              <a:t>Bayesian spam filtering is very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4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95400" y="3124200"/>
            <a:ext cx="6553200" cy="609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Demo!</a:t>
            </a:r>
            <a:endParaRPr lang="en-US" dirty="0"/>
          </a:p>
        </p:txBody>
      </p:sp>
      <p:pic>
        <p:nvPicPr>
          <p:cNvPr id="4098" name="Picture 2" descr="http://ece.umass.edu/sites/default/files/imagecache/faculty150/parente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47" y="52578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7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gitalruby.com/wp-content/uploads/2013/10/Spam-C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9258"/>
            <a:ext cx="3186113" cy="312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03194" y="1518160"/>
            <a:ext cx="3186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Spam is bad</a:t>
            </a:r>
          </a:p>
          <a:p>
            <a:endParaRPr lang="en-US" sz="4200" dirty="0"/>
          </a:p>
        </p:txBody>
      </p:sp>
      <p:pic>
        <p:nvPicPr>
          <p:cNvPr id="1028" name="Picture 4" descr="http://www.tucsonweekly.com/images/blogimages/2011/03/01/1299024885-h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2294001"/>
            <a:ext cx="3771396" cy="357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21841" y="1522923"/>
            <a:ext cx="3186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/>
              <a:t>Ham is good</a:t>
            </a:r>
            <a:endParaRPr lang="en-US" sz="4200" dirty="0"/>
          </a:p>
          <a:p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5478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How do we detect this as spam?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From: makelotsofcash@hotmail.com</a:t>
            </a:r>
          </a:p>
          <a:p>
            <a:pPr marL="0" indent="0">
              <a:buNone/>
            </a:pPr>
            <a:r>
              <a:rPr lang="en-US" dirty="0"/>
              <a:t>Subject: FINANCIAL FREEDOM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Dear Friend,</a:t>
            </a:r>
          </a:p>
          <a:p>
            <a:pPr marL="0" indent="0">
              <a:buNone/>
            </a:pPr>
            <a:r>
              <a:rPr lang="en-US" dirty="0"/>
              <a:t>How would you like to make $50,000 in the next 90 days? Sounds impossible? </a:t>
            </a:r>
          </a:p>
          <a:p>
            <a:pPr marL="0" indent="0">
              <a:buNone/>
            </a:pPr>
            <a:r>
              <a:rPr lang="en-US" dirty="0"/>
              <a:t>I guarantee that it's true, and YOU can do it. I'm sure you would like an </a:t>
            </a:r>
          </a:p>
          <a:p>
            <a:pPr marL="0" indent="0">
              <a:buNone/>
            </a:pPr>
            <a:r>
              <a:rPr lang="en-US" dirty="0"/>
              <a:t>extra $50,000 to spend. For more information, please </a:t>
            </a:r>
            <a:r>
              <a:rPr lang="en-US" dirty="0" smtClean="0"/>
              <a:t>click on the </a:t>
            </a:r>
            <a:r>
              <a:rPr lang="en-US" dirty="0"/>
              <a:t>website </a:t>
            </a:r>
          </a:p>
          <a:p>
            <a:pPr marL="0" indent="0">
              <a:buNone/>
            </a:pPr>
            <a:r>
              <a:rPr lang="en-US" dirty="0"/>
              <a:t>below.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http://www.geocities.com/akcina/index.html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If the above link does not work, please copy the address and paste it into </a:t>
            </a:r>
          </a:p>
          <a:p>
            <a:pPr marL="0" indent="0">
              <a:buNone/>
            </a:pPr>
            <a:r>
              <a:rPr lang="en-US" dirty="0"/>
              <a:t>your web browser.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AT THE VERY LEAST TAKE A MINUTE TO LOOK AT WHAT IS ON THE SITE, IT MAY </a:t>
            </a:r>
          </a:p>
          <a:p>
            <a:pPr marL="0" indent="0">
              <a:buNone/>
            </a:pPr>
            <a:r>
              <a:rPr lang="en-US" dirty="0"/>
              <a:t>CHANGE YOUR LIFE FOREVER.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397456"/>
            <a:ext cx="1143000" cy="3048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15660" y="3276600"/>
            <a:ext cx="451513" cy="2445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2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do we detect this as spam?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From: mr.dada0001@gmail.com</a:t>
            </a:r>
          </a:p>
          <a:p>
            <a:pPr marL="0" indent="0">
              <a:buNone/>
            </a:pPr>
            <a:r>
              <a:rPr lang="en-US" sz="1800" dirty="0" smtClean="0"/>
              <a:t>Subject: Greetings to you my friend.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Greetings </a:t>
            </a:r>
            <a:r>
              <a:rPr lang="en-US" sz="1800" dirty="0"/>
              <a:t>to you my friend,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/>
              <a:t>I know this will come to you as a surprise because you do not know me.</a:t>
            </a:r>
          </a:p>
          <a:p>
            <a:pPr marL="0" indent="0">
              <a:buNone/>
            </a:pPr>
            <a:r>
              <a:rPr lang="en-US" sz="1800" dirty="0"/>
              <a:t>I am John Alison I work in Central Bank of Nigeria, packaging and courier department.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/>
              <a:t>I got your contact among others from a search on the internet and I was inspired to seek your co-operation, I want you to help me clear this consignment that is already in </a:t>
            </a:r>
            <a:r>
              <a:rPr lang="en-US" sz="1800" dirty="0" err="1"/>
              <a:t>theEurope</a:t>
            </a:r>
            <a:r>
              <a:rPr lang="en-US" sz="1800" dirty="0"/>
              <a:t> which I shipped through or CBN accredited courier agent. The content of the package is $20,000,000.00 all in $100 bills, but the courier company does not know that the consignment contains </a:t>
            </a:r>
            <a:r>
              <a:rPr lang="en-US" sz="1800" dirty="0" smtClean="0"/>
              <a:t>money…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3631442" y="3605284"/>
            <a:ext cx="1527412" cy="2843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8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609600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dirty="0" smtClean="0"/>
              <a:t>The answer: Bayesian spam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180826" y="2895600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ood word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86345" y="2895600"/>
            <a:ext cx="1371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ad word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Training the filter</a:t>
            </a:r>
            <a:endParaRPr lang="en-US" sz="32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6345" y="1905000"/>
            <a:ext cx="13716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pam</a:t>
            </a:r>
          </a:p>
          <a:p>
            <a:pPr algn="ctr"/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83701" y="1905000"/>
            <a:ext cx="1371600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am</a:t>
            </a:r>
          </a:p>
          <a:p>
            <a:pPr algn="ctr"/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593272" y="4876800"/>
            <a:ext cx="5957455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 frequency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6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 0 L 0 -0.4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23" presetID="42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0.33078 " pathEditMode="fixed" rAng="0" ptsTypes="AA">
                                      <p:cBhvr>
                                        <p:cTn id="2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52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 L 1.11022E-16 0.33009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5" grpId="0" animBg="1"/>
      <p:bldP spid="15" grpId="1" animBg="1"/>
      <p:bldP spid="2" grpId="0"/>
      <p:bldP spid="7" grpId="0" animBg="1"/>
      <p:bldP spid="17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Determining spam rankings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3026811"/>
                <a:ext cx="8534400" cy="871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𝑠𝑝𝑎𝑚</m:t>
                          </m:r>
                        </m:e>
                        <m:e>
                          <m:r>
                            <a:rPr lang="en-US" sz="2400" i="1">
                              <a:latin typeface="Cambria Math"/>
                            </a:rPr>
                            <m:t>𝑤𝑜𝑟𝑑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𝑤𝑜𝑟𝑑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𝑠𝑝𝑎𝑚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𝑤𝑜𝑟𝑑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𝑠𝑝𝑎𝑚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𝑤𝑜𝑟𝑑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h𝑎𝑚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26811"/>
                <a:ext cx="8534400" cy="8713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0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04337"/>
              </p:ext>
            </p:extLst>
          </p:nvPr>
        </p:nvGraphicFramePr>
        <p:xfrm>
          <a:off x="1168400" y="1440180"/>
          <a:ext cx="6807201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579"/>
                <a:gridCol w="1564874"/>
                <a:gridCol w="1564874"/>
                <a:gridCol w="15648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frequency in</a:t>
                      </a:r>
                    </a:p>
                    <a:p>
                      <a:r>
                        <a:rPr lang="en-US" b="1" dirty="0" smtClean="0"/>
                        <a:t>spam corpus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frequency in</a:t>
                      </a:r>
                    </a:p>
                    <a:p>
                      <a:r>
                        <a:rPr lang="en-US" b="1" dirty="0" smtClean="0"/>
                        <a:t>ham corpus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spam</a:t>
                      </a:r>
                    </a:p>
                    <a:p>
                      <a:r>
                        <a:rPr lang="en-US" b="1" dirty="0" smtClean="0"/>
                        <a:t>ranking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nigeria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0.2371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0.6946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5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609600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dirty="0" smtClean="0"/>
              <a:t>Filtering unknown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4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298</Words>
  <Application>Microsoft Office PowerPoint</Application>
  <PresentationFormat>On-screen Show (4:3)</PresentationFormat>
  <Paragraphs>199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Spam Filtering</vt:lpstr>
      <vt:lpstr>PowerPoint Presentation</vt:lpstr>
      <vt:lpstr>How do we detect this as spam?</vt:lpstr>
      <vt:lpstr>How do we detect this as spam?</vt:lpstr>
      <vt:lpstr>PowerPoint Presentation</vt:lpstr>
      <vt:lpstr>Training the filter</vt:lpstr>
      <vt:lpstr>Determining spam rankings</vt:lpstr>
      <vt:lpstr>PowerPoint Presentation</vt:lpstr>
      <vt:lpstr>PowerPoint Presentation</vt:lpstr>
      <vt:lpstr>Majority method</vt:lpstr>
      <vt:lpstr>Mean averaging method</vt:lpstr>
      <vt:lpstr>Naïve Bayes classifier method</vt:lpstr>
      <vt:lpstr>Naïve Bayes classifier method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Filtering</dc:title>
  <dc:creator>Noah Portnoy</dc:creator>
  <cp:lastModifiedBy>Noah Portnoy</cp:lastModifiedBy>
  <cp:revision>30</cp:revision>
  <dcterms:created xsi:type="dcterms:W3CDTF">2014-04-23T02:49:46Z</dcterms:created>
  <dcterms:modified xsi:type="dcterms:W3CDTF">2014-05-07T18:42:01Z</dcterms:modified>
</cp:coreProperties>
</file>