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73" r:id="rId16"/>
    <p:sldId id="270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3476-2C32-470F-A0C6-B75A3D7C4242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BCDB-94FF-4FD9-89C8-43EBF28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BCDB-94FF-4FD9-89C8-43EBF28D3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9653-FF61-46B4-B72E-AF0E858EFE8A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Spam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Noah Portnoy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6096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 smtClean="0"/>
              <a:t>Filtering unknown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5146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15 most</a:t>
            </a:r>
          </a:p>
          <a:p>
            <a:r>
              <a:rPr lang="en-US" sz="3200" dirty="0" smtClean="0"/>
              <a:t>interesting words in an</a:t>
            </a:r>
          </a:p>
          <a:p>
            <a:r>
              <a:rPr lang="en-US" sz="3200" dirty="0" smtClean="0"/>
              <a:t>“unknown” message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67187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Majority method</a:t>
            </a:r>
            <a:endParaRPr lang="en-US" sz="3200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86000" y="4939145"/>
            <a:ext cx="6033655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4475019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= 0.9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82055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Mean averaging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1000" y="4267200"/>
                <a:ext cx="3149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𝑚𝑒𝑠𝑠𝑎𝑔𝑒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𝑠𝑝𝑎𝑚</m:t>
                        </m:r>
                      </m:e>
                    </m:d>
                  </m:oMath>
                </a14:m>
                <a:r>
                  <a:rPr lang="en-US" dirty="0" smtClean="0"/>
                  <a:t> = 0.6618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7200"/>
                <a:ext cx="31496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5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28311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89039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the mean</a:t>
            </a:r>
          </a:p>
          <a:p>
            <a:r>
              <a:rPr lang="en-US" sz="3200" dirty="0" smtClean="0"/>
              <a:t>to a threshold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7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Naïve Bayes classifier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6200" y="2208663"/>
                <a:ext cx="8991600" cy="1644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𝑚𝑒𝑠𝑠𝑎𝑔𝑒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𝑖𝑠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𝑠𝑝𝑎𝑚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</m:sSub>
                        <m:r>
                          <a:rPr lang="en-US" i="1"/>
                          <m:t>⋯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</m:sSub>
                        <m:r>
                          <a:rPr lang="en-US" i="1"/>
                          <m:t>⋯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15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1−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⋯(1−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𝑝</m:t>
                            </m:r>
                          </m:e>
                          <m:sub>
                            <m:r>
                              <a:rPr lang="en-US" i="1"/>
                              <m:t>15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𝑖𝑓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𝑃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𝑚𝑒𝑠𝑠𝑎𝑔𝑒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𝑖𝑠</m:t>
                          </m:r>
                          <m:r>
                            <a:rPr lang="en-US" i="1"/>
                            <m:t> </m:t>
                          </m:r>
                          <m:r>
                            <a:rPr lang="en-US" i="1"/>
                            <m:t>𝑠𝑝𝑎𝑚</m:t>
                          </m:r>
                        </m:e>
                      </m:d>
                      <m:r>
                        <a:rPr lang="en-US" i="1"/>
                        <m:t>≥</m:t>
                      </m:r>
                      <m:r>
                        <a:rPr lang="en-US" i="1"/>
                        <m:t>𝑡h𝑟𝑒𝑠h𝑜𝑙𝑑</m:t>
                      </m:r>
                      <m:r>
                        <a:rPr lang="en-US" i="1"/>
                        <m:t>  → </m:t>
                      </m:r>
                      <m:r>
                        <a:rPr lang="en-US" i="1"/>
                        <m:t>𝑠𝑝𝑎𝑚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08663"/>
                <a:ext cx="8991600" cy="1644040"/>
              </a:xfrm>
              <a:prstGeom prst="rect">
                <a:avLst/>
              </a:prstGeom>
              <a:blipFill rotWithShape="1">
                <a:blip r:embed="rId2"/>
                <a:stretch>
                  <a:fillRect l="-610" t="-1852" b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Naïve Bayes classifier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3096" y="4267200"/>
                <a:ext cx="385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𝑚𝑒𝑠𝑠𝑎𝑔𝑒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𝑠𝑝𝑎𝑚</m:t>
                        </m:r>
                      </m:e>
                    </m:d>
                  </m:oMath>
                </a14:m>
                <a:r>
                  <a:rPr lang="en-US" dirty="0" smtClean="0"/>
                  <a:t> = 0.999999995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6" y="4267200"/>
                <a:ext cx="385176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66935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oah\Desktop\ignoring_headers_fu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415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oah\Desktop\considering_headers_fu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7" y="0"/>
            <a:ext cx="8641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124200"/>
            <a:ext cx="6553200" cy="609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Bayesian spam filtering is very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465" y="2840180"/>
            <a:ext cx="3041070" cy="1177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Spam is bad</a:t>
            </a:r>
          </a:p>
          <a:p>
            <a:pPr marL="0" indent="0" algn="ctr">
              <a:buNone/>
            </a:pPr>
            <a:r>
              <a:rPr lang="en-US" dirty="0" smtClean="0"/>
              <a:t>Ham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How do we </a:t>
            </a:r>
            <a:r>
              <a:rPr lang="en-US" sz="3200" dirty="0" smtClean="0">
                <a:latin typeface="+mn-lt"/>
              </a:rPr>
              <a:t>detect this as spam?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From: makelotsofcash@hotmail.com</a:t>
            </a:r>
          </a:p>
          <a:p>
            <a:pPr marL="0" indent="0">
              <a:buNone/>
            </a:pPr>
            <a:r>
              <a:rPr lang="en-US" dirty="0"/>
              <a:t>Subject: FINANCIAL FREEDOM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Dear Friend,</a:t>
            </a:r>
          </a:p>
          <a:p>
            <a:pPr marL="0" indent="0">
              <a:buNone/>
            </a:pPr>
            <a:r>
              <a:rPr lang="en-US" dirty="0"/>
              <a:t>How would you like to make $50,000 in the next 90 days? Sounds impossible? </a:t>
            </a:r>
          </a:p>
          <a:p>
            <a:pPr marL="0" indent="0">
              <a:buNone/>
            </a:pPr>
            <a:r>
              <a:rPr lang="en-US" dirty="0"/>
              <a:t>I guarantee that it's true, and YOU can do it. I'm sure you would like an </a:t>
            </a:r>
          </a:p>
          <a:p>
            <a:pPr marL="0" indent="0">
              <a:buNone/>
            </a:pPr>
            <a:r>
              <a:rPr lang="en-US" dirty="0"/>
              <a:t>extra $50,000 to spend. For more information, please </a:t>
            </a:r>
            <a:r>
              <a:rPr lang="en-US" dirty="0" smtClean="0"/>
              <a:t>click on the </a:t>
            </a:r>
            <a:r>
              <a:rPr lang="en-US" dirty="0"/>
              <a:t>website </a:t>
            </a:r>
          </a:p>
          <a:p>
            <a:pPr marL="0" indent="0">
              <a:buNone/>
            </a:pPr>
            <a:r>
              <a:rPr lang="en-US" dirty="0"/>
              <a:t>below.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http://www.geocities.com/akcina/index.html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If the above link does not work, please copy the address and paste it into </a:t>
            </a:r>
          </a:p>
          <a:p>
            <a:pPr marL="0" indent="0">
              <a:buNone/>
            </a:pPr>
            <a:r>
              <a:rPr lang="en-US" dirty="0"/>
              <a:t>your web browser.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AT THE VERY LEAST TAKE A MINUTE TO LOOK AT WHAT IS ON THE SITE, IT MAY </a:t>
            </a:r>
          </a:p>
          <a:p>
            <a:pPr marL="0" indent="0">
              <a:buNone/>
            </a:pPr>
            <a:r>
              <a:rPr lang="en-US" dirty="0"/>
              <a:t>CHANGE YOUR LIFE FOREVER.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397456"/>
            <a:ext cx="1143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5660" y="3276600"/>
            <a:ext cx="451513" cy="2445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we detect this as spam?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From: mr.dada0001@gmail.com</a:t>
            </a:r>
          </a:p>
          <a:p>
            <a:pPr marL="0" indent="0">
              <a:buNone/>
            </a:pPr>
            <a:r>
              <a:rPr lang="en-US" sz="1800" dirty="0" smtClean="0"/>
              <a:t>Subject: Greetings to you my friend.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Greetings </a:t>
            </a:r>
            <a:r>
              <a:rPr lang="en-US" sz="1800" dirty="0"/>
              <a:t>to you my friend,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 know this will come to you as a surprise because you do not know me.</a:t>
            </a:r>
          </a:p>
          <a:p>
            <a:pPr marL="0" indent="0">
              <a:buNone/>
            </a:pPr>
            <a:r>
              <a:rPr lang="en-US" sz="1800" dirty="0"/>
              <a:t>I am John Alison I work in Central Bank of Nigeria, packaging and courier department.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 got your contact among others from a search on the internet and I was inspired to seek your co-operation, I want you to help me clear this consignment that is already in </a:t>
            </a:r>
            <a:r>
              <a:rPr lang="en-US" sz="1800" dirty="0" err="1"/>
              <a:t>theEurope</a:t>
            </a:r>
            <a:r>
              <a:rPr lang="en-US" sz="1800" dirty="0"/>
              <a:t> which I shipped through or CBN accredited courier agent. The content of the package is $20,000,000.00 all in $100 bills, but the courier company does not know that the consignment contains </a:t>
            </a:r>
            <a:r>
              <a:rPr lang="en-US" sz="1800" dirty="0" smtClean="0"/>
              <a:t>money…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631442" y="3605284"/>
            <a:ext cx="1527412" cy="284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6096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 smtClean="0"/>
              <a:t>The answer: Bayesian spam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80826" y="28956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ood word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86345" y="28956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ad 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Training the filter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6345" y="1905000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</a:t>
            </a:r>
          </a:p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83701" y="1905000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am</a:t>
            </a:r>
          </a:p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93272" y="4876800"/>
            <a:ext cx="595745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frequency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4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33078 " pathEditMode="fixed" rAng="0" ptsTypes="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3300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5" grpId="0" animBg="1"/>
      <p:bldP spid="15" grpId="1" animBg="1"/>
      <p:bldP spid="2" grpId="0"/>
      <p:bldP spid="7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757307"/>
              </p:ext>
            </p:extLst>
          </p:nvPr>
        </p:nvGraphicFramePr>
        <p:xfrm>
          <a:off x="1168400" y="1440180"/>
          <a:ext cx="680720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spam corpus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ham corpus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6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Determining spam rankings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04800" y="3026811"/>
                <a:ext cx="8534400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𝑠𝑝𝑎𝑚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𝑤𝑜𝑟𝑑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𝑠𝑝𝑎𝑚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h𝑎𝑚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26811"/>
                <a:ext cx="8534400" cy="871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0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4337"/>
              </p:ext>
            </p:extLst>
          </p:nvPr>
        </p:nvGraphicFramePr>
        <p:xfrm>
          <a:off x="1168400" y="1440180"/>
          <a:ext cx="6807201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579"/>
                <a:gridCol w="1564874"/>
                <a:gridCol w="1564874"/>
                <a:gridCol w="1564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spam corpus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ham corpus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</a:t>
                      </a:r>
                    </a:p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373</Words>
  <Application>Microsoft Office PowerPoint</Application>
  <PresentationFormat>On-screen Show (4:3)</PresentationFormat>
  <Paragraphs>265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Spam Filtering</vt:lpstr>
      <vt:lpstr>PowerPoint Presentation</vt:lpstr>
      <vt:lpstr>How do we detect this as spam?</vt:lpstr>
      <vt:lpstr>How do we detect this as spam?</vt:lpstr>
      <vt:lpstr>PowerPoint Presentation</vt:lpstr>
      <vt:lpstr>Training the filter</vt:lpstr>
      <vt:lpstr>PowerPoint Presentation</vt:lpstr>
      <vt:lpstr>Determining spam rankings</vt:lpstr>
      <vt:lpstr>PowerPoint Presentation</vt:lpstr>
      <vt:lpstr>PowerPoint Presentation</vt:lpstr>
      <vt:lpstr>PowerPoint Presentation</vt:lpstr>
      <vt:lpstr>Majority method</vt:lpstr>
      <vt:lpstr>Mean averaging method</vt:lpstr>
      <vt:lpstr>Naïve Bayes classifier method</vt:lpstr>
      <vt:lpstr>Naïve Bayes classifier method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</dc:title>
  <dc:creator>Noah Portnoy</dc:creator>
  <cp:lastModifiedBy>Noah Portnoy</cp:lastModifiedBy>
  <cp:revision>27</cp:revision>
  <dcterms:created xsi:type="dcterms:W3CDTF">2014-04-23T02:49:46Z</dcterms:created>
  <dcterms:modified xsi:type="dcterms:W3CDTF">2014-04-23T07:02:09Z</dcterms:modified>
</cp:coreProperties>
</file>