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9"/>
  </p:notesMasterIdLst>
  <p:sldIdLst>
    <p:sldId id="256" r:id="rId2"/>
    <p:sldId id="259" r:id="rId3"/>
    <p:sldId id="264" r:id="rId4"/>
    <p:sldId id="260" r:id="rId5"/>
    <p:sldId id="261" r:id="rId6"/>
    <p:sldId id="265" r:id="rId7"/>
    <p:sldId id="263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5447E9-F5A9-4A40-8646-ED49B6AE4B00}">
  <a:tblStyle styleId="{3D5447E9-F5A9-4A40-8646-ED49B6AE4B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65096" autoAdjust="0"/>
  </p:normalViewPr>
  <p:slideViewPr>
    <p:cSldViewPr snapToGrid="0">
      <p:cViewPr>
        <p:scale>
          <a:sx n="106" d="100"/>
          <a:sy n="106" d="100"/>
        </p:scale>
        <p:origin x="70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Hi everyone, this is Group 2's quick update on our mini project.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We’re experimenting with different ways to make large language models reason more effectively.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idea is to build two model variants and compare how they perform when solving problems that require deeper thinking.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0a18aa2564_0_23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0a18aa2564_0_23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Traditional language models solve complex problems by generating long outputs, like a step-by-step explanation.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chain of thought” method works, but it’s expensive in terms of memory and compute.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We’re exploring an alternative: instead of thinking out loud, can the model think silently, deeper in its own hidden space?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could lead to smaller models that still perform well on tough reasoning tasks.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0a18aa256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0a18aa256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We’re testing two different test-time reasoning strategies, using the exact same model architecture.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First is latent-space recurrence: the model loops internally before speaking, kind of like silently thinking something over.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Second is token-space recurrence: the model generates intermediate reasoning steps as tokens, like traditional chain-of-thought.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 want to see which method leads to better accuracy, lower perplexity, and less compute needed per task.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0a2de12ba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0a2de12ba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0a18aa2564_0_23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0a18aa2564_0_23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training, we’re using the Tiny Strange Textbooks dataset from Hugging 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It’s fully synthetic, around 2.7 million short textbooks, covering a variety of topics.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text is clean and varied, making it a great fit for early-stage pretraining.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load it using </a:t>
            </a:r>
            <a:r>
              <a:rPr lang="en-US" dirty="0" err="1"/>
              <a:t>datasets.load_dataset</a:t>
            </a:r>
            <a:r>
              <a:rPr lang="en-US" dirty="0"/>
              <a:t> and save the contents into a .txt file for simplicity during training.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gives us an efficient way to pretrain both model variants without needing massive hardware.</a:t>
            </a:r>
          </a:p>
          <a:p>
            <a:pPr marL="15875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0a2de12baf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0a2de12baf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298450"/>
            <a:r>
              <a:rPr lang="en-US" dirty="0"/>
              <a:t>Model code is actively being built</a:t>
            </a:r>
          </a:p>
          <a:p>
            <a:pPr marL="457200" indent="-298450"/>
            <a:r>
              <a:rPr lang="en-US" dirty="0"/>
              <a:t>Will include both variants with the same architecture and training loop</a:t>
            </a:r>
          </a:p>
          <a:p>
            <a:pPr marL="457200" indent="-298450"/>
            <a:r>
              <a:rPr lang="en-US" dirty="0"/>
              <a:t>Once code is ready, we’ll start training both models and run evaluations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/>
        </p:nvSpPr>
        <p:spPr>
          <a:xfrm>
            <a:off x="11400" y="0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" name="Google Shape;10;p2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" name="Google Shape;12;p2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356550" y="1165860"/>
            <a:ext cx="4412100" cy="18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356550" y="304188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00" b="1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2"/>
          </p:nvPr>
        </p:nvSpPr>
        <p:spPr>
          <a:xfrm>
            <a:off x="3356550" y="384033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1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34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" name="Google Shape;279;p34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" name="Google Shape;280;p34"/>
          <p:cNvGrpSpPr/>
          <p:nvPr/>
        </p:nvGrpSpPr>
        <p:grpSpPr>
          <a:xfrm>
            <a:off x="419564" y="436857"/>
            <a:ext cx="772605" cy="196301"/>
            <a:chOff x="2641350" y="846250"/>
            <a:chExt cx="413600" cy="105075"/>
          </a:xfrm>
        </p:grpSpPr>
        <p:sp>
          <p:nvSpPr>
            <p:cNvPr id="281" name="Google Shape;281;p3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34"/>
          <p:cNvGrpSpPr/>
          <p:nvPr/>
        </p:nvGrpSpPr>
        <p:grpSpPr>
          <a:xfrm>
            <a:off x="7959731" y="436857"/>
            <a:ext cx="772605" cy="196301"/>
            <a:chOff x="2641350" y="846250"/>
            <a:chExt cx="413600" cy="105075"/>
          </a:xfrm>
        </p:grpSpPr>
        <p:sp>
          <p:nvSpPr>
            <p:cNvPr id="286" name="Google Shape;286;p3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/>
          <p:nvPr/>
        </p:nvSpPr>
        <p:spPr>
          <a:xfrm rot="5400000">
            <a:off x="-577075" y="368975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/>
        </p:nvSpPr>
        <p:spPr>
          <a:xfrm>
            <a:off x="11400" y="4030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1834113" y="1773447"/>
            <a:ext cx="27522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2"/>
          </p:nvPr>
        </p:nvSpPr>
        <p:spPr>
          <a:xfrm>
            <a:off x="4572050" y="3532125"/>
            <a:ext cx="27522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3"/>
          </p:nvPr>
        </p:nvSpPr>
        <p:spPr>
          <a:xfrm>
            <a:off x="5103350" y="1545297"/>
            <a:ext cx="2752200" cy="9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4"/>
          </p:nvPr>
        </p:nvSpPr>
        <p:spPr>
          <a:xfrm>
            <a:off x="1236966" y="3303975"/>
            <a:ext cx="2752200" cy="9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/>
        </p:nvSpPr>
        <p:spPr>
          <a:xfrm>
            <a:off x="0" y="1635000"/>
            <a:ext cx="4709100" cy="3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" name="Google Shape;40;p7"/>
          <p:cNvSpPr txBox="1">
            <a:spLocks noGrp="1"/>
          </p:cNvSpPr>
          <p:nvPr>
            <p:ph type="subTitle" idx="1"/>
          </p:nvPr>
        </p:nvSpPr>
        <p:spPr>
          <a:xfrm>
            <a:off x="2259450" y="1849425"/>
            <a:ext cx="4625100" cy="17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" name="Google Shape;49;p9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896000" y="1424283"/>
            <a:ext cx="367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896000" y="2179726"/>
            <a:ext cx="3675900" cy="13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bg>
      <p:bgPr>
        <a:solidFill>
          <a:schemeClr val="dk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/>
        </p:nvSpPr>
        <p:spPr>
          <a:xfrm rot="5400000">
            <a:off x="-1536625" y="2730450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1" name="Google Shape;161;p24"/>
          <p:cNvSpPr txBox="1">
            <a:spLocks noGrp="1"/>
          </p:cNvSpPr>
          <p:nvPr>
            <p:ph type="subTitle" idx="1"/>
          </p:nvPr>
        </p:nvSpPr>
        <p:spPr>
          <a:xfrm>
            <a:off x="1181425" y="2857791"/>
            <a:ext cx="27522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subTitle" idx="2"/>
          </p:nvPr>
        </p:nvSpPr>
        <p:spPr>
          <a:xfrm>
            <a:off x="5220425" y="2857791"/>
            <a:ext cx="27522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subTitle" idx="3"/>
          </p:nvPr>
        </p:nvSpPr>
        <p:spPr>
          <a:xfrm>
            <a:off x="1181425" y="3397034"/>
            <a:ext cx="2752200" cy="9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subTitle" idx="4"/>
          </p:nvPr>
        </p:nvSpPr>
        <p:spPr>
          <a:xfrm>
            <a:off x="5220425" y="3397034"/>
            <a:ext cx="2752200" cy="9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solidFill>
          <a:schemeClr val="dk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/>
        </p:nvSpPr>
        <p:spPr>
          <a:xfrm rot="5400000">
            <a:off x="-571525" y="3695550"/>
            <a:ext cx="17523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719509" y="1393266"/>
            <a:ext cx="7704000" cy="29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8724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subTitle" idx="1"/>
          </p:nvPr>
        </p:nvSpPr>
        <p:spPr>
          <a:xfrm>
            <a:off x="8724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title" idx="2"/>
          </p:nvPr>
        </p:nvSpPr>
        <p:spPr>
          <a:xfrm>
            <a:off x="34038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subTitle" idx="3"/>
          </p:nvPr>
        </p:nvSpPr>
        <p:spPr>
          <a:xfrm>
            <a:off x="34038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title" idx="4"/>
          </p:nvPr>
        </p:nvSpPr>
        <p:spPr>
          <a:xfrm>
            <a:off x="59352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subTitle" idx="5"/>
          </p:nvPr>
        </p:nvSpPr>
        <p:spPr>
          <a:xfrm>
            <a:off x="59352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2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1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33"/>
          <p:cNvGrpSpPr/>
          <p:nvPr/>
        </p:nvGrpSpPr>
        <p:grpSpPr>
          <a:xfrm>
            <a:off x="-457433" y="534990"/>
            <a:ext cx="2192659" cy="557097"/>
            <a:chOff x="2641350" y="846250"/>
            <a:chExt cx="413600" cy="105075"/>
          </a:xfrm>
        </p:grpSpPr>
        <p:sp>
          <p:nvSpPr>
            <p:cNvPr id="260" name="Google Shape;260;p3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264;p33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265" name="Google Shape;265;p33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274;p33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8" r:id="rId6"/>
    <p:sldLayoutId id="2147483670" r:id="rId7"/>
    <p:sldLayoutId id="2147483671" r:id="rId8"/>
    <p:sldLayoutId id="2147483679" r:id="rId9"/>
    <p:sldLayoutId id="214748368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>
            <a:spLocks noGrp="1"/>
          </p:cNvSpPr>
          <p:nvPr>
            <p:ph type="ctrTitle"/>
          </p:nvPr>
        </p:nvSpPr>
        <p:spPr>
          <a:xfrm>
            <a:off x="3356550" y="1165860"/>
            <a:ext cx="4836474" cy="18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Mini Project – update Progress</a:t>
            </a:r>
            <a:endParaRPr dirty="0"/>
          </a:p>
        </p:txBody>
      </p:sp>
      <p:sp>
        <p:nvSpPr>
          <p:cNvPr id="301" name="Google Shape;301;p38"/>
          <p:cNvSpPr txBox="1">
            <a:spLocks noGrp="1"/>
          </p:cNvSpPr>
          <p:nvPr>
            <p:ph type="subTitle" idx="1"/>
          </p:nvPr>
        </p:nvSpPr>
        <p:spPr>
          <a:xfrm>
            <a:off x="3356550" y="304188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2</a:t>
            </a:r>
            <a:endParaRPr dirty="0"/>
          </a:p>
        </p:txBody>
      </p:sp>
      <p:grpSp>
        <p:nvGrpSpPr>
          <p:cNvPr id="302" name="Google Shape;302;p38"/>
          <p:cNvGrpSpPr/>
          <p:nvPr/>
        </p:nvGrpSpPr>
        <p:grpSpPr>
          <a:xfrm>
            <a:off x="-717279" y="1417515"/>
            <a:ext cx="3692970" cy="3912200"/>
            <a:chOff x="411650" y="2156650"/>
            <a:chExt cx="2413075" cy="2556325"/>
          </a:xfrm>
        </p:grpSpPr>
        <p:sp>
          <p:nvSpPr>
            <p:cNvPr id="303" name="Google Shape;303;p38"/>
            <p:cNvSpPr/>
            <p:nvPr/>
          </p:nvSpPr>
          <p:spPr>
            <a:xfrm>
              <a:off x="1503675" y="2736975"/>
              <a:ext cx="253225" cy="253225"/>
            </a:xfrm>
            <a:custGeom>
              <a:avLst/>
              <a:gdLst/>
              <a:ahLst/>
              <a:cxnLst/>
              <a:rect l="l" t="t" r="r" b="b"/>
              <a:pathLst>
                <a:path w="10129" h="10129" extrusionOk="0">
                  <a:moveTo>
                    <a:pt x="5075" y="0"/>
                  </a:moveTo>
                  <a:cubicBezTo>
                    <a:pt x="2274" y="0"/>
                    <a:pt x="0" y="2274"/>
                    <a:pt x="0" y="5075"/>
                  </a:cubicBezTo>
                  <a:cubicBezTo>
                    <a:pt x="0" y="7855"/>
                    <a:pt x="2274" y="10129"/>
                    <a:pt x="5075" y="10129"/>
                  </a:cubicBezTo>
                  <a:cubicBezTo>
                    <a:pt x="7876" y="10129"/>
                    <a:pt x="10129" y="7855"/>
                    <a:pt x="10129" y="5075"/>
                  </a:cubicBezTo>
                  <a:cubicBezTo>
                    <a:pt x="10129" y="2274"/>
                    <a:pt x="7876" y="0"/>
                    <a:pt x="5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1984225" y="2412200"/>
              <a:ext cx="123325" cy="123350"/>
            </a:xfrm>
            <a:custGeom>
              <a:avLst/>
              <a:gdLst/>
              <a:ahLst/>
              <a:cxnLst/>
              <a:rect l="l" t="t" r="r" b="b"/>
              <a:pathLst>
                <a:path w="4933" h="4934" extrusionOk="0">
                  <a:moveTo>
                    <a:pt x="2476" y="1"/>
                  </a:moveTo>
                  <a:cubicBezTo>
                    <a:pt x="1096" y="1"/>
                    <a:pt x="0" y="1097"/>
                    <a:pt x="0" y="2477"/>
                  </a:cubicBezTo>
                  <a:cubicBezTo>
                    <a:pt x="0" y="3837"/>
                    <a:pt x="1096" y="4933"/>
                    <a:pt x="2476" y="4933"/>
                  </a:cubicBezTo>
                  <a:cubicBezTo>
                    <a:pt x="3836" y="4933"/>
                    <a:pt x="4932" y="3837"/>
                    <a:pt x="4932" y="2477"/>
                  </a:cubicBezTo>
                  <a:cubicBezTo>
                    <a:pt x="4932" y="1097"/>
                    <a:pt x="3836" y="1"/>
                    <a:pt x="2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2395250" y="2199600"/>
              <a:ext cx="123825" cy="123825"/>
            </a:xfrm>
            <a:custGeom>
              <a:avLst/>
              <a:gdLst/>
              <a:ahLst/>
              <a:cxnLst/>
              <a:rect l="l" t="t" r="r" b="b"/>
              <a:pathLst>
                <a:path w="4953" h="4953" extrusionOk="0">
                  <a:moveTo>
                    <a:pt x="2477" y="0"/>
                  </a:moveTo>
                  <a:cubicBezTo>
                    <a:pt x="1117" y="0"/>
                    <a:pt x="0" y="1117"/>
                    <a:pt x="0" y="2476"/>
                  </a:cubicBezTo>
                  <a:cubicBezTo>
                    <a:pt x="0" y="3836"/>
                    <a:pt x="1117" y="4953"/>
                    <a:pt x="2477" y="4953"/>
                  </a:cubicBezTo>
                  <a:cubicBezTo>
                    <a:pt x="3836" y="4953"/>
                    <a:pt x="4953" y="3836"/>
                    <a:pt x="4953" y="2476"/>
                  </a:cubicBezTo>
                  <a:cubicBezTo>
                    <a:pt x="4953" y="1117"/>
                    <a:pt x="3836" y="0"/>
                    <a:pt x="24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2580975" y="3149000"/>
              <a:ext cx="109625" cy="109650"/>
            </a:xfrm>
            <a:custGeom>
              <a:avLst/>
              <a:gdLst/>
              <a:ahLst/>
              <a:cxnLst/>
              <a:rect l="l" t="t" r="r" b="b"/>
              <a:pathLst>
                <a:path w="4385" h="4386" extrusionOk="0">
                  <a:moveTo>
                    <a:pt x="2192" y="1"/>
                  </a:moveTo>
                  <a:cubicBezTo>
                    <a:pt x="974" y="1"/>
                    <a:pt x="0" y="975"/>
                    <a:pt x="0" y="2193"/>
                  </a:cubicBezTo>
                  <a:cubicBezTo>
                    <a:pt x="0" y="3411"/>
                    <a:pt x="974" y="4385"/>
                    <a:pt x="2192" y="4385"/>
                  </a:cubicBezTo>
                  <a:cubicBezTo>
                    <a:pt x="3410" y="4385"/>
                    <a:pt x="4384" y="3411"/>
                    <a:pt x="4384" y="2193"/>
                  </a:cubicBezTo>
                  <a:cubicBezTo>
                    <a:pt x="4384" y="975"/>
                    <a:pt x="3410" y="1"/>
                    <a:pt x="2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8"/>
            <p:cNvSpPr/>
            <p:nvPr/>
          </p:nvSpPr>
          <p:spPr>
            <a:xfrm>
              <a:off x="2544425" y="3129725"/>
              <a:ext cx="115725" cy="121300"/>
            </a:xfrm>
            <a:custGeom>
              <a:avLst/>
              <a:gdLst/>
              <a:ahLst/>
              <a:cxnLst/>
              <a:rect l="l" t="t" r="r" b="b"/>
              <a:pathLst>
                <a:path w="4629" h="4852" extrusionOk="0">
                  <a:moveTo>
                    <a:pt x="163" y="1"/>
                  </a:moveTo>
                  <a:cubicBezTo>
                    <a:pt x="163" y="1"/>
                    <a:pt x="1" y="2660"/>
                    <a:pt x="143" y="2944"/>
                  </a:cubicBezTo>
                  <a:cubicBezTo>
                    <a:pt x="285" y="3228"/>
                    <a:pt x="4121" y="4852"/>
                    <a:pt x="4121" y="4852"/>
                  </a:cubicBezTo>
                  <a:lnTo>
                    <a:pt x="4629" y="1624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8"/>
            <p:cNvSpPr/>
            <p:nvPr/>
          </p:nvSpPr>
          <p:spPr>
            <a:xfrm>
              <a:off x="2480500" y="2812575"/>
              <a:ext cx="67500" cy="114200"/>
            </a:xfrm>
            <a:custGeom>
              <a:avLst/>
              <a:gdLst/>
              <a:ahLst/>
              <a:cxnLst/>
              <a:rect l="l" t="t" r="r" b="b"/>
              <a:pathLst>
                <a:path w="2700" h="4568" extrusionOk="0">
                  <a:moveTo>
                    <a:pt x="569" y="1"/>
                  </a:moveTo>
                  <a:lnTo>
                    <a:pt x="0" y="4568"/>
                  </a:lnTo>
                  <a:lnTo>
                    <a:pt x="2700" y="2721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2403350" y="2218375"/>
              <a:ext cx="143650" cy="198925"/>
            </a:xfrm>
            <a:custGeom>
              <a:avLst/>
              <a:gdLst/>
              <a:ahLst/>
              <a:cxnLst/>
              <a:rect l="l" t="t" r="r" b="b"/>
              <a:pathLst>
                <a:path w="5746" h="7957" extrusionOk="0">
                  <a:moveTo>
                    <a:pt x="3614" y="0"/>
                  </a:moveTo>
                  <a:lnTo>
                    <a:pt x="1" y="1401"/>
                  </a:lnTo>
                  <a:lnTo>
                    <a:pt x="3391" y="7957"/>
                  </a:lnTo>
                  <a:lnTo>
                    <a:pt x="5745" y="6942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8"/>
            <p:cNvSpPr/>
            <p:nvPr/>
          </p:nvSpPr>
          <p:spPr>
            <a:xfrm>
              <a:off x="1996900" y="2436050"/>
              <a:ext cx="212125" cy="222300"/>
            </a:xfrm>
            <a:custGeom>
              <a:avLst/>
              <a:gdLst/>
              <a:ahLst/>
              <a:cxnLst/>
              <a:rect l="l" t="t" r="r" b="b"/>
              <a:pathLst>
                <a:path w="8485" h="8892" extrusionOk="0">
                  <a:moveTo>
                    <a:pt x="3025" y="1"/>
                  </a:moveTo>
                  <a:lnTo>
                    <a:pt x="1" y="2071"/>
                  </a:lnTo>
                  <a:lnTo>
                    <a:pt x="5785" y="8891"/>
                  </a:lnTo>
                  <a:lnTo>
                    <a:pt x="8485" y="6760"/>
                  </a:lnTo>
                  <a:lnTo>
                    <a:pt x="30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8"/>
            <p:cNvSpPr/>
            <p:nvPr/>
          </p:nvSpPr>
          <p:spPr>
            <a:xfrm>
              <a:off x="1012475" y="3482900"/>
              <a:ext cx="399875" cy="387200"/>
            </a:xfrm>
            <a:custGeom>
              <a:avLst/>
              <a:gdLst/>
              <a:ahLst/>
              <a:cxnLst/>
              <a:rect l="l" t="t" r="r" b="b"/>
              <a:pathLst>
                <a:path w="15995" h="15488" extrusionOk="0">
                  <a:moveTo>
                    <a:pt x="2091" y="1"/>
                  </a:moveTo>
                  <a:lnTo>
                    <a:pt x="0" y="3147"/>
                  </a:lnTo>
                  <a:lnTo>
                    <a:pt x="15447" y="15488"/>
                  </a:lnTo>
                  <a:lnTo>
                    <a:pt x="15995" y="15163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8"/>
            <p:cNvSpPr/>
            <p:nvPr/>
          </p:nvSpPr>
          <p:spPr>
            <a:xfrm>
              <a:off x="1875125" y="2834400"/>
              <a:ext cx="613000" cy="789675"/>
            </a:xfrm>
            <a:custGeom>
              <a:avLst/>
              <a:gdLst/>
              <a:ahLst/>
              <a:cxnLst/>
              <a:rect l="l" t="t" r="r" b="b"/>
              <a:pathLst>
                <a:path w="24520" h="31587" extrusionOk="0">
                  <a:moveTo>
                    <a:pt x="11265" y="0"/>
                  </a:moveTo>
                  <a:lnTo>
                    <a:pt x="0" y="15427"/>
                  </a:lnTo>
                  <a:lnTo>
                    <a:pt x="13823" y="22247"/>
                  </a:lnTo>
                  <a:cubicBezTo>
                    <a:pt x="13823" y="22247"/>
                    <a:pt x="12057" y="24682"/>
                    <a:pt x="10656" y="27159"/>
                  </a:cubicBezTo>
                  <a:cubicBezTo>
                    <a:pt x="9362" y="29415"/>
                    <a:pt x="9617" y="31587"/>
                    <a:pt x="10656" y="31587"/>
                  </a:cubicBezTo>
                  <a:cubicBezTo>
                    <a:pt x="10757" y="31587"/>
                    <a:pt x="10866" y="31566"/>
                    <a:pt x="10981" y="31523"/>
                  </a:cubicBezTo>
                  <a:cubicBezTo>
                    <a:pt x="12280" y="31056"/>
                    <a:pt x="17862" y="26651"/>
                    <a:pt x="17862" y="26651"/>
                  </a:cubicBezTo>
                  <a:lnTo>
                    <a:pt x="24520" y="18877"/>
                  </a:lnTo>
                  <a:lnTo>
                    <a:pt x="112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8"/>
            <p:cNvSpPr/>
            <p:nvPr/>
          </p:nvSpPr>
          <p:spPr>
            <a:xfrm>
              <a:off x="2149650" y="3482900"/>
              <a:ext cx="165450" cy="139575"/>
            </a:xfrm>
            <a:custGeom>
              <a:avLst/>
              <a:gdLst/>
              <a:ahLst/>
              <a:cxnLst/>
              <a:rect l="l" t="t" r="r" b="b"/>
              <a:pathLst>
                <a:path w="6618" h="5583" extrusionOk="0">
                  <a:moveTo>
                    <a:pt x="6374" y="1"/>
                  </a:moveTo>
                  <a:lnTo>
                    <a:pt x="0" y="5583"/>
                  </a:lnTo>
                  <a:cubicBezTo>
                    <a:pt x="1137" y="5177"/>
                    <a:pt x="5521" y="1787"/>
                    <a:pt x="6617" y="914"/>
                  </a:cubicBezTo>
                  <a:lnTo>
                    <a:pt x="6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8"/>
            <p:cNvSpPr/>
            <p:nvPr/>
          </p:nvSpPr>
          <p:spPr>
            <a:xfrm>
              <a:off x="2085200" y="2710575"/>
              <a:ext cx="78175" cy="234475"/>
            </a:xfrm>
            <a:custGeom>
              <a:avLst/>
              <a:gdLst/>
              <a:ahLst/>
              <a:cxnLst/>
              <a:rect l="l" t="t" r="r" b="b"/>
              <a:pathLst>
                <a:path w="3127" h="9379" extrusionOk="0">
                  <a:moveTo>
                    <a:pt x="1056" y="1"/>
                  </a:moveTo>
                  <a:lnTo>
                    <a:pt x="0" y="9378"/>
                  </a:lnTo>
                  <a:lnTo>
                    <a:pt x="3126" y="7917"/>
                  </a:lnTo>
                  <a:lnTo>
                    <a:pt x="10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8"/>
            <p:cNvSpPr/>
            <p:nvPr/>
          </p:nvSpPr>
          <p:spPr>
            <a:xfrm>
              <a:off x="2274225" y="3170325"/>
              <a:ext cx="378825" cy="364075"/>
            </a:xfrm>
            <a:custGeom>
              <a:avLst/>
              <a:gdLst/>
              <a:ahLst/>
              <a:cxnLst/>
              <a:rect l="l" t="t" r="r" b="b"/>
              <a:pathLst>
                <a:path w="15153" h="14563" extrusionOk="0">
                  <a:moveTo>
                    <a:pt x="10728" y="0"/>
                  </a:moveTo>
                  <a:cubicBezTo>
                    <a:pt x="10728" y="0"/>
                    <a:pt x="2182" y="4364"/>
                    <a:pt x="1127" y="6617"/>
                  </a:cubicBezTo>
                  <a:cubicBezTo>
                    <a:pt x="124" y="8758"/>
                    <a:pt x="1" y="14563"/>
                    <a:pt x="1871" y="14563"/>
                  </a:cubicBezTo>
                  <a:cubicBezTo>
                    <a:pt x="1969" y="14563"/>
                    <a:pt x="2073" y="14547"/>
                    <a:pt x="2182" y="14513"/>
                  </a:cubicBezTo>
                  <a:cubicBezTo>
                    <a:pt x="4374" y="13823"/>
                    <a:pt x="15152" y="3715"/>
                    <a:pt x="15152" y="3715"/>
                  </a:cubicBezTo>
                  <a:lnTo>
                    <a:pt x="14016" y="1259"/>
                  </a:lnTo>
                  <a:lnTo>
                    <a:pt x="10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8"/>
            <p:cNvSpPr/>
            <p:nvPr/>
          </p:nvSpPr>
          <p:spPr>
            <a:xfrm>
              <a:off x="2448525" y="2879050"/>
              <a:ext cx="225825" cy="307025"/>
            </a:xfrm>
            <a:custGeom>
              <a:avLst/>
              <a:gdLst/>
              <a:ahLst/>
              <a:cxnLst/>
              <a:rect l="l" t="t" r="r" b="b"/>
              <a:pathLst>
                <a:path w="9033" h="12281" extrusionOk="0">
                  <a:moveTo>
                    <a:pt x="4364" y="1"/>
                  </a:moveTo>
                  <a:lnTo>
                    <a:pt x="0" y="610"/>
                  </a:lnTo>
                  <a:lnTo>
                    <a:pt x="3735" y="10718"/>
                  </a:lnTo>
                  <a:lnTo>
                    <a:pt x="7511" y="12281"/>
                  </a:lnTo>
                  <a:lnTo>
                    <a:pt x="9033" y="11266"/>
                  </a:lnTo>
                  <a:lnTo>
                    <a:pt x="43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8"/>
            <p:cNvSpPr/>
            <p:nvPr/>
          </p:nvSpPr>
          <p:spPr>
            <a:xfrm>
              <a:off x="2569800" y="2920150"/>
              <a:ext cx="104550" cy="250200"/>
            </a:xfrm>
            <a:custGeom>
              <a:avLst/>
              <a:gdLst/>
              <a:ahLst/>
              <a:cxnLst/>
              <a:rect l="l" t="t" r="r" b="b"/>
              <a:pathLst>
                <a:path w="4182" h="10008" extrusionOk="0">
                  <a:moveTo>
                    <a:pt x="1" y="1"/>
                  </a:moveTo>
                  <a:lnTo>
                    <a:pt x="3614" y="10007"/>
                  </a:lnTo>
                  <a:lnTo>
                    <a:pt x="4182" y="962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8"/>
            <p:cNvSpPr/>
            <p:nvPr/>
          </p:nvSpPr>
          <p:spPr>
            <a:xfrm>
              <a:off x="2409950" y="2812575"/>
              <a:ext cx="168000" cy="168000"/>
            </a:xfrm>
            <a:custGeom>
              <a:avLst/>
              <a:gdLst/>
              <a:ahLst/>
              <a:cxnLst/>
              <a:rect l="l" t="t" r="r" b="b"/>
              <a:pathLst>
                <a:path w="6720" h="6720" extrusionOk="0">
                  <a:moveTo>
                    <a:pt x="3350" y="1"/>
                  </a:moveTo>
                  <a:cubicBezTo>
                    <a:pt x="1503" y="1"/>
                    <a:pt x="1" y="1503"/>
                    <a:pt x="1" y="3370"/>
                  </a:cubicBezTo>
                  <a:cubicBezTo>
                    <a:pt x="1" y="5217"/>
                    <a:pt x="1503" y="6719"/>
                    <a:pt x="3350" y="6719"/>
                  </a:cubicBezTo>
                  <a:cubicBezTo>
                    <a:pt x="5217" y="6719"/>
                    <a:pt x="6719" y="5217"/>
                    <a:pt x="6719" y="3370"/>
                  </a:cubicBezTo>
                  <a:cubicBezTo>
                    <a:pt x="6719" y="1503"/>
                    <a:pt x="5217" y="1"/>
                    <a:pt x="3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2491150" y="2812575"/>
              <a:ext cx="86800" cy="122325"/>
            </a:xfrm>
            <a:custGeom>
              <a:avLst/>
              <a:gdLst/>
              <a:ahLst/>
              <a:cxnLst/>
              <a:rect l="l" t="t" r="r" b="b"/>
              <a:pathLst>
                <a:path w="3472" h="4893" extrusionOk="0">
                  <a:moveTo>
                    <a:pt x="102" y="1"/>
                  </a:moveTo>
                  <a:cubicBezTo>
                    <a:pt x="61" y="1"/>
                    <a:pt x="41" y="21"/>
                    <a:pt x="0" y="21"/>
                  </a:cubicBezTo>
                  <a:cubicBezTo>
                    <a:pt x="1827" y="589"/>
                    <a:pt x="3147" y="2294"/>
                    <a:pt x="3147" y="4304"/>
                  </a:cubicBezTo>
                  <a:cubicBezTo>
                    <a:pt x="3147" y="4507"/>
                    <a:pt x="3126" y="4689"/>
                    <a:pt x="3106" y="4892"/>
                  </a:cubicBezTo>
                  <a:cubicBezTo>
                    <a:pt x="3329" y="4426"/>
                    <a:pt x="3471" y="3918"/>
                    <a:pt x="3471" y="3370"/>
                  </a:cubicBezTo>
                  <a:cubicBezTo>
                    <a:pt x="3471" y="1503"/>
                    <a:pt x="1949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2468825" y="3032800"/>
              <a:ext cx="112175" cy="124875"/>
            </a:xfrm>
            <a:custGeom>
              <a:avLst/>
              <a:gdLst/>
              <a:ahLst/>
              <a:cxnLst/>
              <a:rect l="l" t="t" r="r" b="b"/>
              <a:pathLst>
                <a:path w="4487" h="4995" extrusionOk="0">
                  <a:moveTo>
                    <a:pt x="995" y="1"/>
                  </a:moveTo>
                  <a:lnTo>
                    <a:pt x="0" y="2031"/>
                  </a:lnTo>
                  <a:lnTo>
                    <a:pt x="3471" y="4994"/>
                  </a:lnTo>
                  <a:lnTo>
                    <a:pt x="4486" y="2254"/>
                  </a:lnTo>
                  <a:lnTo>
                    <a:pt x="9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2241375" y="3068325"/>
              <a:ext cx="320675" cy="284350"/>
            </a:xfrm>
            <a:custGeom>
              <a:avLst/>
              <a:gdLst/>
              <a:ahLst/>
              <a:cxnLst/>
              <a:rect l="l" t="t" r="r" b="b"/>
              <a:pathLst>
                <a:path w="12827" h="11374" extrusionOk="0">
                  <a:moveTo>
                    <a:pt x="9078" y="1"/>
                  </a:moveTo>
                  <a:cubicBezTo>
                    <a:pt x="9078" y="1"/>
                    <a:pt x="1974" y="3187"/>
                    <a:pt x="918" y="5968"/>
                  </a:cubicBezTo>
                  <a:cubicBezTo>
                    <a:pt x="1" y="8323"/>
                    <a:pt x="974" y="11373"/>
                    <a:pt x="2250" y="11373"/>
                  </a:cubicBezTo>
                  <a:cubicBezTo>
                    <a:pt x="2470" y="11373"/>
                    <a:pt x="2698" y="11283"/>
                    <a:pt x="2928" y="11083"/>
                  </a:cubicBezTo>
                  <a:cubicBezTo>
                    <a:pt x="4494" y="9758"/>
                    <a:pt x="12115" y="4383"/>
                    <a:pt x="12557" y="4383"/>
                  </a:cubicBezTo>
                  <a:cubicBezTo>
                    <a:pt x="12562" y="4383"/>
                    <a:pt x="12566" y="4384"/>
                    <a:pt x="12569" y="4385"/>
                  </a:cubicBezTo>
                  <a:cubicBezTo>
                    <a:pt x="12576" y="4387"/>
                    <a:pt x="12583" y="4389"/>
                    <a:pt x="12589" y="4389"/>
                  </a:cubicBezTo>
                  <a:cubicBezTo>
                    <a:pt x="12826" y="4389"/>
                    <a:pt x="12285" y="2457"/>
                    <a:pt x="12285" y="2457"/>
                  </a:cubicBezTo>
                  <a:lnTo>
                    <a:pt x="9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2127325" y="3042950"/>
              <a:ext cx="143625" cy="232950"/>
            </a:xfrm>
            <a:custGeom>
              <a:avLst/>
              <a:gdLst/>
              <a:ahLst/>
              <a:cxnLst/>
              <a:rect l="l" t="t" r="r" b="b"/>
              <a:pathLst>
                <a:path w="5745" h="9318" extrusionOk="0">
                  <a:moveTo>
                    <a:pt x="1624" y="1"/>
                  </a:moveTo>
                  <a:lnTo>
                    <a:pt x="0" y="1016"/>
                  </a:lnTo>
                  <a:lnTo>
                    <a:pt x="3512" y="9317"/>
                  </a:lnTo>
                  <a:lnTo>
                    <a:pt x="5744" y="801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8"/>
            <p:cNvSpPr/>
            <p:nvPr/>
          </p:nvSpPr>
          <p:spPr>
            <a:xfrm>
              <a:off x="2457150" y="2908475"/>
              <a:ext cx="146675" cy="203000"/>
            </a:xfrm>
            <a:custGeom>
              <a:avLst/>
              <a:gdLst/>
              <a:ahLst/>
              <a:cxnLst/>
              <a:rect l="l" t="t" r="r" b="b"/>
              <a:pathLst>
                <a:path w="5867" h="8120" extrusionOk="0">
                  <a:moveTo>
                    <a:pt x="2213" y="1"/>
                  </a:moveTo>
                  <a:lnTo>
                    <a:pt x="1" y="1645"/>
                  </a:lnTo>
                  <a:lnTo>
                    <a:pt x="447" y="6395"/>
                  </a:lnTo>
                  <a:lnTo>
                    <a:pt x="3938" y="8120"/>
                  </a:lnTo>
                  <a:lnTo>
                    <a:pt x="5867" y="6395"/>
                  </a:lnTo>
                  <a:lnTo>
                    <a:pt x="4628" y="1401"/>
                  </a:lnTo>
                  <a:lnTo>
                    <a:pt x="22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8"/>
            <p:cNvSpPr/>
            <p:nvPr/>
          </p:nvSpPr>
          <p:spPr>
            <a:xfrm>
              <a:off x="2103975" y="2658325"/>
              <a:ext cx="396850" cy="351675"/>
            </a:xfrm>
            <a:custGeom>
              <a:avLst/>
              <a:gdLst/>
              <a:ahLst/>
              <a:cxnLst/>
              <a:rect l="l" t="t" r="r" b="b"/>
              <a:pathLst>
                <a:path w="15874" h="14067" extrusionOk="0">
                  <a:moveTo>
                    <a:pt x="0" y="0"/>
                  </a:moveTo>
                  <a:lnTo>
                    <a:pt x="1502" y="10311"/>
                  </a:lnTo>
                  <a:lnTo>
                    <a:pt x="10961" y="14066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8"/>
            <p:cNvSpPr/>
            <p:nvPr/>
          </p:nvSpPr>
          <p:spPr>
            <a:xfrm>
              <a:off x="2103975" y="2658325"/>
              <a:ext cx="396850" cy="231925"/>
            </a:xfrm>
            <a:custGeom>
              <a:avLst/>
              <a:gdLst/>
              <a:ahLst/>
              <a:cxnLst/>
              <a:rect l="l" t="t" r="r" b="b"/>
              <a:pathLst>
                <a:path w="15874" h="9277" extrusionOk="0">
                  <a:moveTo>
                    <a:pt x="0" y="0"/>
                  </a:moveTo>
                  <a:lnTo>
                    <a:pt x="305" y="2091"/>
                  </a:lnTo>
                  <a:lnTo>
                    <a:pt x="14594" y="6780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2128325" y="2827800"/>
              <a:ext cx="303475" cy="182200"/>
            </a:xfrm>
            <a:custGeom>
              <a:avLst/>
              <a:gdLst/>
              <a:ahLst/>
              <a:cxnLst/>
              <a:rect l="l" t="t" r="r" b="b"/>
              <a:pathLst>
                <a:path w="12139" h="7288" extrusionOk="0">
                  <a:moveTo>
                    <a:pt x="1" y="1"/>
                  </a:moveTo>
                  <a:lnTo>
                    <a:pt x="528" y="3532"/>
                  </a:lnTo>
                  <a:lnTo>
                    <a:pt x="9987" y="7287"/>
                  </a:lnTo>
                  <a:lnTo>
                    <a:pt x="12139" y="53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1742675" y="2677100"/>
              <a:ext cx="369950" cy="586100"/>
            </a:xfrm>
            <a:custGeom>
              <a:avLst/>
              <a:gdLst/>
              <a:ahLst/>
              <a:cxnLst/>
              <a:rect l="l" t="t" r="r" b="b"/>
              <a:pathLst>
                <a:path w="14798" h="23444" extrusionOk="0">
                  <a:moveTo>
                    <a:pt x="14797" y="0"/>
                  </a:moveTo>
                  <a:lnTo>
                    <a:pt x="0" y="13803"/>
                  </a:lnTo>
                  <a:lnTo>
                    <a:pt x="3126" y="23444"/>
                  </a:lnTo>
                  <a:lnTo>
                    <a:pt x="7511" y="21922"/>
                  </a:lnTo>
                  <a:lnTo>
                    <a:pt x="14757" y="10250"/>
                  </a:lnTo>
                  <a:lnTo>
                    <a:pt x="147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1803050" y="2812575"/>
              <a:ext cx="308550" cy="450625"/>
            </a:xfrm>
            <a:custGeom>
              <a:avLst/>
              <a:gdLst/>
              <a:ahLst/>
              <a:cxnLst/>
              <a:rect l="l" t="t" r="r" b="b"/>
              <a:pathLst>
                <a:path w="12342" h="18025" extrusionOk="0">
                  <a:moveTo>
                    <a:pt x="12342" y="1"/>
                  </a:moveTo>
                  <a:lnTo>
                    <a:pt x="1" y="15873"/>
                  </a:lnTo>
                  <a:lnTo>
                    <a:pt x="711" y="18025"/>
                  </a:lnTo>
                  <a:lnTo>
                    <a:pt x="5096" y="16503"/>
                  </a:lnTo>
                  <a:lnTo>
                    <a:pt x="12342" y="4831"/>
                  </a:lnTo>
                  <a:lnTo>
                    <a:pt x="123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1609225" y="2745100"/>
              <a:ext cx="220750" cy="260850"/>
            </a:xfrm>
            <a:custGeom>
              <a:avLst/>
              <a:gdLst/>
              <a:ahLst/>
              <a:cxnLst/>
              <a:rect l="l" t="t" r="r" b="b"/>
              <a:pathLst>
                <a:path w="8830" h="10434" extrusionOk="0">
                  <a:moveTo>
                    <a:pt x="2619" y="0"/>
                  </a:moveTo>
                  <a:lnTo>
                    <a:pt x="0" y="3552"/>
                  </a:lnTo>
                  <a:lnTo>
                    <a:pt x="8282" y="10433"/>
                  </a:lnTo>
                  <a:lnTo>
                    <a:pt x="8830" y="9804"/>
                  </a:lnTo>
                  <a:lnTo>
                    <a:pt x="26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411650" y="3545825"/>
              <a:ext cx="987000" cy="1167150"/>
            </a:xfrm>
            <a:custGeom>
              <a:avLst/>
              <a:gdLst/>
              <a:ahLst/>
              <a:cxnLst/>
              <a:rect l="l" t="t" r="r" b="b"/>
              <a:pathLst>
                <a:path w="39480" h="46686" extrusionOk="0">
                  <a:moveTo>
                    <a:pt x="23242" y="1"/>
                  </a:moveTo>
                  <a:lnTo>
                    <a:pt x="1" y="35176"/>
                  </a:lnTo>
                  <a:lnTo>
                    <a:pt x="31462" y="46685"/>
                  </a:lnTo>
                  <a:lnTo>
                    <a:pt x="39480" y="12971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1038350" y="2851750"/>
              <a:ext cx="958575" cy="1010250"/>
            </a:xfrm>
            <a:custGeom>
              <a:avLst/>
              <a:gdLst/>
              <a:ahLst/>
              <a:cxnLst/>
              <a:rect l="l" t="t" r="r" b="b"/>
              <a:pathLst>
                <a:path w="38343" h="40410" extrusionOk="0">
                  <a:moveTo>
                    <a:pt x="20910" y="0"/>
                  </a:moveTo>
                  <a:cubicBezTo>
                    <a:pt x="20694" y="0"/>
                    <a:pt x="20501" y="24"/>
                    <a:pt x="20339" y="78"/>
                  </a:cubicBezTo>
                  <a:cubicBezTo>
                    <a:pt x="18816" y="606"/>
                    <a:pt x="17071" y="1275"/>
                    <a:pt x="16665" y="1742"/>
                  </a:cubicBezTo>
                  <a:cubicBezTo>
                    <a:pt x="15893" y="2574"/>
                    <a:pt x="15731" y="4949"/>
                    <a:pt x="14412" y="6634"/>
                  </a:cubicBezTo>
                  <a:cubicBezTo>
                    <a:pt x="13092" y="8339"/>
                    <a:pt x="0" y="24232"/>
                    <a:pt x="0" y="24232"/>
                  </a:cubicBezTo>
                  <a:lnTo>
                    <a:pt x="427" y="28210"/>
                  </a:lnTo>
                  <a:lnTo>
                    <a:pt x="14960" y="40409"/>
                  </a:lnTo>
                  <a:cubicBezTo>
                    <a:pt x="14960" y="40409"/>
                    <a:pt x="31543" y="35091"/>
                    <a:pt x="34588" y="31925"/>
                  </a:cubicBezTo>
                  <a:cubicBezTo>
                    <a:pt x="37632" y="28779"/>
                    <a:pt x="38343" y="24557"/>
                    <a:pt x="38343" y="24557"/>
                  </a:cubicBezTo>
                  <a:lnTo>
                    <a:pt x="32680" y="13555"/>
                  </a:lnTo>
                  <a:lnTo>
                    <a:pt x="31989" y="6898"/>
                  </a:lnTo>
                  <a:lnTo>
                    <a:pt x="25210" y="1255"/>
                  </a:lnTo>
                  <a:cubicBezTo>
                    <a:pt x="25210" y="1255"/>
                    <a:pt x="22480" y="0"/>
                    <a:pt x="209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1299175" y="3440950"/>
              <a:ext cx="697750" cy="400750"/>
            </a:xfrm>
            <a:custGeom>
              <a:avLst/>
              <a:gdLst/>
              <a:ahLst/>
              <a:cxnLst/>
              <a:rect l="l" t="t" r="r" b="b"/>
              <a:pathLst>
                <a:path w="27910" h="16030" extrusionOk="0">
                  <a:moveTo>
                    <a:pt x="2935" y="1"/>
                  </a:moveTo>
                  <a:cubicBezTo>
                    <a:pt x="2147" y="1"/>
                    <a:pt x="1543" y="867"/>
                    <a:pt x="1543" y="867"/>
                  </a:cubicBezTo>
                  <a:cubicBezTo>
                    <a:pt x="0" y="10305"/>
                    <a:pt x="6069" y="15238"/>
                    <a:pt x="6942" y="16029"/>
                  </a:cubicBezTo>
                  <a:cubicBezTo>
                    <a:pt x="11671" y="14426"/>
                    <a:pt x="21841" y="10772"/>
                    <a:pt x="24155" y="8357"/>
                  </a:cubicBezTo>
                  <a:cubicBezTo>
                    <a:pt x="27199" y="5211"/>
                    <a:pt x="27910" y="989"/>
                    <a:pt x="27910" y="989"/>
                  </a:cubicBezTo>
                  <a:lnTo>
                    <a:pt x="27605" y="380"/>
                  </a:lnTo>
                  <a:lnTo>
                    <a:pt x="20379" y="3424"/>
                  </a:lnTo>
                  <a:cubicBezTo>
                    <a:pt x="20379" y="3424"/>
                    <a:pt x="16034" y="1233"/>
                    <a:pt x="12989" y="1233"/>
                  </a:cubicBezTo>
                  <a:cubicBezTo>
                    <a:pt x="12113" y="1233"/>
                    <a:pt x="11345" y="1415"/>
                    <a:pt x="10819" y="1882"/>
                  </a:cubicBezTo>
                  <a:cubicBezTo>
                    <a:pt x="9940" y="2669"/>
                    <a:pt x="8969" y="2999"/>
                    <a:pt x="8031" y="2999"/>
                  </a:cubicBezTo>
                  <a:cubicBezTo>
                    <a:pt x="6477" y="2999"/>
                    <a:pt x="5012" y="2094"/>
                    <a:pt x="4202" y="867"/>
                  </a:cubicBezTo>
                  <a:cubicBezTo>
                    <a:pt x="3769" y="217"/>
                    <a:pt x="3329" y="1"/>
                    <a:pt x="29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1187525" y="3150525"/>
              <a:ext cx="162425" cy="180675"/>
            </a:xfrm>
            <a:custGeom>
              <a:avLst/>
              <a:gdLst/>
              <a:ahLst/>
              <a:cxnLst/>
              <a:rect l="l" t="t" r="r" b="b"/>
              <a:pathLst>
                <a:path w="6497" h="7227" extrusionOk="0">
                  <a:moveTo>
                    <a:pt x="6435" y="1"/>
                  </a:moveTo>
                  <a:cubicBezTo>
                    <a:pt x="6435" y="1"/>
                    <a:pt x="6029" y="1665"/>
                    <a:pt x="3959" y="4060"/>
                  </a:cubicBezTo>
                  <a:cubicBezTo>
                    <a:pt x="1868" y="6435"/>
                    <a:pt x="1" y="7227"/>
                    <a:pt x="1" y="7227"/>
                  </a:cubicBezTo>
                  <a:cubicBezTo>
                    <a:pt x="1" y="7227"/>
                    <a:pt x="3046" y="6740"/>
                    <a:pt x="4771" y="4466"/>
                  </a:cubicBezTo>
                  <a:cubicBezTo>
                    <a:pt x="6496" y="2213"/>
                    <a:pt x="6435" y="1"/>
                    <a:pt x="6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1821325" y="3009975"/>
              <a:ext cx="33000" cy="171025"/>
            </a:xfrm>
            <a:custGeom>
              <a:avLst/>
              <a:gdLst/>
              <a:ahLst/>
              <a:cxnLst/>
              <a:rect l="l" t="t" r="r" b="b"/>
              <a:pathLst>
                <a:path w="1320" h="6841" extrusionOk="0">
                  <a:moveTo>
                    <a:pt x="1" y="0"/>
                  </a:moveTo>
                  <a:lnTo>
                    <a:pt x="346" y="1502"/>
                  </a:lnTo>
                  <a:lnTo>
                    <a:pt x="589" y="6699"/>
                  </a:lnTo>
                  <a:lnTo>
                    <a:pt x="1320" y="6841"/>
                  </a:lnTo>
                  <a:lnTo>
                    <a:pt x="1320" y="6841"/>
                  </a:lnTo>
                  <a:lnTo>
                    <a:pt x="670" y="5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1442275" y="3649850"/>
              <a:ext cx="460775" cy="191850"/>
            </a:xfrm>
            <a:custGeom>
              <a:avLst/>
              <a:gdLst/>
              <a:ahLst/>
              <a:cxnLst/>
              <a:rect l="l" t="t" r="r" b="b"/>
              <a:pathLst>
                <a:path w="18431" h="7674" extrusionOk="0">
                  <a:moveTo>
                    <a:pt x="18431" y="1"/>
                  </a:moveTo>
                  <a:lnTo>
                    <a:pt x="18431" y="1"/>
                  </a:lnTo>
                  <a:cubicBezTo>
                    <a:pt x="18430" y="1"/>
                    <a:pt x="14310" y="2152"/>
                    <a:pt x="9926" y="3776"/>
                  </a:cubicBezTo>
                  <a:cubicBezTo>
                    <a:pt x="5521" y="5420"/>
                    <a:pt x="0" y="6435"/>
                    <a:pt x="0" y="6435"/>
                  </a:cubicBezTo>
                  <a:lnTo>
                    <a:pt x="1218" y="7673"/>
                  </a:lnTo>
                  <a:cubicBezTo>
                    <a:pt x="5947" y="6070"/>
                    <a:pt x="16117" y="2416"/>
                    <a:pt x="18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8"/>
            <p:cNvSpPr/>
            <p:nvPr/>
          </p:nvSpPr>
          <p:spPr>
            <a:xfrm>
              <a:off x="1130700" y="3093200"/>
              <a:ext cx="207050" cy="252225"/>
            </a:xfrm>
            <a:custGeom>
              <a:avLst/>
              <a:gdLst/>
              <a:ahLst/>
              <a:cxnLst/>
              <a:rect l="l" t="t" r="r" b="b"/>
              <a:pathLst>
                <a:path w="8282" h="10089" extrusionOk="0">
                  <a:moveTo>
                    <a:pt x="8282" y="0"/>
                  </a:moveTo>
                  <a:cubicBezTo>
                    <a:pt x="5988" y="2801"/>
                    <a:pt x="2578" y="6942"/>
                    <a:pt x="1" y="10088"/>
                  </a:cubicBezTo>
                  <a:lnTo>
                    <a:pt x="1218" y="10088"/>
                  </a:lnTo>
                  <a:lnTo>
                    <a:pt x="8282" y="1604"/>
                  </a:lnTo>
                  <a:lnTo>
                    <a:pt x="8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1674675" y="3399175"/>
              <a:ext cx="322250" cy="255225"/>
            </a:xfrm>
            <a:custGeom>
              <a:avLst/>
              <a:gdLst/>
              <a:ahLst/>
              <a:cxnLst/>
              <a:rect l="l" t="t" r="r" b="b"/>
              <a:pathLst>
                <a:path w="12890" h="10209" extrusionOk="0">
                  <a:moveTo>
                    <a:pt x="11509" y="1"/>
                  </a:moveTo>
                  <a:lnTo>
                    <a:pt x="1" y="9987"/>
                  </a:lnTo>
                  <a:cubicBezTo>
                    <a:pt x="1" y="9987"/>
                    <a:pt x="1571" y="10209"/>
                    <a:pt x="3775" y="10209"/>
                  </a:cubicBezTo>
                  <a:cubicBezTo>
                    <a:pt x="5460" y="10209"/>
                    <a:pt x="7515" y="10079"/>
                    <a:pt x="9520" y="9622"/>
                  </a:cubicBezTo>
                  <a:cubicBezTo>
                    <a:pt x="12240" y="6516"/>
                    <a:pt x="12890" y="2660"/>
                    <a:pt x="12890" y="2660"/>
                  </a:cubicBezTo>
                  <a:lnTo>
                    <a:pt x="115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1674675" y="2483750"/>
              <a:ext cx="466875" cy="506450"/>
            </a:xfrm>
            <a:custGeom>
              <a:avLst/>
              <a:gdLst/>
              <a:ahLst/>
              <a:cxnLst/>
              <a:rect l="l" t="t" r="r" b="b"/>
              <a:pathLst>
                <a:path w="18675" h="20258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6212" y="20258"/>
                  </a:lnTo>
                  <a:lnTo>
                    <a:pt x="7511" y="20258"/>
                  </a:lnTo>
                  <a:lnTo>
                    <a:pt x="18674" y="7734"/>
                  </a:lnTo>
                  <a:lnTo>
                    <a:pt x="18674" y="5035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2062350" y="2248825"/>
              <a:ext cx="431350" cy="358275"/>
            </a:xfrm>
            <a:custGeom>
              <a:avLst/>
              <a:gdLst/>
              <a:ahLst/>
              <a:cxnLst/>
              <a:rect l="l" t="t" r="r" b="b"/>
              <a:pathLst>
                <a:path w="17254" h="14331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4000" y="13924"/>
                  </a:lnTo>
                  <a:lnTo>
                    <a:pt x="6374" y="14330"/>
                  </a:lnTo>
                  <a:lnTo>
                    <a:pt x="16970" y="7165"/>
                  </a:lnTo>
                  <a:lnTo>
                    <a:pt x="17254" y="4689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2457150" y="2156650"/>
              <a:ext cx="367575" cy="240350"/>
            </a:xfrm>
            <a:custGeom>
              <a:avLst/>
              <a:gdLst/>
              <a:ahLst/>
              <a:cxnLst/>
              <a:rect l="l" t="t" r="r" b="b"/>
              <a:pathLst>
                <a:path w="14703" h="9614" extrusionOk="0">
                  <a:moveTo>
                    <a:pt x="12878" y="1"/>
                  </a:moveTo>
                  <a:cubicBezTo>
                    <a:pt x="12768" y="1"/>
                    <a:pt x="12657" y="11"/>
                    <a:pt x="12544" y="33"/>
                  </a:cubicBezTo>
                  <a:lnTo>
                    <a:pt x="1807" y="2104"/>
                  </a:lnTo>
                  <a:lnTo>
                    <a:pt x="1" y="3971"/>
                  </a:lnTo>
                  <a:lnTo>
                    <a:pt x="2132" y="8254"/>
                  </a:lnTo>
                  <a:lnTo>
                    <a:pt x="3837" y="9614"/>
                  </a:lnTo>
                  <a:lnTo>
                    <a:pt x="9967" y="7564"/>
                  </a:lnTo>
                  <a:cubicBezTo>
                    <a:pt x="12463" y="6732"/>
                    <a:pt x="14249" y="4540"/>
                    <a:pt x="14574" y="1921"/>
                  </a:cubicBezTo>
                  <a:cubicBezTo>
                    <a:pt x="14702" y="879"/>
                    <a:pt x="13874" y="1"/>
                    <a:pt x="12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1630525" y="3068325"/>
              <a:ext cx="600325" cy="554150"/>
            </a:xfrm>
            <a:custGeom>
              <a:avLst/>
              <a:gdLst/>
              <a:ahLst/>
              <a:cxnLst/>
              <a:rect l="l" t="t" r="r" b="b"/>
              <a:pathLst>
                <a:path w="24013" h="22166" extrusionOk="0">
                  <a:moveTo>
                    <a:pt x="19202" y="1"/>
                  </a:moveTo>
                  <a:lnTo>
                    <a:pt x="1" y="10068"/>
                  </a:lnTo>
                  <a:lnTo>
                    <a:pt x="6841" y="22166"/>
                  </a:lnTo>
                  <a:cubicBezTo>
                    <a:pt x="6841" y="22166"/>
                    <a:pt x="23628" y="8728"/>
                    <a:pt x="23728" y="8728"/>
                  </a:cubicBezTo>
                  <a:cubicBezTo>
                    <a:pt x="23728" y="8728"/>
                    <a:pt x="23729" y="8728"/>
                    <a:pt x="23729" y="8729"/>
                  </a:cubicBezTo>
                  <a:cubicBezTo>
                    <a:pt x="23729" y="8730"/>
                    <a:pt x="23729" y="8731"/>
                    <a:pt x="23729" y="8731"/>
                  </a:cubicBezTo>
                  <a:cubicBezTo>
                    <a:pt x="23741" y="8731"/>
                    <a:pt x="24013" y="6942"/>
                    <a:pt x="24013" y="6942"/>
                  </a:cubicBezTo>
                  <a:lnTo>
                    <a:pt x="204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2167900" y="2926925"/>
              <a:ext cx="374025" cy="324100"/>
            </a:xfrm>
            <a:custGeom>
              <a:avLst/>
              <a:gdLst/>
              <a:ahLst/>
              <a:cxnLst/>
              <a:rect l="l" t="t" r="r" b="b"/>
              <a:pathLst>
                <a:path w="14961" h="12964" extrusionOk="0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lnTo>
                    <a:pt x="3066" y="12071"/>
                  </a:lnTo>
                  <a:lnTo>
                    <a:pt x="4629" y="12964"/>
                  </a:lnTo>
                  <a:cubicBezTo>
                    <a:pt x="4629" y="12964"/>
                    <a:pt x="10332" y="8803"/>
                    <a:pt x="11916" y="7098"/>
                  </a:cubicBezTo>
                  <a:cubicBezTo>
                    <a:pt x="13479" y="5413"/>
                    <a:pt x="14960" y="2084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1742675" y="2998300"/>
              <a:ext cx="770825" cy="624175"/>
            </a:xfrm>
            <a:custGeom>
              <a:avLst/>
              <a:gdLst/>
              <a:ahLst/>
              <a:cxnLst/>
              <a:rect l="l" t="t" r="r" b="b"/>
              <a:pathLst>
                <a:path w="30833" h="24967" extrusionOk="0">
                  <a:moveTo>
                    <a:pt x="30772" y="1"/>
                  </a:moveTo>
                  <a:lnTo>
                    <a:pt x="30772" y="1"/>
                  </a:lnTo>
                  <a:cubicBezTo>
                    <a:pt x="30163" y="1198"/>
                    <a:pt x="28965" y="3086"/>
                    <a:pt x="26976" y="4527"/>
                  </a:cubicBezTo>
                  <a:cubicBezTo>
                    <a:pt x="23850" y="6780"/>
                    <a:pt x="22389" y="7511"/>
                    <a:pt x="22389" y="7511"/>
                  </a:cubicBezTo>
                  <a:lnTo>
                    <a:pt x="21678" y="5664"/>
                  </a:lnTo>
                  <a:lnTo>
                    <a:pt x="16401" y="9317"/>
                  </a:lnTo>
                  <a:lnTo>
                    <a:pt x="17862" y="10596"/>
                  </a:lnTo>
                  <a:lnTo>
                    <a:pt x="5846" y="19385"/>
                  </a:lnTo>
                  <a:cubicBezTo>
                    <a:pt x="5846" y="19385"/>
                    <a:pt x="5197" y="17741"/>
                    <a:pt x="4547" y="16624"/>
                  </a:cubicBezTo>
                  <a:cubicBezTo>
                    <a:pt x="4515" y="16566"/>
                    <a:pt x="4461" y="16539"/>
                    <a:pt x="4388" y="16539"/>
                  </a:cubicBezTo>
                  <a:cubicBezTo>
                    <a:pt x="3770" y="16539"/>
                    <a:pt x="1780" y="18516"/>
                    <a:pt x="0" y="20785"/>
                  </a:cubicBezTo>
                  <a:lnTo>
                    <a:pt x="2355" y="24967"/>
                  </a:lnTo>
                  <a:cubicBezTo>
                    <a:pt x="2355" y="24967"/>
                    <a:pt x="19142" y="11529"/>
                    <a:pt x="19242" y="11529"/>
                  </a:cubicBezTo>
                  <a:cubicBezTo>
                    <a:pt x="19242" y="11529"/>
                    <a:pt x="19243" y="11529"/>
                    <a:pt x="19243" y="11530"/>
                  </a:cubicBezTo>
                  <a:cubicBezTo>
                    <a:pt x="19243" y="11531"/>
                    <a:pt x="19243" y="11532"/>
                    <a:pt x="19243" y="11532"/>
                  </a:cubicBezTo>
                  <a:cubicBezTo>
                    <a:pt x="19255" y="11532"/>
                    <a:pt x="19527" y="9743"/>
                    <a:pt x="19527" y="9743"/>
                  </a:cubicBezTo>
                  <a:lnTo>
                    <a:pt x="19466" y="9642"/>
                  </a:lnTo>
                  <a:cubicBezTo>
                    <a:pt x="19730" y="9540"/>
                    <a:pt x="19973" y="9419"/>
                    <a:pt x="20176" y="9277"/>
                  </a:cubicBezTo>
                  <a:lnTo>
                    <a:pt x="21638" y="10109"/>
                  </a:lnTo>
                  <a:cubicBezTo>
                    <a:pt x="21638" y="10109"/>
                    <a:pt x="27341" y="5948"/>
                    <a:pt x="28925" y="4243"/>
                  </a:cubicBezTo>
                  <a:cubicBezTo>
                    <a:pt x="29899" y="3208"/>
                    <a:pt x="30833" y="1543"/>
                    <a:pt x="307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8"/>
            <p:cNvSpPr/>
            <p:nvPr/>
          </p:nvSpPr>
          <p:spPr>
            <a:xfrm>
              <a:off x="1793425" y="3269275"/>
              <a:ext cx="433375" cy="353200"/>
            </a:xfrm>
            <a:custGeom>
              <a:avLst/>
              <a:gdLst/>
              <a:ahLst/>
              <a:cxnLst/>
              <a:rect l="l" t="t" r="r" b="b"/>
              <a:pathLst>
                <a:path w="17335" h="14128" extrusionOk="0">
                  <a:moveTo>
                    <a:pt x="17334" y="0"/>
                  </a:moveTo>
                  <a:lnTo>
                    <a:pt x="0" y="13194"/>
                  </a:lnTo>
                  <a:lnTo>
                    <a:pt x="325" y="14128"/>
                  </a:lnTo>
                  <a:lnTo>
                    <a:pt x="17213" y="691"/>
                  </a:lnTo>
                  <a:lnTo>
                    <a:pt x="17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1535125" y="3314950"/>
              <a:ext cx="336475" cy="336450"/>
            </a:xfrm>
            <a:custGeom>
              <a:avLst/>
              <a:gdLst/>
              <a:ahLst/>
              <a:cxnLst/>
              <a:rect l="l" t="t" r="r" b="b"/>
              <a:pathLst>
                <a:path w="13459" h="13458" extrusionOk="0">
                  <a:moveTo>
                    <a:pt x="6719" y="0"/>
                  </a:moveTo>
                  <a:cubicBezTo>
                    <a:pt x="3005" y="0"/>
                    <a:pt x="1" y="3004"/>
                    <a:pt x="1" y="6719"/>
                  </a:cubicBezTo>
                  <a:cubicBezTo>
                    <a:pt x="1" y="10433"/>
                    <a:pt x="3005" y="13458"/>
                    <a:pt x="6719" y="13458"/>
                  </a:cubicBezTo>
                  <a:cubicBezTo>
                    <a:pt x="10434" y="13458"/>
                    <a:pt x="13458" y="10433"/>
                    <a:pt x="13458" y="6719"/>
                  </a:cubicBezTo>
                  <a:cubicBezTo>
                    <a:pt x="13458" y="3004"/>
                    <a:pt x="10434" y="0"/>
                    <a:pt x="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2111575" y="3070350"/>
              <a:ext cx="174600" cy="174600"/>
            </a:xfrm>
            <a:custGeom>
              <a:avLst/>
              <a:gdLst/>
              <a:ahLst/>
              <a:cxnLst/>
              <a:rect l="l" t="t" r="r" b="b"/>
              <a:pathLst>
                <a:path w="6984" h="6984" extrusionOk="0">
                  <a:moveTo>
                    <a:pt x="3492" y="1"/>
                  </a:moveTo>
                  <a:cubicBezTo>
                    <a:pt x="1564" y="1"/>
                    <a:pt x="1" y="1564"/>
                    <a:pt x="1" y="3492"/>
                  </a:cubicBezTo>
                  <a:cubicBezTo>
                    <a:pt x="1" y="5420"/>
                    <a:pt x="1564" y="6983"/>
                    <a:pt x="3492" y="6983"/>
                  </a:cubicBezTo>
                  <a:cubicBezTo>
                    <a:pt x="5420" y="6983"/>
                    <a:pt x="6983" y="5420"/>
                    <a:pt x="6983" y="3492"/>
                  </a:cubicBezTo>
                  <a:cubicBezTo>
                    <a:pt x="6983" y="1564"/>
                    <a:pt x="5420" y="1"/>
                    <a:pt x="3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2127325" y="3079500"/>
              <a:ext cx="149700" cy="119775"/>
            </a:xfrm>
            <a:custGeom>
              <a:avLst/>
              <a:gdLst/>
              <a:ahLst/>
              <a:cxnLst/>
              <a:rect l="l" t="t" r="r" b="b"/>
              <a:pathLst>
                <a:path w="5988" h="4791" extrusionOk="0">
                  <a:moveTo>
                    <a:pt x="2862" y="0"/>
                  </a:moveTo>
                  <a:cubicBezTo>
                    <a:pt x="1583" y="0"/>
                    <a:pt x="467" y="772"/>
                    <a:pt x="0" y="1888"/>
                  </a:cubicBezTo>
                  <a:cubicBezTo>
                    <a:pt x="548" y="1015"/>
                    <a:pt x="1522" y="426"/>
                    <a:pt x="2639" y="426"/>
                  </a:cubicBezTo>
                  <a:cubicBezTo>
                    <a:pt x="4364" y="426"/>
                    <a:pt x="5765" y="1827"/>
                    <a:pt x="5765" y="3552"/>
                  </a:cubicBezTo>
                  <a:cubicBezTo>
                    <a:pt x="5765" y="3999"/>
                    <a:pt x="5663" y="4405"/>
                    <a:pt x="5501" y="4790"/>
                  </a:cubicBezTo>
                  <a:cubicBezTo>
                    <a:pt x="5805" y="4303"/>
                    <a:pt x="5988" y="3735"/>
                    <a:pt x="5988" y="3126"/>
                  </a:cubicBezTo>
                  <a:cubicBezTo>
                    <a:pt x="5988" y="1401"/>
                    <a:pt x="4587" y="0"/>
                    <a:pt x="2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1569625" y="3336250"/>
              <a:ext cx="279625" cy="223800"/>
            </a:xfrm>
            <a:custGeom>
              <a:avLst/>
              <a:gdLst/>
              <a:ahLst/>
              <a:cxnLst/>
              <a:rect l="l" t="t" r="r" b="b"/>
              <a:pathLst>
                <a:path w="11185" h="8952" extrusionOk="0">
                  <a:moveTo>
                    <a:pt x="5360" y="1"/>
                  </a:moveTo>
                  <a:cubicBezTo>
                    <a:pt x="2964" y="1"/>
                    <a:pt x="894" y="1462"/>
                    <a:pt x="1" y="3533"/>
                  </a:cubicBezTo>
                  <a:cubicBezTo>
                    <a:pt x="1036" y="1909"/>
                    <a:pt x="2863" y="813"/>
                    <a:pt x="4933" y="813"/>
                  </a:cubicBezTo>
                  <a:cubicBezTo>
                    <a:pt x="8140" y="813"/>
                    <a:pt x="10759" y="3431"/>
                    <a:pt x="10759" y="6638"/>
                  </a:cubicBezTo>
                  <a:cubicBezTo>
                    <a:pt x="10759" y="7470"/>
                    <a:pt x="10596" y="8242"/>
                    <a:pt x="10292" y="8952"/>
                  </a:cubicBezTo>
                  <a:cubicBezTo>
                    <a:pt x="10860" y="8059"/>
                    <a:pt x="11185" y="6983"/>
                    <a:pt x="11185" y="5846"/>
                  </a:cubicBezTo>
                  <a:cubicBezTo>
                    <a:pt x="11185" y="2619"/>
                    <a:pt x="8587" y="1"/>
                    <a:pt x="53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1324025" y="3150525"/>
              <a:ext cx="532350" cy="695225"/>
            </a:xfrm>
            <a:custGeom>
              <a:avLst/>
              <a:gdLst/>
              <a:ahLst/>
              <a:cxnLst/>
              <a:rect l="l" t="t" r="r" b="b"/>
              <a:pathLst>
                <a:path w="21294" h="27809" extrusionOk="0">
                  <a:moveTo>
                    <a:pt x="15813" y="1"/>
                  </a:moveTo>
                  <a:cubicBezTo>
                    <a:pt x="7105" y="1"/>
                    <a:pt x="1" y="7085"/>
                    <a:pt x="1" y="15813"/>
                  </a:cubicBezTo>
                  <a:cubicBezTo>
                    <a:pt x="1" y="20603"/>
                    <a:pt x="2152" y="24886"/>
                    <a:pt x="5522" y="27809"/>
                  </a:cubicBezTo>
                  <a:cubicBezTo>
                    <a:pt x="5765" y="27727"/>
                    <a:pt x="6009" y="27626"/>
                    <a:pt x="6273" y="27545"/>
                  </a:cubicBezTo>
                  <a:cubicBezTo>
                    <a:pt x="2863" y="24764"/>
                    <a:pt x="691" y="20542"/>
                    <a:pt x="691" y="15813"/>
                  </a:cubicBezTo>
                  <a:cubicBezTo>
                    <a:pt x="691" y="7450"/>
                    <a:pt x="7470" y="671"/>
                    <a:pt x="15813" y="671"/>
                  </a:cubicBezTo>
                  <a:cubicBezTo>
                    <a:pt x="17761" y="671"/>
                    <a:pt x="19608" y="1036"/>
                    <a:pt x="21293" y="1706"/>
                  </a:cubicBezTo>
                  <a:lnTo>
                    <a:pt x="21253" y="1604"/>
                  </a:lnTo>
                  <a:lnTo>
                    <a:pt x="21171" y="935"/>
                  </a:lnTo>
                  <a:cubicBezTo>
                    <a:pt x="19507" y="326"/>
                    <a:pt x="17700" y="1"/>
                    <a:pt x="158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927725" y="3772150"/>
              <a:ext cx="348625" cy="799750"/>
            </a:xfrm>
            <a:custGeom>
              <a:avLst/>
              <a:gdLst/>
              <a:ahLst/>
              <a:cxnLst/>
              <a:rect l="l" t="t" r="r" b="b"/>
              <a:pathLst>
                <a:path w="13945" h="31990" extrusionOk="0">
                  <a:moveTo>
                    <a:pt x="13945" y="0"/>
                  </a:moveTo>
                  <a:lnTo>
                    <a:pt x="0" y="319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1773125" y="2566475"/>
              <a:ext cx="334425" cy="369425"/>
            </a:xfrm>
            <a:custGeom>
              <a:avLst/>
              <a:gdLst/>
              <a:ahLst/>
              <a:cxnLst/>
              <a:rect l="l" t="t" r="r" b="b"/>
              <a:pathLst>
                <a:path w="13377" h="14777" extrusionOk="0">
                  <a:moveTo>
                    <a:pt x="0" y="14777"/>
                  </a:moveTo>
                  <a:lnTo>
                    <a:pt x="1337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2127325" y="2341675"/>
              <a:ext cx="353200" cy="211625"/>
            </a:xfrm>
            <a:custGeom>
              <a:avLst/>
              <a:gdLst/>
              <a:ahLst/>
              <a:cxnLst/>
              <a:rect l="l" t="t" r="r" b="b"/>
              <a:pathLst>
                <a:path w="14128" h="8465" extrusionOk="0">
                  <a:moveTo>
                    <a:pt x="0" y="8465"/>
                  </a:moveTo>
                  <a:lnTo>
                    <a:pt x="1412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2492675" y="2220900"/>
              <a:ext cx="325800" cy="121300"/>
            </a:xfrm>
            <a:custGeom>
              <a:avLst/>
              <a:gdLst/>
              <a:ahLst/>
              <a:cxnLst/>
              <a:rect l="l" t="t" r="r" b="b"/>
              <a:pathLst>
                <a:path w="13032" h="4852" extrusionOk="0">
                  <a:moveTo>
                    <a:pt x="13031" y="1"/>
                  </a:moveTo>
                  <a:lnTo>
                    <a:pt x="0" y="4243"/>
                  </a:lnTo>
                  <a:lnTo>
                    <a:pt x="305" y="4852"/>
                  </a:lnTo>
                  <a:lnTo>
                    <a:pt x="12808" y="772"/>
                  </a:lnTo>
                  <a:cubicBezTo>
                    <a:pt x="12910" y="528"/>
                    <a:pt x="12971" y="265"/>
                    <a:pt x="13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1038350" y="3810725"/>
              <a:ext cx="360300" cy="902250"/>
            </a:xfrm>
            <a:custGeom>
              <a:avLst/>
              <a:gdLst/>
              <a:ahLst/>
              <a:cxnLst/>
              <a:rect l="l" t="t" r="r" b="b"/>
              <a:pathLst>
                <a:path w="14412" h="36090" extrusionOk="0">
                  <a:moveTo>
                    <a:pt x="11428" y="0"/>
                  </a:moveTo>
                  <a:lnTo>
                    <a:pt x="0" y="33735"/>
                  </a:lnTo>
                  <a:lnTo>
                    <a:pt x="6394" y="36089"/>
                  </a:lnTo>
                  <a:lnTo>
                    <a:pt x="14412" y="2375"/>
                  </a:lnTo>
                  <a:lnTo>
                    <a:pt x="114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2342475" y="3201775"/>
              <a:ext cx="310575" cy="324800"/>
            </a:xfrm>
            <a:custGeom>
              <a:avLst/>
              <a:gdLst/>
              <a:ahLst/>
              <a:cxnLst/>
              <a:rect l="l" t="t" r="r" b="b"/>
              <a:pathLst>
                <a:path w="12423" h="12992" extrusionOk="0">
                  <a:moveTo>
                    <a:pt x="11286" y="1"/>
                  </a:moveTo>
                  <a:lnTo>
                    <a:pt x="0" y="12991"/>
                  </a:lnTo>
                  <a:cubicBezTo>
                    <a:pt x="3025" y="11286"/>
                    <a:pt x="12422" y="2457"/>
                    <a:pt x="12422" y="2457"/>
                  </a:cubicBezTo>
                  <a:lnTo>
                    <a:pt x="11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2261775" y="3182500"/>
              <a:ext cx="284200" cy="170200"/>
            </a:xfrm>
            <a:custGeom>
              <a:avLst/>
              <a:gdLst/>
              <a:ahLst/>
              <a:cxnLst/>
              <a:rect l="l" t="t" r="r" b="b"/>
              <a:pathLst>
                <a:path w="11368" h="6808" extrusionOk="0">
                  <a:moveTo>
                    <a:pt x="11368" y="1"/>
                  </a:moveTo>
                  <a:lnTo>
                    <a:pt x="1" y="5176"/>
                  </a:lnTo>
                  <a:cubicBezTo>
                    <a:pt x="298" y="6128"/>
                    <a:pt x="835" y="6807"/>
                    <a:pt x="1437" y="6807"/>
                  </a:cubicBezTo>
                  <a:cubicBezTo>
                    <a:pt x="1656" y="6807"/>
                    <a:pt x="1884" y="6717"/>
                    <a:pt x="2112" y="6516"/>
                  </a:cubicBezTo>
                  <a:cubicBezTo>
                    <a:pt x="3512" y="5319"/>
                    <a:pt x="9724" y="934"/>
                    <a:pt x="11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2512450" y="2908475"/>
              <a:ext cx="91375" cy="203000"/>
            </a:xfrm>
            <a:custGeom>
              <a:avLst/>
              <a:gdLst/>
              <a:ahLst/>
              <a:cxnLst/>
              <a:rect l="l" t="t" r="r" b="b"/>
              <a:pathLst>
                <a:path w="3655" h="8120" extrusionOk="0">
                  <a:moveTo>
                    <a:pt x="1" y="1"/>
                  </a:moveTo>
                  <a:lnTo>
                    <a:pt x="1625" y="1747"/>
                  </a:lnTo>
                  <a:lnTo>
                    <a:pt x="2741" y="5684"/>
                  </a:lnTo>
                  <a:lnTo>
                    <a:pt x="1726" y="8120"/>
                  </a:lnTo>
                  <a:lnTo>
                    <a:pt x="3655" y="6395"/>
                  </a:lnTo>
                  <a:lnTo>
                    <a:pt x="2416" y="14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2162325" y="2366025"/>
              <a:ext cx="331375" cy="241075"/>
            </a:xfrm>
            <a:custGeom>
              <a:avLst/>
              <a:gdLst/>
              <a:ahLst/>
              <a:cxnLst/>
              <a:rect l="l" t="t" r="r" b="b"/>
              <a:pathLst>
                <a:path w="13255" h="9643" extrusionOk="0">
                  <a:moveTo>
                    <a:pt x="13255" y="1"/>
                  </a:moveTo>
                  <a:lnTo>
                    <a:pt x="1" y="9236"/>
                  </a:lnTo>
                  <a:lnTo>
                    <a:pt x="2375" y="9642"/>
                  </a:lnTo>
                  <a:lnTo>
                    <a:pt x="12971" y="2477"/>
                  </a:lnTo>
                  <a:lnTo>
                    <a:pt x="132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1829950" y="2609600"/>
              <a:ext cx="311600" cy="380600"/>
            </a:xfrm>
            <a:custGeom>
              <a:avLst/>
              <a:gdLst/>
              <a:ahLst/>
              <a:cxnLst/>
              <a:rect l="l" t="t" r="r" b="b"/>
              <a:pathLst>
                <a:path w="12464" h="15224" extrusionOk="0">
                  <a:moveTo>
                    <a:pt x="12463" y="1"/>
                  </a:moveTo>
                  <a:lnTo>
                    <a:pt x="1" y="15224"/>
                  </a:lnTo>
                  <a:lnTo>
                    <a:pt x="1300" y="15224"/>
                  </a:lnTo>
                  <a:lnTo>
                    <a:pt x="12463" y="2700"/>
                  </a:lnTo>
                  <a:lnTo>
                    <a:pt x="12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2510425" y="2261500"/>
              <a:ext cx="293850" cy="135500"/>
            </a:xfrm>
            <a:custGeom>
              <a:avLst/>
              <a:gdLst/>
              <a:ahLst/>
              <a:cxnLst/>
              <a:rect l="l" t="t" r="r" b="b"/>
              <a:pathLst>
                <a:path w="11754" h="5420" extrusionOk="0">
                  <a:moveTo>
                    <a:pt x="11753" y="0"/>
                  </a:moveTo>
                  <a:lnTo>
                    <a:pt x="11753" y="0"/>
                  </a:lnTo>
                  <a:cubicBezTo>
                    <a:pt x="11733" y="0"/>
                    <a:pt x="9784" y="995"/>
                    <a:pt x="7206" y="1929"/>
                  </a:cubicBezTo>
                  <a:cubicBezTo>
                    <a:pt x="4629" y="2842"/>
                    <a:pt x="1" y="4060"/>
                    <a:pt x="1" y="4060"/>
                  </a:cubicBezTo>
                  <a:lnTo>
                    <a:pt x="1706" y="5420"/>
                  </a:lnTo>
                  <a:lnTo>
                    <a:pt x="7836" y="3370"/>
                  </a:lnTo>
                  <a:cubicBezTo>
                    <a:pt x="9561" y="2802"/>
                    <a:pt x="10941" y="1563"/>
                    <a:pt x="11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2468825" y="3251000"/>
              <a:ext cx="184225" cy="177625"/>
            </a:xfrm>
            <a:custGeom>
              <a:avLst/>
              <a:gdLst/>
              <a:ahLst/>
              <a:cxnLst/>
              <a:rect l="l" t="t" r="r" b="b"/>
              <a:pathLst>
                <a:path w="7369" h="7105" extrusionOk="0">
                  <a:moveTo>
                    <a:pt x="7145" y="1"/>
                  </a:moveTo>
                  <a:lnTo>
                    <a:pt x="0" y="7105"/>
                  </a:lnTo>
                  <a:cubicBezTo>
                    <a:pt x="3552" y="4060"/>
                    <a:pt x="7368" y="488"/>
                    <a:pt x="7368" y="488"/>
                  </a:cubicBezTo>
                  <a:lnTo>
                    <a:pt x="71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2670275" y="3167775"/>
              <a:ext cx="20325" cy="69550"/>
            </a:xfrm>
            <a:custGeom>
              <a:avLst/>
              <a:gdLst/>
              <a:ahLst/>
              <a:cxnLst/>
              <a:rect l="l" t="t" r="r" b="b"/>
              <a:pathLst>
                <a:path w="813" h="2782" extrusionOk="0">
                  <a:moveTo>
                    <a:pt x="264" y="1"/>
                  </a:moveTo>
                  <a:lnTo>
                    <a:pt x="1" y="143"/>
                  </a:lnTo>
                  <a:cubicBezTo>
                    <a:pt x="346" y="590"/>
                    <a:pt x="569" y="1158"/>
                    <a:pt x="569" y="1767"/>
                  </a:cubicBezTo>
                  <a:cubicBezTo>
                    <a:pt x="569" y="2132"/>
                    <a:pt x="488" y="2477"/>
                    <a:pt x="366" y="2782"/>
                  </a:cubicBezTo>
                  <a:cubicBezTo>
                    <a:pt x="650" y="2416"/>
                    <a:pt x="812" y="1950"/>
                    <a:pt x="812" y="1442"/>
                  </a:cubicBezTo>
                  <a:cubicBezTo>
                    <a:pt x="812" y="894"/>
                    <a:pt x="609" y="387"/>
                    <a:pt x="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2502325" y="2156675"/>
              <a:ext cx="313100" cy="52575"/>
            </a:xfrm>
            <a:custGeom>
              <a:avLst/>
              <a:gdLst/>
              <a:ahLst/>
              <a:cxnLst/>
              <a:rect l="l" t="t" r="r" b="b"/>
              <a:pathLst>
                <a:path w="12524" h="2103" extrusionOk="0">
                  <a:moveTo>
                    <a:pt x="11066" y="1"/>
                  </a:moveTo>
                  <a:cubicBezTo>
                    <a:pt x="10958" y="1"/>
                    <a:pt x="10848" y="11"/>
                    <a:pt x="10737" y="32"/>
                  </a:cubicBezTo>
                  <a:lnTo>
                    <a:pt x="0" y="2103"/>
                  </a:lnTo>
                  <a:lnTo>
                    <a:pt x="0" y="2103"/>
                  </a:lnTo>
                  <a:lnTo>
                    <a:pt x="12524" y="824"/>
                  </a:lnTo>
                  <a:cubicBezTo>
                    <a:pt x="12214" y="325"/>
                    <a:pt x="11670" y="1"/>
                    <a:pt x="1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2062350" y="2248825"/>
              <a:ext cx="375025" cy="224300"/>
            </a:xfrm>
            <a:custGeom>
              <a:avLst/>
              <a:gdLst/>
              <a:ahLst/>
              <a:cxnLst/>
              <a:rect l="l" t="t" r="r" b="b"/>
              <a:pathLst>
                <a:path w="15001" h="8972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996" y="7165"/>
                  </a:lnTo>
                  <a:lnTo>
                    <a:pt x="12586" y="1116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1674675" y="2483750"/>
              <a:ext cx="369450" cy="375550"/>
            </a:xfrm>
            <a:custGeom>
              <a:avLst/>
              <a:gdLst/>
              <a:ahLst/>
              <a:cxnLst/>
              <a:rect l="l" t="t" r="r" b="b"/>
              <a:pathLst>
                <a:path w="14778" h="15022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1198" y="10901"/>
                  </a:lnTo>
                  <a:lnTo>
                    <a:pt x="12382" y="1198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1355500" y="2851750"/>
              <a:ext cx="313125" cy="264300"/>
            </a:xfrm>
            <a:custGeom>
              <a:avLst/>
              <a:gdLst/>
              <a:ahLst/>
              <a:cxnLst/>
              <a:rect l="l" t="t" r="r" b="b"/>
              <a:pathLst>
                <a:path w="12525" h="10572" extrusionOk="0">
                  <a:moveTo>
                    <a:pt x="8238" y="0"/>
                  </a:moveTo>
                  <a:cubicBezTo>
                    <a:pt x="8024" y="0"/>
                    <a:pt x="7832" y="24"/>
                    <a:pt x="7673" y="78"/>
                  </a:cubicBezTo>
                  <a:cubicBezTo>
                    <a:pt x="6130" y="606"/>
                    <a:pt x="4385" y="1275"/>
                    <a:pt x="3979" y="1742"/>
                  </a:cubicBezTo>
                  <a:cubicBezTo>
                    <a:pt x="3207" y="2574"/>
                    <a:pt x="3045" y="4949"/>
                    <a:pt x="1726" y="6634"/>
                  </a:cubicBezTo>
                  <a:cubicBezTo>
                    <a:pt x="1482" y="6959"/>
                    <a:pt x="853" y="7730"/>
                    <a:pt x="0" y="8785"/>
                  </a:cubicBezTo>
                  <a:lnTo>
                    <a:pt x="528" y="10572"/>
                  </a:lnTo>
                  <a:lnTo>
                    <a:pt x="1401" y="8664"/>
                  </a:lnTo>
                  <a:cubicBezTo>
                    <a:pt x="1401" y="8664"/>
                    <a:pt x="4080" y="6269"/>
                    <a:pt x="4364" y="4726"/>
                  </a:cubicBezTo>
                  <a:cubicBezTo>
                    <a:pt x="4649" y="3183"/>
                    <a:pt x="5095" y="2716"/>
                    <a:pt x="6902" y="1539"/>
                  </a:cubicBezTo>
                  <a:cubicBezTo>
                    <a:pt x="7619" y="1072"/>
                    <a:pt x="8654" y="931"/>
                    <a:pt x="9641" y="931"/>
                  </a:cubicBezTo>
                  <a:cubicBezTo>
                    <a:pt x="11138" y="931"/>
                    <a:pt x="12524" y="1255"/>
                    <a:pt x="12524" y="1255"/>
                  </a:cubicBezTo>
                  <a:cubicBezTo>
                    <a:pt x="12524" y="1255"/>
                    <a:pt x="9794" y="0"/>
                    <a:pt x="8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1121050" y="3061225"/>
              <a:ext cx="247675" cy="295850"/>
            </a:xfrm>
            <a:custGeom>
              <a:avLst/>
              <a:gdLst/>
              <a:ahLst/>
              <a:cxnLst/>
              <a:rect l="l" t="t" r="r" b="b"/>
              <a:pathLst>
                <a:path w="9907" h="11834" extrusionOk="0">
                  <a:moveTo>
                    <a:pt x="9703" y="0"/>
                  </a:moveTo>
                  <a:cubicBezTo>
                    <a:pt x="9520" y="203"/>
                    <a:pt x="9338" y="447"/>
                    <a:pt x="9135" y="691"/>
                  </a:cubicBezTo>
                  <a:cubicBezTo>
                    <a:pt x="9196" y="1117"/>
                    <a:pt x="9236" y="1563"/>
                    <a:pt x="9236" y="2010"/>
                  </a:cubicBezTo>
                  <a:cubicBezTo>
                    <a:pt x="9236" y="6902"/>
                    <a:pt x="5380" y="10900"/>
                    <a:pt x="569" y="11144"/>
                  </a:cubicBezTo>
                  <a:cubicBezTo>
                    <a:pt x="366" y="11387"/>
                    <a:pt x="184" y="11611"/>
                    <a:pt x="1" y="11834"/>
                  </a:cubicBezTo>
                  <a:lnTo>
                    <a:pt x="82" y="11834"/>
                  </a:lnTo>
                  <a:cubicBezTo>
                    <a:pt x="5502" y="11834"/>
                    <a:pt x="9906" y="7429"/>
                    <a:pt x="9906" y="2010"/>
                  </a:cubicBezTo>
                  <a:cubicBezTo>
                    <a:pt x="9906" y="1320"/>
                    <a:pt x="9845" y="650"/>
                    <a:pt x="9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1299675" y="3850300"/>
              <a:ext cx="98975" cy="436925"/>
            </a:xfrm>
            <a:custGeom>
              <a:avLst/>
              <a:gdLst/>
              <a:ahLst/>
              <a:cxnLst/>
              <a:rect l="l" t="t" r="r" b="b"/>
              <a:pathLst>
                <a:path w="3959" h="17477" extrusionOk="0">
                  <a:moveTo>
                    <a:pt x="2984" y="0"/>
                  </a:moveTo>
                  <a:lnTo>
                    <a:pt x="1" y="17476"/>
                  </a:lnTo>
                  <a:lnTo>
                    <a:pt x="3959" y="792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1387975" y="3826450"/>
              <a:ext cx="59400" cy="35550"/>
            </a:xfrm>
            <a:custGeom>
              <a:avLst/>
              <a:gdLst/>
              <a:ahLst/>
              <a:cxnLst/>
              <a:rect l="l" t="t" r="r" b="b"/>
              <a:pathLst>
                <a:path w="2376" h="1422" extrusionOk="0">
                  <a:moveTo>
                    <a:pt x="975" y="0"/>
                  </a:moveTo>
                  <a:lnTo>
                    <a:pt x="0" y="609"/>
                  </a:lnTo>
                  <a:lnTo>
                    <a:pt x="975" y="1421"/>
                  </a:lnTo>
                  <a:lnTo>
                    <a:pt x="2375" y="954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8"/>
            <p:cNvSpPr/>
            <p:nvPr/>
          </p:nvSpPr>
          <p:spPr>
            <a:xfrm>
              <a:off x="1506200" y="2736975"/>
              <a:ext cx="131450" cy="102025"/>
            </a:xfrm>
            <a:custGeom>
              <a:avLst/>
              <a:gdLst/>
              <a:ahLst/>
              <a:cxnLst/>
              <a:rect l="l" t="t" r="r" b="b"/>
              <a:pathLst>
                <a:path w="5258" h="4081" extrusionOk="0">
                  <a:moveTo>
                    <a:pt x="4974" y="0"/>
                  </a:moveTo>
                  <a:cubicBezTo>
                    <a:pt x="2497" y="0"/>
                    <a:pt x="468" y="1746"/>
                    <a:pt x="1" y="4080"/>
                  </a:cubicBezTo>
                  <a:cubicBezTo>
                    <a:pt x="853" y="2192"/>
                    <a:pt x="2761" y="873"/>
                    <a:pt x="4974" y="873"/>
                  </a:cubicBezTo>
                  <a:lnTo>
                    <a:pt x="5055" y="873"/>
                  </a:lnTo>
                  <a:lnTo>
                    <a:pt x="5258" y="21"/>
                  </a:lnTo>
                  <a:cubicBezTo>
                    <a:pt x="5156" y="0"/>
                    <a:pt x="5075" y="0"/>
                    <a:pt x="49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1038350" y="3368725"/>
              <a:ext cx="97950" cy="188300"/>
            </a:xfrm>
            <a:custGeom>
              <a:avLst/>
              <a:gdLst/>
              <a:ahLst/>
              <a:cxnLst/>
              <a:rect l="l" t="t" r="r" b="b"/>
              <a:pathLst>
                <a:path w="3918" h="7532" extrusionOk="0">
                  <a:moveTo>
                    <a:pt x="2923" y="1"/>
                  </a:moveTo>
                  <a:lnTo>
                    <a:pt x="0" y="3553"/>
                  </a:lnTo>
                  <a:lnTo>
                    <a:pt x="427" y="7531"/>
                  </a:lnTo>
                  <a:lnTo>
                    <a:pt x="873" y="3979"/>
                  </a:lnTo>
                  <a:lnTo>
                    <a:pt x="3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411650" y="3545825"/>
              <a:ext cx="626725" cy="879425"/>
            </a:xfrm>
            <a:custGeom>
              <a:avLst/>
              <a:gdLst/>
              <a:ahLst/>
              <a:cxnLst/>
              <a:rect l="l" t="t" r="r" b="b"/>
              <a:pathLst>
                <a:path w="25069" h="35177" extrusionOk="0">
                  <a:moveTo>
                    <a:pt x="23242" y="1"/>
                  </a:moveTo>
                  <a:lnTo>
                    <a:pt x="1" y="35176"/>
                  </a:lnTo>
                  <a:lnTo>
                    <a:pt x="25068" y="1462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2167900" y="2926925"/>
              <a:ext cx="320225" cy="141425"/>
            </a:xfrm>
            <a:custGeom>
              <a:avLst/>
              <a:gdLst/>
              <a:ahLst/>
              <a:cxnLst/>
              <a:rect l="l" t="t" r="r" b="b"/>
              <a:pathLst>
                <a:path w="12809" h="5657" extrusionOk="0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cubicBezTo>
                    <a:pt x="1" y="5657"/>
                    <a:pt x="407" y="4621"/>
                    <a:pt x="549" y="4439"/>
                  </a:cubicBezTo>
                  <a:cubicBezTo>
                    <a:pt x="691" y="4256"/>
                    <a:pt x="4629" y="2754"/>
                    <a:pt x="7673" y="1414"/>
                  </a:cubicBezTo>
                  <a:cubicBezTo>
                    <a:pt x="9231" y="719"/>
                    <a:pt x="10538" y="549"/>
                    <a:pt x="11444" y="549"/>
                  </a:cubicBezTo>
                  <a:cubicBezTo>
                    <a:pt x="12310" y="549"/>
                    <a:pt x="12809" y="704"/>
                    <a:pt x="12809" y="704"/>
                  </a:cubicBezTo>
                  <a:cubicBezTo>
                    <a:pt x="12667" y="562"/>
                    <a:pt x="12525" y="460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1630525" y="3068325"/>
              <a:ext cx="516600" cy="251725"/>
            </a:xfrm>
            <a:custGeom>
              <a:avLst/>
              <a:gdLst/>
              <a:ahLst/>
              <a:cxnLst/>
              <a:rect l="l" t="t" r="r" b="b"/>
              <a:pathLst>
                <a:path w="20664" h="10069" extrusionOk="0">
                  <a:moveTo>
                    <a:pt x="19202" y="1"/>
                  </a:moveTo>
                  <a:lnTo>
                    <a:pt x="1" y="10068"/>
                  </a:lnTo>
                  <a:cubicBezTo>
                    <a:pt x="6" y="10068"/>
                    <a:pt x="11" y="10069"/>
                    <a:pt x="17" y="10069"/>
                  </a:cubicBezTo>
                  <a:cubicBezTo>
                    <a:pt x="1774" y="10069"/>
                    <a:pt x="19080" y="447"/>
                    <a:pt x="19080" y="447"/>
                  </a:cubicBezTo>
                  <a:lnTo>
                    <a:pt x="20664" y="447"/>
                  </a:lnTo>
                  <a:lnTo>
                    <a:pt x="204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2209000" y="2407125"/>
              <a:ext cx="280150" cy="199975"/>
            </a:xfrm>
            <a:custGeom>
              <a:avLst/>
              <a:gdLst/>
              <a:ahLst/>
              <a:cxnLst/>
              <a:rect l="l" t="t" r="r" b="b"/>
              <a:pathLst>
                <a:path w="11206" h="7999" extrusionOk="0">
                  <a:moveTo>
                    <a:pt x="11205" y="1"/>
                  </a:moveTo>
                  <a:lnTo>
                    <a:pt x="11205" y="1"/>
                  </a:lnTo>
                  <a:cubicBezTo>
                    <a:pt x="11144" y="21"/>
                    <a:pt x="11104" y="21"/>
                    <a:pt x="11104" y="21"/>
                  </a:cubicBezTo>
                  <a:lnTo>
                    <a:pt x="1" y="7917"/>
                  </a:lnTo>
                  <a:lnTo>
                    <a:pt x="508" y="7998"/>
                  </a:lnTo>
                  <a:lnTo>
                    <a:pt x="11104" y="833"/>
                  </a:lnTo>
                  <a:lnTo>
                    <a:pt x="11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1848225" y="2649700"/>
              <a:ext cx="293325" cy="340500"/>
            </a:xfrm>
            <a:custGeom>
              <a:avLst/>
              <a:gdLst/>
              <a:ahLst/>
              <a:cxnLst/>
              <a:rect l="l" t="t" r="r" b="b"/>
              <a:pathLst>
                <a:path w="11733" h="13620" extrusionOk="0">
                  <a:moveTo>
                    <a:pt x="11712" y="0"/>
                  </a:moveTo>
                  <a:lnTo>
                    <a:pt x="0" y="13620"/>
                  </a:lnTo>
                  <a:lnTo>
                    <a:pt x="569" y="13620"/>
                  </a:lnTo>
                  <a:lnTo>
                    <a:pt x="11732" y="1096"/>
                  </a:lnTo>
                  <a:lnTo>
                    <a:pt x="117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2544425" y="2289925"/>
              <a:ext cx="241575" cy="107075"/>
            </a:xfrm>
            <a:custGeom>
              <a:avLst/>
              <a:gdLst/>
              <a:ahLst/>
              <a:cxnLst/>
              <a:rect l="l" t="t" r="r" b="b"/>
              <a:pathLst>
                <a:path w="9663" h="4283" extrusionOk="0">
                  <a:moveTo>
                    <a:pt x="9662" y="0"/>
                  </a:moveTo>
                  <a:lnTo>
                    <a:pt x="9662" y="0"/>
                  </a:lnTo>
                  <a:cubicBezTo>
                    <a:pt x="9622" y="20"/>
                    <a:pt x="8445" y="792"/>
                    <a:pt x="6354" y="1746"/>
                  </a:cubicBezTo>
                  <a:cubicBezTo>
                    <a:pt x="5055" y="2355"/>
                    <a:pt x="2091" y="3329"/>
                    <a:pt x="1" y="3999"/>
                  </a:cubicBezTo>
                  <a:lnTo>
                    <a:pt x="346" y="4283"/>
                  </a:lnTo>
                  <a:lnTo>
                    <a:pt x="6476" y="2233"/>
                  </a:lnTo>
                  <a:cubicBezTo>
                    <a:pt x="7754" y="1807"/>
                    <a:pt x="8850" y="1015"/>
                    <a:pt x="9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1984225" y="2412200"/>
              <a:ext cx="83750" cy="57875"/>
            </a:xfrm>
            <a:custGeom>
              <a:avLst/>
              <a:gdLst/>
              <a:ahLst/>
              <a:cxnLst/>
              <a:rect l="l" t="t" r="r" b="b"/>
              <a:pathLst>
                <a:path w="3350" h="2315" extrusionOk="0">
                  <a:moveTo>
                    <a:pt x="2476" y="1"/>
                  </a:moveTo>
                  <a:cubicBezTo>
                    <a:pt x="1157" y="1"/>
                    <a:pt x="81" y="1016"/>
                    <a:pt x="0" y="2315"/>
                  </a:cubicBezTo>
                  <a:cubicBezTo>
                    <a:pt x="284" y="1259"/>
                    <a:pt x="1259" y="488"/>
                    <a:pt x="2395" y="488"/>
                  </a:cubicBezTo>
                  <a:cubicBezTo>
                    <a:pt x="2659" y="488"/>
                    <a:pt x="2923" y="549"/>
                    <a:pt x="3167" y="630"/>
                  </a:cubicBezTo>
                  <a:lnTo>
                    <a:pt x="3349" y="163"/>
                  </a:lnTo>
                  <a:cubicBezTo>
                    <a:pt x="3065" y="62"/>
                    <a:pt x="2781" y="1"/>
                    <a:pt x="2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2407425" y="2199600"/>
              <a:ext cx="83750" cy="24875"/>
            </a:xfrm>
            <a:custGeom>
              <a:avLst/>
              <a:gdLst/>
              <a:ahLst/>
              <a:cxnLst/>
              <a:rect l="l" t="t" r="r" b="b"/>
              <a:pathLst>
                <a:path w="3350" h="995" extrusionOk="0">
                  <a:moveTo>
                    <a:pt x="1990" y="0"/>
                  </a:moveTo>
                  <a:cubicBezTo>
                    <a:pt x="1178" y="0"/>
                    <a:pt x="467" y="386"/>
                    <a:pt x="0" y="995"/>
                  </a:cubicBezTo>
                  <a:cubicBezTo>
                    <a:pt x="427" y="670"/>
                    <a:pt x="954" y="487"/>
                    <a:pt x="1543" y="487"/>
                  </a:cubicBezTo>
                  <a:cubicBezTo>
                    <a:pt x="2010" y="487"/>
                    <a:pt x="2456" y="609"/>
                    <a:pt x="2842" y="832"/>
                  </a:cubicBezTo>
                  <a:cubicBezTo>
                    <a:pt x="2984" y="711"/>
                    <a:pt x="3167" y="569"/>
                    <a:pt x="3349" y="406"/>
                  </a:cubicBezTo>
                  <a:cubicBezTo>
                    <a:pt x="2964" y="163"/>
                    <a:pt x="2497" y="0"/>
                    <a:pt x="1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2270925" y="3027725"/>
              <a:ext cx="237500" cy="223300"/>
            </a:xfrm>
            <a:custGeom>
              <a:avLst/>
              <a:gdLst/>
              <a:ahLst/>
              <a:cxnLst/>
              <a:rect l="l" t="t" r="r" b="b"/>
              <a:pathLst>
                <a:path w="9500" h="8932" extrusionOk="0">
                  <a:moveTo>
                    <a:pt x="9500" y="1"/>
                  </a:moveTo>
                  <a:cubicBezTo>
                    <a:pt x="9500" y="1"/>
                    <a:pt x="7957" y="2558"/>
                    <a:pt x="6090" y="4081"/>
                  </a:cubicBezTo>
                  <a:cubicBezTo>
                    <a:pt x="4243" y="5603"/>
                    <a:pt x="0" y="8627"/>
                    <a:pt x="0" y="8627"/>
                  </a:cubicBezTo>
                  <a:lnTo>
                    <a:pt x="508" y="8932"/>
                  </a:lnTo>
                  <a:cubicBezTo>
                    <a:pt x="508" y="8932"/>
                    <a:pt x="6211" y="4771"/>
                    <a:pt x="7795" y="3066"/>
                  </a:cubicBezTo>
                  <a:cubicBezTo>
                    <a:pt x="8505" y="2294"/>
                    <a:pt x="9215" y="1178"/>
                    <a:pt x="9500" y="21"/>
                  </a:cubicBezTo>
                  <a:cubicBezTo>
                    <a:pt x="9500" y="21"/>
                    <a:pt x="9500" y="1"/>
                    <a:pt x="9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2352100" y="3157650"/>
              <a:ext cx="206925" cy="158850"/>
            </a:xfrm>
            <a:custGeom>
              <a:avLst/>
              <a:gdLst/>
              <a:ahLst/>
              <a:cxnLst/>
              <a:rect l="l" t="t" r="r" b="b"/>
              <a:pathLst>
                <a:path w="8277" h="6354" extrusionOk="0">
                  <a:moveTo>
                    <a:pt x="8140" y="0"/>
                  </a:moveTo>
                  <a:cubicBezTo>
                    <a:pt x="8140" y="0"/>
                    <a:pt x="1056" y="5014"/>
                    <a:pt x="1" y="6353"/>
                  </a:cubicBezTo>
                  <a:cubicBezTo>
                    <a:pt x="2763" y="4292"/>
                    <a:pt x="7774" y="810"/>
                    <a:pt x="8128" y="810"/>
                  </a:cubicBezTo>
                  <a:cubicBezTo>
                    <a:pt x="8133" y="810"/>
                    <a:pt x="8137" y="811"/>
                    <a:pt x="8140" y="812"/>
                  </a:cubicBezTo>
                  <a:cubicBezTo>
                    <a:pt x="8147" y="814"/>
                    <a:pt x="8153" y="815"/>
                    <a:pt x="8159" y="815"/>
                  </a:cubicBezTo>
                  <a:cubicBezTo>
                    <a:pt x="8277" y="815"/>
                    <a:pt x="8218" y="426"/>
                    <a:pt x="8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38"/>
          <p:cNvGrpSpPr/>
          <p:nvPr/>
        </p:nvGrpSpPr>
        <p:grpSpPr>
          <a:xfrm>
            <a:off x="6779025" y="349504"/>
            <a:ext cx="913425" cy="370975"/>
            <a:chOff x="6514150" y="4420266"/>
            <a:chExt cx="913425" cy="370975"/>
          </a:xfrm>
        </p:grpSpPr>
        <p:sp>
          <p:nvSpPr>
            <p:cNvPr id="383" name="Google Shape;383;p38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38"/>
          <p:cNvSpPr/>
          <p:nvPr/>
        </p:nvSpPr>
        <p:spPr>
          <a:xfrm>
            <a:off x="2086350" y="823325"/>
            <a:ext cx="1270200" cy="1270200"/>
          </a:xfrm>
          <a:prstGeom prst="ellipse">
            <a:avLst/>
          </a:prstGeom>
          <a:solidFill>
            <a:schemeClr val="accent1">
              <a:alpha val="359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38"/>
          <p:cNvGrpSpPr/>
          <p:nvPr/>
        </p:nvGrpSpPr>
        <p:grpSpPr>
          <a:xfrm>
            <a:off x="3091863" y="1052012"/>
            <a:ext cx="537556" cy="136576"/>
            <a:chOff x="2641350" y="846250"/>
            <a:chExt cx="413600" cy="105075"/>
          </a:xfrm>
        </p:grpSpPr>
        <p:sp>
          <p:nvSpPr>
            <p:cNvPr id="387" name="Google Shape;387;p38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91" name="Google Shape;391;p38"/>
          <p:cNvCxnSpPr/>
          <p:nvPr/>
        </p:nvCxnSpPr>
        <p:spPr>
          <a:xfrm rot="10800000" flipH="1">
            <a:off x="3459250" y="3707110"/>
            <a:ext cx="4990500" cy="11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2" name="Google Shape;392;p38"/>
          <p:cNvSpPr txBox="1">
            <a:spLocks noGrp="1"/>
          </p:cNvSpPr>
          <p:nvPr>
            <p:ph type="subTitle" idx="2"/>
          </p:nvPr>
        </p:nvSpPr>
        <p:spPr>
          <a:xfrm>
            <a:off x="3356550" y="384033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Shantnu</a:t>
            </a:r>
            <a:r>
              <a:rPr lang="en-US" dirty="0"/>
              <a:t> Bhalla , Kingsley Ho , </a:t>
            </a:r>
            <a:r>
              <a:rPr lang="en-US" dirty="0" err="1"/>
              <a:t>Umur</a:t>
            </a:r>
            <a:r>
              <a:rPr lang="en-US" dirty="0"/>
              <a:t> Kose , Lynn Pham , Noah Provenzano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MISSION STATEMENT </a:t>
            </a:r>
            <a:br>
              <a:rPr lang="en" dirty="0"/>
            </a:br>
            <a:r>
              <a:rPr lang="en" sz="2400" dirty="0"/>
              <a:t>&lt;</a:t>
            </a:r>
            <a:r>
              <a:rPr lang="en-US" sz="2400" dirty="0"/>
              <a:t>Why We’re Doing This</a:t>
            </a:r>
            <a:r>
              <a:rPr lang="en" sz="2400" dirty="0"/>
              <a:t>?&gt;</a:t>
            </a:r>
            <a:endParaRPr sz="2400" dirty="0"/>
          </a:p>
        </p:txBody>
      </p:sp>
      <p:sp>
        <p:nvSpPr>
          <p:cNvPr id="445" name="Google Shape;445;p41"/>
          <p:cNvSpPr/>
          <p:nvPr/>
        </p:nvSpPr>
        <p:spPr>
          <a:xfrm>
            <a:off x="1958925" y="1168200"/>
            <a:ext cx="52398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41"/>
          <p:cNvSpPr txBox="1">
            <a:spLocks noGrp="1"/>
          </p:cNvSpPr>
          <p:nvPr>
            <p:ph type="subTitle" idx="1"/>
          </p:nvPr>
        </p:nvSpPr>
        <p:spPr>
          <a:xfrm>
            <a:off x="2259450" y="1849425"/>
            <a:ext cx="4782150" cy="17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hlink"/>
              </a:buClr>
              <a:buSzPts val="1100"/>
            </a:pPr>
            <a:r>
              <a:rPr lang="en-US" sz="1600" dirty="0">
                <a:solidFill>
                  <a:schemeClr val="accent2"/>
                </a:solidFill>
              </a:rPr>
              <a:t>LLMs today “think” by spitting out long chains of text (</a:t>
            </a:r>
            <a:r>
              <a:rPr lang="en-US" sz="1600" dirty="0" err="1">
                <a:solidFill>
                  <a:schemeClr val="accent2"/>
                </a:solidFill>
              </a:rPr>
              <a:t>CoT</a:t>
            </a:r>
            <a:r>
              <a:rPr lang="en-US" sz="1600" dirty="0">
                <a:solidFill>
                  <a:schemeClr val="accent2"/>
                </a:solidFill>
              </a:rPr>
              <a:t>) → expensive, memory‑hungry </a:t>
            </a:r>
          </a:p>
          <a:p>
            <a:pPr marL="285750" indent="-285750">
              <a:buClr>
                <a:schemeClr val="hlink"/>
              </a:buClr>
              <a:buSzPts val="1100"/>
            </a:pPr>
            <a:r>
              <a:rPr lang="en-US" sz="1600" dirty="0">
                <a:solidFill>
                  <a:schemeClr val="accent2"/>
                </a:solidFill>
              </a:rPr>
              <a:t>Hypothesis: Let them “think harder” internally instead of talking out loud</a:t>
            </a:r>
          </a:p>
          <a:p>
            <a:pPr marL="285750" indent="-285750">
              <a:buClr>
                <a:schemeClr val="hlink"/>
              </a:buClr>
              <a:buSzPts val="1100"/>
            </a:pPr>
            <a:r>
              <a:rPr lang="en-US" sz="1600" dirty="0">
                <a:solidFill>
                  <a:schemeClr val="accent2"/>
                </a:solidFill>
              </a:rPr>
              <a:t> Goal: Compare internal (latent) reasoning vs. external (token) reasoning</a:t>
            </a:r>
            <a:endParaRPr sz="1600" dirty="0">
              <a:solidFill>
                <a:schemeClr val="accent2"/>
              </a:solidFill>
            </a:endParaRPr>
          </a:p>
        </p:txBody>
      </p:sp>
      <p:cxnSp>
        <p:nvCxnSpPr>
          <p:cNvPr id="447" name="Google Shape;447;p41"/>
          <p:cNvCxnSpPr/>
          <p:nvPr/>
        </p:nvCxnSpPr>
        <p:spPr>
          <a:xfrm rot="10800000" flipH="1">
            <a:off x="3459250" y="3912850"/>
            <a:ext cx="4990500" cy="11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8" name="Google Shape;448;p41"/>
          <p:cNvGrpSpPr/>
          <p:nvPr/>
        </p:nvGrpSpPr>
        <p:grpSpPr>
          <a:xfrm>
            <a:off x="2284813" y="3850262"/>
            <a:ext cx="537556" cy="136576"/>
            <a:chOff x="2641350" y="846250"/>
            <a:chExt cx="413600" cy="105075"/>
          </a:xfrm>
        </p:grpSpPr>
        <p:sp>
          <p:nvSpPr>
            <p:cNvPr id="449" name="Google Shape;449;p41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1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1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1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6"/>
          <p:cNvSpPr/>
          <p:nvPr/>
        </p:nvSpPr>
        <p:spPr>
          <a:xfrm>
            <a:off x="718352" y="3461124"/>
            <a:ext cx="7704000" cy="123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46"/>
          <p:cNvSpPr/>
          <p:nvPr/>
        </p:nvSpPr>
        <p:spPr>
          <a:xfrm>
            <a:off x="718352" y="1702446"/>
            <a:ext cx="7704000" cy="123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2" name="Google Shape;552;p46"/>
          <p:cNvSpPr txBox="1">
            <a:spLocks noGrp="1"/>
          </p:cNvSpPr>
          <p:nvPr>
            <p:ph type="title"/>
          </p:nvPr>
        </p:nvSpPr>
        <p:spPr>
          <a:xfrm>
            <a:off x="741375" y="40253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Goal</a:t>
            </a:r>
            <a:endParaRPr dirty="0"/>
          </a:p>
        </p:txBody>
      </p:sp>
      <p:sp>
        <p:nvSpPr>
          <p:cNvPr id="553" name="Google Shape;553;p46"/>
          <p:cNvSpPr txBox="1">
            <a:spLocks noGrp="1"/>
          </p:cNvSpPr>
          <p:nvPr>
            <p:ph type="subTitle" idx="1"/>
          </p:nvPr>
        </p:nvSpPr>
        <p:spPr>
          <a:xfrm>
            <a:off x="1832965" y="2050746"/>
            <a:ext cx="27522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Latent‑recurrence</a:t>
            </a:r>
            <a:endParaRPr dirty="0"/>
          </a:p>
        </p:txBody>
      </p:sp>
      <p:sp>
        <p:nvSpPr>
          <p:cNvPr id="554" name="Google Shape;554;p46"/>
          <p:cNvSpPr txBox="1">
            <a:spLocks noGrp="1"/>
          </p:cNvSpPr>
          <p:nvPr>
            <p:ph type="subTitle" idx="2"/>
          </p:nvPr>
        </p:nvSpPr>
        <p:spPr>
          <a:xfrm>
            <a:off x="4570902" y="3809424"/>
            <a:ext cx="27522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Token‑recurrence</a:t>
            </a:r>
            <a:endParaRPr dirty="0"/>
          </a:p>
        </p:txBody>
      </p:sp>
      <p:sp>
        <p:nvSpPr>
          <p:cNvPr id="555" name="Google Shape;555;p46"/>
          <p:cNvSpPr txBox="1">
            <a:spLocks noGrp="1"/>
          </p:cNvSpPr>
          <p:nvPr>
            <p:ph type="subTitle" idx="3"/>
          </p:nvPr>
        </p:nvSpPr>
        <p:spPr>
          <a:xfrm>
            <a:off x="5102202" y="1822596"/>
            <a:ext cx="2752200" cy="9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loop in hidden space before decoding</a:t>
            </a:r>
            <a:endParaRPr dirty="0"/>
          </a:p>
        </p:txBody>
      </p:sp>
      <p:sp>
        <p:nvSpPr>
          <p:cNvPr id="556" name="Google Shape;556;p46"/>
          <p:cNvSpPr txBox="1">
            <a:spLocks noGrp="1"/>
          </p:cNvSpPr>
          <p:nvPr>
            <p:ph type="subTitle" idx="4"/>
          </p:nvPr>
        </p:nvSpPr>
        <p:spPr>
          <a:xfrm>
            <a:off x="1235818" y="3581274"/>
            <a:ext cx="2752200" cy="9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loop by feeding back tokens (</a:t>
            </a:r>
            <a:r>
              <a:rPr lang="en-US" dirty="0" err="1"/>
              <a:t>CoT</a:t>
            </a:r>
            <a:r>
              <a:rPr lang="en-US" dirty="0"/>
              <a:t> style)</a:t>
            </a:r>
            <a:endParaRPr dirty="0"/>
          </a:p>
        </p:txBody>
      </p:sp>
      <p:grpSp>
        <p:nvGrpSpPr>
          <p:cNvPr id="557" name="Google Shape;557;p46"/>
          <p:cNvGrpSpPr/>
          <p:nvPr/>
        </p:nvGrpSpPr>
        <p:grpSpPr>
          <a:xfrm>
            <a:off x="7326368" y="3804810"/>
            <a:ext cx="493766" cy="548627"/>
            <a:chOff x="3299850" y="238575"/>
            <a:chExt cx="427725" cy="482225"/>
          </a:xfrm>
        </p:grpSpPr>
        <p:sp>
          <p:nvSpPr>
            <p:cNvPr id="558" name="Google Shape;558;p46"/>
            <p:cNvSpPr/>
            <p:nvPr/>
          </p:nvSpPr>
          <p:spPr>
            <a:xfrm>
              <a:off x="3299850" y="323500"/>
              <a:ext cx="427725" cy="397300"/>
            </a:xfrm>
            <a:custGeom>
              <a:avLst/>
              <a:gdLst/>
              <a:ahLst/>
              <a:cxnLst/>
              <a:rect l="l" t="t" r="r" b="b"/>
              <a:pathLst>
                <a:path w="17109" h="15892" extrusionOk="0">
                  <a:moveTo>
                    <a:pt x="3397" y="6794"/>
                  </a:moveTo>
                  <a:lnTo>
                    <a:pt x="3397" y="14759"/>
                  </a:lnTo>
                  <a:lnTo>
                    <a:pt x="1132" y="14759"/>
                  </a:lnTo>
                  <a:lnTo>
                    <a:pt x="1132" y="6794"/>
                  </a:lnTo>
                  <a:close/>
                  <a:moveTo>
                    <a:pt x="9034" y="1132"/>
                  </a:moveTo>
                  <a:cubicBezTo>
                    <a:pt x="9683" y="1175"/>
                    <a:pt x="10191" y="1712"/>
                    <a:pt x="10191" y="2364"/>
                  </a:cubicBezTo>
                  <a:cubicBezTo>
                    <a:pt x="10191" y="3346"/>
                    <a:pt x="9774" y="5275"/>
                    <a:pt x="9221" y="5828"/>
                  </a:cubicBezTo>
                  <a:cubicBezTo>
                    <a:pt x="8865" y="6184"/>
                    <a:pt x="9119" y="6794"/>
                    <a:pt x="9623" y="6794"/>
                  </a:cubicBezTo>
                  <a:lnTo>
                    <a:pt x="15285" y="6794"/>
                  </a:lnTo>
                  <a:cubicBezTo>
                    <a:pt x="15599" y="6794"/>
                    <a:pt x="15849" y="7047"/>
                    <a:pt x="15849" y="7361"/>
                  </a:cubicBezTo>
                  <a:cubicBezTo>
                    <a:pt x="15849" y="7672"/>
                    <a:pt x="15599" y="7926"/>
                    <a:pt x="15285" y="7926"/>
                  </a:cubicBezTo>
                  <a:lnTo>
                    <a:pt x="11888" y="7926"/>
                  </a:lnTo>
                  <a:cubicBezTo>
                    <a:pt x="11574" y="7926"/>
                    <a:pt x="11323" y="8180"/>
                    <a:pt x="11323" y="8494"/>
                  </a:cubicBezTo>
                  <a:cubicBezTo>
                    <a:pt x="11323" y="8805"/>
                    <a:pt x="11574" y="9058"/>
                    <a:pt x="11888" y="9058"/>
                  </a:cubicBezTo>
                  <a:lnTo>
                    <a:pt x="15285" y="9058"/>
                  </a:lnTo>
                  <a:cubicBezTo>
                    <a:pt x="15586" y="9058"/>
                    <a:pt x="15852" y="9342"/>
                    <a:pt x="15852" y="9662"/>
                  </a:cubicBezTo>
                  <a:cubicBezTo>
                    <a:pt x="15852" y="9976"/>
                    <a:pt x="15599" y="10230"/>
                    <a:pt x="15285" y="10230"/>
                  </a:cubicBezTo>
                  <a:lnTo>
                    <a:pt x="11888" y="10230"/>
                  </a:lnTo>
                  <a:cubicBezTo>
                    <a:pt x="11574" y="10230"/>
                    <a:pt x="11323" y="10484"/>
                    <a:pt x="11323" y="10795"/>
                  </a:cubicBezTo>
                  <a:cubicBezTo>
                    <a:pt x="11323" y="11109"/>
                    <a:pt x="11574" y="11362"/>
                    <a:pt x="11888" y="11362"/>
                  </a:cubicBezTo>
                  <a:lnTo>
                    <a:pt x="14152" y="11362"/>
                  </a:lnTo>
                  <a:cubicBezTo>
                    <a:pt x="14466" y="11362"/>
                    <a:pt x="14717" y="11616"/>
                    <a:pt x="14717" y="11927"/>
                  </a:cubicBezTo>
                  <a:cubicBezTo>
                    <a:pt x="14717" y="12241"/>
                    <a:pt x="14466" y="12494"/>
                    <a:pt x="14152" y="12494"/>
                  </a:cubicBezTo>
                  <a:lnTo>
                    <a:pt x="11888" y="12494"/>
                  </a:lnTo>
                  <a:cubicBezTo>
                    <a:pt x="11574" y="12494"/>
                    <a:pt x="11323" y="12748"/>
                    <a:pt x="11323" y="13059"/>
                  </a:cubicBezTo>
                  <a:cubicBezTo>
                    <a:pt x="11323" y="13373"/>
                    <a:pt x="11574" y="13627"/>
                    <a:pt x="11888" y="13627"/>
                  </a:cubicBezTo>
                  <a:lnTo>
                    <a:pt x="13020" y="13627"/>
                  </a:lnTo>
                  <a:cubicBezTo>
                    <a:pt x="13334" y="13627"/>
                    <a:pt x="13585" y="13880"/>
                    <a:pt x="13585" y="14191"/>
                  </a:cubicBezTo>
                  <a:cubicBezTo>
                    <a:pt x="13585" y="14505"/>
                    <a:pt x="13334" y="14759"/>
                    <a:pt x="13020" y="14759"/>
                  </a:cubicBezTo>
                  <a:lnTo>
                    <a:pt x="9197" y="14759"/>
                  </a:lnTo>
                  <a:cubicBezTo>
                    <a:pt x="8041" y="14759"/>
                    <a:pt x="6890" y="14572"/>
                    <a:pt x="5794" y="14207"/>
                  </a:cubicBezTo>
                  <a:lnTo>
                    <a:pt x="4529" y="13784"/>
                  </a:lnTo>
                  <a:lnTo>
                    <a:pt x="4529" y="7712"/>
                  </a:lnTo>
                  <a:lnTo>
                    <a:pt x="5686" y="7132"/>
                  </a:lnTo>
                  <a:cubicBezTo>
                    <a:pt x="6265" y="6842"/>
                    <a:pt x="6797" y="6459"/>
                    <a:pt x="7253" y="6003"/>
                  </a:cubicBezTo>
                  <a:lnTo>
                    <a:pt x="7289" y="5963"/>
                  </a:lnTo>
                  <a:cubicBezTo>
                    <a:pt x="8352" y="4901"/>
                    <a:pt x="8917" y="2654"/>
                    <a:pt x="9034" y="1132"/>
                  </a:cubicBezTo>
                  <a:close/>
                  <a:moveTo>
                    <a:pt x="8491" y="0"/>
                  </a:moveTo>
                  <a:cubicBezTo>
                    <a:pt x="8177" y="0"/>
                    <a:pt x="7926" y="254"/>
                    <a:pt x="7926" y="568"/>
                  </a:cubicBezTo>
                  <a:cubicBezTo>
                    <a:pt x="7926" y="1887"/>
                    <a:pt x="7380" y="4276"/>
                    <a:pt x="6492" y="5166"/>
                  </a:cubicBezTo>
                  <a:lnTo>
                    <a:pt x="6456" y="5203"/>
                  </a:lnTo>
                  <a:cubicBezTo>
                    <a:pt x="6081" y="5574"/>
                    <a:pt x="5652" y="5885"/>
                    <a:pt x="5181" y="6120"/>
                  </a:cubicBezTo>
                  <a:lnTo>
                    <a:pt x="4529" y="6444"/>
                  </a:lnTo>
                  <a:lnTo>
                    <a:pt x="4529" y="6229"/>
                  </a:lnTo>
                  <a:cubicBezTo>
                    <a:pt x="4529" y="5915"/>
                    <a:pt x="4276" y="5661"/>
                    <a:pt x="3962" y="5661"/>
                  </a:cubicBezTo>
                  <a:lnTo>
                    <a:pt x="565" y="5661"/>
                  </a:lnTo>
                  <a:cubicBezTo>
                    <a:pt x="251" y="5661"/>
                    <a:pt x="0" y="5915"/>
                    <a:pt x="0" y="6229"/>
                  </a:cubicBezTo>
                  <a:lnTo>
                    <a:pt x="0" y="15324"/>
                  </a:lnTo>
                  <a:cubicBezTo>
                    <a:pt x="0" y="15638"/>
                    <a:pt x="251" y="15891"/>
                    <a:pt x="565" y="15891"/>
                  </a:cubicBezTo>
                  <a:lnTo>
                    <a:pt x="3962" y="15891"/>
                  </a:lnTo>
                  <a:cubicBezTo>
                    <a:pt x="4276" y="15891"/>
                    <a:pt x="4529" y="15638"/>
                    <a:pt x="4529" y="15324"/>
                  </a:cubicBezTo>
                  <a:lnTo>
                    <a:pt x="4529" y="14976"/>
                  </a:lnTo>
                  <a:lnTo>
                    <a:pt x="5435" y="15278"/>
                  </a:lnTo>
                  <a:cubicBezTo>
                    <a:pt x="6649" y="15683"/>
                    <a:pt x="7917" y="15888"/>
                    <a:pt x="9197" y="15888"/>
                  </a:cubicBezTo>
                  <a:lnTo>
                    <a:pt x="13020" y="15888"/>
                  </a:lnTo>
                  <a:cubicBezTo>
                    <a:pt x="14219" y="15888"/>
                    <a:pt x="15040" y="14681"/>
                    <a:pt x="14599" y="13566"/>
                  </a:cubicBezTo>
                  <a:cubicBezTo>
                    <a:pt x="15577" y="13298"/>
                    <a:pt x="16106" y="12241"/>
                    <a:pt x="15731" y="11302"/>
                  </a:cubicBezTo>
                  <a:cubicBezTo>
                    <a:pt x="16468" y="11100"/>
                    <a:pt x="16981" y="10429"/>
                    <a:pt x="16984" y="9662"/>
                  </a:cubicBezTo>
                  <a:cubicBezTo>
                    <a:pt x="16981" y="9233"/>
                    <a:pt x="16824" y="8823"/>
                    <a:pt x="16541" y="8503"/>
                  </a:cubicBezTo>
                  <a:cubicBezTo>
                    <a:pt x="16994" y="8005"/>
                    <a:pt x="17108" y="7289"/>
                    <a:pt x="16837" y="6673"/>
                  </a:cubicBezTo>
                  <a:cubicBezTo>
                    <a:pt x="16565" y="6060"/>
                    <a:pt x="15958" y="5661"/>
                    <a:pt x="15285" y="5661"/>
                  </a:cubicBezTo>
                  <a:lnTo>
                    <a:pt x="10635" y="5661"/>
                  </a:lnTo>
                  <a:cubicBezTo>
                    <a:pt x="11109" y="4577"/>
                    <a:pt x="11323" y="3104"/>
                    <a:pt x="11323" y="2364"/>
                  </a:cubicBezTo>
                  <a:cubicBezTo>
                    <a:pt x="11320" y="1060"/>
                    <a:pt x="10263" y="3"/>
                    <a:pt x="89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9" name="Google Shape;559;p46"/>
            <p:cNvSpPr/>
            <p:nvPr/>
          </p:nvSpPr>
          <p:spPr>
            <a:xfrm>
              <a:off x="3467650" y="238575"/>
              <a:ext cx="46525" cy="56650"/>
            </a:xfrm>
            <a:custGeom>
              <a:avLst/>
              <a:gdLst/>
              <a:ahLst/>
              <a:cxnLst/>
              <a:rect l="l" t="t" r="r" b="b"/>
              <a:pathLst>
                <a:path w="1861" h="2266" extrusionOk="0">
                  <a:moveTo>
                    <a:pt x="646" y="1"/>
                  </a:moveTo>
                  <a:cubicBezTo>
                    <a:pt x="561" y="1"/>
                    <a:pt x="475" y="20"/>
                    <a:pt x="393" y="61"/>
                  </a:cubicBezTo>
                  <a:cubicBezTo>
                    <a:pt x="112" y="199"/>
                    <a:pt x="0" y="541"/>
                    <a:pt x="139" y="821"/>
                  </a:cubicBezTo>
                  <a:lnTo>
                    <a:pt x="707" y="1954"/>
                  </a:lnTo>
                  <a:cubicBezTo>
                    <a:pt x="805" y="2150"/>
                    <a:pt x="1005" y="2265"/>
                    <a:pt x="1212" y="2265"/>
                  </a:cubicBezTo>
                  <a:cubicBezTo>
                    <a:pt x="1297" y="2265"/>
                    <a:pt x="1384" y="2246"/>
                    <a:pt x="1465" y="2204"/>
                  </a:cubicBezTo>
                  <a:cubicBezTo>
                    <a:pt x="1746" y="2065"/>
                    <a:pt x="1860" y="1727"/>
                    <a:pt x="1718" y="1446"/>
                  </a:cubicBezTo>
                  <a:lnTo>
                    <a:pt x="1154" y="314"/>
                  </a:lnTo>
                  <a:cubicBezTo>
                    <a:pt x="1053" y="115"/>
                    <a:pt x="854" y="1"/>
                    <a:pt x="6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0" name="Google Shape;560;p46"/>
            <p:cNvSpPr/>
            <p:nvPr/>
          </p:nvSpPr>
          <p:spPr>
            <a:xfrm>
              <a:off x="3566675" y="238575"/>
              <a:ext cx="46525" cy="56675"/>
            </a:xfrm>
            <a:custGeom>
              <a:avLst/>
              <a:gdLst/>
              <a:ahLst/>
              <a:cxnLst/>
              <a:rect l="l" t="t" r="r" b="b"/>
              <a:pathLst>
                <a:path w="1861" h="2267" extrusionOk="0">
                  <a:moveTo>
                    <a:pt x="1215" y="1"/>
                  </a:moveTo>
                  <a:cubicBezTo>
                    <a:pt x="1007" y="1"/>
                    <a:pt x="808" y="115"/>
                    <a:pt x="707" y="314"/>
                  </a:cubicBezTo>
                  <a:lnTo>
                    <a:pt x="143" y="1446"/>
                  </a:lnTo>
                  <a:cubicBezTo>
                    <a:pt x="1" y="1727"/>
                    <a:pt x="116" y="2065"/>
                    <a:pt x="396" y="2207"/>
                  </a:cubicBezTo>
                  <a:cubicBezTo>
                    <a:pt x="477" y="2247"/>
                    <a:pt x="562" y="2266"/>
                    <a:pt x="646" y="2266"/>
                  </a:cubicBezTo>
                  <a:cubicBezTo>
                    <a:pt x="854" y="2266"/>
                    <a:pt x="1055" y="2151"/>
                    <a:pt x="1154" y="1954"/>
                  </a:cubicBezTo>
                  <a:lnTo>
                    <a:pt x="1722" y="821"/>
                  </a:lnTo>
                  <a:cubicBezTo>
                    <a:pt x="1861" y="541"/>
                    <a:pt x="1749" y="199"/>
                    <a:pt x="1468" y="61"/>
                  </a:cubicBezTo>
                  <a:cubicBezTo>
                    <a:pt x="1387" y="20"/>
                    <a:pt x="1300" y="1"/>
                    <a:pt x="1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1" name="Google Shape;561;p46"/>
            <p:cNvSpPr/>
            <p:nvPr/>
          </p:nvSpPr>
          <p:spPr>
            <a:xfrm>
              <a:off x="361122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2" name="Google Shape;562;p46"/>
            <p:cNvSpPr/>
            <p:nvPr/>
          </p:nvSpPr>
          <p:spPr>
            <a:xfrm>
              <a:off x="341307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63" name="Google Shape;563;p46"/>
          <p:cNvGrpSpPr/>
          <p:nvPr/>
        </p:nvGrpSpPr>
        <p:grpSpPr>
          <a:xfrm>
            <a:off x="1301480" y="2054731"/>
            <a:ext cx="609583" cy="548622"/>
            <a:chOff x="6239575" y="4416275"/>
            <a:chExt cx="489625" cy="449175"/>
          </a:xfrm>
        </p:grpSpPr>
        <p:sp>
          <p:nvSpPr>
            <p:cNvPr id="564" name="Google Shape;564;p46"/>
            <p:cNvSpPr/>
            <p:nvPr/>
          </p:nvSpPr>
          <p:spPr>
            <a:xfrm>
              <a:off x="6239575" y="4416275"/>
              <a:ext cx="489625" cy="449175"/>
            </a:xfrm>
            <a:custGeom>
              <a:avLst/>
              <a:gdLst/>
              <a:ahLst/>
              <a:cxnLst/>
              <a:rect l="l" t="t" r="r" b="b"/>
              <a:pathLst>
                <a:path w="19585" h="17967" extrusionOk="0">
                  <a:moveTo>
                    <a:pt x="9792" y="1132"/>
                  </a:moveTo>
                  <a:cubicBezTo>
                    <a:pt x="10374" y="1132"/>
                    <a:pt x="10955" y="1424"/>
                    <a:pt x="11278" y="2009"/>
                  </a:cubicBezTo>
                  <a:lnTo>
                    <a:pt x="18111" y="14313"/>
                  </a:lnTo>
                  <a:cubicBezTo>
                    <a:pt x="18404" y="14838"/>
                    <a:pt x="18395" y="15481"/>
                    <a:pt x="18087" y="15998"/>
                  </a:cubicBezTo>
                  <a:cubicBezTo>
                    <a:pt x="17786" y="16518"/>
                    <a:pt x="17232" y="16834"/>
                    <a:pt x="16634" y="16834"/>
                  </a:cubicBezTo>
                  <a:cubicBezTo>
                    <a:pt x="16631" y="16834"/>
                    <a:pt x="16628" y="16834"/>
                    <a:pt x="16625" y="16834"/>
                  </a:cubicBezTo>
                  <a:lnTo>
                    <a:pt x="2962" y="16834"/>
                  </a:lnTo>
                  <a:cubicBezTo>
                    <a:pt x="1667" y="16834"/>
                    <a:pt x="849" y="15445"/>
                    <a:pt x="1474" y="14313"/>
                  </a:cubicBezTo>
                  <a:lnTo>
                    <a:pt x="8307" y="2009"/>
                  </a:lnTo>
                  <a:cubicBezTo>
                    <a:pt x="8630" y="1424"/>
                    <a:pt x="9211" y="1132"/>
                    <a:pt x="9792" y="1132"/>
                  </a:cubicBezTo>
                  <a:close/>
                  <a:moveTo>
                    <a:pt x="9792" y="1"/>
                  </a:moveTo>
                  <a:cubicBezTo>
                    <a:pt x="8763" y="1"/>
                    <a:pt x="7815" y="559"/>
                    <a:pt x="7317" y="1462"/>
                  </a:cubicBezTo>
                  <a:lnTo>
                    <a:pt x="483" y="13766"/>
                  </a:lnTo>
                  <a:cubicBezTo>
                    <a:pt x="0" y="14642"/>
                    <a:pt x="15" y="15711"/>
                    <a:pt x="523" y="16574"/>
                  </a:cubicBezTo>
                  <a:cubicBezTo>
                    <a:pt x="1033" y="17435"/>
                    <a:pt x="1960" y="17966"/>
                    <a:pt x="2962" y="17966"/>
                  </a:cubicBezTo>
                  <a:lnTo>
                    <a:pt x="16625" y="17966"/>
                  </a:lnTo>
                  <a:cubicBezTo>
                    <a:pt x="17625" y="17966"/>
                    <a:pt x="18555" y="17435"/>
                    <a:pt x="19062" y="16574"/>
                  </a:cubicBezTo>
                  <a:cubicBezTo>
                    <a:pt x="19572" y="15711"/>
                    <a:pt x="19585" y="14642"/>
                    <a:pt x="19101" y="13766"/>
                  </a:cubicBezTo>
                  <a:lnTo>
                    <a:pt x="12271" y="1462"/>
                  </a:lnTo>
                  <a:cubicBezTo>
                    <a:pt x="11770" y="559"/>
                    <a:pt x="10822" y="1"/>
                    <a:pt x="97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5" name="Google Shape;565;p46"/>
            <p:cNvSpPr/>
            <p:nvPr/>
          </p:nvSpPr>
          <p:spPr>
            <a:xfrm>
              <a:off x="6438550" y="4723875"/>
              <a:ext cx="88350" cy="84950"/>
            </a:xfrm>
            <a:custGeom>
              <a:avLst/>
              <a:gdLst/>
              <a:ahLst/>
              <a:cxnLst/>
              <a:rect l="l" t="t" r="r" b="b"/>
              <a:pathLst>
                <a:path w="3534" h="3398" extrusionOk="0">
                  <a:moveTo>
                    <a:pt x="1830" y="1132"/>
                  </a:moveTo>
                  <a:cubicBezTo>
                    <a:pt x="2122" y="1132"/>
                    <a:pt x="2401" y="1358"/>
                    <a:pt x="2401" y="1701"/>
                  </a:cubicBezTo>
                  <a:cubicBezTo>
                    <a:pt x="2401" y="2012"/>
                    <a:pt x="2147" y="2266"/>
                    <a:pt x="1833" y="2266"/>
                  </a:cubicBezTo>
                  <a:cubicBezTo>
                    <a:pt x="1329" y="2266"/>
                    <a:pt x="1076" y="1656"/>
                    <a:pt x="1432" y="1299"/>
                  </a:cubicBezTo>
                  <a:cubicBezTo>
                    <a:pt x="1548" y="1184"/>
                    <a:pt x="1691" y="1132"/>
                    <a:pt x="1830" y="1132"/>
                  </a:cubicBezTo>
                  <a:close/>
                  <a:moveTo>
                    <a:pt x="1833" y="1"/>
                  </a:moveTo>
                  <a:cubicBezTo>
                    <a:pt x="1145" y="1"/>
                    <a:pt x="526" y="415"/>
                    <a:pt x="263" y="1049"/>
                  </a:cubicBezTo>
                  <a:cubicBezTo>
                    <a:pt x="1" y="1683"/>
                    <a:pt x="146" y="2414"/>
                    <a:pt x="632" y="2900"/>
                  </a:cubicBezTo>
                  <a:cubicBezTo>
                    <a:pt x="957" y="3225"/>
                    <a:pt x="1391" y="3397"/>
                    <a:pt x="1833" y="3397"/>
                  </a:cubicBezTo>
                  <a:cubicBezTo>
                    <a:pt x="2052" y="3397"/>
                    <a:pt x="2273" y="3355"/>
                    <a:pt x="2483" y="3268"/>
                  </a:cubicBezTo>
                  <a:cubicBezTo>
                    <a:pt x="3117" y="3005"/>
                    <a:pt x="3533" y="2386"/>
                    <a:pt x="3533" y="1701"/>
                  </a:cubicBezTo>
                  <a:cubicBezTo>
                    <a:pt x="3530" y="762"/>
                    <a:pt x="2772" y="1"/>
                    <a:pt x="18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6" name="Google Shape;566;p46"/>
            <p:cNvSpPr/>
            <p:nvPr/>
          </p:nvSpPr>
          <p:spPr>
            <a:xfrm>
              <a:off x="6441950" y="4497425"/>
              <a:ext cx="84950" cy="198250"/>
            </a:xfrm>
            <a:custGeom>
              <a:avLst/>
              <a:gdLst/>
              <a:ahLst/>
              <a:cxnLst/>
              <a:rect l="l" t="t" r="r" b="b"/>
              <a:pathLst>
                <a:path w="3398" h="7930" extrusionOk="0">
                  <a:moveTo>
                    <a:pt x="1697" y="1133"/>
                  </a:moveTo>
                  <a:cubicBezTo>
                    <a:pt x="2011" y="1133"/>
                    <a:pt x="2265" y="1387"/>
                    <a:pt x="2265" y="1701"/>
                  </a:cubicBezTo>
                  <a:lnTo>
                    <a:pt x="2265" y="6230"/>
                  </a:lnTo>
                  <a:cubicBezTo>
                    <a:pt x="2265" y="6544"/>
                    <a:pt x="2011" y="6797"/>
                    <a:pt x="1697" y="6797"/>
                  </a:cubicBezTo>
                  <a:cubicBezTo>
                    <a:pt x="1383" y="6797"/>
                    <a:pt x="1133" y="6544"/>
                    <a:pt x="1133" y="6230"/>
                  </a:cubicBezTo>
                  <a:lnTo>
                    <a:pt x="1133" y="1701"/>
                  </a:lnTo>
                  <a:cubicBezTo>
                    <a:pt x="1133" y="1387"/>
                    <a:pt x="1383" y="1133"/>
                    <a:pt x="1697" y="1133"/>
                  </a:cubicBezTo>
                  <a:close/>
                  <a:moveTo>
                    <a:pt x="1697" y="1"/>
                  </a:moveTo>
                  <a:cubicBezTo>
                    <a:pt x="758" y="1"/>
                    <a:pt x="1" y="762"/>
                    <a:pt x="1" y="1701"/>
                  </a:cubicBezTo>
                  <a:lnTo>
                    <a:pt x="1" y="6233"/>
                  </a:lnTo>
                  <a:cubicBezTo>
                    <a:pt x="1" y="7169"/>
                    <a:pt x="758" y="7930"/>
                    <a:pt x="1697" y="7930"/>
                  </a:cubicBezTo>
                  <a:cubicBezTo>
                    <a:pt x="2636" y="7930"/>
                    <a:pt x="3397" y="7169"/>
                    <a:pt x="3397" y="6233"/>
                  </a:cubicBezTo>
                  <a:lnTo>
                    <a:pt x="3397" y="1701"/>
                  </a:lnTo>
                  <a:cubicBezTo>
                    <a:pt x="3397" y="762"/>
                    <a:pt x="2636" y="1"/>
                    <a:pt x="1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67" name="Google Shape;567;p46"/>
          <p:cNvGrpSpPr/>
          <p:nvPr/>
        </p:nvGrpSpPr>
        <p:grpSpPr>
          <a:xfrm>
            <a:off x="718352" y="1552520"/>
            <a:ext cx="3397850" cy="187275"/>
            <a:chOff x="-3237675" y="-1132050"/>
            <a:chExt cx="3397850" cy="187275"/>
          </a:xfrm>
        </p:grpSpPr>
        <p:sp>
          <p:nvSpPr>
            <p:cNvPr id="568" name="Google Shape;568;p46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6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6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6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6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6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6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6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6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577;p46"/>
          <p:cNvGrpSpPr/>
          <p:nvPr/>
        </p:nvGrpSpPr>
        <p:grpSpPr>
          <a:xfrm>
            <a:off x="7670273" y="2912496"/>
            <a:ext cx="2159530" cy="548628"/>
            <a:chOff x="2641350" y="846250"/>
            <a:chExt cx="413600" cy="105075"/>
          </a:xfrm>
        </p:grpSpPr>
        <p:sp>
          <p:nvSpPr>
            <p:cNvPr id="578" name="Google Shape;578;p46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6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6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6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46"/>
          <p:cNvSpPr/>
          <p:nvPr/>
        </p:nvSpPr>
        <p:spPr>
          <a:xfrm>
            <a:off x="1412600" y="2009575"/>
            <a:ext cx="402300" cy="402300"/>
          </a:xfrm>
          <a:prstGeom prst="ellipse">
            <a:avLst/>
          </a:prstGeom>
          <a:solidFill>
            <a:schemeClr val="accent1">
              <a:alpha val="359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46"/>
          <p:cNvSpPr/>
          <p:nvPr/>
        </p:nvSpPr>
        <p:spPr>
          <a:xfrm>
            <a:off x="7398452" y="3742574"/>
            <a:ext cx="402300" cy="402300"/>
          </a:xfrm>
          <a:prstGeom prst="ellipse">
            <a:avLst/>
          </a:prstGeom>
          <a:solidFill>
            <a:schemeClr val="accent1">
              <a:alpha val="359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2667CC-EB56-F5FB-E32E-0B0D86D9F207}"/>
              </a:ext>
            </a:extLst>
          </p:cNvPr>
          <p:cNvSpPr txBox="1"/>
          <p:nvPr/>
        </p:nvSpPr>
        <p:spPr>
          <a:xfrm>
            <a:off x="602358" y="885057"/>
            <a:ext cx="79820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Raleway Medium" pitchFamily="2" charset="0"/>
              </a:rPr>
              <a:t>Build and benchmark two model variants on the </a:t>
            </a:r>
            <a:r>
              <a:rPr lang="en-US" sz="2000" b="1" dirty="0">
                <a:solidFill>
                  <a:schemeClr val="accent6"/>
                </a:solidFill>
                <a:latin typeface="Raleway Medium" pitchFamily="2" charset="0"/>
              </a:rPr>
              <a:t>same data base on measurement of accuracy, perplexity, and compute efficiency</a:t>
            </a:r>
            <a:endParaRPr lang="en-US" sz="2000" dirty="0">
              <a:solidFill>
                <a:schemeClr val="accent6"/>
              </a:solidFill>
              <a:latin typeface="Raleway Medium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2"/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2"/>
          <p:cNvSpPr/>
          <p:nvPr/>
        </p:nvSpPr>
        <p:spPr>
          <a:xfrm>
            <a:off x="1791350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42"/>
          <p:cNvSpPr txBox="1">
            <a:spLocks noGrp="1"/>
          </p:cNvSpPr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&amp; Loader</a:t>
            </a:r>
            <a:endParaRPr dirty="0"/>
          </a:p>
        </p:txBody>
      </p:sp>
      <p:sp>
        <p:nvSpPr>
          <p:cNvPr id="461" name="Google Shape;461;p42"/>
          <p:cNvSpPr txBox="1">
            <a:spLocks noGrp="1"/>
          </p:cNvSpPr>
          <p:nvPr>
            <p:ph type="subTitle" idx="1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nampdn</a:t>
            </a:r>
            <a:r>
              <a:rPr lang="en-US" dirty="0"/>
              <a:t>-ai/tiny-strange-textbooks</a:t>
            </a:r>
            <a:endParaRPr dirty="0"/>
          </a:p>
        </p:txBody>
      </p:sp>
      <p:sp>
        <p:nvSpPr>
          <p:cNvPr id="462" name="Google Shape;462;p42"/>
          <p:cNvSpPr/>
          <p:nvPr/>
        </p:nvSpPr>
        <p:spPr>
          <a:xfrm>
            <a:off x="2195400" y="373100"/>
            <a:ext cx="998400" cy="998400"/>
          </a:xfrm>
          <a:prstGeom prst="ellipse">
            <a:avLst/>
          </a:prstGeom>
          <a:solidFill>
            <a:srgbClr val="191919">
              <a:alpha val="234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42"/>
          <p:cNvGrpSpPr/>
          <p:nvPr/>
        </p:nvGrpSpPr>
        <p:grpSpPr>
          <a:xfrm>
            <a:off x="2710863" y="1234912"/>
            <a:ext cx="537556" cy="136576"/>
            <a:chOff x="2641350" y="846250"/>
            <a:chExt cx="413600" cy="105075"/>
          </a:xfrm>
        </p:grpSpPr>
        <p:sp>
          <p:nvSpPr>
            <p:cNvPr id="464" name="Google Shape;464;p42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42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469" name="Google Shape;469;p4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8" name="Google Shape;478;p42"/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3"/>
          <p:cNvSpPr/>
          <p:nvPr/>
        </p:nvSpPr>
        <p:spPr>
          <a:xfrm>
            <a:off x="352800" y="535000"/>
            <a:ext cx="4564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4" name="Google Shape;484;p43"/>
          <p:cNvSpPr txBox="1">
            <a:spLocks noGrp="1"/>
          </p:cNvSpPr>
          <p:nvPr>
            <p:ph type="title"/>
          </p:nvPr>
        </p:nvSpPr>
        <p:spPr>
          <a:xfrm>
            <a:off x="-572462" y="688275"/>
            <a:ext cx="367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pic>
        <p:nvPicPr>
          <p:cNvPr id="485" name="Google Shape;485;p43"/>
          <p:cNvPicPr preferRelativeResize="0"/>
          <p:nvPr/>
        </p:nvPicPr>
        <p:blipFill rotWithShape="1">
          <a:blip r:embed="rId3">
            <a:alphaModFix/>
          </a:blip>
          <a:srcRect l="30496" r="20872"/>
          <a:stretch/>
        </p:blipFill>
        <p:spPr>
          <a:xfrm>
            <a:off x="5058425" y="-125"/>
            <a:ext cx="3369900" cy="4608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6" name="Google Shape;486;p43"/>
          <p:cNvGrpSpPr/>
          <p:nvPr/>
        </p:nvGrpSpPr>
        <p:grpSpPr>
          <a:xfrm rot="10800000">
            <a:off x="-369277" y="3791021"/>
            <a:ext cx="2159530" cy="548628"/>
            <a:chOff x="2641350" y="846250"/>
            <a:chExt cx="413600" cy="105075"/>
          </a:xfrm>
        </p:grpSpPr>
        <p:sp>
          <p:nvSpPr>
            <p:cNvPr id="487" name="Google Shape;487;p4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1" name="Google Shape;491;p43"/>
          <p:cNvGrpSpPr/>
          <p:nvPr/>
        </p:nvGrpSpPr>
        <p:grpSpPr>
          <a:xfrm>
            <a:off x="3244263" y="1234912"/>
            <a:ext cx="537556" cy="136576"/>
            <a:chOff x="2641350" y="846250"/>
            <a:chExt cx="413600" cy="105075"/>
          </a:xfrm>
        </p:grpSpPr>
        <p:sp>
          <p:nvSpPr>
            <p:cNvPr id="492" name="Google Shape;492;p4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6" name="Google Shape;496;p43"/>
          <p:cNvSpPr txBox="1">
            <a:spLocks noGrp="1"/>
          </p:cNvSpPr>
          <p:nvPr>
            <p:ph type="body" idx="1"/>
          </p:nvPr>
        </p:nvSpPr>
        <p:spPr>
          <a:xfrm>
            <a:off x="527770" y="1573900"/>
            <a:ext cx="4655225" cy="3279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/>
            <a:r>
              <a:rPr lang="en-US" sz="1300" dirty="0">
                <a:solidFill>
                  <a:schemeClr val="dk1"/>
                </a:solidFill>
              </a:rPr>
              <a:t>Name &amp; Link: </a:t>
            </a:r>
            <a:r>
              <a:rPr lang="en-US" sz="1300" dirty="0" err="1">
                <a:solidFill>
                  <a:schemeClr val="dk1"/>
                </a:solidFill>
              </a:rPr>
              <a:t>nampdn</a:t>
            </a:r>
            <a:r>
              <a:rPr lang="en-US" sz="1300" dirty="0">
                <a:solidFill>
                  <a:schemeClr val="dk1"/>
                </a:solidFill>
              </a:rPr>
              <a:t>-ai/tiny-strange-textbooks</a:t>
            </a:r>
          </a:p>
          <a:p>
            <a:pPr marL="285750" indent="-285750" algn="l"/>
            <a:r>
              <a:rPr lang="en-US" sz="1300" dirty="0">
                <a:solidFill>
                  <a:schemeClr val="dk1"/>
                </a:solidFill>
              </a:rPr>
              <a:t>2.7 million fully synthetic “tiny” textbooks (AI‑generated), </a:t>
            </a:r>
            <a:r>
              <a:rPr lang="en-US" sz="1300" dirty="0" err="1">
                <a:solidFill>
                  <a:schemeClr val="dk1"/>
                </a:solidFill>
              </a:rPr>
              <a:t>totalling</a:t>
            </a:r>
            <a:r>
              <a:rPr lang="en-US" sz="1300" dirty="0">
                <a:solidFill>
                  <a:schemeClr val="dk1"/>
                </a:solidFill>
              </a:rPr>
              <a:t> ~16 GB of raw text </a:t>
            </a:r>
          </a:p>
          <a:p>
            <a:pPr marL="285750" indent="-285750" algn="l"/>
            <a:endParaRPr lang="en-US" sz="1300" dirty="0">
              <a:solidFill>
                <a:schemeClr val="dk1"/>
              </a:solidFill>
            </a:endParaRPr>
          </a:p>
          <a:p>
            <a:pPr marL="285750" indent="-285750" algn="l"/>
            <a:r>
              <a:rPr lang="en-US" sz="1300" dirty="0">
                <a:solidFill>
                  <a:schemeClr val="dk1"/>
                </a:solidFill>
              </a:rPr>
              <a:t>Field: text (string) - the full contents of each mini‑textbook</a:t>
            </a:r>
          </a:p>
          <a:p>
            <a:pPr marL="285750" indent="-285750" algn="l"/>
            <a:endParaRPr lang="en-US" sz="1300" dirty="0">
              <a:solidFill>
                <a:schemeClr val="dk1"/>
              </a:solidFill>
            </a:endParaRPr>
          </a:p>
          <a:p>
            <a:pPr marL="285750" indent="-285750" algn="l"/>
            <a:r>
              <a:rPr lang="en-US" sz="1300" dirty="0">
                <a:solidFill>
                  <a:schemeClr val="dk1"/>
                </a:solidFill>
              </a:rPr>
              <a:t>Languages: English</a:t>
            </a:r>
          </a:p>
          <a:p>
            <a:pPr marL="285750" indent="-285750" algn="l"/>
            <a:endParaRPr lang="en-US" sz="1300" dirty="0">
              <a:solidFill>
                <a:schemeClr val="dk1"/>
              </a:solidFill>
            </a:endParaRPr>
          </a:p>
          <a:p>
            <a:pPr marL="285750" indent="-285750" algn="l"/>
            <a:r>
              <a:rPr lang="en-US" sz="1300" dirty="0">
                <a:solidFill>
                  <a:schemeClr val="dk1"/>
                </a:solidFill>
              </a:rPr>
              <a:t>License: Apache‑2.0</a:t>
            </a:r>
          </a:p>
        </p:txBody>
      </p:sp>
      <p:sp>
        <p:nvSpPr>
          <p:cNvPr id="497" name="Google Shape;497;p43"/>
          <p:cNvSpPr/>
          <p:nvPr/>
        </p:nvSpPr>
        <p:spPr>
          <a:xfrm>
            <a:off x="3467189" y="535000"/>
            <a:ext cx="996600" cy="996600"/>
          </a:xfrm>
          <a:prstGeom prst="ellipse">
            <a:avLst/>
          </a:prstGeom>
          <a:solidFill>
            <a:schemeClr val="accent1">
              <a:alpha val="359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A81EFC-BDCC-259F-1A6D-C09C89755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0221" y="0"/>
            <a:ext cx="3913851" cy="4992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7"/>
          <p:cNvSpPr/>
          <p:nvPr/>
        </p:nvSpPr>
        <p:spPr>
          <a:xfrm>
            <a:off x="4759004" y="1404000"/>
            <a:ext cx="3669900" cy="32046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47"/>
          <p:cNvSpPr/>
          <p:nvPr/>
        </p:nvSpPr>
        <p:spPr>
          <a:xfrm>
            <a:off x="715096" y="1404000"/>
            <a:ext cx="3669900" cy="32046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0" name="Google Shape;590;p47"/>
          <p:cNvSpPr txBox="1">
            <a:spLocks noGrp="1"/>
          </p:cNvSpPr>
          <p:nvPr>
            <p:ph type="subTitle" idx="1"/>
          </p:nvPr>
        </p:nvSpPr>
        <p:spPr>
          <a:xfrm>
            <a:off x="58225" y="1790174"/>
            <a:ext cx="27522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Variant A: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592" name="Google Shape;592;p47"/>
          <p:cNvSpPr txBox="1">
            <a:spLocks noGrp="1"/>
          </p:cNvSpPr>
          <p:nvPr>
            <p:ph type="subTitle" idx="3"/>
          </p:nvPr>
        </p:nvSpPr>
        <p:spPr>
          <a:xfrm>
            <a:off x="854758" y="2152799"/>
            <a:ext cx="3390575" cy="23838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Latent‑Space Recurrence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Loop the Core block r &gt; 1 times at test time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“Think” internally before emitting each token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 change to output length—extra compute in hidden space</a:t>
            </a:r>
          </a:p>
        </p:txBody>
      </p:sp>
      <p:sp>
        <p:nvSpPr>
          <p:cNvPr id="593" name="Google Shape;593;p47"/>
          <p:cNvSpPr txBox="1">
            <a:spLocks noGrp="1"/>
          </p:cNvSpPr>
          <p:nvPr>
            <p:ph type="subTitle" idx="4"/>
          </p:nvPr>
        </p:nvSpPr>
        <p:spPr>
          <a:xfrm>
            <a:off x="4867200" y="2152799"/>
            <a:ext cx="3561703" cy="22399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Token‑Space Recurrence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Run the Core block once per generated token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Feed each generated token back into the Prelude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Simulates a Chain‑of‑Thought by extending the sequence</a:t>
            </a:r>
            <a:endParaRPr dirty="0"/>
          </a:p>
        </p:txBody>
      </p:sp>
      <p:sp>
        <p:nvSpPr>
          <p:cNvPr id="2" name="Google Shape;590;p47">
            <a:extLst>
              <a:ext uri="{FF2B5EF4-FFF2-40B4-BE49-F238E27FC236}">
                <a16:creationId xmlns:a16="http://schemas.microsoft.com/office/drawing/2014/main" id="{CFE72E1C-9CF5-53EF-09DD-DE2A849A745F}"/>
              </a:ext>
            </a:extLst>
          </p:cNvPr>
          <p:cNvSpPr txBox="1">
            <a:spLocks/>
          </p:cNvSpPr>
          <p:nvPr/>
        </p:nvSpPr>
        <p:spPr>
          <a:xfrm>
            <a:off x="4163425" y="1790174"/>
            <a:ext cx="27522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Variant B:</a:t>
            </a:r>
          </a:p>
          <a:p>
            <a:pPr marL="0" indent="0"/>
            <a:endParaRPr lang="en-US" dirty="0"/>
          </a:p>
        </p:txBody>
      </p:sp>
      <p:sp>
        <p:nvSpPr>
          <p:cNvPr id="6" name="Google Shape;484;p43">
            <a:extLst>
              <a:ext uri="{FF2B5EF4-FFF2-40B4-BE49-F238E27FC236}">
                <a16:creationId xmlns:a16="http://schemas.microsoft.com/office/drawing/2014/main" id="{0AA78659-24A8-3B64-96ED-D9D8F416F6FC}"/>
              </a:ext>
            </a:extLst>
          </p:cNvPr>
          <p:cNvSpPr txBox="1">
            <a:spLocks/>
          </p:cNvSpPr>
          <p:nvPr/>
        </p:nvSpPr>
        <p:spPr>
          <a:xfrm>
            <a:off x="2734050" y="363638"/>
            <a:ext cx="367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 dirty="0">
                <a:solidFill>
                  <a:schemeClr val="accent1"/>
                </a:solidFill>
                <a:latin typeface="Bebas Neue" panose="020B0606020202050201" pitchFamily="34" charset="0"/>
              </a:rPr>
              <a:t>Model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Model Code (to be added)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22" name="Google Shape;522;p45"/>
          <p:cNvSpPr txBox="1">
            <a:spLocks noGrp="1"/>
          </p:cNvSpPr>
          <p:nvPr>
            <p:ph type="title"/>
          </p:nvPr>
        </p:nvSpPr>
        <p:spPr>
          <a:xfrm>
            <a:off x="8724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523" name="Google Shape;523;p45"/>
          <p:cNvSpPr txBox="1">
            <a:spLocks noGrp="1"/>
          </p:cNvSpPr>
          <p:nvPr>
            <p:ph type="subTitle" idx="1"/>
          </p:nvPr>
        </p:nvSpPr>
        <p:spPr>
          <a:xfrm>
            <a:off x="8724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closest planet to the Sun and the smallest in the Solar System</a:t>
            </a:r>
            <a:endParaRPr/>
          </a:p>
        </p:txBody>
      </p:sp>
      <p:sp>
        <p:nvSpPr>
          <p:cNvPr id="524" name="Google Shape;524;p45"/>
          <p:cNvSpPr txBox="1">
            <a:spLocks noGrp="1"/>
          </p:cNvSpPr>
          <p:nvPr>
            <p:ph type="title" idx="2"/>
          </p:nvPr>
        </p:nvSpPr>
        <p:spPr>
          <a:xfrm>
            <a:off x="34038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525" name="Google Shape;525;p45"/>
          <p:cNvSpPr txBox="1">
            <a:spLocks noGrp="1"/>
          </p:cNvSpPr>
          <p:nvPr>
            <p:ph type="subTitle" idx="3"/>
          </p:nvPr>
        </p:nvSpPr>
        <p:spPr>
          <a:xfrm>
            <a:off x="34038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</a:t>
            </a:r>
            <a:endParaRPr/>
          </a:p>
        </p:txBody>
      </p:sp>
      <p:sp>
        <p:nvSpPr>
          <p:cNvPr id="526" name="Google Shape;526;p45"/>
          <p:cNvSpPr txBox="1">
            <a:spLocks noGrp="1"/>
          </p:cNvSpPr>
          <p:nvPr>
            <p:ph type="title" idx="4"/>
          </p:nvPr>
        </p:nvSpPr>
        <p:spPr>
          <a:xfrm>
            <a:off x="59352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527" name="Google Shape;527;p45"/>
          <p:cNvSpPr txBox="1">
            <a:spLocks noGrp="1"/>
          </p:cNvSpPr>
          <p:nvPr>
            <p:ph type="subTitle" idx="5"/>
          </p:nvPr>
        </p:nvSpPr>
        <p:spPr>
          <a:xfrm>
            <a:off x="59352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a cold place. It’s full of iron oxide dust</a:t>
            </a:r>
            <a:endParaRPr/>
          </a:p>
        </p:txBody>
      </p:sp>
      <p:sp>
        <p:nvSpPr>
          <p:cNvPr id="528" name="Google Shape;528;p45"/>
          <p:cNvSpPr/>
          <p:nvPr/>
        </p:nvSpPr>
        <p:spPr>
          <a:xfrm>
            <a:off x="4297684" y="1845808"/>
            <a:ext cx="548632" cy="548649"/>
          </a:xfrm>
          <a:custGeom>
            <a:avLst/>
            <a:gdLst/>
            <a:ahLst/>
            <a:cxnLst/>
            <a:rect l="l" t="t" r="r" b="b"/>
            <a:pathLst>
              <a:path w="12887" h="12698" extrusionOk="0">
                <a:moveTo>
                  <a:pt x="7814" y="3309"/>
                </a:moveTo>
                <a:cubicBezTo>
                  <a:pt x="7782" y="3592"/>
                  <a:pt x="7782" y="3907"/>
                  <a:pt x="7814" y="4159"/>
                </a:cubicBezTo>
                <a:lnTo>
                  <a:pt x="4947" y="4159"/>
                </a:lnTo>
                <a:cubicBezTo>
                  <a:pt x="4978" y="3876"/>
                  <a:pt x="4978" y="3592"/>
                  <a:pt x="4947" y="3309"/>
                </a:cubicBezTo>
                <a:close/>
                <a:moveTo>
                  <a:pt x="9830" y="788"/>
                </a:moveTo>
                <a:cubicBezTo>
                  <a:pt x="10082" y="788"/>
                  <a:pt x="10366" y="820"/>
                  <a:pt x="10618" y="946"/>
                </a:cubicBezTo>
                <a:cubicBezTo>
                  <a:pt x="11721" y="1481"/>
                  <a:pt x="12193" y="2678"/>
                  <a:pt x="11752" y="3718"/>
                </a:cubicBezTo>
                <a:cubicBezTo>
                  <a:pt x="11500" y="4254"/>
                  <a:pt x="11027" y="4695"/>
                  <a:pt x="10460" y="4884"/>
                </a:cubicBezTo>
                <a:cubicBezTo>
                  <a:pt x="10261" y="4950"/>
                  <a:pt x="10035" y="4990"/>
                  <a:pt x="9816" y="4990"/>
                </a:cubicBezTo>
                <a:cubicBezTo>
                  <a:pt x="9619" y="4990"/>
                  <a:pt x="9427" y="4958"/>
                  <a:pt x="9263" y="4884"/>
                </a:cubicBezTo>
                <a:cubicBezTo>
                  <a:pt x="9074" y="4821"/>
                  <a:pt x="8885" y="4663"/>
                  <a:pt x="8791" y="4474"/>
                </a:cubicBezTo>
                <a:cubicBezTo>
                  <a:pt x="8791" y="4411"/>
                  <a:pt x="8759" y="4380"/>
                  <a:pt x="8728" y="4348"/>
                </a:cubicBezTo>
                <a:cubicBezTo>
                  <a:pt x="8570" y="3970"/>
                  <a:pt x="8570" y="3561"/>
                  <a:pt x="8728" y="3183"/>
                </a:cubicBezTo>
                <a:cubicBezTo>
                  <a:pt x="8759" y="3151"/>
                  <a:pt x="8759" y="3120"/>
                  <a:pt x="8791" y="3088"/>
                </a:cubicBezTo>
                <a:cubicBezTo>
                  <a:pt x="8980" y="2710"/>
                  <a:pt x="9358" y="2521"/>
                  <a:pt x="9830" y="2521"/>
                </a:cubicBezTo>
                <a:cubicBezTo>
                  <a:pt x="9956" y="2521"/>
                  <a:pt x="10019" y="2552"/>
                  <a:pt x="10082" y="2615"/>
                </a:cubicBezTo>
                <a:cubicBezTo>
                  <a:pt x="10240" y="2773"/>
                  <a:pt x="10240" y="3025"/>
                  <a:pt x="10145" y="3183"/>
                </a:cubicBezTo>
                <a:cubicBezTo>
                  <a:pt x="10051" y="3309"/>
                  <a:pt x="9956" y="3340"/>
                  <a:pt x="9830" y="3340"/>
                </a:cubicBezTo>
                <a:cubicBezTo>
                  <a:pt x="9578" y="3340"/>
                  <a:pt x="9389" y="3561"/>
                  <a:pt x="9389" y="3781"/>
                </a:cubicBezTo>
                <a:cubicBezTo>
                  <a:pt x="9389" y="4033"/>
                  <a:pt x="9578" y="4222"/>
                  <a:pt x="9830" y="4222"/>
                </a:cubicBezTo>
                <a:cubicBezTo>
                  <a:pt x="10555" y="4222"/>
                  <a:pt x="11059" y="3655"/>
                  <a:pt x="11059" y="2962"/>
                </a:cubicBezTo>
                <a:cubicBezTo>
                  <a:pt x="11059" y="2395"/>
                  <a:pt x="10681" y="1891"/>
                  <a:pt x="10114" y="1733"/>
                </a:cubicBezTo>
                <a:cubicBezTo>
                  <a:pt x="10034" y="1721"/>
                  <a:pt x="9933" y="1712"/>
                  <a:pt x="9817" y="1712"/>
                </a:cubicBezTo>
                <a:cubicBezTo>
                  <a:pt x="9339" y="1712"/>
                  <a:pt x="8611" y="1861"/>
                  <a:pt x="8129" y="2521"/>
                </a:cubicBezTo>
                <a:lnTo>
                  <a:pt x="4600" y="2521"/>
                </a:lnTo>
                <a:cubicBezTo>
                  <a:pt x="4191" y="1985"/>
                  <a:pt x="3592" y="1702"/>
                  <a:pt x="2931" y="1702"/>
                </a:cubicBezTo>
                <a:cubicBezTo>
                  <a:pt x="2395" y="1702"/>
                  <a:pt x="1986" y="1985"/>
                  <a:pt x="1796" y="2458"/>
                </a:cubicBezTo>
                <a:cubicBezTo>
                  <a:pt x="1481" y="3246"/>
                  <a:pt x="1954" y="4191"/>
                  <a:pt x="2931" y="4191"/>
                </a:cubicBezTo>
                <a:cubicBezTo>
                  <a:pt x="3183" y="4191"/>
                  <a:pt x="3340" y="3970"/>
                  <a:pt x="3340" y="3750"/>
                </a:cubicBezTo>
                <a:cubicBezTo>
                  <a:pt x="3340" y="3498"/>
                  <a:pt x="3120" y="3309"/>
                  <a:pt x="2931" y="3309"/>
                </a:cubicBezTo>
                <a:cubicBezTo>
                  <a:pt x="2805" y="3309"/>
                  <a:pt x="2742" y="3277"/>
                  <a:pt x="2647" y="3246"/>
                </a:cubicBezTo>
                <a:cubicBezTo>
                  <a:pt x="2458" y="3057"/>
                  <a:pt x="2490" y="2615"/>
                  <a:pt x="2805" y="2521"/>
                </a:cubicBezTo>
                <a:cubicBezTo>
                  <a:pt x="2836" y="2513"/>
                  <a:pt x="2879" y="2509"/>
                  <a:pt x="2931" y="2509"/>
                </a:cubicBezTo>
                <a:cubicBezTo>
                  <a:pt x="3084" y="2509"/>
                  <a:pt x="3309" y="2545"/>
                  <a:pt x="3498" y="2615"/>
                </a:cubicBezTo>
                <a:cubicBezTo>
                  <a:pt x="3687" y="2678"/>
                  <a:pt x="3876" y="2836"/>
                  <a:pt x="3970" y="3025"/>
                </a:cubicBezTo>
                <a:cubicBezTo>
                  <a:pt x="3970" y="3088"/>
                  <a:pt x="4002" y="3120"/>
                  <a:pt x="4033" y="3151"/>
                </a:cubicBezTo>
                <a:cubicBezTo>
                  <a:pt x="4191" y="3498"/>
                  <a:pt x="4191" y="3939"/>
                  <a:pt x="4033" y="4285"/>
                </a:cubicBezTo>
                <a:cubicBezTo>
                  <a:pt x="4002" y="4348"/>
                  <a:pt x="4002" y="4380"/>
                  <a:pt x="3970" y="4411"/>
                </a:cubicBezTo>
                <a:cubicBezTo>
                  <a:pt x="3750" y="4726"/>
                  <a:pt x="3403" y="4978"/>
                  <a:pt x="2931" y="4978"/>
                </a:cubicBezTo>
                <a:cubicBezTo>
                  <a:pt x="1796" y="4978"/>
                  <a:pt x="851" y="4033"/>
                  <a:pt x="851" y="2899"/>
                </a:cubicBezTo>
                <a:cubicBezTo>
                  <a:pt x="851" y="1733"/>
                  <a:pt x="1765" y="851"/>
                  <a:pt x="2931" y="788"/>
                </a:cubicBezTo>
                <a:close/>
                <a:moveTo>
                  <a:pt x="7751" y="4915"/>
                </a:moveTo>
                <a:lnTo>
                  <a:pt x="7751" y="10618"/>
                </a:lnTo>
                <a:cubicBezTo>
                  <a:pt x="7751" y="10838"/>
                  <a:pt x="7940" y="11027"/>
                  <a:pt x="8129" y="11027"/>
                </a:cubicBezTo>
                <a:cubicBezTo>
                  <a:pt x="8318" y="11027"/>
                  <a:pt x="8570" y="10838"/>
                  <a:pt x="8570" y="10618"/>
                </a:cubicBezTo>
                <a:lnTo>
                  <a:pt x="8570" y="5419"/>
                </a:lnTo>
                <a:cubicBezTo>
                  <a:pt x="8791" y="5577"/>
                  <a:pt x="9074" y="5671"/>
                  <a:pt x="9389" y="5766"/>
                </a:cubicBezTo>
                <a:lnTo>
                  <a:pt x="9389" y="11878"/>
                </a:lnTo>
                <a:lnTo>
                  <a:pt x="3372" y="11878"/>
                </a:lnTo>
                <a:lnTo>
                  <a:pt x="3372" y="5766"/>
                </a:lnTo>
                <a:cubicBezTo>
                  <a:pt x="3687" y="5734"/>
                  <a:pt x="3970" y="5608"/>
                  <a:pt x="4191" y="5419"/>
                </a:cubicBezTo>
                <a:lnTo>
                  <a:pt x="4191" y="10618"/>
                </a:lnTo>
                <a:cubicBezTo>
                  <a:pt x="4191" y="10838"/>
                  <a:pt x="4380" y="11027"/>
                  <a:pt x="4600" y="11027"/>
                </a:cubicBezTo>
                <a:cubicBezTo>
                  <a:pt x="4821" y="11027"/>
                  <a:pt x="5010" y="10838"/>
                  <a:pt x="5010" y="10618"/>
                </a:cubicBezTo>
                <a:lnTo>
                  <a:pt x="5010" y="4915"/>
                </a:lnTo>
                <a:lnTo>
                  <a:pt x="5861" y="4915"/>
                </a:lnTo>
                <a:lnTo>
                  <a:pt x="5861" y="10618"/>
                </a:lnTo>
                <a:cubicBezTo>
                  <a:pt x="5861" y="10838"/>
                  <a:pt x="6050" y="11027"/>
                  <a:pt x="6239" y="11027"/>
                </a:cubicBezTo>
                <a:cubicBezTo>
                  <a:pt x="6428" y="11027"/>
                  <a:pt x="6648" y="10838"/>
                  <a:pt x="6648" y="10618"/>
                </a:cubicBezTo>
                <a:lnTo>
                  <a:pt x="6648" y="4915"/>
                </a:lnTo>
                <a:close/>
                <a:moveTo>
                  <a:pt x="2931" y="1"/>
                </a:moveTo>
                <a:cubicBezTo>
                  <a:pt x="1324" y="1"/>
                  <a:pt x="1" y="1324"/>
                  <a:pt x="1" y="2899"/>
                </a:cubicBezTo>
                <a:cubicBezTo>
                  <a:pt x="1" y="4348"/>
                  <a:pt x="1072" y="5514"/>
                  <a:pt x="2490" y="5766"/>
                </a:cubicBezTo>
                <a:lnTo>
                  <a:pt x="2490" y="12256"/>
                </a:lnTo>
                <a:cubicBezTo>
                  <a:pt x="2490" y="12508"/>
                  <a:pt x="2679" y="12697"/>
                  <a:pt x="2931" y="12697"/>
                </a:cubicBezTo>
                <a:lnTo>
                  <a:pt x="9830" y="12697"/>
                </a:lnTo>
                <a:cubicBezTo>
                  <a:pt x="10051" y="12697"/>
                  <a:pt x="10208" y="12508"/>
                  <a:pt x="10208" y="12256"/>
                </a:cubicBezTo>
                <a:lnTo>
                  <a:pt x="10208" y="5797"/>
                </a:lnTo>
                <a:cubicBezTo>
                  <a:pt x="10964" y="5671"/>
                  <a:pt x="11721" y="5293"/>
                  <a:pt x="12193" y="4537"/>
                </a:cubicBezTo>
                <a:cubicBezTo>
                  <a:pt x="12823" y="3718"/>
                  <a:pt x="12886" y="2678"/>
                  <a:pt x="12508" y="1796"/>
                </a:cubicBezTo>
                <a:cubicBezTo>
                  <a:pt x="12067" y="725"/>
                  <a:pt x="10996" y="1"/>
                  <a:pt x="98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9" name="Google Shape;529;p45"/>
          <p:cNvGrpSpPr/>
          <p:nvPr/>
        </p:nvGrpSpPr>
        <p:grpSpPr>
          <a:xfrm>
            <a:off x="1759594" y="1845810"/>
            <a:ext cx="562012" cy="548643"/>
            <a:chOff x="-37190575" y="1951325"/>
            <a:chExt cx="324525" cy="315875"/>
          </a:xfrm>
        </p:grpSpPr>
        <p:sp>
          <p:nvSpPr>
            <p:cNvPr id="530" name="Google Shape;530;p45"/>
            <p:cNvSpPr/>
            <p:nvPr/>
          </p:nvSpPr>
          <p:spPr>
            <a:xfrm>
              <a:off x="-37190575" y="1951325"/>
              <a:ext cx="324525" cy="315875"/>
            </a:xfrm>
            <a:custGeom>
              <a:avLst/>
              <a:gdLst/>
              <a:ahLst/>
              <a:cxnLst/>
              <a:rect l="l" t="t" r="r" b="b"/>
              <a:pathLst>
                <a:path w="12981" h="12635" extrusionOk="0">
                  <a:moveTo>
                    <a:pt x="6693" y="790"/>
                  </a:moveTo>
                  <a:cubicBezTo>
                    <a:pt x="8301" y="790"/>
                    <a:pt x="9913" y="1489"/>
                    <a:pt x="11028" y="2868"/>
                  </a:cubicBezTo>
                  <a:cubicBezTo>
                    <a:pt x="11752" y="3813"/>
                    <a:pt x="12193" y="5010"/>
                    <a:pt x="12193" y="6270"/>
                  </a:cubicBezTo>
                  <a:cubicBezTo>
                    <a:pt x="12162" y="7058"/>
                    <a:pt x="11563" y="7593"/>
                    <a:pt x="10870" y="7593"/>
                  </a:cubicBezTo>
                  <a:lnTo>
                    <a:pt x="10019" y="7593"/>
                  </a:lnTo>
                  <a:cubicBezTo>
                    <a:pt x="8854" y="7593"/>
                    <a:pt x="7940" y="8539"/>
                    <a:pt x="7940" y="9704"/>
                  </a:cubicBezTo>
                  <a:lnTo>
                    <a:pt x="7940" y="10523"/>
                  </a:lnTo>
                  <a:cubicBezTo>
                    <a:pt x="7940" y="11216"/>
                    <a:pt x="7404" y="11784"/>
                    <a:pt x="6680" y="11815"/>
                  </a:cubicBezTo>
                  <a:cubicBezTo>
                    <a:pt x="6239" y="11815"/>
                    <a:pt x="5892" y="11784"/>
                    <a:pt x="5420" y="11658"/>
                  </a:cubicBezTo>
                  <a:cubicBezTo>
                    <a:pt x="3844" y="11311"/>
                    <a:pt x="2490" y="10208"/>
                    <a:pt x="1765" y="8791"/>
                  </a:cubicBezTo>
                  <a:cubicBezTo>
                    <a:pt x="536" y="6428"/>
                    <a:pt x="1261" y="3340"/>
                    <a:pt x="3624" y="1733"/>
                  </a:cubicBezTo>
                  <a:cubicBezTo>
                    <a:pt x="4545" y="1102"/>
                    <a:pt x="5618" y="790"/>
                    <a:pt x="6693" y="790"/>
                  </a:cubicBezTo>
                  <a:close/>
                  <a:moveTo>
                    <a:pt x="6648" y="1"/>
                  </a:moveTo>
                  <a:cubicBezTo>
                    <a:pt x="4474" y="1"/>
                    <a:pt x="2553" y="1103"/>
                    <a:pt x="1419" y="2805"/>
                  </a:cubicBezTo>
                  <a:cubicBezTo>
                    <a:pt x="95" y="4726"/>
                    <a:pt x="1" y="7215"/>
                    <a:pt x="1009" y="9169"/>
                  </a:cubicBezTo>
                  <a:cubicBezTo>
                    <a:pt x="2080" y="11216"/>
                    <a:pt x="4191" y="12634"/>
                    <a:pt x="6680" y="12634"/>
                  </a:cubicBezTo>
                  <a:cubicBezTo>
                    <a:pt x="7814" y="12634"/>
                    <a:pt x="8791" y="11689"/>
                    <a:pt x="8791" y="10523"/>
                  </a:cubicBezTo>
                  <a:lnTo>
                    <a:pt x="8791" y="9704"/>
                  </a:lnTo>
                  <a:cubicBezTo>
                    <a:pt x="8791" y="8980"/>
                    <a:pt x="9358" y="8444"/>
                    <a:pt x="10019" y="8444"/>
                  </a:cubicBezTo>
                  <a:lnTo>
                    <a:pt x="10870" y="8444"/>
                  </a:lnTo>
                  <a:cubicBezTo>
                    <a:pt x="12004" y="8444"/>
                    <a:pt x="12981" y="7499"/>
                    <a:pt x="12981" y="6333"/>
                  </a:cubicBezTo>
                  <a:cubicBezTo>
                    <a:pt x="12981" y="2962"/>
                    <a:pt x="10240" y="1"/>
                    <a:pt x="6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5"/>
            <p:cNvSpPr/>
            <p:nvPr/>
          </p:nvSpPr>
          <p:spPr>
            <a:xfrm>
              <a:off x="-37081875" y="2162600"/>
              <a:ext cx="72475" cy="63100"/>
            </a:xfrm>
            <a:custGeom>
              <a:avLst/>
              <a:gdLst/>
              <a:ahLst/>
              <a:cxnLst/>
              <a:rect l="l" t="t" r="r" b="b"/>
              <a:pathLst>
                <a:path w="2899" h="2524" extrusionOk="0">
                  <a:moveTo>
                    <a:pt x="1418" y="812"/>
                  </a:moveTo>
                  <a:cubicBezTo>
                    <a:pt x="1670" y="812"/>
                    <a:pt x="1859" y="1001"/>
                    <a:pt x="1859" y="1253"/>
                  </a:cubicBezTo>
                  <a:cubicBezTo>
                    <a:pt x="1859" y="1474"/>
                    <a:pt x="1670" y="1663"/>
                    <a:pt x="1418" y="1663"/>
                  </a:cubicBezTo>
                  <a:cubicBezTo>
                    <a:pt x="1198" y="1663"/>
                    <a:pt x="1009" y="1474"/>
                    <a:pt x="1009" y="1253"/>
                  </a:cubicBezTo>
                  <a:cubicBezTo>
                    <a:pt x="1009" y="1001"/>
                    <a:pt x="1198" y="812"/>
                    <a:pt x="1418" y="812"/>
                  </a:cubicBezTo>
                  <a:close/>
                  <a:moveTo>
                    <a:pt x="1405" y="0"/>
                  </a:moveTo>
                  <a:cubicBezTo>
                    <a:pt x="1250" y="0"/>
                    <a:pt x="1094" y="28"/>
                    <a:pt x="946" y="88"/>
                  </a:cubicBezTo>
                  <a:cubicBezTo>
                    <a:pt x="316" y="371"/>
                    <a:pt x="0" y="1127"/>
                    <a:pt x="284" y="1757"/>
                  </a:cubicBezTo>
                  <a:cubicBezTo>
                    <a:pt x="496" y="2229"/>
                    <a:pt x="973" y="2524"/>
                    <a:pt x="1463" y="2524"/>
                  </a:cubicBezTo>
                  <a:cubicBezTo>
                    <a:pt x="1628" y="2524"/>
                    <a:pt x="1795" y="2490"/>
                    <a:pt x="1954" y="2419"/>
                  </a:cubicBezTo>
                  <a:cubicBezTo>
                    <a:pt x="2584" y="2135"/>
                    <a:pt x="2899" y="1379"/>
                    <a:pt x="2615" y="749"/>
                  </a:cubicBezTo>
                  <a:cubicBezTo>
                    <a:pt x="2399" y="292"/>
                    <a:pt x="1907" y="0"/>
                    <a:pt x="1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5"/>
            <p:cNvSpPr/>
            <p:nvPr/>
          </p:nvSpPr>
          <p:spPr>
            <a:xfrm>
              <a:off x="-37144875" y="2099025"/>
              <a:ext cx="72475" cy="62875"/>
            </a:xfrm>
            <a:custGeom>
              <a:avLst/>
              <a:gdLst/>
              <a:ahLst/>
              <a:cxnLst/>
              <a:rect l="l" t="t" r="r" b="b"/>
              <a:pathLst>
                <a:path w="2899" h="2515" extrusionOk="0">
                  <a:moveTo>
                    <a:pt x="1418" y="835"/>
                  </a:moveTo>
                  <a:cubicBezTo>
                    <a:pt x="1670" y="835"/>
                    <a:pt x="1859" y="1024"/>
                    <a:pt x="1859" y="1276"/>
                  </a:cubicBezTo>
                  <a:cubicBezTo>
                    <a:pt x="1859" y="1496"/>
                    <a:pt x="1670" y="1685"/>
                    <a:pt x="1418" y="1685"/>
                  </a:cubicBezTo>
                  <a:cubicBezTo>
                    <a:pt x="1197" y="1685"/>
                    <a:pt x="1008" y="1496"/>
                    <a:pt x="1008" y="1276"/>
                  </a:cubicBezTo>
                  <a:cubicBezTo>
                    <a:pt x="1008" y="1024"/>
                    <a:pt x="1197" y="835"/>
                    <a:pt x="1418" y="835"/>
                  </a:cubicBezTo>
                  <a:close/>
                  <a:moveTo>
                    <a:pt x="1411" y="0"/>
                  </a:moveTo>
                  <a:cubicBezTo>
                    <a:pt x="1254" y="0"/>
                    <a:pt x="1096" y="26"/>
                    <a:pt x="945" y="79"/>
                  </a:cubicBezTo>
                  <a:cubicBezTo>
                    <a:pt x="315" y="362"/>
                    <a:pt x="0" y="1118"/>
                    <a:pt x="284" y="1748"/>
                  </a:cubicBezTo>
                  <a:cubicBezTo>
                    <a:pt x="496" y="2220"/>
                    <a:pt x="972" y="2515"/>
                    <a:pt x="1463" y="2515"/>
                  </a:cubicBezTo>
                  <a:cubicBezTo>
                    <a:pt x="1628" y="2515"/>
                    <a:pt x="1795" y="2481"/>
                    <a:pt x="1953" y="2410"/>
                  </a:cubicBezTo>
                  <a:cubicBezTo>
                    <a:pt x="2583" y="2126"/>
                    <a:pt x="2899" y="1370"/>
                    <a:pt x="2615" y="740"/>
                  </a:cubicBezTo>
                  <a:cubicBezTo>
                    <a:pt x="2399" y="261"/>
                    <a:pt x="1910" y="0"/>
                    <a:pt x="1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5"/>
            <p:cNvSpPr/>
            <p:nvPr/>
          </p:nvSpPr>
          <p:spPr>
            <a:xfrm>
              <a:off x="-37123625" y="2014875"/>
              <a:ext cx="71700" cy="62775"/>
            </a:xfrm>
            <a:custGeom>
              <a:avLst/>
              <a:gdLst/>
              <a:ahLst/>
              <a:cxnLst/>
              <a:rect l="l" t="t" r="r" b="b"/>
              <a:pathLst>
                <a:path w="2868" h="2511" extrusionOk="0">
                  <a:moveTo>
                    <a:pt x="1418" y="798"/>
                  </a:moveTo>
                  <a:cubicBezTo>
                    <a:pt x="1639" y="798"/>
                    <a:pt x="1828" y="1019"/>
                    <a:pt x="1828" y="1239"/>
                  </a:cubicBezTo>
                  <a:cubicBezTo>
                    <a:pt x="1828" y="1460"/>
                    <a:pt x="1639" y="1680"/>
                    <a:pt x="1418" y="1680"/>
                  </a:cubicBezTo>
                  <a:cubicBezTo>
                    <a:pt x="1166" y="1680"/>
                    <a:pt x="977" y="1460"/>
                    <a:pt x="977" y="1239"/>
                  </a:cubicBezTo>
                  <a:cubicBezTo>
                    <a:pt x="1009" y="1019"/>
                    <a:pt x="1166" y="798"/>
                    <a:pt x="1418" y="798"/>
                  </a:cubicBezTo>
                  <a:close/>
                  <a:moveTo>
                    <a:pt x="1431" y="0"/>
                  </a:moveTo>
                  <a:cubicBezTo>
                    <a:pt x="1269" y="0"/>
                    <a:pt x="1105" y="34"/>
                    <a:pt x="946" y="105"/>
                  </a:cubicBezTo>
                  <a:cubicBezTo>
                    <a:pt x="316" y="389"/>
                    <a:pt x="1" y="1113"/>
                    <a:pt x="253" y="1743"/>
                  </a:cubicBezTo>
                  <a:cubicBezTo>
                    <a:pt x="472" y="2231"/>
                    <a:pt x="974" y="2511"/>
                    <a:pt x="1481" y="2511"/>
                  </a:cubicBezTo>
                  <a:cubicBezTo>
                    <a:pt x="1630" y="2511"/>
                    <a:pt x="1780" y="2487"/>
                    <a:pt x="1923" y="2436"/>
                  </a:cubicBezTo>
                  <a:cubicBezTo>
                    <a:pt x="2553" y="2153"/>
                    <a:pt x="2868" y="1397"/>
                    <a:pt x="2584" y="767"/>
                  </a:cubicBezTo>
                  <a:cubicBezTo>
                    <a:pt x="2372" y="295"/>
                    <a:pt x="1913" y="0"/>
                    <a:pt x="14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5"/>
            <p:cNvSpPr/>
            <p:nvPr/>
          </p:nvSpPr>
          <p:spPr>
            <a:xfrm>
              <a:off x="-37039350" y="1993250"/>
              <a:ext cx="71700" cy="63125"/>
            </a:xfrm>
            <a:custGeom>
              <a:avLst/>
              <a:gdLst/>
              <a:ahLst/>
              <a:cxnLst/>
              <a:rect l="l" t="t" r="r" b="b"/>
              <a:pathLst>
                <a:path w="2868" h="2525" extrusionOk="0">
                  <a:moveTo>
                    <a:pt x="1418" y="844"/>
                  </a:moveTo>
                  <a:cubicBezTo>
                    <a:pt x="1671" y="844"/>
                    <a:pt x="1860" y="1033"/>
                    <a:pt x="1860" y="1285"/>
                  </a:cubicBezTo>
                  <a:cubicBezTo>
                    <a:pt x="1860" y="1506"/>
                    <a:pt x="1671" y="1726"/>
                    <a:pt x="1418" y="1726"/>
                  </a:cubicBezTo>
                  <a:cubicBezTo>
                    <a:pt x="1198" y="1726"/>
                    <a:pt x="977" y="1506"/>
                    <a:pt x="977" y="1285"/>
                  </a:cubicBezTo>
                  <a:cubicBezTo>
                    <a:pt x="977" y="1033"/>
                    <a:pt x="1198" y="844"/>
                    <a:pt x="1418" y="844"/>
                  </a:cubicBezTo>
                  <a:close/>
                  <a:moveTo>
                    <a:pt x="1402" y="1"/>
                  </a:moveTo>
                  <a:cubicBezTo>
                    <a:pt x="1248" y="1"/>
                    <a:pt x="1094" y="29"/>
                    <a:pt x="946" y="88"/>
                  </a:cubicBezTo>
                  <a:cubicBezTo>
                    <a:pt x="316" y="372"/>
                    <a:pt x="1" y="1128"/>
                    <a:pt x="284" y="1758"/>
                  </a:cubicBezTo>
                  <a:cubicBezTo>
                    <a:pt x="496" y="2229"/>
                    <a:pt x="955" y="2524"/>
                    <a:pt x="1437" y="2524"/>
                  </a:cubicBezTo>
                  <a:cubicBezTo>
                    <a:pt x="1599" y="2524"/>
                    <a:pt x="1764" y="2491"/>
                    <a:pt x="1923" y="2419"/>
                  </a:cubicBezTo>
                  <a:cubicBezTo>
                    <a:pt x="2553" y="2136"/>
                    <a:pt x="2868" y="1411"/>
                    <a:pt x="2616" y="781"/>
                  </a:cubicBezTo>
                  <a:cubicBezTo>
                    <a:pt x="2399" y="299"/>
                    <a:pt x="1905" y="1"/>
                    <a:pt x="14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45"/>
          <p:cNvGrpSpPr/>
          <p:nvPr/>
        </p:nvGrpSpPr>
        <p:grpSpPr>
          <a:xfrm>
            <a:off x="6829085" y="1845817"/>
            <a:ext cx="548630" cy="548630"/>
            <a:chOff x="-24338900" y="2710600"/>
            <a:chExt cx="295375" cy="295375"/>
          </a:xfrm>
        </p:grpSpPr>
        <p:sp>
          <p:nvSpPr>
            <p:cNvPr id="536" name="Google Shape;536;p45"/>
            <p:cNvSpPr/>
            <p:nvPr/>
          </p:nvSpPr>
          <p:spPr>
            <a:xfrm>
              <a:off x="-24250700" y="2816925"/>
              <a:ext cx="123675" cy="103200"/>
            </a:xfrm>
            <a:custGeom>
              <a:avLst/>
              <a:gdLst/>
              <a:ahLst/>
              <a:cxnLst/>
              <a:rect l="l" t="t" r="r" b="b"/>
              <a:pathLst>
                <a:path w="4947" h="4128" extrusionOk="0">
                  <a:moveTo>
                    <a:pt x="3403" y="662"/>
                  </a:moveTo>
                  <a:cubicBezTo>
                    <a:pt x="3813" y="662"/>
                    <a:pt x="4128" y="977"/>
                    <a:pt x="4128" y="1387"/>
                  </a:cubicBezTo>
                  <a:cubicBezTo>
                    <a:pt x="4128" y="1922"/>
                    <a:pt x="3561" y="2363"/>
                    <a:pt x="2710" y="3025"/>
                  </a:cubicBezTo>
                  <a:cubicBezTo>
                    <a:pt x="2584" y="3119"/>
                    <a:pt x="2490" y="3182"/>
                    <a:pt x="2395" y="3309"/>
                  </a:cubicBezTo>
                  <a:cubicBezTo>
                    <a:pt x="2269" y="3214"/>
                    <a:pt x="2143" y="3151"/>
                    <a:pt x="2080" y="3025"/>
                  </a:cubicBezTo>
                  <a:cubicBezTo>
                    <a:pt x="1198" y="2363"/>
                    <a:pt x="662" y="1891"/>
                    <a:pt x="662" y="1387"/>
                  </a:cubicBezTo>
                  <a:cubicBezTo>
                    <a:pt x="662" y="946"/>
                    <a:pt x="977" y="662"/>
                    <a:pt x="1355" y="662"/>
                  </a:cubicBezTo>
                  <a:cubicBezTo>
                    <a:pt x="1860" y="662"/>
                    <a:pt x="2080" y="1229"/>
                    <a:pt x="2080" y="1261"/>
                  </a:cubicBezTo>
                  <a:cubicBezTo>
                    <a:pt x="2112" y="1418"/>
                    <a:pt x="2238" y="1481"/>
                    <a:pt x="2395" y="1481"/>
                  </a:cubicBezTo>
                  <a:cubicBezTo>
                    <a:pt x="2553" y="1481"/>
                    <a:pt x="2647" y="1355"/>
                    <a:pt x="2710" y="1261"/>
                  </a:cubicBezTo>
                  <a:cubicBezTo>
                    <a:pt x="2710" y="1229"/>
                    <a:pt x="2899" y="662"/>
                    <a:pt x="3403" y="662"/>
                  </a:cubicBezTo>
                  <a:close/>
                  <a:moveTo>
                    <a:pt x="1355" y="1"/>
                  </a:moveTo>
                  <a:cubicBezTo>
                    <a:pt x="568" y="1"/>
                    <a:pt x="1" y="631"/>
                    <a:pt x="1" y="1418"/>
                  </a:cubicBezTo>
                  <a:cubicBezTo>
                    <a:pt x="1" y="2269"/>
                    <a:pt x="694" y="2836"/>
                    <a:pt x="1671" y="3624"/>
                  </a:cubicBezTo>
                  <a:cubicBezTo>
                    <a:pt x="1828" y="3750"/>
                    <a:pt x="2049" y="3907"/>
                    <a:pt x="2238" y="4065"/>
                  </a:cubicBezTo>
                  <a:cubicBezTo>
                    <a:pt x="2301" y="4096"/>
                    <a:pt x="2395" y="4128"/>
                    <a:pt x="2458" y="4128"/>
                  </a:cubicBezTo>
                  <a:cubicBezTo>
                    <a:pt x="2553" y="4128"/>
                    <a:pt x="2616" y="4096"/>
                    <a:pt x="2710" y="4065"/>
                  </a:cubicBezTo>
                  <a:cubicBezTo>
                    <a:pt x="2899" y="3907"/>
                    <a:pt x="3057" y="3718"/>
                    <a:pt x="3246" y="3624"/>
                  </a:cubicBezTo>
                  <a:cubicBezTo>
                    <a:pt x="4254" y="2836"/>
                    <a:pt x="4947" y="2269"/>
                    <a:pt x="4947" y="1418"/>
                  </a:cubicBezTo>
                  <a:cubicBezTo>
                    <a:pt x="4821" y="599"/>
                    <a:pt x="4191" y="1"/>
                    <a:pt x="3403" y="1"/>
                  </a:cubicBezTo>
                  <a:cubicBezTo>
                    <a:pt x="3025" y="1"/>
                    <a:pt x="2616" y="158"/>
                    <a:pt x="2395" y="505"/>
                  </a:cubicBezTo>
                  <a:cubicBezTo>
                    <a:pt x="2112" y="190"/>
                    <a:pt x="1765" y="1"/>
                    <a:pt x="13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5"/>
            <p:cNvSpPr/>
            <p:nvPr/>
          </p:nvSpPr>
          <p:spPr>
            <a:xfrm>
              <a:off x="-24338900" y="2710600"/>
              <a:ext cx="295375" cy="295375"/>
            </a:xfrm>
            <a:custGeom>
              <a:avLst/>
              <a:gdLst/>
              <a:ahLst/>
              <a:cxnLst/>
              <a:rect l="l" t="t" r="r" b="b"/>
              <a:pathLst>
                <a:path w="11815" h="11815" extrusionOk="0">
                  <a:moveTo>
                    <a:pt x="7341" y="725"/>
                  </a:moveTo>
                  <a:cubicBezTo>
                    <a:pt x="7530" y="725"/>
                    <a:pt x="7687" y="882"/>
                    <a:pt x="7687" y="1103"/>
                  </a:cubicBezTo>
                  <a:lnTo>
                    <a:pt x="7687" y="3844"/>
                  </a:lnTo>
                  <a:cubicBezTo>
                    <a:pt x="7687" y="4033"/>
                    <a:pt x="7845" y="4222"/>
                    <a:pt x="8034" y="4222"/>
                  </a:cubicBezTo>
                  <a:lnTo>
                    <a:pt x="10806" y="4222"/>
                  </a:lnTo>
                  <a:cubicBezTo>
                    <a:pt x="10995" y="4222"/>
                    <a:pt x="11153" y="4380"/>
                    <a:pt x="11153" y="4569"/>
                  </a:cubicBezTo>
                  <a:lnTo>
                    <a:pt x="11153" y="7309"/>
                  </a:lnTo>
                  <a:cubicBezTo>
                    <a:pt x="11153" y="7530"/>
                    <a:pt x="10995" y="7688"/>
                    <a:pt x="10806" y="7688"/>
                  </a:cubicBezTo>
                  <a:lnTo>
                    <a:pt x="8034" y="7688"/>
                  </a:lnTo>
                  <a:cubicBezTo>
                    <a:pt x="7845" y="7688"/>
                    <a:pt x="7687" y="7845"/>
                    <a:pt x="7687" y="8034"/>
                  </a:cubicBezTo>
                  <a:lnTo>
                    <a:pt x="7687" y="10775"/>
                  </a:lnTo>
                  <a:cubicBezTo>
                    <a:pt x="7687" y="10996"/>
                    <a:pt x="7530" y="11153"/>
                    <a:pt x="7341" y="11153"/>
                  </a:cubicBezTo>
                  <a:lnTo>
                    <a:pt x="4568" y="11153"/>
                  </a:lnTo>
                  <a:cubicBezTo>
                    <a:pt x="4379" y="11153"/>
                    <a:pt x="4222" y="10996"/>
                    <a:pt x="4222" y="10775"/>
                  </a:cubicBezTo>
                  <a:lnTo>
                    <a:pt x="4222" y="8034"/>
                  </a:lnTo>
                  <a:cubicBezTo>
                    <a:pt x="4222" y="7845"/>
                    <a:pt x="4064" y="7688"/>
                    <a:pt x="3875" y="7688"/>
                  </a:cubicBezTo>
                  <a:lnTo>
                    <a:pt x="1103" y="7688"/>
                  </a:lnTo>
                  <a:cubicBezTo>
                    <a:pt x="914" y="7688"/>
                    <a:pt x="756" y="7530"/>
                    <a:pt x="756" y="7309"/>
                  </a:cubicBezTo>
                  <a:lnTo>
                    <a:pt x="756" y="4569"/>
                  </a:lnTo>
                  <a:cubicBezTo>
                    <a:pt x="756" y="4380"/>
                    <a:pt x="914" y="4222"/>
                    <a:pt x="1103" y="4222"/>
                  </a:cubicBezTo>
                  <a:lnTo>
                    <a:pt x="3875" y="4222"/>
                  </a:lnTo>
                  <a:cubicBezTo>
                    <a:pt x="4064" y="4222"/>
                    <a:pt x="4222" y="4033"/>
                    <a:pt x="4222" y="3844"/>
                  </a:cubicBezTo>
                  <a:lnTo>
                    <a:pt x="4222" y="1103"/>
                  </a:lnTo>
                  <a:cubicBezTo>
                    <a:pt x="4222" y="882"/>
                    <a:pt x="4379" y="725"/>
                    <a:pt x="4568" y="725"/>
                  </a:cubicBezTo>
                  <a:close/>
                  <a:moveTo>
                    <a:pt x="4537" y="0"/>
                  </a:moveTo>
                  <a:cubicBezTo>
                    <a:pt x="3938" y="0"/>
                    <a:pt x="3466" y="473"/>
                    <a:pt x="3466" y="1072"/>
                  </a:cubicBezTo>
                  <a:lnTo>
                    <a:pt x="3466" y="3466"/>
                  </a:lnTo>
                  <a:lnTo>
                    <a:pt x="1071" y="3466"/>
                  </a:lnTo>
                  <a:cubicBezTo>
                    <a:pt x="473" y="3466"/>
                    <a:pt x="0" y="3938"/>
                    <a:pt x="0" y="4537"/>
                  </a:cubicBezTo>
                  <a:lnTo>
                    <a:pt x="0" y="7278"/>
                  </a:lnTo>
                  <a:cubicBezTo>
                    <a:pt x="0" y="7877"/>
                    <a:pt x="473" y="8349"/>
                    <a:pt x="1071" y="8349"/>
                  </a:cubicBezTo>
                  <a:lnTo>
                    <a:pt x="3466" y="8349"/>
                  </a:lnTo>
                  <a:lnTo>
                    <a:pt x="3466" y="10743"/>
                  </a:lnTo>
                  <a:cubicBezTo>
                    <a:pt x="3466" y="11342"/>
                    <a:pt x="3938" y="11815"/>
                    <a:pt x="4537" y="11815"/>
                  </a:cubicBezTo>
                  <a:lnTo>
                    <a:pt x="7309" y="11815"/>
                  </a:lnTo>
                  <a:cubicBezTo>
                    <a:pt x="7876" y="11815"/>
                    <a:pt x="8349" y="11342"/>
                    <a:pt x="8349" y="10743"/>
                  </a:cubicBezTo>
                  <a:lnTo>
                    <a:pt x="8349" y="8349"/>
                  </a:lnTo>
                  <a:lnTo>
                    <a:pt x="10743" y="8349"/>
                  </a:lnTo>
                  <a:cubicBezTo>
                    <a:pt x="11342" y="8349"/>
                    <a:pt x="11815" y="7877"/>
                    <a:pt x="11815" y="7278"/>
                  </a:cubicBezTo>
                  <a:lnTo>
                    <a:pt x="11815" y="4537"/>
                  </a:lnTo>
                  <a:cubicBezTo>
                    <a:pt x="11815" y="3938"/>
                    <a:pt x="11342" y="3466"/>
                    <a:pt x="10743" y="3466"/>
                  </a:cubicBezTo>
                  <a:lnTo>
                    <a:pt x="8349" y="3466"/>
                  </a:lnTo>
                  <a:lnTo>
                    <a:pt x="8349" y="1072"/>
                  </a:lnTo>
                  <a:cubicBezTo>
                    <a:pt x="8349" y="473"/>
                    <a:pt x="7876" y="0"/>
                    <a:pt x="7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39" name="Google Shape;539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3" name="Google Shape;543;p45"/>
          <p:cNvSpPr/>
          <p:nvPr/>
        </p:nvSpPr>
        <p:spPr>
          <a:xfrm>
            <a:off x="1805550" y="2077500"/>
            <a:ext cx="402300" cy="402300"/>
          </a:xfrm>
          <a:prstGeom prst="ellipse">
            <a:avLst/>
          </a:prstGeom>
          <a:solidFill>
            <a:schemeClr val="accent1">
              <a:alpha val="359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45"/>
          <p:cNvSpPr/>
          <p:nvPr/>
        </p:nvSpPr>
        <p:spPr>
          <a:xfrm>
            <a:off x="4170050" y="1747875"/>
            <a:ext cx="402300" cy="402300"/>
          </a:xfrm>
          <a:prstGeom prst="ellipse">
            <a:avLst/>
          </a:prstGeom>
          <a:solidFill>
            <a:schemeClr val="accent1">
              <a:alpha val="359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45"/>
          <p:cNvSpPr/>
          <p:nvPr/>
        </p:nvSpPr>
        <p:spPr>
          <a:xfrm>
            <a:off x="6902250" y="1918988"/>
            <a:ext cx="402300" cy="402300"/>
          </a:xfrm>
          <a:prstGeom prst="ellipse">
            <a:avLst/>
          </a:prstGeom>
          <a:solidFill>
            <a:schemeClr val="accent1">
              <a:alpha val="359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ificial Intelligence (AI) Startup Business Plan by Slidesgo">
  <a:themeElements>
    <a:clrScheme name="Simple Light">
      <a:dk1>
        <a:srgbClr val="191919"/>
      </a:dk1>
      <a:lt1>
        <a:srgbClr val="FFFFFF"/>
      </a:lt1>
      <a:dk2>
        <a:srgbClr val="C1C1C1"/>
      </a:dk2>
      <a:lt2>
        <a:srgbClr val="E7E7E7"/>
      </a:lt2>
      <a:accent1>
        <a:srgbClr val="C97226"/>
      </a:accent1>
      <a:accent2>
        <a:srgbClr val="3C3C3B"/>
      </a:accent2>
      <a:accent3>
        <a:srgbClr val="BB7955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617</Words>
  <Application>Microsoft Office PowerPoint</Application>
  <PresentationFormat>On-screen Show (16:9)</PresentationFormat>
  <Paragraphs>65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Bebas Neue</vt:lpstr>
      <vt:lpstr>Nunito</vt:lpstr>
      <vt:lpstr>Raleway Medium</vt:lpstr>
      <vt:lpstr>Artificial Intelligence (AI) Startup Business Plan by Slidesgo</vt:lpstr>
      <vt:lpstr>Mini Project – update Progress</vt:lpstr>
      <vt:lpstr>MISSION STATEMENT  &lt;Why We’re Doing This?&gt;</vt:lpstr>
      <vt:lpstr>Project Goal</vt:lpstr>
      <vt:lpstr>Data &amp; Loader</vt:lpstr>
      <vt:lpstr>Data</vt:lpstr>
      <vt:lpstr>PowerPoint Presentation</vt:lpstr>
      <vt:lpstr>Model Code (to be added)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Linh Pham</dc:creator>
  <cp:lastModifiedBy>Pham, Lynn</cp:lastModifiedBy>
  <cp:revision>2</cp:revision>
  <dcterms:modified xsi:type="dcterms:W3CDTF">2025-04-16T03:29:50Z</dcterms:modified>
</cp:coreProperties>
</file>