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4" r:id="rId5"/>
    <p:sldId id="270" r:id="rId6"/>
    <p:sldId id="298" r:id="rId7"/>
    <p:sldId id="260" r:id="rId8"/>
    <p:sldId id="271" r:id="rId9"/>
    <p:sldId id="289" r:id="rId10"/>
    <p:sldId id="299" r:id="rId11"/>
    <p:sldId id="261" r:id="rId12"/>
    <p:sldId id="294" r:id="rId13"/>
    <p:sldId id="267" r:id="rId14"/>
    <p:sldId id="290" r:id="rId15"/>
    <p:sldId id="300" r:id="rId16"/>
    <p:sldId id="262" r:id="rId17"/>
    <p:sldId id="295" r:id="rId18"/>
    <p:sldId id="268" r:id="rId19"/>
    <p:sldId id="291" r:id="rId20"/>
    <p:sldId id="301" r:id="rId21"/>
    <p:sldId id="284" r:id="rId22"/>
    <p:sldId id="296" r:id="rId23"/>
    <p:sldId id="285" r:id="rId24"/>
    <p:sldId id="292" r:id="rId25"/>
    <p:sldId id="264" r:id="rId26"/>
    <p:sldId id="265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46" autoAdjust="0"/>
  </p:normalViewPr>
  <p:slideViewPr>
    <p:cSldViewPr snapToGrid="0">
      <p:cViewPr>
        <p:scale>
          <a:sx n="60" d="100"/>
          <a:sy n="60" d="100"/>
        </p:scale>
        <p:origin x="-19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Open-source Discrete Element Knee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Anne Schmitz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the anterior-posterior stiffness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run </a:t>
            </a:r>
            <a:r>
              <a:rPr lang="en-US" dirty="0" smtClean="0"/>
              <a:t>‘ap_analysis.cmd’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results will be stored in the folder </a:t>
            </a:r>
            <a:r>
              <a:rPr lang="en-US" dirty="0" smtClean="0"/>
              <a:t>‘</a:t>
            </a:r>
            <a:r>
              <a:rPr lang="en-US" dirty="0" err="1" smtClean="0"/>
              <a:t>AP_Laxity</a:t>
            </a:r>
            <a:r>
              <a:rPr lang="en-US" dirty="0" smtClean="0"/>
              <a:t>’.</a:t>
            </a:r>
          </a:p>
          <a:p>
            <a:endParaRPr lang="en-US" dirty="0"/>
          </a:p>
          <a:p>
            <a:r>
              <a:rPr lang="en-US" dirty="0"/>
              <a:t>To analyze the data and plot results, run the function </a:t>
            </a:r>
            <a:r>
              <a:rPr lang="en-US" dirty="0" smtClean="0"/>
              <a:t>‘</a:t>
            </a:r>
            <a:r>
              <a:rPr lang="en-US" dirty="0" err="1" smtClean="0"/>
              <a:t>apLaxProcess.m</a:t>
            </a:r>
            <a:r>
              <a:rPr lang="en-US" dirty="0"/>
              <a:t>’ in the ‘Matlab’ folder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7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Anterior-Posterior Stiffness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4" y="0"/>
              <a:ext cx="891288" cy="1382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28600" y="1066800"/>
              <a:ext cx="533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7647"/>
            <a:ext cx="9868395" cy="548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0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Anterior-Posterior Stiffness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4" y="0"/>
              <a:ext cx="891288" cy="1382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28600" y="1066800"/>
              <a:ext cx="533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799" y="965908"/>
            <a:ext cx="10598195" cy="589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2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Anterior-Posterior Stiffness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4" y="0"/>
              <a:ext cx="891288" cy="1382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28600" y="1066800"/>
              <a:ext cx="533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335"/>
            <a:ext cx="9880269" cy="484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2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Anterior-Posterior Stiffness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4" y="0"/>
              <a:ext cx="891288" cy="1382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28600" y="1066800"/>
              <a:ext cx="533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1906"/>
            <a:ext cx="9911212" cy="57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6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the axial rotation stiffness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run </a:t>
            </a:r>
            <a:r>
              <a:rPr lang="en-US" dirty="0" smtClean="0"/>
              <a:t>‘ie_analysis.bat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The results will be stored in the folder </a:t>
            </a:r>
            <a:r>
              <a:rPr lang="en-US" dirty="0" smtClean="0"/>
              <a:t>‘</a:t>
            </a:r>
            <a:r>
              <a:rPr lang="en-US" dirty="0" err="1" smtClean="0"/>
              <a:t>IE_Laxity</a:t>
            </a:r>
            <a:r>
              <a:rPr lang="en-US" dirty="0" smtClean="0"/>
              <a:t>’.</a:t>
            </a:r>
          </a:p>
          <a:p>
            <a:endParaRPr lang="en-US" dirty="0"/>
          </a:p>
          <a:p>
            <a:r>
              <a:rPr lang="en-US" dirty="0"/>
              <a:t>To analyze the data and plot results, run the function </a:t>
            </a:r>
            <a:r>
              <a:rPr lang="en-US" dirty="0" smtClean="0"/>
              <a:t>‘</a:t>
            </a:r>
            <a:r>
              <a:rPr lang="en-US" dirty="0" err="1" smtClean="0"/>
              <a:t>ieLaxProcess.m</a:t>
            </a:r>
            <a:r>
              <a:rPr lang="en-US" dirty="0"/>
              <a:t>’ in the ‘Matlab’ folder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9" y="-32657"/>
            <a:ext cx="8229600" cy="1143000"/>
          </a:xfrm>
        </p:spPr>
        <p:txBody>
          <a:bodyPr/>
          <a:lstStyle/>
          <a:p>
            <a:r>
              <a:rPr lang="en-US" dirty="0" smtClean="0"/>
              <a:t>Axial Rotation Stiffness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7954" y="0"/>
              <a:ext cx="891288" cy="1382454"/>
              <a:chOff x="0" y="1228106"/>
              <a:chExt cx="3543300" cy="549592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Circular Arrow 4"/>
              <p:cNvSpPr>
                <a:spLocks noChangeAspect="1"/>
              </p:cNvSpPr>
              <p:nvPr/>
            </p:nvSpPr>
            <p:spPr>
              <a:xfrm rot="11253959">
                <a:off x="752002" y="4580685"/>
                <a:ext cx="2068636" cy="1524000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V="1">
              <a:off x="493598" y="955978"/>
              <a:ext cx="3690" cy="42647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216"/>
            <a:ext cx="9935969" cy="524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0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9" y="-32657"/>
            <a:ext cx="8229600" cy="1143000"/>
          </a:xfrm>
        </p:spPr>
        <p:txBody>
          <a:bodyPr/>
          <a:lstStyle/>
          <a:p>
            <a:r>
              <a:rPr lang="en-US" dirty="0" smtClean="0"/>
              <a:t>Axial Rotation Stiffness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7954" y="0"/>
              <a:ext cx="891288" cy="1382454"/>
              <a:chOff x="0" y="1228106"/>
              <a:chExt cx="3543300" cy="549592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Circular Arrow 4"/>
              <p:cNvSpPr>
                <a:spLocks noChangeAspect="1"/>
              </p:cNvSpPr>
              <p:nvPr/>
            </p:nvSpPr>
            <p:spPr>
              <a:xfrm rot="11253959">
                <a:off x="752002" y="4580685"/>
                <a:ext cx="2068636" cy="1524000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V="1">
              <a:off x="493598" y="955978"/>
              <a:ext cx="3690" cy="42647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510" y="955977"/>
            <a:ext cx="10390909" cy="577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9" y="-32657"/>
            <a:ext cx="8229600" cy="1143000"/>
          </a:xfrm>
        </p:spPr>
        <p:txBody>
          <a:bodyPr/>
          <a:lstStyle/>
          <a:p>
            <a:r>
              <a:rPr lang="en-US" dirty="0" smtClean="0"/>
              <a:t>Axial Rotation Stiffness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7954" y="0"/>
              <a:ext cx="891288" cy="1382454"/>
              <a:chOff x="0" y="1228106"/>
              <a:chExt cx="3543300" cy="549592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Circular Arrow 4"/>
              <p:cNvSpPr>
                <a:spLocks noChangeAspect="1"/>
              </p:cNvSpPr>
              <p:nvPr/>
            </p:nvSpPr>
            <p:spPr>
              <a:xfrm rot="11253959">
                <a:off x="752002" y="4580685"/>
                <a:ext cx="2068636" cy="1524000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V="1">
              <a:off x="493598" y="955978"/>
              <a:ext cx="3690" cy="42647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056"/>
            <a:ext cx="9927771" cy="486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3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9" y="-32657"/>
            <a:ext cx="8229600" cy="1143000"/>
          </a:xfrm>
        </p:spPr>
        <p:txBody>
          <a:bodyPr/>
          <a:lstStyle/>
          <a:p>
            <a:r>
              <a:rPr lang="en-US" dirty="0" smtClean="0"/>
              <a:t>Axial Rotation Stiffness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7954" y="0"/>
              <a:ext cx="891288" cy="1382454"/>
              <a:chOff x="0" y="1228106"/>
              <a:chExt cx="3543300" cy="549592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Circular Arrow 4"/>
              <p:cNvSpPr>
                <a:spLocks noChangeAspect="1"/>
              </p:cNvSpPr>
              <p:nvPr/>
            </p:nvSpPr>
            <p:spPr>
              <a:xfrm rot="11253959">
                <a:off x="752002" y="4580685"/>
                <a:ext cx="2068636" cy="1524000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V="1">
              <a:off x="493598" y="955978"/>
              <a:ext cx="3690" cy="42647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69215"/>
            <a:ext cx="9832769" cy="566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0" y="1228106"/>
            <a:ext cx="5257800" cy="532509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Joints</a:t>
            </a:r>
          </a:p>
          <a:p>
            <a:r>
              <a:rPr lang="en-US" dirty="0" smtClean="0"/>
              <a:t>6 </a:t>
            </a:r>
            <a:r>
              <a:rPr lang="en-US" dirty="0" err="1" smtClean="0"/>
              <a:t>DoF</a:t>
            </a:r>
            <a:r>
              <a:rPr lang="en-US" dirty="0" smtClean="0"/>
              <a:t> tibiofemoral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DoF</a:t>
            </a:r>
            <a:r>
              <a:rPr lang="en-US" dirty="0" smtClean="0"/>
              <a:t> patellofemoral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18 ligament bundles</a:t>
            </a:r>
          </a:p>
          <a:p>
            <a:r>
              <a:rPr lang="en-US" dirty="0" smtClean="0"/>
              <a:t>ACL (2), PCL (2), MCL (5), LCL (1), PFL (1), posterior capsule (4), patellar tendon (3)</a:t>
            </a:r>
            <a:endParaRPr lang="en-US" dirty="0"/>
          </a:p>
          <a:p>
            <a:pPr marL="285750" indent="-285750"/>
            <a:r>
              <a:rPr lang="en-US" dirty="0"/>
              <a:t>Positioned using anatomical landmarks</a:t>
            </a:r>
          </a:p>
          <a:p>
            <a:pPr marL="285750" indent="-285750"/>
            <a:r>
              <a:rPr lang="en-US" dirty="0"/>
              <a:t>Modeled as nonlinear springs with properties from literature (modeling and tensile testing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Articular contact geometry</a:t>
            </a:r>
          </a:p>
          <a:p>
            <a:pPr marL="285750" indent="-285750"/>
            <a:r>
              <a:rPr lang="en-US" dirty="0" smtClean="0"/>
              <a:t>Femur cartilage from MRI (</a:t>
            </a:r>
            <a:r>
              <a:rPr lang="en-US" dirty="0" err="1" smtClean="0"/>
              <a:t>OpenKnee</a:t>
            </a:r>
            <a:r>
              <a:rPr lang="en-US" dirty="0" smtClean="0"/>
              <a:t>)</a:t>
            </a:r>
          </a:p>
          <a:p>
            <a:pPr marL="285750" indent="-285750"/>
            <a:r>
              <a:rPr lang="en-US" dirty="0" smtClean="0"/>
              <a:t>Tibial plateaus as planes (also used by other knee models like this)</a:t>
            </a:r>
          </a:p>
          <a:p>
            <a:pPr marL="285750" indent="-285750"/>
            <a:r>
              <a:rPr lang="en-US" dirty="0" smtClean="0"/>
              <a:t>Each compartment modeled separately so contact forces are resolved into medial and lateral sides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Contact</a:t>
            </a:r>
          </a:p>
          <a:p>
            <a:pPr marL="285750" indent="-285750"/>
            <a:r>
              <a:rPr lang="en-US" dirty="0" smtClean="0"/>
              <a:t>Linear elastic foundation model contact between bones (as used by other models)</a:t>
            </a:r>
          </a:p>
          <a:p>
            <a:pPr marL="285750" indent="-285750"/>
            <a:r>
              <a:rPr lang="en-US" dirty="0" smtClean="0"/>
              <a:t>Contact between MCL and femur to avoid penetration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106"/>
            <a:ext cx="35433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9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the ab-adduction stiffness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run </a:t>
            </a:r>
            <a:r>
              <a:rPr lang="en-US" dirty="0" smtClean="0"/>
              <a:t>‘vv_analysis.bat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The results will be stored in the folder </a:t>
            </a:r>
            <a:r>
              <a:rPr lang="en-US" dirty="0" smtClean="0"/>
              <a:t>‘</a:t>
            </a:r>
            <a:r>
              <a:rPr lang="en-US" dirty="0" err="1" smtClean="0"/>
              <a:t>VV_Laxity</a:t>
            </a:r>
            <a:r>
              <a:rPr lang="en-US" dirty="0" smtClean="0"/>
              <a:t>’.</a:t>
            </a:r>
          </a:p>
          <a:p>
            <a:endParaRPr lang="en-US" dirty="0"/>
          </a:p>
          <a:p>
            <a:r>
              <a:rPr lang="en-US" dirty="0"/>
              <a:t>To analyze the data and plot results, run the function </a:t>
            </a:r>
            <a:r>
              <a:rPr lang="en-US" dirty="0" smtClean="0"/>
              <a:t>‘</a:t>
            </a:r>
            <a:r>
              <a:rPr lang="en-US" dirty="0" err="1" smtClean="0"/>
              <a:t>vvLaxProcess.m</a:t>
            </a:r>
            <a:r>
              <a:rPr lang="en-US" dirty="0"/>
              <a:t>’ in the ‘Matlab’ folder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5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9" y="-32657"/>
            <a:ext cx="8229600" cy="1143000"/>
          </a:xfrm>
        </p:spPr>
        <p:txBody>
          <a:bodyPr/>
          <a:lstStyle/>
          <a:p>
            <a:r>
              <a:rPr lang="en-US" dirty="0" smtClean="0"/>
              <a:t>Ab-Adduction Stiffness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954" y="0"/>
            <a:ext cx="930485" cy="1382454"/>
            <a:chOff x="47954" y="0"/>
            <a:chExt cx="930485" cy="138245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7954" y="0"/>
              <a:ext cx="930485" cy="1382454"/>
              <a:chOff x="0" y="1228106"/>
              <a:chExt cx="3699127" cy="549592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Circular Arrow 4"/>
              <p:cNvSpPr>
                <a:spLocks noChangeAspect="1"/>
              </p:cNvSpPr>
              <p:nvPr/>
            </p:nvSpPr>
            <p:spPr>
              <a:xfrm rot="11253959">
                <a:off x="1630493" y="4291567"/>
                <a:ext cx="2068634" cy="1523998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511219" y="872952"/>
              <a:ext cx="337960" cy="3135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6" y="1382454"/>
            <a:ext cx="9397651" cy="522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1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9" y="-32657"/>
            <a:ext cx="8229600" cy="1143000"/>
          </a:xfrm>
        </p:spPr>
        <p:txBody>
          <a:bodyPr/>
          <a:lstStyle/>
          <a:p>
            <a:r>
              <a:rPr lang="en-US" dirty="0" smtClean="0"/>
              <a:t>Ab-Adduction Stiffness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954" y="0"/>
            <a:ext cx="930485" cy="1382454"/>
            <a:chOff x="47954" y="0"/>
            <a:chExt cx="930485" cy="138245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7954" y="0"/>
              <a:ext cx="930485" cy="1382454"/>
              <a:chOff x="0" y="1228106"/>
              <a:chExt cx="3699127" cy="549592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Circular Arrow 4"/>
              <p:cNvSpPr>
                <a:spLocks noChangeAspect="1"/>
              </p:cNvSpPr>
              <p:nvPr/>
            </p:nvSpPr>
            <p:spPr>
              <a:xfrm rot="11253959">
                <a:off x="1630493" y="4291567"/>
                <a:ext cx="2068634" cy="1523998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511219" y="872952"/>
              <a:ext cx="337960" cy="3135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260" y="962260"/>
            <a:ext cx="10462161" cy="552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9" y="-32657"/>
            <a:ext cx="8229600" cy="1143000"/>
          </a:xfrm>
        </p:spPr>
        <p:txBody>
          <a:bodyPr/>
          <a:lstStyle/>
          <a:p>
            <a:r>
              <a:rPr lang="en-US" dirty="0"/>
              <a:t>Ab-Adduction Stiffness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54" y="0"/>
            <a:ext cx="930485" cy="1382454"/>
            <a:chOff x="47954" y="0"/>
            <a:chExt cx="930485" cy="1382454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47954" y="0"/>
              <a:ext cx="930485" cy="1382454"/>
              <a:chOff x="0" y="1228106"/>
              <a:chExt cx="3699127" cy="5495925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Circular Arrow 15"/>
              <p:cNvSpPr>
                <a:spLocks noChangeAspect="1"/>
              </p:cNvSpPr>
              <p:nvPr/>
            </p:nvSpPr>
            <p:spPr>
              <a:xfrm rot="11253959">
                <a:off x="1630493" y="4291567"/>
                <a:ext cx="2068634" cy="1523998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H="1" flipV="1">
              <a:off x="511219" y="872952"/>
              <a:ext cx="337960" cy="3135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8" y="872952"/>
            <a:ext cx="8372103" cy="593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6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9" y="-32657"/>
            <a:ext cx="8229600" cy="1143000"/>
          </a:xfrm>
        </p:spPr>
        <p:txBody>
          <a:bodyPr/>
          <a:lstStyle/>
          <a:p>
            <a:r>
              <a:rPr lang="en-US" dirty="0"/>
              <a:t>Ab-Adduction Stiffness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54" y="0"/>
            <a:ext cx="930485" cy="1382454"/>
            <a:chOff x="47954" y="0"/>
            <a:chExt cx="930485" cy="1382454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47954" y="0"/>
              <a:ext cx="930485" cy="1382454"/>
              <a:chOff x="0" y="1228106"/>
              <a:chExt cx="3699127" cy="5495925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Circular Arrow 15"/>
              <p:cNvSpPr>
                <a:spLocks noChangeAspect="1"/>
              </p:cNvSpPr>
              <p:nvPr/>
            </p:nvSpPr>
            <p:spPr>
              <a:xfrm rot="11253959">
                <a:off x="1630493" y="4291567"/>
                <a:ext cx="2068634" cy="1523998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H="1" flipV="1">
              <a:off x="511219" y="872952"/>
              <a:ext cx="337960" cy="3135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262"/>
            <a:ext cx="9880270" cy="568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Ligament Properties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85958"/>
              </p:ext>
            </p:extLst>
          </p:nvPr>
        </p:nvGraphicFramePr>
        <p:xfrm>
          <a:off x="8906" y="1295399"/>
          <a:ext cx="9135094" cy="489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Worksheet" r:id="rId3" imgW="7477057" imgH="4009935" progId="Excel.Sheet.12">
                  <p:embed/>
                </p:oleObj>
              </mc:Choice>
              <mc:Fallback>
                <p:oleObj name="Worksheet" r:id="rId3" imgW="7477057" imgH="40099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" y="1295399"/>
                        <a:ext cx="9135094" cy="4899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Model components come from different sources</a:t>
            </a:r>
          </a:p>
          <a:p>
            <a:pPr lvl="1"/>
            <a:r>
              <a:rPr lang="en-US" dirty="0" smtClean="0"/>
              <a:t>Bones: based on cadaveric study</a:t>
            </a:r>
          </a:p>
          <a:p>
            <a:pPr lvl="1"/>
            <a:r>
              <a:rPr lang="en-US" dirty="0" smtClean="0"/>
              <a:t>Muscle attachments: based on bone geometry</a:t>
            </a:r>
          </a:p>
          <a:p>
            <a:pPr lvl="1"/>
            <a:r>
              <a:rPr lang="en-US" dirty="0" smtClean="0"/>
              <a:t>Ligaments: based on bone geometry</a:t>
            </a:r>
          </a:p>
          <a:p>
            <a:pPr lvl="1"/>
            <a:r>
              <a:rPr lang="en-US" dirty="0" smtClean="0"/>
              <a:t>Femur for contact: based on </a:t>
            </a:r>
            <a:r>
              <a:rPr lang="en-US" dirty="0" err="1" smtClean="0"/>
              <a:t>OpenKnee</a:t>
            </a:r>
            <a:r>
              <a:rPr lang="en-US" dirty="0" smtClean="0"/>
              <a:t> MRI geometry</a:t>
            </a:r>
          </a:p>
          <a:p>
            <a:pPr lvl="1"/>
            <a:r>
              <a:rPr lang="en-US" dirty="0" smtClean="0"/>
              <a:t>Tibia for contact: simplified geometry</a:t>
            </a:r>
          </a:p>
          <a:p>
            <a:pPr lvl="1"/>
            <a:r>
              <a:rPr lang="en-US" dirty="0" smtClean="0"/>
              <a:t>Ligament properties: based on other models and tensile testing of cadaveric tissue</a:t>
            </a:r>
          </a:p>
          <a:p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seems a little stiff. However, further loosening would cause more </a:t>
            </a:r>
            <a:r>
              <a:rPr lang="en-US" dirty="0" err="1"/>
              <a:t>intercondylar</a:t>
            </a:r>
            <a:r>
              <a:rPr lang="en-US" dirty="0"/>
              <a:t> lift-off during passive </a:t>
            </a:r>
            <a:r>
              <a:rPr lang="en-US" dirty="0" smtClean="0"/>
              <a:t>flexion-extension</a:t>
            </a:r>
          </a:p>
          <a:p>
            <a:endParaRPr lang="en-US" dirty="0"/>
          </a:p>
          <a:p>
            <a:r>
              <a:rPr lang="en-US" dirty="0" smtClean="0"/>
              <a:t>Simplified patellofemoral joint and tibial geometry to increase computational speed</a:t>
            </a:r>
          </a:p>
          <a:p>
            <a:endParaRPr lang="en-US" dirty="0"/>
          </a:p>
          <a:p>
            <a:r>
              <a:rPr lang="en-US" dirty="0" smtClean="0"/>
              <a:t>No scaling method…yet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novel?</a:t>
            </a:r>
          </a:p>
          <a:p>
            <a:pPr lvl="1"/>
            <a:r>
              <a:rPr lang="en-US" dirty="0" smtClean="0"/>
              <a:t>First model like this that is open-source</a:t>
            </a:r>
          </a:p>
          <a:p>
            <a:endParaRPr lang="en-US" dirty="0"/>
          </a:p>
          <a:p>
            <a:r>
              <a:rPr lang="en-US" dirty="0" smtClean="0"/>
              <a:t>Model is physiologically reasonable in passive motion, stiffness, ligament properties, and ligament function</a:t>
            </a:r>
          </a:p>
        </p:txBody>
      </p:sp>
    </p:spTree>
    <p:extLst>
      <p:ext uri="{BB962C8B-B14F-4D97-AF65-F5344CB8AC3E}">
        <p14:creationId xmlns:p14="http://schemas.microsoft.com/office/powerpoint/2010/main" val="7110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315200" cy="1143000"/>
          </a:xfrm>
        </p:spPr>
        <p:txBody>
          <a:bodyPr/>
          <a:lstStyle/>
          <a:p>
            <a:r>
              <a:rPr lang="en-US" dirty="0" smtClean="0"/>
              <a:t>Segment Coordinate Systems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1747" y="1187093"/>
            <a:ext cx="7099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Bone embedded reference </a:t>
            </a:r>
            <a:r>
              <a:rPr lang="en-US" sz="2400" dirty="0" smtClean="0"/>
              <a:t>adapted </a:t>
            </a:r>
            <a:r>
              <a:rPr lang="en-US" sz="2400" dirty="0"/>
              <a:t>from (Arnold, et al., 2010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anatomical position, x‐axis pointed anteriorly, </a:t>
            </a:r>
            <a:r>
              <a:rPr lang="en-US" sz="2400" dirty="0" smtClean="0"/>
              <a:t>y‐axis superiorly</a:t>
            </a:r>
            <a:r>
              <a:rPr lang="en-US" sz="2400" dirty="0"/>
              <a:t>, and the z‐axis to the </a:t>
            </a:r>
            <a:r>
              <a:rPr lang="en-US" sz="2400" dirty="0" smtClean="0"/>
              <a:t>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Aligned </a:t>
            </a:r>
            <a:r>
              <a:rPr lang="en-US" sz="2400" dirty="0"/>
              <a:t>with the inertial axes of each </a:t>
            </a:r>
            <a:r>
              <a:rPr lang="en-US" sz="2400" dirty="0" smtClean="0"/>
              <a:t>bone.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Femur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Origin at center </a:t>
            </a:r>
            <a:r>
              <a:rPr lang="en-US" sz="2400" dirty="0"/>
              <a:t>of the femoral </a:t>
            </a:r>
            <a:r>
              <a:rPr lang="en-US" sz="2400" dirty="0" smtClean="0"/>
              <a:t>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Y‐axis placed </a:t>
            </a:r>
            <a:r>
              <a:rPr lang="en-US" sz="2400" dirty="0"/>
              <a:t>along a line connecting the femoral </a:t>
            </a:r>
            <a:r>
              <a:rPr lang="en-US" sz="2400" dirty="0" smtClean="0"/>
              <a:t>head and </a:t>
            </a:r>
            <a:r>
              <a:rPr lang="en-US" sz="2400" dirty="0"/>
              <a:t>the center of the femoral </a:t>
            </a:r>
            <a:r>
              <a:rPr lang="en-US" sz="2400" dirty="0" smtClean="0"/>
              <a:t>condyles.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Patella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Origin located </a:t>
            </a:r>
            <a:r>
              <a:rPr lang="en-US" sz="2400" dirty="0"/>
              <a:t>at </a:t>
            </a:r>
            <a:r>
              <a:rPr lang="en-US" sz="2400" dirty="0" smtClean="0"/>
              <a:t>proximal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Tibia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Origin at </a:t>
            </a:r>
            <a:r>
              <a:rPr lang="en-US" sz="2400" dirty="0"/>
              <a:t>the midpoint of the femoral condyles with the knee in </a:t>
            </a:r>
            <a:r>
              <a:rPr lang="en-US" sz="2400" dirty="0" smtClean="0"/>
              <a:t>full extension</a:t>
            </a:r>
            <a:endParaRPr lang="en-US" sz="2400" dirty="0"/>
          </a:p>
        </p:txBody>
      </p:sp>
      <p:pic>
        <p:nvPicPr>
          <p:cNvPr id="4099" name="Picture 3" descr="C:\Users\Anne\Desktop\F1.tif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r="59596"/>
          <a:stretch/>
        </p:blipFill>
        <p:spPr bwMode="auto">
          <a:xfrm>
            <a:off x="0" y="0"/>
            <a:ext cx="17917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870948" cy="786665"/>
          </a:xfrm>
        </p:spPr>
        <p:txBody>
          <a:bodyPr>
            <a:normAutofit/>
          </a:bodyPr>
          <a:lstStyle/>
          <a:p>
            <a:r>
              <a:rPr lang="en-US" dirty="0" smtClean="0"/>
              <a:t>Ligaments</a:t>
            </a:r>
            <a:endParaRPr lang="en-US" dirty="0"/>
          </a:p>
        </p:txBody>
      </p:sp>
      <p:grpSp>
        <p:nvGrpSpPr>
          <p:cNvPr id="6160" name="Group 6159"/>
          <p:cNvGrpSpPr/>
          <p:nvPr/>
        </p:nvGrpSpPr>
        <p:grpSpPr>
          <a:xfrm>
            <a:off x="-762000" y="1299375"/>
            <a:ext cx="2222106" cy="3642642"/>
            <a:chOff x="-762000" y="1905000"/>
            <a:chExt cx="2222106" cy="364264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0" y="1905000"/>
              <a:ext cx="2222106" cy="308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-228495" y="5270643"/>
              <a:ext cx="1139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patellar tendon</a:t>
              </a:r>
              <a:endParaRPr lang="en-US" sz="12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53803" y="4126728"/>
              <a:ext cx="95250" cy="1224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9053" y="4126727"/>
              <a:ext cx="0" cy="12245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49053" y="4126728"/>
              <a:ext cx="152400" cy="1224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59" name="Group 6158"/>
          <p:cNvGrpSpPr/>
          <p:nvPr/>
        </p:nvGrpSpPr>
        <p:grpSpPr>
          <a:xfrm>
            <a:off x="1662553" y="1299375"/>
            <a:ext cx="2355009" cy="3649031"/>
            <a:chOff x="2214003" y="1905000"/>
            <a:chExt cx="2355009" cy="3649031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72" r="5624"/>
            <a:stretch/>
          </p:blipFill>
          <p:spPr bwMode="auto">
            <a:xfrm>
              <a:off x="2214003" y="1905000"/>
              <a:ext cx="2208811" cy="308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121212" y="5000033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lateral collateral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1997" y="527703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popliteofibular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>
              <a:stCxn id="5" idx="1"/>
            </p:cNvCxnSpPr>
            <p:nvPr/>
          </p:nvCxnSpPr>
          <p:spPr>
            <a:xfrm flipH="1" flipV="1">
              <a:off x="2798859" y="4243016"/>
              <a:ext cx="322353" cy="8955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1"/>
            </p:cNvCxnSpPr>
            <p:nvPr/>
          </p:nvCxnSpPr>
          <p:spPr>
            <a:xfrm flipH="1" flipV="1">
              <a:off x="2655736" y="4307320"/>
              <a:ext cx="66261" cy="1108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66" name="Group 6165"/>
          <p:cNvGrpSpPr/>
          <p:nvPr/>
        </p:nvGrpSpPr>
        <p:grpSpPr>
          <a:xfrm>
            <a:off x="3870947" y="555833"/>
            <a:ext cx="4164420" cy="5135983"/>
            <a:chOff x="3870947" y="1161458"/>
            <a:chExt cx="4164420" cy="5135983"/>
          </a:xfrm>
        </p:grpSpPr>
        <p:grpSp>
          <p:nvGrpSpPr>
            <p:cNvPr id="6161" name="Group 6160"/>
            <p:cNvGrpSpPr/>
            <p:nvPr/>
          </p:nvGrpSpPr>
          <p:grpSpPr>
            <a:xfrm>
              <a:off x="3870947" y="1161458"/>
              <a:ext cx="4164420" cy="5135983"/>
              <a:chOff x="4155947" y="1161458"/>
              <a:chExt cx="4164420" cy="5135983"/>
            </a:xfrm>
          </p:grpSpPr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6081" y="1881249"/>
                <a:ext cx="2322919" cy="3104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005680" y="4985920"/>
                <a:ext cx="10621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lateral bundle of posterior capsule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97551" y="5000033"/>
                <a:ext cx="1198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medial bundle of posterior capsule</a:t>
                </a:r>
                <a:endParaRPr lang="en-US" sz="1200" dirty="0"/>
              </a:p>
            </p:txBody>
          </p:sp>
          <p:cxnSp>
            <p:nvCxnSpPr>
              <p:cNvPr id="25" name="Straight Arrow Connector 24"/>
              <p:cNvCxnSpPr>
                <a:stCxn id="28" idx="0"/>
              </p:cNvCxnSpPr>
              <p:nvPr/>
            </p:nvCxnSpPr>
            <p:spPr>
              <a:xfrm flipH="1" flipV="1">
                <a:off x="6758609" y="3935896"/>
                <a:ext cx="778152" cy="1050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9" idx="0"/>
              </p:cNvCxnSpPr>
              <p:nvPr/>
            </p:nvCxnSpPr>
            <p:spPr>
              <a:xfrm flipV="1">
                <a:off x="5096922" y="3935896"/>
                <a:ext cx="421491" cy="10641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46316" y="5617042"/>
                <a:ext cx="1295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oblique popliteal bundle of posterior capsule</a:t>
                </a:r>
                <a:endParaRPr lang="en-US" sz="1200" dirty="0"/>
              </a:p>
            </p:txBody>
          </p:sp>
          <p:cxnSp>
            <p:nvCxnSpPr>
              <p:cNvPr id="6150" name="Straight Arrow Connector 6149"/>
              <p:cNvCxnSpPr>
                <a:stCxn id="37" idx="0"/>
              </p:cNvCxnSpPr>
              <p:nvPr/>
            </p:nvCxnSpPr>
            <p:spPr>
              <a:xfrm flipH="1" flipV="1">
                <a:off x="6432605" y="3506525"/>
                <a:ext cx="261452" cy="21105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782059" y="5651110"/>
                <a:ext cx="1295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arcuate popliteal bundle of posterior capsule</a:t>
                </a:r>
                <a:endParaRPr lang="en-US" sz="1200" dirty="0"/>
              </a:p>
            </p:txBody>
          </p:sp>
          <p:cxnSp>
            <p:nvCxnSpPr>
              <p:cNvPr id="6152" name="Straight Arrow Connector 6151"/>
              <p:cNvCxnSpPr/>
              <p:nvPr/>
            </p:nvCxnSpPr>
            <p:spPr>
              <a:xfrm flipV="1">
                <a:off x="5429799" y="3506525"/>
                <a:ext cx="462118" cy="21257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364078" y="1161458"/>
                <a:ext cx="1567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anteromedial</a:t>
                </a:r>
                <a:r>
                  <a:rPr lang="en-US" sz="1200" dirty="0" smtClean="0"/>
                  <a:t> bundle of anterior cruciate</a:t>
                </a:r>
                <a:endParaRPr lang="en-US" sz="1200" dirty="0"/>
              </a:p>
            </p:txBody>
          </p:sp>
          <p:cxnSp>
            <p:nvCxnSpPr>
              <p:cNvPr id="6154" name="Straight Arrow Connector 6153"/>
              <p:cNvCxnSpPr/>
              <p:nvPr/>
            </p:nvCxnSpPr>
            <p:spPr>
              <a:xfrm flipH="1">
                <a:off x="6276976" y="1392291"/>
                <a:ext cx="87102" cy="16842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753153" y="1674167"/>
                <a:ext cx="1567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posterolateral</a:t>
                </a:r>
                <a:r>
                  <a:rPr lang="en-US" sz="1200" dirty="0" smtClean="0"/>
                  <a:t> bundle of anterior cruciate</a:t>
                </a:r>
                <a:endParaRPr lang="en-US" sz="1200" dirty="0"/>
              </a:p>
            </p:txBody>
          </p:sp>
          <p:cxnSp>
            <p:nvCxnSpPr>
              <p:cNvPr id="6157" name="Straight Arrow Connector 6156"/>
              <p:cNvCxnSpPr/>
              <p:nvPr/>
            </p:nvCxnSpPr>
            <p:spPr>
              <a:xfrm flipH="1">
                <a:off x="6276976" y="1881250"/>
                <a:ext cx="476177" cy="14429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342384" y="1164043"/>
                <a:ext cx="1567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anterolateral bundle of posterior cruciate</a:t>
                </a:r>
                <a:endParaRPr lang="en-US" sz="12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55947" y="1730475"/>
                <a:ext cx="1567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posteromedial bundle of posterior cruciate</a:t>
                </a:r>
                <a:endParaRPr lang="en-US" sz="1200" dirty="0"/>
              </a:p>
            </p:txBody>
          </p:sp>
        </p:grpSp>
        <p:cxnSp>
          <p:nvCxnSpPr>
            <p:cNvPr id="6163" name="Straight Arrow Connector 6162"/>
            <p:cNvCxnSpPr>
              <a:stCxn id="51" idx="3"/>
            </p:cNvCxnSpPr>
            <p:nvPr/>
          </p:nvCxnSpPr>
          <p:spPr>
            <a:xfrm>
              <a:off x="5438161" y="1961308"/>
              <a:ext cx="323155" cy="1362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65" name="Straight Arrow Connector 6164"/>
            <p:cNvCxnSpPr>
              <a:stCxn id="50" idx="3"/>
            </p:cNvCxnSpPr>
            <p:nvPr/>
          </p:nvCxnSpPr>
          <p:spPr>
            <a:xfrm>
              <a:off x="5624598" y="1394876"/>
              <a:ext cx="167942" cy="17758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357053" y="1275625"/>
            <a:ext cx="4423249" cy="3104670"/>
            <a:chOff x="7056797" y="1275625"/>
            <a:chExt cx="4423249" cy="3104670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286"/>
            <a:stretch/>
          </p:blipFill>
          <p:spPr bwMode="auto">
            <a:xfrm>
              <a:off x="8064541" y="1275625"/>
              <a:ext cx="2124488" cy="3104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10032166" y="1640870"/>
              <a:ext cx="1295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posterior bundle of superficial medial collateral</a:t>
              </a:r>
              <a:endParaRPr lang="en-US" sz="1200" dirty="0"/>
            </a:p>
          </p:txBody>
        </p:sp>
        <p:cxnSp>
          <p:nvCxnSpPr>
            <p:cNvPr id="6168" name="Straight Arrow Connector 6167"/>
            <p:cNvCxnSpPr>
              <a:stCxn id="62" idx="1"/>
            </p:cNvCxnSpPr>
            <p:nvPr/>
          </p:nvCxnSpPr>
          <p:spPr>
            <a:xfrm flipH="1">
              <a:off x="9440883" y="1964036"/>
              <a:ext cx="591283" cy="601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032165" y="3690052"/>
              <a:ext cx="1295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central bundle of superficial medial collateral</a:t>
              </a:r>
              <a:endParaRPr lang="en-US" sz="1200" dirty="0"/>
            </a:p>
          </p:txBody>
        </p:sp>
        <p:cxnSp>
          <p:nvCxnSpPr>
            <p:cNvPr id="6171" name="Straight Arrow Connector 6170"/>
            <p:cNvCxnSpPr/>
            <p:nvPr/>
          </p:nvCxnSpPr>
          <p:spPr>
            <a:xfrm flipH="1">
              <a:off x="9322130" y="4013217"/>
              <a:ext cx="7100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416800" y="3539173"/>
              <a:ext cx="1295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anterior bundle of superficial medial collateral</a:t>
              </a:r>
              <a:endParaRPr lang="en-US" sz="1200" dirty="0"/>
            </a:p>
          </p:txBody>
        </p:sp>
        <p:cxnSp>
          <p:nvCxnSpPr>
            <p:cNvPr id="6173" name="Straight Arrow Connector 6172"/>
            <p:cNvCxnSpPr>
              <a:stCxn id="69" idx="3"/>
            </p:cNvCxnSpPr>
            <p:nvPr/>
          </p:nvCxnSpPr>
          <p:spPr>
            <a:xfrm flipV="1">
              <a:off x="8712281" y="3862338"/>
              <a:ext cx="51484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0184565" y="2565087"/>
              <a:ext cx="1295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posterior bundle of deep medial collateral</a:t>
              </a:r>
              <a:endParaRPr lang="en-US" sz="1200" dirty="0"/>
            </a:p>
          </p:txBody>
        </p:sp>
        <p:cxnSp>
          <p:nvCxnSpPr>
            <p:cNvPr id="6175" name="Straight Arrow Connector 6174"/>
            <p:cNvCxnSpPr>
              <a:stCxn id="72" idx="1"/>
            </p:cNvCxnSpPr>
            <p:nvPr/>
          </p:nvCxnSpPr>
          <p:spPr>
            <a:xfrm flipH="1">
              <a:off x="9322130" y="2888253"/>
              <a:ext cx="862435" cy="12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056797" y="2577734"/>
              <a:ext cx="1295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anterior bundle of deep medial collateral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8158348" y="2900900"/>
              <a:ext cx="1163782" cy="3231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604" y="5368650"/>
            <a:ext cx="2365920" cy="311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0489285" y="4785216"/>
            <a:ext cx="143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spherical wrapping surface for medial collateral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81" idx="1"/>
          </p:cNvCxnSpPr>
          <p:nvPr/>
        </p:nvCxnSpPr>
        <p:spPr>
          <a:xfrm flipH="1">
            <a:off x="9977403" y="5108382"/>
            <a:ext cx="511882" cy="583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Patellofemoral Joint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8" t="67028" r="49856" b="6617"/>
          <a:stretch/>
        </p:blipFill>
        <p:spPr bwMode="auto">
          <a:xfrm>
            <a:off x="2454234" y="1524000"/>
            <a:ext cx="3565566" cy="485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6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the passive flexion-extension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run ‘passiveFlexion_analysis.bat’</a:t>
            </a:r>
          </a:p>
          <a:p>
            <a:endParaRPr lang="en-US" dirty="0"/>
          </a:p>
          <a:p>
            <a:r>
              <a:rPr lang="en-US" dirty="0" smtClean="0"/>
              <a:t>The results will be stored in the folder ‘</a:t>
            </a:r>
            <a:r>
              <a:rPr lang="en-US" dirty="0" err="1" smtClean="0"/>
              <a:t>Passive_Flexion</a:t>
            </a:r>
            <a:r>
              <a:rPr lang="en-US" dirty="0" smtClean="0"/>
              <a:t>’.</a:t>
            </a:r>
          </a:p>
          <a:p>
            <a:endParaRPr lang="en-US" dirty="0"/>
          </a:p>
          <a:p>
            <a:r>
              <a:rPr lang="en-US" dirty="0" smtClean="0"/>
              <a:t>To analyze the data and plot results, run the function ‘</a:t>
            </a:r>
            <a:r>
              <a:rPr lang="en-US" dirty="0" err="1" smtClean="0"/>
              <a:t>passiveFlexionProcess.m</a:t>
            </a:r>
            <a:r>
              <a:rPr lang="en-US" dirty="0" smtClean="0"/>
              <a:t>’ in the ‘Matlab’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Flexion-Extension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7954" y="0"/>
              <a:ext cx="891288" cy="1382454"/>
              <a:chOff x="0" y="1228106"/>
              <a:chExt cx="3543300" cy="549592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Circular Arrow 4"/>
              <p:cNvSpPr>
                <a:spLocks noChangeAspect="1"/>
              </p:cNvSpPr>
              <p:nvPr/>
            </p:nvSpPr>
            <p:spPr>
              <a:xfrm rot="11253959">
                <a:off x="752002" y="4580685"/>
                <a:ext cx="2068636" cy="1524000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flipH="1">
              <a:off x="214141" y="1034986"/>
              <a:ext cx="294511" cy="2242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384" y="1034987"/>
            <a:ext cx="10319657" cy="57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Flexion-Extension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87565"/>
            <a:ext cx="9868395" cy="457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7954" y="0"/>
            <a:ext cx="891288" cy="1382454"/>
            <a:chOff x="47954" y="0"/>
            <a:chExt cx="891288" cy="138245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7954" y="0"/>
              <a:ext cx="891288" cy="1382454"/>
              <a:chOff x="0" y="1228106"/>
              <a:chExt cx="3543300" cy="5495925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28106"/>
                <a:ext cx="3543300" cy="549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Circular Arrow 7"/>
              <p:cNvSpPr>
                <a:spLocks noChangeAspect="1"/>
              </p:cNvSpPr>
              <p:nvPr/>
            </p:nvSpPr>
            <p:spPr>
              <a:xfrm rot="11253959">
                <a:off x="752002" y="4580685"/>
                <a:ext cx="2068636" cy="1524000"/>
              </a:xfrm>
              <a:prstGeom prst="circular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>
              <a:off x="214141" y="1034986"/>
              <a:ext cx="294511" cy="2242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2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73"/>
          <a:stretch/>
        </p:blipFill>
        <p:spPr bwMode="auto">
          <a:xfrm>
            <a:off x="-756745" y="1387365"/>
            <a:ext cx="10452538" cy="43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0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636</Words>
  <Application>Microsoft Office PowerPoint</Application>
  <PresentationFormat>On-screen Show (4:3)</PresentationFormat>
  <Paragraphs>109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Worksheet</vt:lpstr>
      <vt:lpstr>An Open-source Discrete Element Knee Model</vt:lpstr>
      <vt:lpstr>Main Model Components</vt:lpstr>
      <vt:lpstr>Segment Coordinate Systems</vt:lpstr>
      <vt:lpstr>Ligaments</vt:lpstr>
      <vt:lpstr>Patellofemoral Joint</vt:lpstr>
      <vt:lpstr>How to run the passive flexion-extension test</vt:lpstr>
      <vt:lpstr>Passive Flexion-Extension</vt:lpstr>
      <vt:lpstr>Passive Flexion-Extension</vt:lpstr>
      <vt:lpstr>Contact Model</vt:lpstr>
      <vt:lpstr>How to run the anterior-posterior stiffness test</vt:lpstr>
      <vt:lpstr>Anterior-Posterior Stiffness</vt:lpstr>
      <vt:lpstr>Anterior-Posterior Stiffness</vt:lpstr>
      <vt:lpstr>Anterior-Posterior Stiffness</vt:lpstr>
      <vt:lpstr>Anterior-Posterior Stiffness</vt:lpstr>
      <vt:lpstr>How to run the axial rotation stiffness test</vt:lpstr>
      <vt:lpstr>Axial Rotation Stiffness</vt:lpstr>
      <vt:lpstr>Axial Rotation Stiffness</vt:lpstr>
      <vt:lpstr>Axial Rotation Stiffness</vt:lpstr>
      <vt:lpstr>Axial Rotation Stiffness</vt:lpstr>
      <vt:lpstr>How to run the ab-adduction stiffness test</vt:lpstr>
      <vt:lpstr>Ab-Adduction Stiffness</vt:lpstr>
      <vt:lpstr>Ab-Adduction Stiffness</vt:lpstr>
      <vt:lpstr>Ab-Adduction Stiffness</vt:lpstr>
      <vt:lpstr>Ab-Adduction Stiffness</vt:lpstr>
      <vt:lpstr>Ligament Properties</vt:lpstr>
      <vt:lpstr>Limitations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Open-source Discrete Element Knee Model</dc:title>
  <dc:creator>Schmitz, Anne M</dc:creator>
  <cp:lastModifiedBy>Anne</cp:lastModifiedBy>
  <cp:revision>76</cp:revision>
  <dcterms:created xsi:type="dcterms:W3CDTF">2006-08-16T00:00:00Z</dcterms:created>
  <dcterms:modified xsi:type="dcterms:W3CDTF">2016-03-29T20:03:42Z</dcterms:modified>
</cp:coreProperties>
</file>